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59" r:id="rId6"/>
    <p:sldId id="258" r:id="rId7"/>
    <p:sldId id="268" r:id="rId8"/>
    <p:sldId id="257" r:id="rId9"/>
    <p:sldId id="260" r:id="rId10"/>
    <p:sldId id="263" r:id="rId11"/>
    <p:sldId id="264" r:id="rId12"/>
    <p:sldId id="265" r:id="rId13"/>
    <p:sldId id="266" r:id="rId14"/>
    <p:sldId id="267" r:id="rId15"/>
    <p:sldId id="270" r:id="rId16"/>
    <p:sldId id="262" r:id="rId17"/>
    <p:sldId id="271" r:id="rId18"/>
    <p:sldId id="272" r:id="rId19"/>
    <p:sldId id="273" r:id="rId20"/>
    <p:sldId id="269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21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0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1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0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4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3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9352-0BFB-4EF7-B9E3-1AAC3E7992CA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268" y="1447800"/>
            <a:ext cx="7111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Python programming </a:t>
            </a:r>
            <a:r>
              <a:rPr lang="en-US" sz="2800" b="1" dirty="0" smtClean="0"/>
              <a:t>primer for biochemists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470292" y="5410200"/>
            <a:ext cx="6379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BCH339N </a:t>
            </a:r>
            <a:r>
              <a:rPr lang="en-US" sz="2800" b="1" dirty="0"/>
              <a:t>Systems </a:t>
            </a:r>
            <a:r>
              <a:rPr lang="en-US" sz="2800" b="1" dirty="0" smtClean="0"/>
              <a:t>Biology/Bioinformatics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502743" y="58674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Edward </a:t>
            </a:r>
            <a:r>
              <a:rPr lang="en-US" sz="2800" b="1" dirty="0" err="1" smtClean="0"/>
              <a:t>Marcotte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Univ</a:t>
            </a:r>
            <a:r>
              <a:rPr lang="en-US" sz="2800" b="1" dirty="0" smtClean="0"/>
              <a:t> of Texas at Austin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355333" y="2362200"/>
            <a:ext cx="6609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(Named </a:t>
            </a:r>
            <a:r>
              <a:rPr lang="en-US" sz="2400" b="1" dirty="0"/>
              <a:t>after </a:t>
            </a:r>
            <a:r>
              <a:rPr lang="en-US" sz="2400" b="1" i="1" dirty="0"/>
              <a:t>Monty Python’s Flying </a:t>
            </a:r>
            <a:r>
              <a:rPr lang="en-US" sz="2400" b="1" i="1" dirty="0" smtClean="0"/>
              <a:t>Circus</a:t>
            </a:r>
            <a:r>
              <a:rPr lang="en-US" sz="2400" b="1" dirty="0" smtClean="0"/>
              <a:t> &amp; designed </a:t>
            </a:r>
            <a:r>
              <a:rPr lang="en-US" sz="2400" b="1" dirty="0"/>
              <a:t>to be fun to use)</a:t>
            </a:r>
          </a:p>
        </p:txBody>
      </p:sp>
    </p:spTree>
    <p:extLst>
      <p:ext uri="{BB962C8B-B14F-4D97-AF65-F5344CB8AC3E}">
        <p14:creationId xmlns:p14="http://schemas.microsoft.com/office/powerpoint/2010/main" val="23766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GENERAL CONCEPTS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r>
              <a:rPr lang="en-US" sz="2400" dirty="0"/>
              <a:t>Names, numbers, words, etc. are stored as </a:t>
            </a:r>
            <a:r>
              <a:rPr lang="en-US" sz="2400" b="1" i="1" dirty="0"/>
              <a:t>variables</a:t>
            </a:r>
            <a:r>
              <a:rPr lang="en-US" sz="2400" dirty="0"/>
              <a:t>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Variables </a:t>
            </a:r>
            <a:r>
              <a:rPr lang="en-US" sz="2400" dirty="0"/>
              <a:t>in Python can be named essentially anything </a:t>
            </a:r>
            <a:r>
              <a:rPr lang="en-US" sz="2400" u="sng" dirty="0"/>
              <a:t>except</a:t>
            </a:r>
            <a:r>
              <a:rPr lang="en-US" sz="2400" dirty="0"/>
              <a:t> words Python uses as command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For example:</a:t>
            </a:r>
          </a:p>
          <a:p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BobsSocialSecurityNumber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456249685</a:t>
            </a:r>
          </a:p>
          <a:p>
            <a:r>
              <a:rPr lang="en-US" sz="2400" dirty="0" smtClean="0"/>
              <a:t>	mole </a:t>
            </a:r>
            <a:r>
              <a:rPr lang="en-US" sz="2400" dirty="0"/>
              <a:t>= </a:t>
            </a:r>
            <a:r>
              <a:rPr lang="en-US" sz="2400" dirty="0" smtClean="0"/>
              <a:t>6.022e-23</a:t>
            </a:r>
          </a:p>
          <a:p>
            <a:r>
              <a:rPr lang="en-US" sz="2400" dirty="0" smtClean="0"/>
              <a:t>	password </a:t>
            </a:r>
            <a:r>
              <a:rPr lang="en-US" sz="2400" dirty="0"/>
              <a:t>= "7 infinite fields of blue</a:t>
            </a:r>
            <a:r>
              <a:rPr lang="en-US" sz="2400" dirty="0" smtClean="0"/>
              <a:t>"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343399" y="5849034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 that strings of letters and/or numbers are in quotes, unlike numerical values.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572000" y="5427047"/>
            <a:ext cx="381000" cy="421987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7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420" y="76200"/>
            <a:ext cx="85679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				LISTS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Groups of variables can be stored as lists.</a:t>
            </a:r>
            <a:endParaRPr lang="en-US" sz="2400" dirty="0"/>
          </a:p>
          <a:p>
            <a:r>
              <a:rPr lang="en-US" sz="2400" dirty="0"/>
              <a:t>A list is a </a:t>
            </a:r>
            <a:r>
              <a:rPr lang="en-US" sz="2400" u="sng" dirty="0"/>
              <a:t>numbered</a:t>
            </a:r>
            <a:r>
              <a:rPr lang="en-US" sz="2400" dirty="0"/>
              <a:t> series of </a:t>
            </a:r>
            <a:r>
              <a:rPr lang="en-US" sz="2400" dirty="0" smtClean="0"/>
              <a:t>values,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like </a:t>
            </a:r>
            <a:r>
              <a:rPr lang="en-US" sz="2400" dirty="0"/>
              <a:t>a </a:t>
            </a:r>
            <a:r>
              <a:rPr lang="en-US" sz="2400" u="sng" dirty="0"/>
              <a:t>vector</a:t>
            </a:r>
            <a:r>
              <a:rPr lang="en-US" sz="2400" dirty="0"/>
              <a:t>, an </a:t>
            </a:r>
            <a:r>
              <a:rPr lang="en-US" sz="2400" u="sng" dirty="0"/>
              <a:t>array</a:t>
            </a:r>
            <a:r>
              <a:rPr lang="en-US" sz="2400" dirty="0"/>
              <a:t>, or a </a:t>
            </a:r>
            <a:r>
              <a:rPr lang="en-US" sz="2400" u="sng" dirty="0"/>
              <a:t>matrix</a:t>
            </a:r>
            <a:r>
              <a:rPr lang="en-US" sz="2400" dirty="0"/>
              <a:t>.  </a:t>
            </a:r>
          </a:p>
          <a:p>
            <a:endParaRPr lang="en-US" sz="2400" dirty="0" smtClean="0"/>
          </a:p>
          <a:p>
            <a:r>
              <a:rPr lang="en-US" sz="2400" dirty="0" smtClean="0"/>
              <a:t>Lists </a:t>
            </a:r>
            <a:r>
              <a:rPr lang="en-US" sz="2400" dirty="0"/>
              <a:t>are variables, so you can name them just as you would name any other variable.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Individual elements of the list can be referred to using [] notation:  </a:t>
            </a:r>
          </a:p>
          <a:p>
            <a:endParaRPr lang="en-US" sz="2400" dirty="0" smtClean="0"/>
          </a:p>
          <a:p>
            <a:r>
              <a:rPr lang="en-US" sz="2400" dirty="0" smtClean="0"/>
              <a:t>	The </a:t>
            </a:r>
            <a:r>
              <a:rPr lang="en-US" sz="2400" dirty="0"/>
              <a:t>list nucleotides might contain the elements </a:t>
            </a:r>
            <a:r>
              <a:rPr lang="en-US" sz="2400" dirty="0" smtClean="0"/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nucleotides[0</a:t>
            </a:r>
            <a:r>
              <a:rPr lang="en-US" sz="2400" dirty="0">
                <a:latin typeface="+mj-lt"/>
                <a:cs typeface="Courier New" pitchFamily="49" charset="0"/>
              </a:rPr>
              <a:t>] = "A</a:t>
            </a:r>
            <a:r>
              <a:rPr lang="en-US" sz="2400" dirty="0" smtClean="0">
                <a:latin typeface="+mj-lt"/>
                <a:cs typeface="Courier New" pitchFamily="49" charset="0"/>
              </a:rPr>
              <a:t>"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nucleotides[1</a:t>
            </a:r>
            <a:r>
              <a:rPr lang="en-US" sz="2400" dirty="0">
                <a:latin typeface="+mj-lt"/>
                <a:cs typeface="Courier New" pitchFamily="49" charset="0"/>
              </a:rPr>
              <a:t>] = "C</a:t>
            </a:r>
            <a:r>
              <a:rPr lang="en-US" sz="2400" dirty="0" smtClean="0">
                <a:latin typeface="+mj-lt"/>
                <a:cs typeface="Courier New" pitchFamily="49" charset="0"/>
              </a:rPr>
              <a:t>"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nucleotides[2</a:t>
            </a:r>
            <a:r>
              <a:rPr lang="en-US" sz="2400" dirty="0">
                <a:latin typeface="+mj-lt"/>
                <a:cs typeface="Courier New" pitchFamily="49" charset="0"/>
              </a:rPr>
              <a:t>] = "</a:t>
            </a:r>
            <a:r>
              <a:rPr lang="en-US" sz="2400" dirty="0" smtClean="0">
                <a:latin typeface="+mj-lt"/>
                <a:cs typeface="Courier New" pitchFamily="49" charset="0"/>
              </a:rPr>
              <a:t>G</a:t>
            </a:r>
            <a:r>
              <a:rPr lang="en-US" sz="2400" dirty="0" smtClean="0">
                <a:cs typeface="Courier New" pitchFamily="49" charset="0"/>
              </a:rPr>
              <a:t>"</a:t>
            </a:r>
            <a:endParaRPr lang="en-US" sz="2400" dirty="0" smtClean="0">
              <a:latin typeface="+mj-lt"/>
              <a:cs typeface="Courier New" pitchFamily="49" charset="0"/>
            </a:endParaRP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nucleotides[3</a:t>
            </a:r>
            <a:r>
              <a:rPr lang="en-US" sz="2400" dirty="0">
                <a:latin typeface="+mj-lt"/>
                <a:cs typeface="Courier New" pitchFamily="49" charset="0"/>
              </a:rPr>
              <a:t>] = "T</a:t>
            </a:r>
            <a:r>
              <a:rPr lang="en-US" sz="2400" dirty="0" smtClean="0">
                <a:latin typeface="+mj-lt"/>
                <a:cs typeface="Courier New" pitchFamily="49" charset="0"/>
              </a:rPr>
              <a:t>"</a:t>
            </a:r>
            <a:endParaRPr lang="en-US" sz="2400" dirty="0">
              <a:latin typeface="+mj-lt"/>
              <a:cs typeface="Courier New" pitchFamily="49" charset="0"/>
            </a:endParaRPr>
          </a:p>
          <a:p>
            <a:endParaRPr lang="en-US" sz="2400" dirty="0"/>
          </a:p>
          <a:p>
            <a:r>
              <a:rPr lang="en-US" sz="2400" dirty="0" smtClean="0"/>
              <a:t>(Notice </a:t>
            </a:r>
            <a:r>
              <a:rPr lang="en-US" sz="2400" dirty="0"/>
              <a:t>the numbering starts from zero</a:t>
            </a:r>
            <a:r>
              <a:rPr lang="en-US" sz="2400" dirty="0" smtClean="0"/>
              <a:t>. This is standard in Python.)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87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DICTIONARIES</a:t>
            </a:r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VERY useful variation on lists is called a </a:t>
            </a:r>
            <a:r>
              <a:rPr lang="en-US" sz="2400" b="1" i="1" dirty="0"/>
              <a:t>dictionary</a:t>
            </a:r>
            <a:r>
              <a:rPr lang="en-US" sz="2400" dirty="0"/>
              <a:t> or </a:t>
            </a:r>
            <a:r>
              <a:rPr lang="en-US" sz="2400" i="1" dirty="0" err="1"/>
              <a:t>dict</a:t>
            </a:r>
            <a:r>
              <a:rPr lang="en-US" sz="2400" i="1" dirty="0"/>
              <a:t> </a:t>
            </a:r>
            <a:r>
              <a:rPr lang="en-US" sz="2400" i="1" dirty="0" smtClean="0"/>
              <a:t>	</a:t>
            </a:r>
            <a:r>
              <a:rPr lang="en-US" sz="2400" dirty="0" smtClean="0"/>
              <a:t>(</a:t>
            </a:r>
            <a:r>
              <a:rPr lang="en-US" sz="2400" dirty="0"/>
              <a:t>sometimes also called a </a:t>
            </a:r>
            <a:r>
              <a:rPr lang="en-US" sz="2400" i="1" dirty="0"/>
              <a:t>hash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  </a:t>
            </a:r>
            <a:endParaRPr lang="en-US" sz="2400" dirty="0"/>
          </a:p>
          <a:p>
            <a:pPr marL="342900" indent="-342900">
              <a:buFont typeface="Wingdings"/>
              <a:buChar char="à"/>
            </a:pPr>
            <a:r>
              <a:rPr lang="en-US" sz="2400" dirty="0" smtClean="0"/>
              <a:t>Groups </a:t>
            </a:r>
            <a:r>
              <a:rPr lang="en-US" sz="2400" dirty="0"/>
              <a:t>of values indexed not with numbers (although they could be) but with other values.  </a:t>
            </a:r>
            <a:endParaRPr lang="en-US" sz="2400" dirty="0" smtClean="0"/>
          </a:p>
          <a:p>
            <a:pPr marL="342900" indent="-342900">
              <a:buFont typeface="Wingdings"/>
              <a:buChar char="à"/>
            </a:pPr>
            <a:endParaRPr lang="en-US" sz="2400" dirty="0"/>
          </a:p>
          <a:p>
            <a:r>
              <a:rPr lang="en-US" sz="2400" dirty="0"/>
              <a:t>Individual hash elements are accessed like array elements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For example, we </a:t>
            </a:r>
            <a:r>
              <a:rPr lang="en-US" sz="2400" dirty="0"/>
              <a:t>could store the genetic code in a hash named </a:t>
            </a:r>
            <a:r>
              <a:rPr lang="en-US" sz="2400" i="1" dirty="0"/>
              <a:t>codons</a:t>
            </a:r>
            <a:r>
              <a:rPr lang="en-US" sz="2400" dirty="0"/>
              <a:t>, which might </a:t>
            </a:r>
            <a:r>
              <a:rPr lang="en-US" sz="2400" dirty="0" smtClean="0"/>
              <a:t>contain 64 </a:t>
            </a:r>
            <a:r>
              <a:rPr lang="en-US" sz="2400" dirty="0"/>
              <a:t>entries, one for each codon, </a:t>
            </a:r>
            <a:r>
              <a:rPr lang="en-US" sz="2400" dirty="0" smtClean="0"/>
              <a:t>e.g.</a:t>
            </a:r>
          </a:p>
          <a:p>
            <a:endParaRPr lang="en-US" sz="2400" dirty="0"/>
          </a:p>
          <a:p>
            <a:r>
              <a:rPr lang="en-US" sz="2400" dirty="0" smtClean="0"/>
              <a:t>	codons</a:t>
            </a:r>
            <a:r>
              <a:rPr lang="en-US" sz="2400" dirty="0"/>
              <a:t>["ATG"] = "</a:t>
            </a:r>
            <a:r>
              <a:rPr lang="en-US" sz="2400" dirty="0" smtClean="0"/>
              <a:t>Methionine</a:t>
            </a:r>
            <a:r>
              <a:rPr lang="en-US" sz="2400" dirty="0" smtClean="0">
                <a:cs typeface="Courier New" pitchFamily="49" charset="0"/>
              </a:rPr>
              <a:t>"</a:t>
            </a:r>
            <a:endParaRPr lang="en-US" sz="2400" dirty="0" smtClean="0"/>
          </a:p>
          <a:p>
            <a:r>
              <a:rPr lang="en-US" sz="2400" dirty="0" smtClean="0"/>
              <a:t>	codons["</a:t>
            </a:r>
            <a:r>
              <a:rPr lang="en-US" sz="2400" dirty="0"/>
              <a:t>TAG"] = "Stop </a:t>
            </a:r>
            <a:r>
              <a:rPr lang="en-US" sz="2400" dirty="0" smtClean="0"/>
              <a:t>codon</a:t>
            </a:r>
            <a:r>
              <a:rPr lang="en-US" sz="2400" dirty="0" smtClean="0">
                <a:cs typeface="Courier New" pitchFamily="49" charset="0"/>
              </a:rPr>
              <a:t>"</a:t>
            </a:r>
            <a:endParaRPr lang="en-US" sz="2400" dirty="0" smtClean="0"/>
          </a:p>
          <a:p>
            <a:r>
              <a:rPr lang="en-US" sz="2400" dirty="0" smtClean="0"/>
              <a:t>	etc…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37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Now, for some control over what happens in programs.  </a:t>
            </a:r>
            <a:endParaRPr lang="en-US" sz="2400" b="1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There </a:t>
            </a:r>
            <a:r>
              <a:rPr lang="en-US" sz="2400" dirty="0"/>
              <a:t>are two very important ways to control </a:t>
            </a:r>
            <a:r>
              <a:rPr lang="en-US" sz="2400" dirty="0" smtClean="0"/>
              <a:t>the logical flow of your programs</a:t>
            </a:r>
            <a:r>
              <a:rPr lang="en-US" sz="2400" dirty="0"/>
              <a:t>: 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if statements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nd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for loops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There are some other ways too, but this will get you going for now.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98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686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if </a:t>
            </a:r>
            <a:r>
              <a:rPr lang="en-US" sz="2400" b="1" i="1" dirty="0"/>
              <a:t>statements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if </a:t>
            </a:r>
            <a:r>
              <a:rPr lang="en-US" sz="2400" dirty="0" err="1"/>
              <a:t>dnaTriplet</a:t>
            </a:r>
            <a:r>
              <a:rPr lang="en-US" sz="2400" dirty="0"/>
              <a:t> == "ATG":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# </a:t>
            </a:r>
            <a:r>
              <a:rPr lang="en-US" sz="2400" dirty="0"/>
              <a:t>Start translating here.  We’re not going to write this </a:t>
            </a:r>
            <a:r>
              <a:rPr lang="en-US" sz="2400" dirty="0" smtClean="0"/>
              <a:t>part</a:t>
            </a:r>
            <a:endParaRPr lang="en-US" sz="2400" dirty="0"/>
          </a:p>
          <a:p>
            <a:r>
              <a:rPr lang="en-US" sz="2400" dirty="0"/>
              <a:t>    </a:t>
            </a:r>
            <a:r>
              <a:rPr lang="en-US" sz="2400" dirty="0" smtClean="0"/>
              <a:t>	# since we’re really </a:t>
            </a:r>
            <a:r>
              <a:rPr lang="en-US" sz="2400" dirty="0"/>
              <a:t>just learning about IF statements</a:t>
            </a:r>
          </a:p>
          <a:p>
            <a:r>
              <a:rPr lang="en-US" sz="2400" dirty="0"/>
              <a:t>else:</a:t>
            </a:r>
          </a:p>
          <a:p>
            <a:r>
              <a:rPr lang="en-US" sz="2400" dirty="0"/>
              <a:t>    </a:t>
            </a:r>
            <a:r>
              <a:rPr lang="en-US" sz="2400" dirty="0" smtClean="0"/>
              <a:t>	# </a:t>
            </a:r>
            <a:r>
              <a:rPr lang="en-US" sz="2400" dirty="0"/>
              <a:t>Read another codon</a:t>
            </a:r>
          </a:p>
          <a:p>
            <a:r>
              <a:rPr lang="en-US" sz="2400" dirty="0"/>
              <a:t> 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0" y="2286000"/>
            <a:ext cx="6476999" cy="3860125"/>
            <a:chOff x="381000" y="2286000"/>
            <a:chExt cx="6476999" cy="3860125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4114800"/>
              <a:ext cx="6248399" cy="20313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</a:t>
              </a:r>
              <a:r>
                <a:rPr lang="en-US" b="1" dirty="0" smtClean="0"/>
                <a:t>ython </a:t>
              </a:r>
              <a:r>
                <a:rPr lang="en-US" b="1" dirty="0"/>
                <a:t>cares about </a:t>
              </a:r>
              <a:r>
                <a:rPr lang="en-US" b="1" dirty="0" smtClean="0"/>
                <a:t>the white </a:t>
              </a:r>
              <a:r>
                <a:rPr lang="en-US" b="1" dirty="0"/>
                <a:t>space (tabs &amp; spaces) you </a:t>
              </a:r>
              <a:r>
                <a:rPr lang="en-US" b="1" dirty="0" smtClean="0"/>
                <a:t>use</a:t>
              </a:r>
              <a:r>
                <a:rPr lang="en-US" dirty="0" smtClean="0"/>
                <a:t>!</a:t>
              </a:r>
            </a:p>
            <a:p>
              <a:pPr algn="ctr"/>
              <a:r>
                <a:rPr lang="en-US" dirty="0" smtClean="0"/>
                <a:t>This </a:t>
              </a:r>
              <a:r>
                <a:rPr lang="en-US" dirty="0"/>
                <a:t>is how it knows where the conditional actions that follow begin and end. </a:t>
              </a:r>
              <a:r>
                <a:rPr lang="en-US" b="1" dirty="0"/>
                <a:t>These conditional steps must </a:t>
              </a:r>
              <a:r>
                <a:rPr lang="en-US" b="1" i="1" dirty="0"/>
                <a:t>always</a:t>
              </a:r>
              <a:r>
                <a:rPr lang="en-US" b="1" dirty="0"/>
                <a:t> be indented by the same number of spaces (e.g., 4).</a:t>
              </a:r>
              <a:r>
                <a:rPr lang="en-US" dirty="0"/>
                <a:t> </a:t>
              </a:r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I </a:t>
              </a:r>
              <a:r>
                <a:rPr lang="en-US" dirty="0"/>
                <a:t>recommend </a:t>
              </a:r>
              <a:r>
                <a:rPr lang="en-US" dirty="0" smtClean="0"/>
                <a:t>using </a:t>
              </a:r>
              <a:r>
                <a:rPr lang="en-US" dirty="0"/>
                <a:t>a tab (rather than spaces) so </a:t>
              </a:r>
              <a:r>
                <a:rPr lang="en-US" dirty="0" smtClean="0"/>
                <a:t>you’re </a:t>
              </a:r>
              <a:r>
                <a:rPr lang="en-US" dirty="0"/>
                <a:t>always consistent. 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990600" y="3200400"/>
              <a:ext cx="15240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990600" y="2286000"/>
              <a:ext cx="152400" cy="1828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381000" y="2895600"/>
              <a:ext cx="609600" cy="1219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22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  <a:p>
            <a:r>
              <a:rPr lang="en-US" sz="2400" dirty="0" smtClean="0"/>
              <a:t>	==</a:t>
            </a:r>
            <a:r>
              <a:rPr lang="en-US" sz="2400" dirty="0"/>
              <a:t>	</a:t>
            </a:r>
            <a:r>
              <a:rPr lang="en-US" sz="2400" dirty="0" smtClean="0"/>
              <a:t>equals </a:t>
            </a:r>
            <a:r>
              <a:rPr lang="en-US" sz="2400" dirty="0"/>
              <a:t>		</a:t>
            </a:r>
          </a:p>
          <a:p>
            <a:r>
              <a:rPr lang="en-US" sz="2400" dirty="0" smtClean="0"/>
              <a:t>	!=</a:t>
            </a:r>
            <a:r>
              <a:rPr lang="en-US" sz="2400" dirty="0"/>
              <a:t>	is not equal to 	</a:t>
            </a:r>
          </a:p>
          <a:p>
            <a:r>
              <a:rPr lang="en-US" sz="2400" dirty="0" smtClean="0"/>
              <a:t>	&lt;</a:t>
            </a:r>
            <a:r>
              <a:rPr lang="en-US" sz="2400" dirty="0"/>
              <a:t>	is less than</a:t>
            </a:r>
          </a:p>
          <a:p>
            <a:r>
              <a:rPr lang="en-US" sz="2400" dirty="0" smtClean="0"/>
              <a:t>	&gt;</a:t>
            </a:r>
            <a:r>
              <a:rPr lang="en-US" sz="2400" dirty="0"/>
              <a:t>	is greater than	</a:t>
            </a:r>
          </a:p>
          <a:p>
            <a:r>
              <a:rPr lang="en-US" sz="2400" dirty="0" smtClean="0"/>
              <a:t>	&lt;=</a:t>
            </a:r>
            <a:r>
              <a:rPr lang="en-US" sz="2400" dirty="0"/>
              <a:t>	is less than or equal to</a:t>
            </a:r>
          </a:p>
          <a:p>
            <a:r>
              <a:rPr lang="en-US" sz="2400" dirty="0" smtClean="0"/>
              <a:t>	&gt;=</a:t>
            </a:r>
            <a:r>
              <a:rPr lang="en-US" sz="2400" dirty="0"/>
              <a:t>	is greater than or equal to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Can nest these using </a:t>
            </a:r>
            <a:r>
              <a:rPr lang="en-US" sz="2400" b="1" dirty="0" smtClean="0"/>
              <a:t>parentheses </a:t>
            </a:r>
            <a:r>
              <a:rPr lang="en-US" sz="2400" b="1" dirty="0"/>
              <a:t>and Boolean </a:t>
            </a:r>
            <a:r>
              <a:rPr lang="en-US" sz="2400" b="1" dirty="0" smtClean="0"/>
              <a:t>operations, </a:t>
            </a:r>
            <a:r>
              <a:rPr lang="en-US" sz="2400" b="1" dirty="0"/>
              <a:t>such as </a:t>
            </a:r>
            <a:r>
              <a:rPr lang="en-US" sz="2400" b="1" dirty="0" smtClean="0"/>
              <a:t>	</a:t>
            </a:r>
            <a:r>
              <a:rPr lang="en-US" sz="2400" b="1" i="1" dirty="0" smtClean="0"/>
              <a:t>and</a:t>
            </a:r>
            <a:r>
              <a:rPr lang="en-US" sz="2400" b="1" i="1" dirty="0"/>
              <a:t>, not</a:t>
            </a:r>
            <a:r>
              <a:rPr lang="en-US" sz="2400" b="1" dirty="0"/>
              <a:t>, or </a:t>
            </a:r>
            <a:r>
              <a:rPr lang="en-US" sz="2400" b="1" i="1" dirty="0" err="1"/>
              <a:t>or</a:t>
            </a:r>
            <a:r>
              <a:rPr lang="en-US" sz="2400" b="1" dirty="0"/>
              <a:t>, e.g.: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if </a:t>
            </a:r>
            <a:r>
              <a:rPr lang="en-US" sz="2400" dirty="0" err="1"/>
              <a:t>dnaTriplet</a:t>
            </a:r>
            <a:r>
              <a:rPr lang="en-US" sz="2400" dirty="0"/>
              <a:t> == "TAA" or </a:t>
            </a:r>
            <a:r>
              <a:rPr lang="en-US" sz="2400" dirty="0" err="1"/>
              <a:t>dnaTriplet</a:t>
            </a:r>
            <a:r>
              <a:rPr lang="en-US" sz="2400" dirty="0"/>
              <a:t> == "TAG" or </a:t>
            </a:r>
            <a:r>
              <a:rPr lang="en-US" sz="2400" dirty="0" err="1"/>
              <a:t>dnaTriplet</a:t>
            </a:r>
            <a:r>
              <a:rPr lang="en-US" sz="2400" dirty="0"/>
              <a:t> == "TGA":</a:t>
            </a:r>
          </a:p>
          <a:p>
            <a:r>
              <a:rPr lang="en-US" sz="2400" dirty="0"/>
              <a:t>	print("Reached stop codon")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0" y="533400"/>
            <a:ext cx="4800600" cy="646331"/>
            <a:chOff x="3048000" y="533400"/>
            <a:chExt cx="4800600" cy="646331"/>
          </a:xfrm>
        </p:grpSpPr>
        <p:sp>
          <p:nvSpPr>
            <p:cNvPr id="3" name="Rectangle 2"/>
            <p:cNvSpPr/>
            <p:nvPr/>
          </p:nvSpPr>
          <p:spPr>
            <a:xfrm>
              <a:off x="3733800" y="533400"/>
              <a:ext cx="4114800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Note: in </a:t>
              </a:r>
              <a:r>
                <a:rPr lang="en-US" b="1" dirty="0"/>
                <a:t>the sense of performing a comparison, not </a:t>
              </a:r>
              <a:r>
                <a:rPr lang="en-US" b="1" dirty="0" smtClean="0"/>
                <a:t>as in setting </a:t>
              </a:r>
              <a:r>
                <a:rPr lang="en-US" b="1" dirty="0"/>
                <a:t>a </a:t>
              </a:r>
              <a:r>
                <a:rPr lang="en-US" b="1" dirty="0" smtClean="0"/>
                <a:t>value.</a:t>
              </a:r>
              <a:endParaRPr lang="en-US" b="1" dirty="0"/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3048000" y="856566"/>
              <a:ext cx="685800" cy="3231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01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for</a:t>
            </a:r>
            <a:r>
              <a:rPr lang="en-US" sz="2400" b="1" i="1" dirty="0"/>
              <a:t> </a:t>
            </a:r>
            <a:r>
              <a:rPr lang="en-US" sz="2400" b="1" i="1" dirty="0" smtClean="0"/>
              <a:t>loops</a:t>
            </a:r>
          </a:p>
          <a:p>
            <a:endParaRPr lang="en-US" sz="2400" dirty="0"/>
          </a:p>
          <a:p>
            <a:r>
              <a:rPr lang="en-US" sz="2400" dirty="0"/>
              <a:t>Often, we’d like to perform the same command repeatedly or with slight variations.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to calculate the mean value of the number in an array, we might try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	Take </a:t>
            </a:r>
            <a:r>
              <a:rPr lang="en-US" sz="2400" dirty="0"/>
              <a:t>each value in the array in turn.</a:t>
            </a:r>
          </a:p>
          <a:p>
            <a:r>
              <a:rPr lang="en-US" sz="2400" dirty="0" smtClean="0"/>
              <a:t>	Add </a:t>
            </a:r>
            <a:r>
              <a:rPr lang="en-US" sz="2400" dirty="0"/>
              <a:t>each value to a running sum.</a:t>
            </a:r>
          </a:p>
          <a:p>
            <a:r>
              <a:rPr lang="en-US" sz="2400" dirty="0" smtClean="0"/>
              <a:t>	Divide </a:t>
            </a:r>
            <a:r>
              <a:rPr lang="en-US" sz="2400" dirty="0"/>
              <a:t>the total by the number of </a:t>
            </a:r>
            <a:r>
              <a:rPr lang="en-US" sz="2400" dirty="0" smtClean="0"/>
              <a:t>values.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76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65879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 Python, you could write this as:</a:t>
            </a:r>
          </a:p>
          <a:p>
            <a:endParaRPr lang="en-US" sz="2400" dirty="0" smtClean="0"/>
          </a:p>
          <a:p>
            <a:r>
              <a:rPr lang="en-US" sz="2400" dirty="0" smtClean="0"/>
              <a:t>grades </a:t>
            </a:r>
            <a:r>
              <a:rPr lang="en-US" sz="2400" dirty="0"/>
              <a:t>= [93, 95, 87, 63, 75]   </a:t>
            </a:r>
            <a:r>
              <a:rPr lang="en-US" sz="2400" dirty="0" smtClean="0"/>
              <a:t>	# </a:t>
            </a:r>
            <a:r>
              <a:rPr lang="en-US" sz="2400" dirty="0"/>
              <a:t>create a list of grades</a:t>
            </a:r>
          </a:p>
          <a:p>
            <a:r>
              <a:rPr lang="en-US" sz="2400" dirty="0"/>
              <a:t>sum = 0.0                       </a:t>
            </a:r>
            <a:r>
              <a:rPr lang="en-US" sz="2400" dirty="0" smtClean="0"/>
              <a:t>	# </a:t>
            </a:r>
            <a:r>
              <a:rPr lang="en-US" sz="2400" dirty="0"/>
              <a:t>variable to store the sum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for grade in grades:            </a:t>
            </a:r>
            <a:r>
              <a:rPr lang="en-US" sz="2400" dirty="0" smtClean="0"/>
              <a:t>	# </a:t>
            </a:r>
            <a:r>
              <a:rPr lang="en-US" sz="2400" dirty="0"/>
              <a:t>iterate over the list called grades</a:t>
            </a:r>
          </a:p>
          <a:p>
            <a:r>
              <a:rPr lang="en-US" sz="2400" dirty="0" smtClean="0"/>
              <a:t>    	sum </a:t>
            </a:r>
            <a:r>
              <a:rPr lang="en-US" sz="2400" dirty="0"/>
              <a:t>= sum + grade  </a:t>
            </a:r>
            <a:r>
              <a:rPr lang="en-US" sz="2400" dirty="0" smtClean="0"/>
              <a:t>   # </a:t>
            </a:r>
            <a:r>
              <a:rPr lang="en-US" sz="2400" dirty="0"/>
              <a:t>indented commands are executed on</a:t>
            </a:r>
          </a:p>
          <a:p>
            <a:r>
              <a:rPr lang="en-US" sz="2400" dirty="0"/>
              <a:t>      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each cycle of the loop.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mean = sum / 5                  # now calculate the average </a:t>
            </a:r>
            <a:r>
              <a:rPr lang="en-US" sz="2400" dirty="0" smtClean="0"/>
              <a:t>grade</a:t>
            </a:r>
          </a:p>
          <a:p>
            <a:endParaRPr lang="en-US" sz="2400" dirty="0"/>
          </a:p>
          <a:p>
            <a:r>
              <a:rPr lang="en-US" sz="2400" dirty="0"/>
              <a:t>print ("The average grade is "),mean   # print the results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00200" y="1828800"/>
            <a:ext cx="7240292" cy="1830526"/>
            <a:chOff x="1600200" y="1828800"/>
            <a:chExt cx="7240292" cy="1830526"/>
          </a:xfrm>
        </p:grpSpPr>
        <p:sp>
          <p:nvSpPr>
            <p:cNvPr id="3" name="Rectangle 2"/>
            <p:cNvSpPr/>
            <p:nvPr/>
          </p:nvSpPr>
          <p:spPr>
            <a:xfrm>
              <a:off x="4268492" y="1905000"/>
              <a:ext cx="4572000" cy="17543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Python </a:t>
              </a:r>
              <a:r>
                <a:rPr lang="en-US" dirty="0" smtClean="0"/>
                <a:t>cares whether </a:t>
              </a:r>
              <a:r>
                <a:rPr lang="en-US" dirty="0"/>
                <a:t>numbers are </a:t>
              </a:r>
              <a:r>
                <a:rPr lang="en-US" b="1" dirty="0" smtClean="0"/>
                <a:t>integers</a:t>
              </a:r>
              <a:r>
                <a:rPr lang="en-US" dirty="0" smtClean="0"/>
                <a:t> </a:t>
              </a:r>
              <a:r>
                <a:rPr lang="en-US" dirty="0"/>
                <a:t>or </a:t>
              </a:r>
              <a:r>
                <a:rPr lang="en-US" b="1" dirty="0"/>
                <a:t>floating point </a:t>
              </a:r>
              <a:r>
                <a:rPr lang="en-US" dirty="0" smtClean="0"/>
                <a:t>(also </a:t>
              </a:r>
              <a:r>
                <a:rPr lang="en-US" b="1" dirty="0" smtClean="0"/>
                <a:t>long </a:t>
              </a:r>
              <a:r>
                <a:rPr lang="en-US" b="1" dirty="0"/>
                <a:t>integers </a:t>
              </a:r>
              <a:r>
                <a:rPr lang="en-US" dirty="0"/>
                <a:t>and </a:t>
              </a:r>
              <a:r>
                <a:rPr lang="en-US" b="1" dirty="0"/>
                <a:t>complex </a:t>
              </a:r>
              <a:r>
                <a:rPr lang="en-US" b="1" dirty="0" smtClean="0"/>
                <a:t>numbers</a:t>
              </a:r>
              <a:r>
                <a:rPr lang="en-US" dirty="0" smtClean="0"/>
                <a:t>).</a:t>
              </a:r>
            </a:p>
            <a:p>
              <a:pPr algn="ctr"/>
              <a:r>
                <a:rPr lang="en-US" b="1" dirty="0" smtClean="0"/>
                <a:t>Tell Python you </a:t>
              </a:r>
              <a:r>
                <a:rPr lang="en-US" b="1" dirty="0"/>
                <a:t>want floating point by </a:t>
              </a:r>
              <a:r>
                <a:rPr lang="en-US" b="1" dirty="0" smtClean="0"/>
                <a:t>defining </a:t>
              </a:r>
              <a:r>
                <a:rPr lang="en-US" b="1" dirty="0"/>
                <a:t>your variables </a:t>
              </a:r>
              <a:r>
                <a:rPr lang="en-US" b="1" dirty="0" smtClean="0"/>
                <a:t>accordingly</a:t>
              </a:r>
            </a:p>
            <a:p>
              <a:pPr algn="ctr"/>
              <a:r>
                <a:rPr lang="en-US" b="1" dirty="0" smtClean="0"/>
                <a:t>(</a:t>
              </a:r>
              <a:r>
                <a:rPr lang="en-US" b="1" dirty="0"/>
                <a:t>e.g., X = 1.0 versus X = 1)</a:t>
              </a: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 flipV="1">
              <a:off x="1600200" y="1828800"/>
              <a:ext cx="2668292" cy="9533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40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general, Python </a:t>
            </a:r>
            <a:r>
              <a:rPr lang="en-US" sz="2400" dirty="0"/>
              <a:t>will perform most mathematical operations, e.g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multiplication 	(</a:t>
            </a:r>
            <a:r>
              <a:rPr lang="en-US" sz="2400" b="1" dirty="0"/>
              <a:t>A * B)</a:t>
            </a:r>
          </a:p>
          <a:p>
            <a:r>
              <a:rPr lang="en-US" sz="2400" b="1" dirty="0" smtClean="0"/>
              <a:t>	division 		(</a:t>
            </a:r>
            <a:r>
              <a:rPr lang="en-US" sz="2400" b="1" dirty="0"/>
              <a:t>A / B)</a:t>
            </a:r>
          </a:p>
          <a:p>
            <a:r>
              <a:rPr lang="en-US" sz="2400" b="1" dirty="0" smtClean="0"/>
              <a:t>	exponentiation 	(</a:t>
            </a:r>
            <a:r>
              <a:rPr lang="en-US" sz="2400" b="1" dirty="0"/>
              <a:t>A ** B)</a:t>
            </a:r>
          </a:p>
          <a:p>
            <a:r>
              <a:rPr lang="en-US" sz="2400" dirty="0" smtClean="0"/>
              <a:t>		etc.</a:t>
            </a:r>
          </a:p>
          <a:p>
            <a:endParaRPr lang="en-US" sz="2400" dirty="0"/>
          </a:p>
          <a:p>
            <a:r>
              <a:rPr lang="en-US" sz="2400" dirty="0" smtClean="0"/>
              <a:t>There </a:t>
            </a:r>
            <a:r>
              <a:rPr lang="en-US" sz="2400" dirty="0"/>
              <a:t>are </a:t>
            </a:r>
            <a:r>
              <a:rPr lang="en-US" sz="2400" dirty="0" smtClean="0"/>
              <a:t>lots of advanced mathematical </a:t>
            </a:r>
            <a:r>
              <a:rPr lang="en-US" sz="2400" dirty="0"/>
              <a:t>capabilities you can explore </a:t>
            </a:r>
            <a:r>
              <a:rPr lang="en-US" sz="2400" dirty="0" smtClean="0"/>
              <a:t>later 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28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197346"/>
            <a:ext cx="9448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READING FILES</a:t>
            </a:r>
            <a:endParaRPr lang="en-US" sz="2400" dirty="0"/>
          </a:p>
          <a:p>
            <a:r>
              <a:rPr lang="en-US" sz="2400" b="1" dirty="0"/>
              <a:t>Y</a:t>
            </a:r>
            <a:r>
              <a:rPr lang="en-US" sz="2400" b="1" dirty="0" smtClean="0"/>
              <a:t>ou can use </a:t>
            </a:r>
            <a:r>
              <a:rPr lang="en-US" sz="2400" b="1" dirty="0"/>
              <a:t>a </a:t>
            </a:r>
            <a:r>
              <a:rPr lang="en-US" sz="2400" b="1" i="1" dirty="0"/>
              <a:t>for</a:t>
            </a:r>
            <a:r>
              <a:rPr lang="en-US" sz="2400" b="1" dirty="0"/>
              <a:t> loop to read </a:t>
            </a:r>
            <a:r>
              <a:rPr lang="en-US" sz="2400" b="1" dirty="0" smtClean="0"/>
              <a:t>text files line by line: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count = 0     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Declare a variable to count lines</a:t>
            </a:r>
          </a:p>
          <a:p>
            <a:r>
              <a:rPr lang="en-US" sz="2400" dirty="0"/>
              <a:t>file = open("</a:t>
            </a:r>
            <a:r>
              <a:rPr lang="en-US" sz="2400" dirty="0" err="1"/>
              <a:t>mygenomefile</a:t>
            </a:r>
            <a:r>
              <a:rPr lang="en-US" sz="2400" dirty="0"/>
              <a:t>", "r")        # Open a file for reading (r)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raw_line</a:t>
            </a:r>
            <a:r>
              <a:rPr lang="en-US" sz="2400" dirty="0"/>
              <a:t> in file:                   </a:t>
            </a:r>
            <a:r>
              <a:rPr lang="en-US" sz="2400" dirty="0" smtClean="0"/>
              <a:t>		# </a:t>
            </a:r>
            <a:r>
              <a:rPr lang="en-US" sz="2400" dirty="0"/>
              <a:t>Loop through each line in the file</a:t>
            </a:r>
          </a:p>
          <a:p>
            <a:r>
              <a:rPr lang="en-US" sz="2400" dirty="0"/>
              <a:t>    line = </a:t>
            </a:r>
            <a:r>
              <a:rPr lang="en-US" sz="2400" dirty="0" err="1"/>
              <a:t>raw_line.rstrip</a:t>
            </a:r>
            <a:r>
              <a:rPr lang="en-US" sz="2400" dirty="0"/>
              <a:t>("\r\n")      </a:t>
            </a:r>
            <a:r>
              <a:rPr lang="en-US" sz="2400" dirty="0" smtClean="0"/>
              <a:t>	# </a:t>
            </a:r>
            <a:r>
              <a:rPr lang="en-US" sz="2400" dirty="0"/>
              <a:t>Remove newline</a:t>
            </a:r>
          </a:p>
          <a:p>
            <a:r>
              <a:rPr lang="en-US" sz="2400" dirty="0"/>
              <a:t>    words = </a:t>
            </a:r>
            <a:r>
              <a:rPr lang="en-US" sz="2400" dirty="0" err="1"/>
              <a:t>line.split</a:t>
            </a:r>
            <a:r>
              <a:rPr lang="en-US" sz="2400" dirty="0"/>
              <a:t>(" ")             </a:t>
            </a:r>
            <a:r>
              <a:rPr lang="en-US" sz="2400" dirty="0" smtClean="0"/>
              <a:t>	# </a:t>
            </a:r>
            <a:r>
              <a:rPr lang="en-US" sz="2400" dirty="0"/>
              <a:t>split the line into a list of </a:t>
            </a:r>
            <a:r>
              <a:rPr lang="en-US" sz="2400" dirty="0" smtClean="0"/>
              <a:t>words</a:t>
            </a:r>
          </a:p>
          <a:p>
            <a:endParaRPr lang="en-US" sz="2400" dirty="0"/>
          </a:p>
          <a:p>
            <a:r>
              <a:rPr lang="en-US" sz="2400" dirty="0"/>
              <a:t>    # Print the appropriate word:</a:t>
            </a:r>
          </a:p>
          <a:p>
            <a:r>
              <a:rPr lang="en-US" sz="2400" dirty="0"/>
              <a:t>    print "The first word of line {0} of the file is {1}".format(count, words[0])</a:t>
            </a:r>
          </a:p>
          <a:p>
            <a:r>
              <a:rPr lang="en-US" sz="2400" dirty="0"/>
              <a:t>    count += 1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shorthand for count = count + 1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 err="1"/>
              <a:t>file.close</a:t>
            </a:r>
            <a:r>
              <a:rPr lang="en-US" sz="2400" dirty="0"/>
              <a:t>()  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Last, close the file.</a:t>
            </a:r>
          </a:p>
          <a:p>
            <a:r>
              <a:rPr lang="en-US" sz="2400" dirty="0"/>
              <a:t>print "Read in {0} lines\</a:t>
            </a:r>
            <a:r>
              <a:rPr lang="en-US" sz="2400" dirty="0" err="1"/>
              <a:t>n".format</a:t>
            </a:r>
            <a:r>
              <a:rPr lang="en-US" sz="2400" dirty="0"/>
              <a:t>(count</a:t>
            </a:r>
            <a:r>
              <a:rPr lang="en-US" sz="2400" dirty="0" smtClean="0"/>
              <a:t>)</a:t>
            </a:r>
            <a:r>
              <a:rPr lang="en-US" sz="2400" dirty="0"/>
              <a:t> 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42526" y="1022866"/>
            <a:ext cx="1838708" cy="729734"/>
            <a:chOff x="3642526" y="1022866"/>
            <a:chExt cx="1838708" cy="729734"/>
          </a:xfrm>
        </p:grpSpPr>
        <p:sp>
          <p:nvSpPr>
            <p:cNvPr id="3" name="TextBox 2"/>
            <p:cNvSpPr txBox="1"/>
            <p:nvPr/>
          </p:nvSpPr>
          <p:spPr>
            <a:xfrm>
              <a:off x="3642526" y="1022866"/>
              <a:ext cx="1838708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Stands for “read”</a:t>
              </a:r>
              <a:endParaRPr lang="en-US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733800" y="1392198"/>
              <a:ext cx="228600" cy="3604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830019" y="2357974"/>
            <a:ext cx="2386677" cy="646331"/>
            <a:chOff x="9275090" y="1831951"/>
            <a:chExt cx="2386677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9656090" y="1831951"/>
              <a:ext cx="2005677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\r = carriage return</a:t>
              </a:r>
            </a:p>
            <a:p>
              <a:r>
                <a:rPr lang="en-US" b="1" dirty="0" smtClean="0"/>
                <a:t>\n = newline</a:t>
              </a:r>
              <a:endParaRPr lang="en-US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9275090" y="2117880"/>
              <a:ext cx="3596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62401" y="4267200"/>
            <a:ext cx="5168684" cy="2419529"/>
            <a:chOff x="3962401" y="4267200"/>
            <a:chExt cx="5168684" cy="2419529"/>
          </a:xfrm>
        </p:grpSpPr>
        <p:sp>
          <p:nvSpPr>
            <p:cNvPr id="7" name="TextBox 6"/>
            <p:cNvSpPr txBox="1"/>
            <p:nvPr/>
          </p:nvSpPr>
          <p:spPr>
            <a:xfrm>
              <a:off x="5473485" y="5486400"/>
              <a:ext cx="3657600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Placeholders </a:t>
              </a:r>
              <a:r>
                <a:rPr lang="en-US" b="1" dirty="0"/>
                <a:t>(e.g., {0</a:t>
              </a:r>
              <a:r>
                <a:rPr lang="en-US" b="1" dirty="0" smtClean="0"/>
                <a:t>}) in the print </a:t>
              </a:r>
              <a:r>
                <a:rPr lang="en-US" b="1" dirty="0"/>
                <a:t>statement </a:t>
              </a:r>
              <a:r>
                <a:rPr lang="en-US" b="1" dirty="0" smtClean="0"/>
                <a:t>indicate variables listed at </a:t>
              </a:r>
              <a:r>
                <a:rPr lang="en-US" b="1" dirty="0"/>
                <a:t>the end of the line after the format command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962401" y="4267201"/>
              <a:ext cx="1752599" cy="12191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5791200" y="4267200"/>
              <a:ext cx="76201" cy="1219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196555" y="4648200"/>
            <a:ext cx="2408865" cy="674132"/>
            <a:chOff x="3642526" y="718066"/>
            <a:chExt cx="2408865" cy="674132"/>
          </a:xfrm>
        </p:grpSpPr>
        <p:sp>
          <p:nvSpPr>
            <p:cNvPr id="22" name="TextBox 21"/>
            <p:cNvSpPr txBox="1"/>
            <p:nvPr/>
          </p:nvSpPr>
          <p:spPr>
            <a:xfrm>
              <a:off x="3642526" y="1022866"/>
              <a:ext cx="2408865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Increment counter by 1</a:t>
              </a:r>
              <a:endParaRPr lang="en-US" b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3958590" y="718066"/>
              <a:ext cx="217336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3" t="13674" r="38519" b="1161"/>
          <a:stretch/>
        </p:blipFill>
        <p:spPr bwMode="auto">
          <a:xfrm>
            <a:off x="914400" y="609600"/>
            <a:ext cx="6492240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35"/>
            <a:ext cx="6021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Science news of the day (2015 </a:t>
            </a:r>
            <a:r>
              <a:rPr lang="en-US" sz="2800" b="1" dirty="0" smtClean="0"/>
              <a:t>edition):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914400" y="6400800"/>
            <a:ext cx="3581400" cy="304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WRITING FILES</a:t>
            </a:r>
          </a:p>
          <a:p>
            <a:endParaRPr lang="en-US" sz="2400" b="1" dirty="0"/>
          </a:p>
          <a:p>
            <a:r>
              <a:rPr lang="en-US" sz="2400" b="1" dirty="0" smtClean="0"/>
              <a:t>Same </a:t>
            </a:r>
            <a:r>
              <a:rPr lang="en-US" sz="2400" b="1" dirty="0"/>
              <a:t>as reading files, but use "w" for  ‘</a:t>
            </a:r>
            <a:r>
              <a:rPr lang="en-US" sz="2400" b="1" dirty="0" smtClean="0"/>
              <a:t>write’:</a:t>
            </a:r>
          </a:p>
          <a:p>
            <a:endParaRPr lang="en-US" sz="2400" dirty="0"/>
          </a:p>
          <a:p>
            <a:r>
              <a:rPr lang="en-US" sz="2400" dirty="0"/>
              <a:t>file = open("</a:t>
            </a:r>
            <a:r>
              <a:rPr lang="en-US" sz="2400" dirty="0" err="1"/>
              <a:t>test_file</a:t>
            </a:r>
            <a:r>
              <a:rPr lang="en-US" sz="2400" dirty="0"/>
              <a:t>", "w")</a:t>
            </a:r>
          </a:p>
          <a:p>
            <a:r>
              <a:rPr lang="en-US" sz="2400" dirty="0" err="1"/>
              <a:t>file.write</a:t>
            </a:r>
            <a:r>
              <a:rPr lang="en-US" sz="2400" dirty="0"/>
              <a:t>("Hello!\n")</a:t>
            </a:r>
          </a:p>
          <a:p>
            <a:r>
              <a:rPr lang="en-US" sz="2400" dirty="0" err="1"/>
              <a:t>file.write</a:t>
            </a:r>
            <a:r>
              <a:rPr lang="en-US" sz="2400" dirty="0"/>
              <a:t>("Goodbye!\n")</a:t>
            </a:r>
          </a:p>
          <a:p>
            <a:r>
              <a:rPr lang="en-US" sz="2400" dirty="0" err="1"/>
              <a:t>file.close</a:t>
            </a:r>
            <a:r>
              <a:rPr lang="en-US" sz="2400" dirty="0"/>
              <a:t>()	</a:t>
            </a:r>
            <a:r>
              <a:rPr lang="en-US" sz="2400" dirty="0" smtClean="0"/>
              <a:t>		# </a:t>
            </a:r>
            <a:r>
              <a:rPr lang="en-US" sz="2400" dirty="0"/>
              <a:t>close the file as you did before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81400" y="1371600"/>
            <a:ext cx="609600" cy="380494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54496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Unless you specify otherwise, you can find the new text file you created (</a:t>
            </a:r>
            <a:r>
              <a:rPr lang="en-US" dirty="0" err="1"/>
              <a:t>test_file</a:t>
            </a:r>
            <a:r>
              <a:rPr lang="en-US" dirty="0"/>
              <a:t>) in the default Python </a:t>
            </a:r>
            <a:r>
              <a:rPr lang="en-US" dirty="0" smtClean="0"/>
              <a:t>directory on your computer.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PUTTING IT ALL TOGETHER</a:t>
            </a:r>
          </a:p>
          <a:p>
            <a:r>
              <a:rPr lang="en-US" dirty="0" smtClean="0"/>
              <a:t>	</a:t>
            </a:r>
          </a:p>
          <a:p>
            <a:r>
              <a:rPr lang="en-US" dirty="0" err="1" smtClean="0"/>
              <a:t>seq_filename</a:t>
            </a:r>
            <a:r>
              <a:rPr lang="en-US" dirty="0" smtClean="0"/>
              <a:t> </a:t>
            </a:r>
            <a:r>
              <a:rPr lang="en-US" dirty="0"/>
              <a:t>= "Ecoli_genome.txt"</a:t>
            </a:r>
          </a:p>
          <a:p>
            <a:r>
              <a:rPr lang="en-US" dirty="0" err="1"/>
              <a:t>total_length</a:t>
            </a:r>
            <a:r>
              <a:rPr lang="en-US" dirty="0"/>
              <a:t> = 0</a:t>
            </a:r>
          </a:p>
          <a:p>
            <a:r>
              <a:rPr lang="en-US" dirty="0"/>
              <a:t>nucleotide = {} </a:t>
            </a:r>
            <a:r>
              <a:rPr lang="en-US" dirty="0" smtClean="0"/>
              <a:t>			# </a:t>
            </a:r>
            <a:r>
              <a:rPr lang="en-US" dirty="0"/>
              <a:t>create an empty dictionary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seq_file</a:t>
            </a:r>
            <a:r>
              <a:rPr lang="en-US" dirty="0"/>
              <a:t> = open(</a:t>
            </a:r>
            <a:r>
              <a:rPr lang="en-US" dirty="0" err="1"/>
              <a:t>seq_filename</a:t>
            </a:r>
            <a:r>
              <a:rPr lang="en-US" dirty="0"/>
              <a:t>, "r")</a:t>
            </a:r>
          </a:p>
          <a:p>
            <a:r>
              <a:rPr lang="en-US" dirty="0"/>
              <a:t>for </a:t>
            </a:r>
            <a:r>
              <a:rPr lang="en-US" dirty="0" err="1"/>
              <a:t>raw_line</a:t>
            </a:r>
            <a:r>
              <a:rPr lang="en-US" dirty="0"/>
              <a:t> in </a:t>
            </a:r>
            <a:r>
              <a:rPr lang="en-US" dirty="0" err="1"/>
              <a:t>seq_file</a:t>
            </a:r>
            <a:r>
              <a:rPr lang="en-US" dirty="0"/>
              <a:t>:</a:t>
            </a:r>
          </a:p>
          <a:p>
            <a:r>
              <a:rPr lang="en-US" dirty="0"/>
              <a:t>    line = </a:t>
            </a:r>
            <a:r>
              <a:rPr lang="en-US" dirty="0" err="1"/>
              <a:t>raw_line.rstrip</a:t>
            </a:r>
            <a:r>
              <a:rPr lang="en-US" dirty="0"/>
              <a:t>("\r\n")</a:t>
            </a:r>
          </a:p>
          <a:p>
            <a:r>
              <a:rPr lang="en-US" dirty="0"/>
              <a:t>    length = </a:t>
            </a:r>
            <a:r>
              <a:rPr lang="en-US" dirty="0" err="1"/>
              <a:t>len</a:t>
            </a:r>
            <a:r>
              <a:rPr lang="en-US" dirty="0"/>
              <a:t>(line</a:t>
            </a:r>
            <a:r>
              <a:rPr lang="en-US" dirty="0" smtClean="0"/>
              <a:t>)			# Python function to calculate the length of a string</a:t>
            </a:r>
            <a:endParaRPr lang="en-US" dirty="0"/>
          </a:p>
          <a:p>
            <a:r>
              <a:rPr lang="en-US" dirty="0"/>
              <a:t>    for </a:t>
            </a:r>
            <a:r>
              <a:rPr lang="en-US" dirty="0" err="1"/>
              <a:t>nuc</a:t>
            </a:r>
            <a:r>
              <a:rPr lang="en-US" dirty="0"/>
              <a:t> in line:</a:t>
            </a:r>
          </a:p>
          <a:p>
            <a:r>
              <a:rPr lang="en-US" dirty="0"/>
              <a:t>        if </a:t>
            </a:r>
            <a:r>
              <a:rPr lang="en-US" dirty="0" err="1"/>
              <a:t>nucleotide.has_key</a:t>
            </a:r>
            <a:r>
              <a:rPr lang="en-US" dirty="0"/>
              <a:t>(</a:t>
            </a:r>
            <a:r>
              <a:rPr lang="en-US" dirty="0" err="1"/>
              <a:t>nuc</a:t>
            </a:r>
            <a:r>
              <a:rPr lang="en-US" dirty="0"/>
              <a:t>):</a:t>
            </a:r>
          </a:p>
          <a:p>
            <a:r>
              <a:rPr lang="en-US" dirty="0"/>
              <a:t>            nucleotide[</a:t>
            </a:r>
            <a:r>
              <a:rPr lang="en-US" dirty="0" err="1"/>
              <a:t>nuc</a:t>
            </a:r>
            <a:r>
              <a:rPr lang="en-US" dirty="0"/>
              <a:t>] += 1</a:t>
            </a:r>
          </a:p>
          <a:p>
            <a:r>
              <a:rPr lang="en-US" dirty="0"/>
              <a:t>        else:</a:t>
            </a:r>
          </a:p>
          <a:p>
            <a:r>
              <a:rPr lang="en-US" dirty="0"/>
              <a:t>            nucleotide[</a:t>
            </a:r>
            <a:r>
              <a:rPr lang="en-US" dirty="0" err="1"/>
              <a:t>nuc</a:t>
            </a:r>
            <a:r>
              <a:rPr lang="en-US" dirty="0"/>
              <a:t>] = 1</a:t>
            </a:r>
          </a:p>
          <a:p>
            <a:r>
              <a:rPr lang="en-US" dirty="0"/>
              <a:t>    </a:t>
            </a:r>
            <a:r>
              <a:rPr lang="en-US" dirty="0" err="1"/>
              <a:t>total_length</a:t>
            </a:r>
            <a:r>
              <a:rPr lang="en-US" dirty="0"/>
              <a:t> += length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seq_file.close</a:t>
            </a:r>
            <a:r>
              <a:rPr lang="en-US" dirty="0"/>
              <a:t>()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for n in </a:t>
            </a:r>
            <a:r>
              <a:rPr lang="en-US" dirty="0" err="1"/>
              <a:t>nucleotide.keys</a:t>
            </a:r>
            <a:r>
              <a:rPr lang="en-US" dirty="0"/>
              <a:t>():</a:t>
            </a:r>
          </a:p>
          <a:p>
            <a:r>
              <a:rPr lang="en-US" dirty="0"/>
              <a:t>    fraction = 100.0 * nucleotide[n] / </a:t>
            </a:r>
            <a:r>
              <a:rPr lang="en-US" dirty="0" err="1"/>
              <a:t>total_length</a:t>
            </a:r>
            <a:endParaRPr lang="en-US" dirty="0"/>
          </a:p>
          <a:p>
            <a:r>
              <a:rPr lang="en-US" dirty="0"/>
              <a:t>    print "The nucleotide {0} occurs {1} times, or {2} %".format(n, nucleotide[n], fraction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choose the input DNA sequence in the file </a:t>
            </a:r>
            <a:r>
              <a:rPr lang="en-US" sz="2400" dirty="0" smtClean="0"/>
              <a:t>to </a:t>
            </a:r>
            <a:r>
              <a:rPr lang="en-US" sz="2400" dirty="0"/>
              <a:t>be the genome of </a:t>
            </a:r>
            <a:r>
              <a:rPr lang="en-US" sz="2400" i="1" dirty="0"/>
              <a:t>E. coli</a:t>
            </a:r>
            <a:r>
              <a:rPr lang="en-US" sz="2400" dirty="0"/>
              <a:t>, </a:t>
            </a:r>
            <a:r>
              <a:rPr lang="en-US" sz="2400" dirty="0" smtClean="0"/>
              <a:t>available </a:t>
            </a:r>
            <a:r>
              <a:rPr lang="en-US" sz="2400" dirty="0"/>
              <a:t>from the </a:t>
            </a:r>
            <a:r>
              <a:rPr lang="en-US" sz="2400" b="1" dirty="0" err="1"/>
              <a:t>Entrez</a:t>
            </a:r>
            <a:r>
              <a:rPr lang="en-US" sz="2400" b="1" dirty="0"/>
              <a:t> genomes</a:t>
            </a:r>
            <a:r>
              <a:rPr lang="en-US" sz="2400" dirty="0"/>
              <a:t> web site </a:t>
            </a:r>
            <a:r>
              <a:rPr lang="en-US" sz="2400" dirty="0" smtClean="0"/>
              <a:t>or the </a:t>
            </a:r>
            <a:r>
              <a:rPr lang="en-US" sz="2400" dirty="0" smtClean="0"/>
              <a:t>class </a:t>
            </a:r>
            <a:r>
              <a:rPr lang="en-US" sz="2400" dirty="0" smtClean="0"/>
              <a:t>web site.</a:t>
            </a:r>
          </a:p>
          <a:p>
            <a:r>
              <a:rPr lang="en-US" sz="2400" dirty="0"/>
              <a:t>  </a:t>
            </a:r>
          </a:p>
          <a:p>
            <a:r>
              <a:rPr lang="en-US" sz="2400" dirty="0"/>
              <a:t>The format of the file </a:t>
            </a:r>
            <a:r>
              <a:rPr lang="en-US" sz="2400" dirty="0" smtClean="0"/>
              <a:t>is ~77,000 lines </a:t>
            </a:r>
            <a:r>
              <a:rPr lang="en-US" sz="2400" dirty="0"/>
              <a:t>of A’s, C’s, G’s and </a:t>
            </a:r>
            <a:r>
              <a:rPr lang="en-US" sz="2400" dirty="0" smtClean="0"/>
              <a:t>T’s:</a:t>
            </a:r>
            <a:endParaRPr lang="en-US" sz="2400" dirty="0"/>
          </a:p>
          <a:p>
            <a:r>
              <a:rPr lang="en-US" dirty="0"/>
              <a:t>AGCTTTTCATTCTGACTGCAACGGGCAATATGTCTCTGTGTGGATTAAAAAAAGAGTGTC</a:t>
            </a:r>
          </a:p>
          <a:p>
            <a:r>
              <a:rPr lang="en-US" dirty="0"/>
              <a:t>TGATAGCAGCTTCTGAACTGGTTACCTGCCGTGAGTAAATTAAAATTTTATTGACTTAGG</a:t>
            </a:r>
          </a:p>
          <a:p>
            <a:r>
              <a:rPr lang="en-US" dirty="0"/>
              <a:t>TCACTAAATACTTTAACCAATATAGGCATAGCGCACAGACAGATAAAAATTACAGAGTAC</a:t>
            </a:r>
          </a:p>
          <a:p>
            <a:r>
              <a:rPr lang="en-US" dirty="0"/>
              <a:t>ACAACATCCATGAAACGCATTAGCACCACCATTACCACCACCATCACCATTACCACAGGT</a:t>
            </a:r>
          </a:p>
          <a:p>
            <a:r>
              <a:rPr lang="en-US" sz="2400" dirty="0" smtClean="0"/>
              <a:t>etc…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Running the program produces the output:</a:t>
            </a:r>
          </a:p>
          <a:p>
            <a:r>
              <a:rPr lang="en-US" sz="2400" dirty="0"/>
              <a:t>The nucleotide A occurs 1142136 times, or 24.6191332553 %</a:t>
            </a:r>
          </a:p>
          <a:p>
            <a:r>
              <a:rPr lang="en-US" sz="2400" dirty="0"/>
              <a:t>The nucleotide C occurs 1179433 times, or 25.423082884 %</a:t>
            </a:r>
          </a:p>
          <a:p>
            <a:r>
              <a:rPr lang="en-US" sz="2400" dirty="0"/>
              <a:t>The nucleotide T occurs 1140877 times, or 24.5919950785 %</a:t>
            </a:r>
          </a:p>
          <a:p>
            <a:r>
              <a:rPr lang="en-US" sz="2400" dirty="0"/>
              <a:t>The nucleotide G occurs 1176775 times, or 25.3657887822 </a:t>
            </a:r>
            <a:r>
              <a:rPr lang="en-US" sz="2400" dirty="0" smtClean="0"/>
              <a:t>%</a:t>
            </a:r>
          </a:p>
          <a:p>
            <a:endParaRPr lang="en-US" sz="2400" dirty="0" smtClean="0"/>
          </a:p>
          <a:p>
            <a:r>
              <a:rPr lang="en-US" sz="2400" dirty="0" smtClean="0"/>
              <a:t>So</a:t>
            </a:r>
            <a:r>
              <a:rPr lang="en-US" sz="2400" dirty="0"/>
              <a:t>, </a:t>
            </a:r>
            <a:r>
              <a:rPr lang="en-US" sz="2400" dirty="0" smtClean="0"/>
              <a:t>now </a:t>
            </a:r>
            <a:r>
              <a:rPr lang="en-US" sz="2400" dirty="0"/>
              <a:t>we </a:t>
            </a:r>
            <a:r>
              <a:rPr lang="en-US" sz="2400" dirty="0" smtClean="0"/>
              <a:t>know </a:t>
            </a:r>
            <a:r>
              <a:rPr lang="en-US" sz="2400" dirty="0"/>
              <a:t>that the four nucleotides are present in roughly equal numbers in the </a:t>
            </a:r>
            <a:r>
              <a:rPr lang="en-US" sz="2400" i="1" dirty="0"/>
              <a:t>E. coli </a:t>
            </a:r>
            <a:r>
              <a:rPr lang="en-US" sz="2400" dirty="0"/>
              <a:t>genome.</a:t>
            </a:r>
          </a:p>
        </p:txBody>
      </p:sp>
    </p:spTree>
    <p:extLst>
      <p:ext uri="{BB962C8B-B14F-4D97-AF65-F5344CB8AC3E}">
        <p14:creationId xmlns:p14="http://schemas.microsoft.com/office/powerpoint/2010/main" val="21060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12900" r="34319" b="17422"/>
          <a:stretch/>
        </p:blipFill>
        <p:spPr bwMode="auto">
          <a:xfrm>
            <a:off x="381000" y="609600"/>
            <a:ext cx="758952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14400" y="4495800"/>
            <a:ext cx="8001000" cy="1793327"/>
            <a:chOff x="914400" y="4495800"/>
            <a:chExt cx="8001000" cy="179332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3" t="21116" r="38545" b="67328"/>
            <a:stretch/>
          </p:blipFill>
          <p:spPr bwMode="auto">
            <a:xfrm>
              <a:off x="914400" y="4495800"/>
              <a:ext cx="8001000" cy="1793327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1188204" y="4800600"/>
              <a:ext cx="71628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88204" y="5089902"/>
              <a:ext cx="71628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88204" y="5371454"/>
              <a:ext cx="59436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0" y="2735"/>
            <a:ext cx="6021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Science news of the day (2015 </a:t>
            </a:r>
            <a:r>
              <a:rPr lang="en-US" sz="2800" b="1" dirty="0" smtClean="0"/>
              <a:t>edition):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930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9784" r="18229" b="185"/>
          <a:stretch/>
        </p:blipFill>
        <p:spPr bwMode="auto">
          <a:xfrm>
            <a:off x="609600" y="762000"/>
            <a:ext cx="79248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35"/>
            <a:ext cx="601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Science news of the day (</a:t>
            </a:r>
            <a:r>
              <a:rPr lang="en-US" sz="2800" b="1" dirty="0" smtClean="0"/>
              <a:t>2016 </a:t>
            </a:r>
            <a:r>
              <a:rPr lang="en-US" sz="2800" b="1" dirty="0" smtClean="0"/>
              <a:t>update):</a:t>
            </a:r>
            <a:endParaRPr lang="en-US" sz="28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620000" y="1981200"/>
            <a:ext cx="1219200" cy="1828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 bioinformatics, you often want to do completely new analyses.  Having the ability to program a computer opens up all sorts of research opportunities.  Plus, it’s fun.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Most bioinformatics researchers use </a:t>
            </a:r>
            <a:r>
              <a:rPr lang="en-US" sz="2400" b="1" dirty="0"/>
              <a:t>a scripting language, such as Python, Perl, or Ruby.  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These </a:t>
            </a:r>
            <a:r>
              <a:rPr lang="en-US" sz="2400" b="1" dirty="0"/>
              <a:t>languages are not the fastest, not the slowest, nor best, nor worst </a:t>
            </a:r>
            <a:r>
              <a:rPr lang="en-US" sz="2400" b="1" dirty="0" smtClean="0"/>
              <a:t>languages, but they’re easy </a:t>
            </a:r>
            <a:r>
              <a:rPr lang="en-US" sz="2400" b="1" dirty="0"/>
              <a:t>to learn and </a:t>
            </a:r>
            <a:r>
              <a:rPr lang="en-US" sz="2400" b="1" dirty="0" smtClean="0"/>
              <a:t>write</a:t>
            </a:r>
            <a:r>
              <a:rPr lang="en-US" sz="2400" b="1" dirty="0"/>
              <a:t>,</a:t>
            </a:r>
            <a:r>
              <a:rPr lang="en-US" sz="2400" b="1" dirty="0" smtClean="0"/>
              <a:t> and for many </a:t>
            </a:r>
            <a:r>
              <a:rPr lang="en-US" sz="2400" b="1" dirty="0"/>
              <a:t>reasons, </a:t>
            </a:r>
            <a:r>
              <a:rPr lang="en-US" sz="2400" b="1" dirty="0" smtClean="0"/>
              <a:t>are </a:t>
            </a:r>
            <a:r>
              <a:rPr lang="en-US" sz="2400" b="1" dirty="0"/>
              <a:t>well-suited to bioinformatics.  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We’ll spend the next 2 lectures giving an introduction to </a:t>
            </a:r>
            <a:r>
              <a:rPr lang="en-US" sz="2400" b="1" u="sng" dirty="0"/>
              <a:t>Python</a:t>
            </a:r>
            <a:r>
              <a:rPr lang="en-US" sz="2400" b="1" dirty="0"/>
              <a:t>.  This will give you a sense for the </a:t>
            </a:r>
            <a:r>
              <a:rPr lang="en-US" sz="2400" b="1" dirty="0" smtClean="0"/>
              <a:t>language </a:t>
            </a:r>
            <a:r>
              <a:rPr lang="en-US" sz="2400" b="1" dirty="0"/>
              <a:t>and help us introduce the basics of algorithms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83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38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Python documentation:</a:t>
            </a:r>
            <a:r>
              <a:rPr lang="en-US" sz="2400" b="1" dirty="0"/>
              <a:t> http://www.python.org/doc/    </a:t>
            </a:r>
            <a:endParaRPr lang="en-US" sz="2400" b="1" dirty="0" smtClean="0"/>
          </a:p>
          <a:p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&amp; </a:t>
            </a:r>
            <a:r>
              <a:rPr lang="en-US" sz="2400" b="1" dirty="0">
                <a:solidFill>
                  <a:srgbClr val="FF0000"/>
                </a:solidFill>
              </a:rPr>
              <a:t>tips:   </a:t>
            </a:r>
            <a:r>
              <a:rPr lang="en-US" sz="2400" b="1" dirty="0"/>
              <a:t>http://www.tutorialspoint.com/python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Good </a:t>
            </a:r>
            <a:r>
              <a:rPr lang="en-US" sz="2400" b="1" dirty="0">
                <a:solidFill>
                  <a:srgbClr val="FF0000"/>
                </a:solidFill>
              </a:rPr>
              <a:t>introductory Python books:  </a:t>
            </a:r>
          </a:p>
          <a:p>
            <a:r>
              <a:rPr lang="en-US" sz="2400" b="1" i="1" dirty="0"/>
              <a:t>Learning Python</a:t>
            </a:r>
            <a:r>
              <a:rPr lang="en-US" sz="2400" b="1" dirty="0"/>
              <a:t>, Mark Lutz &amp; David </a:t>
            </a:r>
            <a:r>
              <a:rPr lang="en-US" sz="2400" b="1" dirty="0" err="1"/>
              <a:t>Ascher</a:t>
            </a:r>
            <a:r>
              <a:rPr lang="en-US" sz="2400" b="1" dirty="0"/>
              <a:t>, O’Reilly Media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Bioinformatics </a:t>
            </a:r>
            <a:r>
              <a:rPr lang="en-US" sz="2400" b="1" i="1" dirty="0"/>
              <a:t>Programming Using Python: Practical Programming for Biological Data</a:t>
            </a:r>
            <a:r>
              <a:rPr lang="en-US" sz="2400" b="1" dirty="0"/>
              <a:t>, </a:t>
            </a:r>
            <a:r>
              <a:rPr lang="en-US" sz="2400" b="1" dirty="0" smtClean="0"/>
              <a:t> Mitchell </a:t>
            </a:r>
            <a:r>
              <a:rPr lang="en-US" sz="2400" b="1" dirty="0"/>
              <a:t>L. Model, O'Reilly Media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Good intro videos on Python:</a:t>
            </a:r>
          </a:p>
          <a:p>
            <a:r>
              <a:rPr lang="en-US" sz="2400" b="1" dirty="0" err="1" smtClean="0"/>
              <a:t>CodeAcademy</a:t>
            </a:r>
            <a:r>
              <a:rPr lang="en-US" sz="2400" b="1" dirty="0"/>
              <a:t>:  </a:t>
            </a:r>
            <a:r>
              <a:rPr lang="en-US" sz="2400" b="1" dirty="0">
                <a:solidFill>
                  <a:schemeClr val="accent1"/>
                </a:solidFill>
              </a:rPr>
              <a:t>http://www.codecademy.com/tracks/python</a:t>
            </a:r>
          </a:p>
          <a:p>
            <a:r>
              <a:rPr lang="en-US" sz="2400" b="1" dirty="0" smtClean="0"/>
              <a:t>&amp; the </a:t>
            </a:r>
            <a:r>
              <a:rPr lang="en-US" sz="2400" b="1" dirty="0"/>
              <a:t>Kahn Academy: </a:t>
            </a:r>
          </a:p>
          <a:p>
            <a:r>
              <a:rPr lang="en-US" sz="2400" b="1" dirty="0"/>
              <a:t>https://</a:t>
            </a:r>
            <a:r>
              <a:rPr lang="en-US" sz="2400" b="1" dirty="0" smtClean="0"/>
              <a:t>www.khanacademy.org/science/computer-science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bit more advanced:     </a:t>
            </a:r>
            <a:r>
              <a:rPr lang="en-US" sz="2400" b="1" dirty="0" smtClean="0"/>
              <a:t>	</a:t>
            </a:r>
            <a:r>
              <a:rPr lang="en-US" sz="2400" b="1" i="1" dirty="0" smtClean="0"/>
              <a:t>Programming </a:t>
            </a:r>
            <a:r>
              <a:rPr lang="en-US" sz="2400" b="1" i="1" dirty="0"/>
              <a:t>Python</a:t>
            </a:r>
            <a:r>
              <a:rPr lang="en-US" sz="2400" b="1" dirty="0"/>
              <a:t>, 4th ed</a:t>
            </a:r>
            <a:r>
              <a:rPr lang="en-US" sz="2400" b="1" dirty="0" smtClean="0"/>
              <a:t>.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	Mark Lutz</a:t>
            </a:r>
            <a:r>
              <a:rPr lang="en-US" sz="2400" b="1" dirty="0"/>
              <a:t>, O’Reilly Media</a:t>
            </a:r>
          </a:p>
        </p:txBody>
      </p:sp>
    </p:spTree>
    <p:extLst>
      <p:ext uri="{BB962C8B-B14F-4D97-AF65-F5344CB8AC3E}">
        <p14:creationId xmlns:p14="http://schemas.microsoft.com/office/powerpoint/2010/main" val="8476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By now, you should have installed Python on your computer,</a:t>
            </a:r>
          </a:p>
          <a:p>
            <a:pPr algn="ctr"/>
            <a:r>
              <a:rPr lang="en-US" sz="2400" b="1" dirty="0"/>
              <a:t>f</a:t>
            </a:r>
            <a:r>
              <a:rPr lang="en-US" sz="2400" b="1" dirty="0" smtClean="0"/>
              <a:t>ollowing the instructions in </a:t>
            </a:r>
            <a:r>
              <a:rPr lang="en-US" sz="2400" b="1" dirty="0"/>
              <a:t>Rosalind </a:t>
            </a:r>
            <a:r>
              <a:rPr lang="en-US" sz="2400" b="1" dirty="0" smtClean="0"/>
              <a:t>Homework problem #1.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176713" cy="43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60020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IDLE: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3400" y="2667000"/>
            <a:ext cx="3409001" cy="1140701"/>
            <a:chOff x="533400" y="2667000"/>
            <a:chExt cx="3409001" cy="1140701"/>
          </a:xfrm>
        </p:grpSpPr>
        <p:sp>
          <p:nvSpPr>
            <p:cNvPr id="7" name="TextBox 6"/>
            <p:cNvSpPr txBox="1"/>
            <p:nvPr/>
          </p:nvSpPr>
          <p:spPr>
            <a:xfrm>
              <a:off x="691511" y="3161370"/>
              <a:ext cx="3250890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You can test out commands here</a:t>
              </a:r>
            </a:p>
            <a:p>
              <a:r>
                <a:rPr lang="en-US" dirty="0"/>
                <a:t>t</a:t>
              </a:r>
              <a:r>
                <a:rPr lang="en-US" dirty="0" smtClean="0"/>
                <a:t>o make sure they work…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533400" y="2667000"/>
              <a:ext cx="304800" cy="4943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81000" y="2286002"/>
            <a:ext cx="3792458" cy="2627529"/>
            <a:chOff x="381000" y="2286002"/>
            <a:chExt cx="3792458" cy="2627529"/>
          </a:xfrm>
        </p:grpSpPr>
        <p:sp>
          <p:nvSpPr>
            <p:cNvPr id="10" name="TextBox 9"/>
            <p:cNvSpPr txBox="1"/>
            <p:nvPr/>
          </p:nvSpPr>
          <p:spPr>
            <a:xfrm>
              <a:off x="460454" y="4267200"/>
              <a:ext cx="3713004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…but to actually write your programs,</a:t>
              </a:r>
            </a:p>
            <a:p>
              <a:r>
                <a:rPr lang="en-US" dirty="0" smtClean="0"/>
                <a:t>open a new window.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81000" y="2286002"/>
              <a:ext cx="228600" cy="19811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495799" y="1991015"/>
            <a:ext cx="4249909" cy="4386403"/>
            <a:chOff x="4495799" y="1991015"/>
            <a:chExt cx="4249909" cy="438640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799" y="1991015"/>
              <a:ext cx="4249909" cy="4386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4724400" y="2308098"/>
              <a:ext cx="3887154" cy="1494437"/>
              <a:chOff x="4724400" y="2308098"/>
              <a:chExt cx="3887154" cy="149443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24400" y="3156204"/>
                <a:ext cx="3887154" cy="64633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Type in your program, save the file, and</a:t>
                </a:r>
              </a:p>
              <a:p>
                <a:pPr algn="ctr"/>
                <a:r>
                  <a:rPr lang="en-US" dirty="0" smtClean="0"/>
                  <a:t>run it….</a:t>
                </a:r>
                <a:endParaRPr lang="en-US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5410200" y="2308098"/>
                <a:ext cx="410160" cy="84810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265625" y="5983069"/>
            <a:ext cx="8480083" cy="646331"/>
            <a:chOff x="265625" y="5983069"/>
            <a:chExt cx="8480083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265625" y="5983069"/>
              <a:ext cx="4102662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This window will serve as a command line</a:t>
              </a:r>
            </a:p>
            <a:p>
              <a:pPr algn="ctr"/>
              <a:r>
                <a:rPr lang="en-US" dirty="0"/>
                <a:t>i</a:t>
              </a:r>
              <a:r>
                <a:rPr lang="en-US" dirty="0" smtClean="0"/>
                <a:t>nterface &amp; display your program output.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5983069"/>
              <a:ext cx="417370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This window will serve as a text editor for programming.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26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Let’s start </a:t>
            </a:r>
            <a:r>
              <a:rPr lang="en-US" sz="2400" b="1" dirty="0"/>
              <a:t>with some </a:t>
            </a:r>
            <a:r>
              <a:rPr lang="en-US" sz="2400" b="1" dirty="0" smtClean="0"/>
              <a:t>simple </a:t>
            </a:r>
            <a:r>
              <a:rPr lang="en-US" sz="2400" b="1" dirty="0"/>
              <a:t>programs in Python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endParaRPr lang="en-US" sz="2400" dirty="0"/>
          </a:p>
          <a:p>
            <a:r>
              <a:rPr lang="en-US" sz="2400" b="1" dirty="0"/>
              <a:t>A very simple </a:t>
            </a:r>
            <a:r>
              <a:rPr lang="en-US" sz="2400" b="1" dirty="0" smtClean="0"/>
              <a:t>example is</a:t>
            </a:r>
            <a:r>
              <a:rPr lang="en-US" sz="2400" b="1" dirty="0"/>
              <a:t>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print</a:t>
            </a:r>
            <a:r>
              <a:rPr lang="en-US" sz="2400" dirty="0"/>
              <a:t>("Hello, future </a:t>
            </a:r>
            <a:r>
              <a:rPr lang="en-US" sz="2400" dirty="0" err="1"/>
              <a:t>bioinformatician</a:t>
            </a:r>
            <a:r>
              <a:rPr lang="en-US" sz="2400" dirty="0"/>
              <a:t>!")      # print out the greeting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Let’s call it hello.py </a:t>
            </a:r>
          </a:p>
          <a:p>
            <a:r>
              <a:rPr lang="en-US" sz="2400" b="1" dirty="0" smtClean="0"/>
              <a:t>Save &amp; run the program.  The </a:t>
            </a:r>
            <a:r>
              <a:rPr lang="en-US" sz="2400" b="1" dirty="0"/>
              <a:t>output looks like this: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Hello, future </a:t>
            </a:r>
            <a:r>
              <a:rPr lang="en-US" sz="2400" dirty="0" err="1"/>
              <a:t>bioinformatician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025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 slightly </a:t>
            </a:r>
            <a:r>
              <a:rPr lang="en-US" sz="2400" b="1" dirty="0"/>
              <a:t>more sophisticated version:</a:t>
            </a:r>
          </a:p>
          <a:p>
            <a:r>
              <a:rPr lang="en-US" sz="2400" dirty="0"/>
              <a:t> </a:t>
            </a:r>
          </a:p>
          <a:p>
            <a:r>
              <a:rPr lang="en-US" sz="2000" dirty="0"/>
              <a:t>name = </a:t>
            </a:r>
            <a:r>
              <a:rPr lang="en-US" sz="2000" dirty="0" err="1"/>
              <a:t>raw_input</a:t>
            </a:r>
            <a:r>
              <a:rPr lang="en-US" sz="2000" dirty="0"/>
              <a:t>("What is your name? ")  # </a:t>
            </a:r>
            <a:r>
              <a:rPr lang="en-US" sz="2000" dirty="0" smtClean="0"/>
              <a:t>asks </a:t>
            </a:r>
            <a:r>
              <a:rPr lang="en-US" sz="2000" dirty="0"/>
              <a:t>a question and saves the answer</a:t>
            </a:r>
          </a:p>
          <a:p>
            <a:r>
              <a:rPr lang="en-US" sz="2000" dirty="0"/>
              <a:t>				 </a:t>
            </a:r>
            <a:r>
              <a:rPr lang="en-US" sz="2000" dirty="0" smtClean="0"/>
              <a:t>             # </a:t>
            </a:r>
            <a:r>
              <a:rPr lang="en-US" sz="2000" dirty="0"/>
              <a:t>in the variable "name"</a:t>
            </a:r>
          </a:p>
          <a:p>
            <a:r>
              <a:rPr lang="en-US" sz="2000" dirty="0"/>
              <a:t>print("Hello, future </a:t>
            </a:r>
            <a:r>
              <a:rPr lang="en-US" sz="2000" dirty="0" err="1"/>
              <a:t>bioinformatician</a:t>
            </a:r>
            <a:r>
              <a:rPr lang="en-US" sz="2000" dirty="0"/>
              <a:t> " + name + "!")	</a:t>
            </a:r>
            <a:r>
              <a:rPr lang="en-US" sz="2000" dirty="0" smtClean="0"/>
              <a:t>     # </a:t>
            </a:r>
            <a:r>
              <a:rPr lang="en-US" sz="2000" dirty="0"/>
              <a:t>print out the greeting</a:t>
            </a:r>
          </a:p>
          <a:p>
            <a:r>
              <a:rPr lang="en-US" sz="2400" dirty="0"/>
              <a:t> 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When </a:t>
            </a:r>
            <a:r>
              <a:rPr lang="en-US" sz="2400" b="1" dirty="0"/>
              <a:t>you run it this time, the output looks like:</a:t>
            </a:r>
          </a:p>
          <a:p>
            <a:r>
              <a:rPr lang="en-US" sz="2400" dirty="0"/>
              <a:t> </a:t>
            </a:r>
          </a:p>
          <a:p>
            <a:r>
              <a:rPr lang="en-US" dirty="0"/>
              <a:t>What is your name?  </a:t>
            </a:r>
          </a:p>
          <a:p>
            <a:r>
              <a:rPr lang="en-US" sz="2400" dirty="0"/>
              <a:t> 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If </a:t>
            </a:r>
            <a:r>
              <a:rPr lang="en-US" sz="2400" b="1" dirty="0"/>
              <a:t>you type in your name, followed by the enter key, the program will print:</a:t>
            </a:r>
          </a:p>
          <a:p>
            <a:r>
              <a:rPr lang="en-US" sz="2400" dirty="0"/>
              <a:t> </a:t>
            </a:r>
          </a:p>
          <a:p>
            <a:r>
              <a:rPr lang="en-US" dirty="0"/>
              <a:t>Hello, future </a:t>
            </a:r>
            <a:r>
              <a:rPr lang="en-US" dirty="0" err="1"/>
              <a:t>bioinformatician</a:t>
            </a:r>
            <a:r>
              <a:rPr lang="en-US" dirty="0"/>
              <a:t> Alice!</a:t>
            </a:r>
          </a:p>
        </p:txBody>
      </p:sp>
    </p:spTree>
    <p:extLst>
      <p:ext uri="{BB962C8B-B14F-4D97-AF65-F5344CB8AC3E}">
        <p14:creationId xmlns:p14="http://schemas.microsoft.com/office/powerpoint/2010/main" val="20279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746</Words>
  <Application>Microsoft Office PowerPoint</Application>
  <PresentationFormat>On-screen Show (4:3)</PresentationFormat>
  <Paragraphs>245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24</cp:revision>
  <dcterms:created xsi:type="dcterms:W3CDTF">2014-01-13T03:49:12Z</dcterms:created>
  <dcterms:modified xsi:type="dcterms:W3CDTF">2016-01-20T19:26:17Z</dcterms:modified>
</cp:coreProperties>
</file>