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56" r:id="rId9"/>
    <p:sldId id="257" r:id="rId10"/>
    <p:sldId id="258" r:id="rId11"/>
    <p:sldId id="259" r:id="rId12"/>
    <p:sldId id="268" r:id="rId13"/>
    <p:sldId id="271" r:id="rId14"/>
    <p:sldId id="272" r:id="rId15"/>
    <p:sldId id="270" r:id="rId16"/>
    <p:sldId id="273" r:id="rId17"/>
    <p:sldId id="274" r:id="rId18"/>
    <p:sldId id="276" r:id="rId19"/>
    <p:sldId id="261" r:id="rId20"/>
    <p:sldId id="269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osalind.info/faq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osalind.info/classes/enroll/9c8379d905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195" y="3048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BCH364C/391L Systems Biology/Bioinformatics</a:t>
            </a:r>
          </a:p>
          <a:p>
            <a:pPr algn="ctr"/>
            <a:r>
              <a:rPr lang="en-US" sz="2800" dirty="0" smtClean="0"/>
              <a:t>(course </a:t>
            </a:r>
            <a:r>
              <a:rPr lang="en-US" sz="2800" dirty="0"/>
              <a:t># </a:t>
            </a:r>
            <a:r>
              <a:rPr lang="en-US" sz="2800" dirty="0" smtClean="0"/>
              <a:t>54995/55095)</a:t>
            </a:r>
            <a:endParaRPr lang="en-US" sz="2800" dirty="0"/>
          </a:p>
          <a:p>
            <a:pPr algn="ctr"/>
            <a:r>
              <a:rPr lang="en-US" sz="2800" b="1" dirty="0"/>
              <a:t>Spring </a:t>
            </a:r>
            <a:r>
              <a:rPr lang="en-US" sz="2800" b="1" dirty="0" smtClean="0"/>
              <a:t>2015</a:t>
            </a:r>
            <a:r>
              <a:rPr lang="en-US" sz="2800" b="1" dirty="0"/>
              <a:t>	</a:t>
            </a:r>
            <a:r>
              <a:rPr lang="en-US" sz="2800" b="1" dirty="0" smtClean="0"/>
              <a:t>  Tues/Thurs</a:t>
            </a:r>
            <a:r>
              <a:rPr lang="en-US" sz="2800" b="1" dirty="0"/>
              <a:t>	</a:t>
            </a:r>
            <a:r>
              <a:rPr lang="en-US" sz="2800" b="1" dirty="0" smtClean="0"/>
              <a:t>  11 </a:t>
            </a:r>
            <a:r>
              <a:rPr lang="en-US" sz="2800" b="1" dirty="0"/>
              <a:t>– 12:30 PM	 BUR 212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59868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2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5" t="7703" r="18835" b="3408"/>
          <a:stretch/>
        </p:blipFill>
        <p:spPr bwMode="auto">
          <a:xfrm>
            <a:off x="335942" y="525780"/>
            <a:ext cx="7772400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981200" y="98087"/>
            <a:ext cx="4327730" cy="740113"/>
            <a:chOff x="1981200" y="98087"/>
            <a:chExt cx="4327730" cy="740113"/>
          </a:xfrm>
        </p:grpSpPr>
        <p:sp>
          <p:nvSpPr>
            <p:cNvPr id="3" name="Oval 2"/>
            <p:cNvSpPr/>
            <p:nvPr/>
          </p:nvSpPr>
          <p:spPr>
            <a:xfrm>
              <a:off x="1981200" y="533400"/>
              <a:ext cx="5334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52847" y="98087"/>
              <a:ext cx="3956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If you’re feeling restless/adventurous…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23142" y="381000"/>
              <a:ext cx="157024" cy="1728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99852" y="5404366"/>
            <a:ext cx="3981253" cy="1034534"/>
            <a:chOff x="2438400" y="260866"/>
            <a:chExt cx="3981253" cy="1034534"/>
          </a:xfrm>
        </p:grpSpPr>
        <p:sp>
          <p:nvSpPr>
            <p:cNvPr id="9" name="Oval 8"/>
            <p:cNvSpPr/>
            <p:nvPr/>
          </p:nvSpPr>
          <p:spPr>
            <a:xfrm>
              <a:off x="2438400" y="914400"/>
              <a:ext cx="9906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199" y="260866"/>
              <a:ext cx="3295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Click here to turn in your answer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932742" y="571500"/>
              <a:ext cx="345889" cy="3633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738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r="17192"/>
          <a:stretch/>
        </p:blipFill>
        <p:spPr bwMode="auto">
          <a:xfrm>
            <a:off x="1066800" y="552450"/>
            <a:ext cx="700972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r="18000"/>
          <a:stretch/>
        </p:blipFill>
        <p:spPr bwMode="auto">
          <a:xfrm>
            <a:off x="1066799" y="533400"/>
            <a:ext cx="7031905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8053" y="87868"/>
            <a:ext cx="676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…there are quite a few good bioinformatics problems in the archives.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1940884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86018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5843218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577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Students are welcome to discuss ideas and problems with each other, but </a:t>
            </a:r>
            <a:r>
              <a:rPr lang="en-US" sz="2800" b="1" dirty="0"/>
              <a:t>all programs, Rosalind homework, and written solutions should be performed independently</a:t>
            </a:r>
            <a:r>
              <a:rPr lang="en-US" sz="2800" dirty="0"/>
              <a:t> (except the final collaborative project</a:t>
            </a:r>
            <a:r>
              <a:rPr lang="en-US" sz="2800" dirty="0" smtClean="0"/>
              <a:t>).</a:t>
            </a:r>
          </a:p>
          <a:p>
            <a:endParaRPr lang="en-US" sz="2800" dirty="0"/>
          </a:p>
          <a:p>
            <a:r>
              <a:rPr lang="en-US" sz="2800" dirty="0" err="1" smtClean="0"/>
              <a:t>tl;dr</a:t>
            </a:r>
            <a:r>
              <a:rPr lang="en-US" sz="2800" dirty="0" smtClean="0"/>
              <a:t>:  	study/discuss together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do your own programming/writing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collaborate on the final project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76904" y="168876"/>
            <a:ext cx="520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Expectations on working together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161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895600"/>
            <a:ext cx="7259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Why are we here? (practically, not existentially)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048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6416" r="23474" b="1729"/>
          <a:stretch/>
        </p:blipFill>
        <p:spPr bwMode="auto">
          <a:xfrm>
            <a:off x="218532" y="457200"/>
            <a:ext cx="8510065" cy="592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494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http://web.expasy.org/cgi-bin/pathways/show_thumbnails.pl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0825" y="-76200"/>
            <a:ext cx="414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metabolic wall chart…</a:t>
            </a:r>
            <a:endParaRPr lang="en-US" sz="28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02770" y="0"/>
            <a:ext cx="5841230" cy="4572000"/>
            <a:chOff x="3302770" y="0"/>
            <a:chExt cx="5841230" cy="4572000"/>
          </a:xfrm>
        </p:grpSpPr>
        <p:pic>
          <p:nvPicPr>
            <p:cNvPr id="2052" name="Picture 4" descr="Map biochem_E7.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0"/>
              <a:ext cx="5257800" cy="43815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3302770" y="0"/>
              <a:ext cx="583430" cy="403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839561" y="4381500"/>
              <a:ext cx="5304439" cy="1905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3302770" y="4038600"/>
              <a:ext cx="536791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0849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8"/>
          <a:stretch/>
        </p:blipFill>
        <p:spPr bwMode="auto">
          <a:xfrm>
            <a:off x="1706881" y="1172880"/>
            <a:ext cx="4480560" cy="332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9" r="4642"/>
          <a:stretch/>
        </p:blipFill>
        <p:spPr bwMode="auto">
          <a:xfrm>
            <a:off x="6202680" y="1172880"/>
            <a:ext cx="1188720" cy="332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6488668"/>
            <a:ext cx="3889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Nat </a:t>
            </a:r>
            <a:r>
              <a:rPr lang="en-US" dirty="0" err="1"/>
              <a:t>Biotechnol</a:t>
            </a:r>
            <a:r>
              <a:rPr lang="en-US" dirty="0"/>
              <a:t>. 2013 May;31(5):419-25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68876"/>
            <a:ext cx="7287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Our current knowledge of human </a:t>
            </a:r>
            <a:r>
              <a:rPr lang="en-US" sz="2800" b="1" dirty="0" smtClean="0"/>
              <a:t>metabolism…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930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enome.gov/images/content/cost_per_megabase_a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2540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6200" y="0"/>
            <a:ext cx="9237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Pales beside the phenomenal drop in DNA sequencing costs…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71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020" y="0"/>
            <a:ext cx="870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&amp; the corresponding explosion of DNA sequencing data…</a:t>
            </a:r>
            <a:endParaRPr lang="en-US" sz="2800" b="1" dirty="0"/>
          </a:p>
        </p:txBody>
      </p:sp>
      <p:pic>
        <p:nvPicPr>
          <p:cNvPr id="4100" name="Picture 4" descr="Graphic of the growth of GenBank 1982-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609600"/>
            <a:ext cx="5438775" cy="5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4713" y="6172200"/>
            <a:ext cx="595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http://www.ncbi.nlm.nih.gov/genbank/genbankstats-2008/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685800"/>
            <a:ext cx="206819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December 2014:</a:t>
            </a:r>
          </a:p>
          <a:p>
            <a:r>
              <a:rPr lang="en-US" dirty="0" smtClean="0"/>
              <a:t>184 billion </a:t>
            </a:r>
            <a:r>
              <a:rPr lang="en-US" dirty="0" err="1" smtClean="0"/>
              <a:t>bp</a:t>
            </a:r>
            <a:endParaRPr lang="en-US" dirty="0" smtClean="0"/>
          </a:p>
          <a:p>
            <a:r>
              <a:rPr lang="en-US" dirty="0" smtClean="0"/>
              <a:t>(17 billion human)</a:t>
            </a:r>
          </a:p>
          <a:p>
            <a:r>
              <a:rPr lang="en-US" dirty="0" smtClean="0"/>
              <a:t>+</a:t>
            </a:r>
          </a:p>
          <a:p>
            <a:r>
              <a:rPr lang="en-US" dirty="0" smtClean="0"/>
              <a:t>848 billion </a:t>
            </a:r>
            <a:r>
              <a:rPr lang="en-US" dirty="0" err="1" smtClean="0"/>
              <a:t>bp</a:t>
            </a:r>
            <a:r>
              <a:rPr lang="en-US" dirty="0" smtClean="0"/>
              <a:t> DNA</a:t>
            </a:r>
          </a:p>
          <a:p>
            <a:r>
              <a:rPr lang="en-US" dirty="0"/>
              <a:t>w</a:t>
            </a:r>
            <a:r>
              <a:rPr lang="en-US" dirty="0" smtClean="0"/>
              <a:t>hole genome</a:t>
            </a:r>
          </a:p>
          <a:p>
            <a:r>
              <a:rPr lang="en-US" dirty="0"/>
              <a:t>s</a:t>
            </a:r>
            <a:r>
              <a:rPr lang="en-US" dirty="0" smtClean="0"/>
              <a:t>hotgun sequencing</a:t>
            </a:r>
          </a:p>
          <a:p>
            <a:r>
              <a:rPr lang="en-US" dirty="0" smtClean="0"/>
              <a:t>+</a:t>
            </a:r>
          </a:p>
          <a:p>
            <a:r>
              <a:rPr lang="en-US" dirty="0" smtClean="0"/>
              <a:t>46 billion </a:t>
            </a:r>
            <a:r>
              <a:rPr lang="en-US" dirty="0" err="1" smtClean="0"/>
              <a:t>bp</a:t>
            </a:r>
            <a:r>
              <a:rPr lang="en-US" dirty="0" smtClean="0"/>
              <a:t> RNA</a:t>
            </a:r>
          </a:p>
          <a:p>
            <a:r>
              <a:rPr lang="en-US" dirty="0"/>
              <a:t>t</a:t>
            </a:r>
            <a:r>
              <a:rPr lang="en-US" dirty="0" smtClean="0"/>
              <a:t>ranscript shotgun</a:t>
            </a:r>
          </a:p>
          <a:p>
            <a:r>
              <a:rPr lang="en-US" dirty="0" smtClean="0"/>
              <a:t>assembly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705600" y="533400"/>
            <a:ext cx="449095" cy="265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6481638" y="564543"/>
            <a:ext cx="71562" cy="811033"/>
          </a:xfrm>
          <a:custGeom>
            <a:avLst/>
            <a:gdLst>
              <a:gd name="connsiteX0" fmla="*/ 0 w 286247"/>
              <a:gd name="connsiteY0" fmla="*/ 811033 h 811033"/>
              <a:gd name="connsiteX1" fmla="*/ 39756 w 286247"/>
              <a:gd name="connsiteY1" fmla="*/ 652007 h 811033"/>
              <a:gd name="connsiteX2" fmla="*/ 47708 w 286247"/>
              <a:gd name="connsiteY2" fmla="*/ 628153 h 811033"/>
              <a:gd name="connsiteX3" fmla="*/ 95415 w 286247"/>
              <a:gd name="connsiteY3" fmla="*/ 572494 h 811033"/>
              <a:gd name="connsiteX4" fmla="*/ 119269 w 286247"/>
              <a:gd name="connsiteY4" fmla="*/ 540688 h 811033"/>
              <a:gd name="connsiteX5" fmla="*/ 143123 w 286247"/>
              <a:gd name="connsiteY5" fmla="*/ 516834 h 811033"/>
              <a:gd name="connsiteX6" fmla="*/ 166977 w 286247"/>
              <a:gd name="connsiteY6" fmla="*/ 477078 h 811033"/>
              <a:gd name="connsiteX7" fmla="*/ 198782 w 286247"/>
              <a:gd name="connsiteY7" fmla="*/ 421419 h 811033"/>
              <a:gd name="connsiteX8" fmla="*/ 206734 w 286247"/>
              <a:gd name="connsiteY8" fmla="*/ 365760 h 811033"/>
              <a:gd name="connsiteX9" fmla="*/ 222636 w 286247"/>
              <a:gd name="connsiteY9" fmla="*/ 318052 h 811033"/>
              <a:gd name="connsiteX10" fmla="*/ 230588 w 286247"/>
              <a:gd name="connsiteY10" fmla="*/ 294198 h 811033"/>
              <a:gd name="connsiteX11" fmla="*/ 254442 w 286247"/>
              <a:gd name="connsiteY11" fmla="*/ 206734 h 811033"/>
              <a:gd name="connsiteX12" fmla="*/ 278295 w 286247"/>
              <a:gd name="connsiteY12" fmla="*/ 71561 h 811033"/>
              <a:gd name="connsiteX13" fmla="*/ 286247 w 286247"/>
              <a:gd name="connsiteY13" fmla="*/ 0 h 8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247" h="811033">
                <a:moveTo>
                  <a:pt x="0" y="811033"/>
                </a:moveTo>
                <a:cubicBezTo>
                  <a:pt x="11673" y="752665"/>
                  <a:pt x="17703" y="718161"/>
                  <a:pt x="39756" y="652007"/>
                </a:cubicBezTo>
                <a:cubicBezTo>
                  <a:pt x="42407" y="644056"/>
                  <a:pt x="43550" y="635430"/>
                  <a:pt x="47708" y="628153"/>
                </a:cubicBezTo>
                <a:cubicBezTo>
                  <a:pt x="67642" y="593270"/>
                  <a:pt x="71242" y="600696"/>
                  <a:pt x="95415" y="572494"/>
                </a:cubicBezTo>
                <a:cubicBezTo>
                  <a:pt x="104039" y="562432"/>
                  <a:pt x="110645" y="550750"/>
                  <a:pt x="119269" y="540688"/>
                </a:cubicBezTo>
                <a:cubicBezTo>
                  <a:pt x="126587" y="532150"/>
                  <a:pt x="136376" y="525830"/>
                  <a:pt x="143123" y="516834"/>
                </a:cubicBezTo>
                <a:cubicBezTo>
                  <a:pt x="152396" y="504471"/>
                  <a:pt x="158786" y="490183"/>
                  <a:pt x="166977" y="477078"/>
                </a:cubicBezTo>
                <a:cubicBezTo>
                  <a:pt x="195073" y="432125"/>
                  <a:pt x="171638" y="475709"/>
                  <a:pt x="198782" y="421419"/>
                </a:cubicBezTo>
                <a:cubicBezTo>
                  <a:pt x="201433" y="402866"/>
                  <a:pt x="202520" y="384021"/>
                  <a:pt x="206734" y="365760"/>
                </a:cubicBezTo>
                <a:cubicBezTo>
                  <a:pt x="210503" y="349426"/>
                  <a:pt x="217335" y="333955"/>
                  <a:pt x="222636" y="318052"/>
                </a:cubicBezTo>
                <a:cubicBezTo>
                  <a:pt x="225286" y="310101"/>
                  <a:pt x="228944" y="302417"/>
                  <a:pt x="230588" y="294198"/>
                </a:cubicBezTo>
                <a:cubicBezTo>
                  <a:pt x="241826" y="238004"/>
                  <a:pt x="234265" y="267262"/>
                  <a:pt x="254442" y="206734"/>
                </a:cubicBezTo>
                <a:cubicBezTo>
                  <a:pt x="271529" y="87118"/>
                  <a:pt x="258491" y="130975"/>
                  <a:pt x="278295" y="71561"/>
                </a:cubicBezTo>
                <a:lnTo>
                  <a:pt x="286247" y="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44397" y="4267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basically means </a:t>
            </a:r>
            <a:r>
              <a:rPr lang="en-US" dirty="0" err="1" smtClean="0"/>
              <a:t>GenBank</a:t>
            </a:r>
            <a:r>
              <a:rPr lang="en-US" dirty="0" smtClean="0"/>
              <a:t> is falling behind</a:t>
            </a:r>
            <a:r>
              <a:rPr lang="en-US" dirty="0"/>
              <a:t> </a:t>
            </a:r>
            <a:r>
              <a:rPr lang="en-US" dirty="0" smtClean="0"/>
              <a:t>more every year!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46149" y="6484491"/>
            <a:ext cx="3921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ftp://ftp.ncbi.nih.gov/genbank/gbrel.txt</a:t>
            </a:r>
          </a:p>
        </p:txBody>
      </p:sp>
    </p:spTree>
    <p:extLst>
      <p:ext uri="{BB962C8B-B14F-4D97-AF65-F5344CB8AC3E}">
        <p14:creationId xmlns:p14="http://schemas.microsoft.com/office/powerpoint/2010/main" val="41552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58240"/>
            <a:ext cx="8077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have no choice!</a:t>
            </a:r>
          </a:p>
          <a:p>
            <a:endParaRPr lang="en-US" sz="2800" b="1" dirty="0"/>
          </a:p>
          <a:p>
            <a:r>
              <a:rPr lang="en-US" sz="2800" b="1" dirty="0" smtClean="0"/>
              <a:t>Biologists are now faced with a staggering deluge of data, growing at exponential rates.</a:t>
            </a:r>
          </a:p>
          <a:p>
            <a:endParaRPr lang="en-US" sz="2800" b="1" dirty="0"/>
          </a:p>
          <a:p>
            <a:r>
              <a:rPr lang="en-US" sz="2800" b="1" dirty="0" smtClean="0"/>
              <a:t>Bioinformatics offers tools and approaches to understand these data and work productively, and to build algorithmic models that help us better understand biological systems.</a:t>
            </a:r>
          </a:p>
          <a:p>
            <a:endParaRPr lang="en-US" sz="2800" b="1" dirty="0"/>
          </a:p>
          <a:p>
            <a:r>
              <a:rPr lang="en-US" sz="2800" b="1" dirty="0" smtClean="0"/>
              <a:t>We’ll learn some of the important basic concepts in this field, along with getting exposed to key technologies driving the field forward.</a:t>
            </a:r>
          </a:p>
          <a:p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244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16152" r="21820" b="34286"/>
          <a:stretch/>
        </p:blipFill>
        <p:spPr bwMode="auto">
          <a:xfrm>
            <a:off x="-5298" y="1127761"/>
            <a:ext cx="9147310" cy="382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168876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Specifically…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095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447800"/>
            <a:ext cx="906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Instructor:  Prof. Edward Marcotte	</a:t>
            </a:r>
            <a:r>
              <a:rPr lang="en-US" sz="2400" b="1" dirty="0" smtClean="0"/>
              <a:t>       marcotte@icmb.utexas.edu </a:t>
            </a:r>
            <a:endParaRPr lang="en-US" sz="2400" b="1" dirty="0"/>
          </a:p>
          <a:p>
            <a:r>
              <a:rPr lang="en-US" sz="2400" b="1" dirty="0"/>
              <a:t>Office hours:  Wed 11 AM – 12 </a:t>
            </a:r>
            <a:r>
              <a:rPr lang="en-US" sz="2400" b="1" dirty="0" smtClean="0"/>
              <a:t>Noon	MBB </a:t>
            </a:r>
            <a:r>
              <a:rPr lang="en-US" sz="2400" b="1" dirty="0"/>
              <a:t>3. 148BA</a:t>
            </a:r>
          </a:p>
          <a:p>
            <a:pPr algn="ctr"/>
            <a:r>
              <a:rPr lang="en-US" sz="2400" b="1" dirty="0"/>
              <a:t> </a:t>
            </a:r>
          </a:p>
          <a:p>
            <a:r>
              <a:rPr lang="en-US" sz="2400" b="1" dirty="0" smtClean="0"/>
              <a:t>TA</a:t>
            </a:r>
            <a:r>
              <a:rPr lang="en-US" sz="2400" b="1" dirty="0"/>
              <a:t>:  Joe Taft		</a:t>
            </a:r>
            <a:r>
              <a:rPr lang="en-US" sz="2400" b="1" dirty="0" smtClean="0"/>
              <a:t>			taft@utexas.edu</a:t>
            </a:r>
          </a:p>
          <a:p>
            <a:r>
              <a:rPr lang="en-US" sz="2400" b="1" dirty="0" smtClean="0"/>
              <a:t>Office </a:t>
            </a:r>
            <a:r>
              <a:rPr lang="en-US" sz="2400" b="1" dirty="0"/>
              <a:t>hours:  </a:t>
            </a:r>
            <a:r>
              <a:rPr lang="en-US" sz="2400" b="1" dirty="0" smtClean="0"/>
              <a:t>Mon/Fri 11 </a:t>
            </a:r>
            <a:r>
              <a:rPr lang="en-US" sz="2400" b="1" dirty="0"/>
              <a:t>AM – 12 Noon </a:t>
            </a:r>
            <a:r>
              <a:rPr lang="en-US" sz="2400" b="1" dirty="0" smtClean="0"/>
              <a:t>	MBB 3.310</a:t>
            </a:r>
            <a:endParaRPr lang="en-US" sz="2400" b="1" dirty="0"/>
          </a:p>
          <a:p>
            <a:r>
              <a:rPr lang="en-US" sz="2400" b="1" dirty="0" smtClean="0"/>
              <a:t>Phone: 920</a:t>
            </a:r>
            <a:r>
              <a:rPr lang="en-US" sz="800" b="1" dirty="0" smtClean="0">
                <a:solidFill>
                  <a:schemeClr val="bg1"/>
                </a:solidFill>
              </a:rPr>
              <a:t>e</a:t>
            </a:r>
            <a:r>
              <a:rPr lang="en-US" sz="2400" b="1" dirty="0" smtClean="0"/>
              <a:t>-</a:t>
            </a:r>
            <a:r>
              <a:rPr lang="en-US" sz="800" b="1" dirty="0" smtClean="0">
                <a:solidFill>
                  <a:schemeClr val="bg1"/>
                </a:solidFill>
              </a:rPr>
              <a:t>d</a:t>
            </a:r>
            <a:r>
              <a:rPr lang="en-US" sz="2400" b="1" dirty="0" smtClean="0"/>
              <a:t>475</a:t>
            </a:r>
            <a:r>
              <a:rPr lang="en-US" sz="800" b="1" dirty="0" smtClean="0">
                <a:solidFill>
                  <a:schemeClr val="bg1"/>
                </a:solidFill>
              </a:rPr>
              <a:t>e</a:t>
            </a:r>
            <a:r>
              <a:rPr lang="en-US" sz="2400" b="1" dirty="0" smtClean="0"/>
              <a:t>-</a:t>
            </a:r>
            <a:r>
              <a:rPr lang="en-US" sz="800" b="1" dirty="0" smtClean="0">
                <a:solidFill>
                  <a:schemeClr val="bg1"/>
                </a:solidFill>
              </a:rPr>
              <a:t>d</a:t>
            </a:r>
            <a:r>
              <a:rPr lang="en-US" sz="2400" b="1" dirty="0" smtClean="0"/>
              <a:t>7784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813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15705" r="24263" b="5185"/>
          <a:stretch/>
        </p:blipFill>
        <p:spPr bwMode="auto">
          <a:xfrm>
            <a:off x="0" y="228600"/>
            <a:ext cx="9144000" cy="642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24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3716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Course web page: </a:t>
            </a:r>
            <a:r>
              <a:rPr lang="en-US" sz="2800" b="1" dirty="0" smtClean="0"/>
              <a:t>http</a:t>
            </a:r>
            <a:r>
              <a:rPr lang="en-US" sz="2800" b="1" dirty="0"/>
              <a:t>://</a:t>
            </a:r>
            <a:r>
              <a:rPr lang="en-US" sz="2800" b="1" dirty="0" smtClean="0"/>
              <a:t>www.marcottelab.org/index.php/BCH391L_2015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9195" y="1524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Probably the most important slide today!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195" y="40386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Open </a:t>
            </a:r>
            <a:r>
              <a:rPr lang="en-US" dirty="0"/>
              <a:t>to graduate students and upper division undergrads (with permission) in natural </a:t>
            </a:r>
            <a:r>
              <a:rPr lang="en-US" dirty="0" smtClean="0"/>
              <a:t>	sciences </a:t>
            </a:r>
            <a:r>
              <a:rPr lang="en-US" dirty="0"/>
              <a:t>and engineering.</a:t>
            </a:r>
          </a:p>
          <a:p>
            <a:r>
              <a:rPr lang="en-US" dirty="0"/>
              <a:t>Prerequisites:  Basic familiarity with molecular biology, statistics &amp; computing, but realistically, it is expected that students will have extremely varied backgrounds.</a:t>
            </a:r>
          </a:p>
          <a:p>
            <a:endParaRPr lang="en-US" b="1" dirty="0"/>
          </a:p>
          <a:p>
            <a:r>
              <a:rPr lang="en-US" b="1" dirty="0" smtClean="0"/>
              <a:t>Note that this is a </a:t>
            </a:r>
            <a:r>
              <a:rPr lang="en-US" b="1" u="sng" dirty="0" smtClean="0"/>
              <a:t>GRADUATE</a:t>
            </a:r>
            <a:r>
              <a:rPr lang="en-US" b="1" dirty="0" smtClean="0"/>
              <a:t> class, with limited undergrad enrollment by permission</a:t>
            </a:r>
          </a:p>
          <a:p>
            <a:r>
              <a:rPr lang="en-US" b="1" dirty="0" smtClean="0"/>
              <a:t>This is NOT the undergraduate course in bioinformatics (BIO337)!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088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An introduction to systems biology and bioinformatics, </a:t>
            </a:r>
            <a:r>
              <a:rPr lang="en-US" sz="2400" dirty="0"/>
              <a:t>emphasizing quantitative analysis of high-throughput biological data, and covering typical data, data analysis, and computer algorithms.  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Topics </a:t>
            </a:r>
            <a:r>
              <a:rPr lang="en-US" sz="2400" dirty="0"/>
              <a:t>will include introductory probability and statistics, basics of Python programming, protein and nucleic acid sequence analysis, genome sequencing and assembly, proteomics, synthetic biology, analysis of large-scale gene expression data, data clustering, biological pattern recognition, and gene and protein networks.</a:t>
            </a:r>
          </a:p>
          <a:p>
            <a:pPr algn="ctr"/>
            <a:r>
              <a:rPr lang="en-US" sz="2400" dirty="0"/>
              <a:t> 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** </a:t>
            </a:r>
            <a:r>
              <a:rPr lang="en-US" sz="2400" dirty="0" smtClean="0"/>
              <a:t>NOT a </a:t>
            </a:r>
            <a:r>
              <a:rPr lang="en-US" sz="2400" dirty="0"/>
              <a:t>course on practical sequence analysis or using web-based tools (although we’ll use a few), but rather on algorithms, exploratory data analyses and their applications in high-throughput biology. **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010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73978"/>
            <a:ext cx="8839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Most of the lectures will be from research articles and slides. For sequence analysis, there will be an </a:t>
            </a:r>
            <a:r>
              <a:rPr lang="en-US" sz="2400" b="1" dirty="0" smtClean="0"/>
              <a:t>Optional </a:t>
            </a:r>
            <a:r>
              <a:rPr lang="en-US" sz="2400" b="1" dirty="0"/>
              <a:t>text: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Biological </a:t>
            </a:r>
            <a:r>
              <a:rPr lang="en-US" sz="2400" i="1" dirty="0"/>
              <a:t>sequence analysis, </a:t>
            </a:r>
            <a:r>
              <a:rPr lang="en-US" sz="2400" dirty="0"/>
              <a:t>Durbin, Eddy, Krogh, </a:t>
            </a:r>
            <a:r>
              <a:rPr lang="en-US" sz="2400" dirty="0" err="1"/>
              <a:t>Mitchison</a:t>
            </a:r>
            <a:r>
              <a:rPr lang="en-US" sz="2400" dirty="0"/>
              <a:t>, Cambridge Univ. </a:t>
            </a:r>
            <a:r>
              <a:rPr lang="en-US" sz="2400" dirty="0" smtClean="0"/>
              <a:t>Press (available </a:t>
            </a:r>
            <a:r>
              <a:rPr lang="en-US" sz="2400" dirty="0"/>
              <a:t>from Amazon, used from $21.36)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For biologists rusty on their stats, </a:t>
            </a:r>
            <a:r>
              <a:rPr lang="en-US" sz="2400" i="1" dirty="0"/>
              <a:t>The Cartoon Guide to Statistics</a:t>
            </a:r>
            <a:r>
              <a:rPr lang="en-US" sz="2400" dirty="0"/>
              <a:t> (</a:t>
            </a:r>
            <a:r>
              <a:rPr lang="en-US" sz="2400" dirty="0" err="1"/>
              <a:t>Gonick</a:t>
            </a:r>
            <a:r>
              <a:rPr lang="en-US" sz="2400" dirty="0"/>
              <a:t>/Smith) is very good (really!).</a:t>
            </a:r>
          </a:p>
          <a:p>
            <a:r>
              <a:rPr lang="en-US" sz="2400" dirty="0"/>
              <a:t> 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We </a:t>
            </a:r>
            <a:r>
              <a:rPr lang="en-US" sz="2400" dirty="0"/>
              <a:t>will also be learning some Python programming.  </a:t>
            </a:r>
            <a:endParaRPr lang="en-US" sz="2400" dirty="0" smtClean="0"/>
          </a:p>
          <a:p>
            <a:r>
              <a:rPr lang="en-US" sz="2400" dirty="0" smtClean="0"/>
              <a:t>I </a:t>
            </a:r>
            <a:r>
              <a:rPr lang="en-US" sz="2400" u="sng" dirty="0" smtClean="0"/>
              <a:t>highly</a:t>
            </a:r>
            <a:r>
              <a:rPr lang="en-US" sz="2400" dirty="0" smtClean="0"/>
              <a:t> recommend…</a:t>
            </a:r>
          </a:p>
          <a:p>
            <a:r>
              <a:rPr lang="en-US" sz="2800" b="1" dirty="0" smtClean="0"/>
              <a:t>Python programming for beginners:	http://www.codecademy.com/tracks/python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04636" y="168876"/>
            <a:ext cx="1084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Books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260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741" y="762000"/>
            <a:ext cx="8686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No </a:t>
            </a:r>
            <a:r>
              <a:rPr lang="en-US" sz="2400" b="1" dirty="0" smtClean="0"/>
              <a:t>exams.   Instead, grades will be based 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O</a:t>
            </a:r>
            <a:r>
              <a:rPr lang="en-US" sz="2400" b="1" dirty="0" smtClean="0"/>
              <a:t>nline programming homework </a:t>
            </a:r>
          </a:p>
          <a:p>
            <a:pPr lvl="1"/>
            <a:r>
              <a:rPr lang="en-US" sz="2400" dirty="0" smtClean="0"/>
              <a:t>(10 points each and counting </a:t>
            </a:r>
            <a:r>
              <a:rPr lang="en-US" sz="2400" dirty="0"/>
              <a:t>30% of the </a:t>
            </a:r>
            <a:r>
              <a:rPr lang="en-US" sz="2400" dirty="0" smtClean="0"/>
              <a:t>final grade)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3 </a:t>
            </a:r>
            <a:r>
              <a:rPr lang="en-US" sz="2400" b="1" dirty="0"/>
              <a:t>problem sets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(15 points each and counting 45% of the final grade)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A final collaborative course </a:t>
            </a:r>
            <a:r>
              <a:rPr lang="en-US" sz="2400" b="1" dirty="0"/>
              <a:t>project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(</a:t>
            </a:r>
            <a:r>
              <a:rPr lang="en-US" sz="2400" dirty="0"/>
              <a:t>25% of final </a:t>
            </a:r>
            <a:r>
              <a:rPr lang="en-US" sz="2400" dirty="0" smtClean="0"/>
              <a:t>grade, 3-4 students/project)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course project will consist of a research project on a </a:t>
            </a:r>
            <a:r>
              <a:rPr lang="en-US" sz="2400" dirty="0" smtClean="0"/>
              <a:t>topic </a:t>
            </a:r>
            <a:r>
              <a:rPr lang="en-US" sz="2400" dirty="0"/>
              <a:t>chosen by </a:t>
            </a:r>
            <a:r>
              <a:rPr lang="en-US" sz="2400" dirty="0" smtClean="0"/>
              <a:t>you (approved </a:t>
            </a:r>
            <a:r>
              <a:rPr lang="en-US" sz="2400" dirty="0"/>
              <a:t>by </a:t>
            </a:r>
            <a:r>
              <a:rPr lang="en-US" sz="2400" dirty="0" smtClean="0"/>
              <a:t>me) &amp; containing some element </a:t>
            </a:r>
            <a:r>
              <a:rPr lang="en-US" sz="2400" dirty="0"/>
              <a:t>of independent </a:t>
            </a:r>
            <a:r>
              <a:rPr lang="en-US" sz="2400" dirty="0" smtClean="0"/>
              <a:t>bioinformatics research </a:t>
            </a:r>
            <a:r>
              <a:rPr lang="en-US" sz="2400" dirty="0"/>
              <a:t>(e.g. calculation, programming, database analysis, etc.). </a:t>
            </a:r>
            <a:endParaRPr lang="en-US" sz="2400" dirty="0" smtClean="0"/>
          </a:p>
          <a:p>
            <a:endParaRPr lang="en-US" sz="800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final project is due </a:t>
            </a:r>
            <a:r>
              <a:rPr lang="en-US" sz="2400" b="1" dirty="0" smtClean="0"/>
              <a:t>(by emailing a web URL to the TA &amp; I) by </a:t>
            </a:r>
            <a:r>
              <a:rPr lang="en-US" sz="2400" b="1" dirty="0"/>
              <a:t>midnight, </a:t>
            </a:r>
            <a:r>
              <a:rPr lang="en-US" sz="2400" b="1" dirty="0" smtClean="0"/>
              <a:t>May 4, 2015.  The last two classes will be spent presenting your projects to each other.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04636" y="168876"/>
            <a:ext cx="1354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Grading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4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36223"/>
            <a:ext cx="8763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All projects and homework will be turned in electronically and time-stamped. </a:t>
            </a: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No </a:t>
            </a:r>
            <a:r>
              <a:rPr lang="en-US" sz="2400" b="1" dirty="0"/>
              <a:t>makeup work will be </a:t>
            </a:r>
            <a:r>
              <a:rPr lang="en-US" sz="2400" b="1" dirty="0" smtClean="0"/>
              <a:t>given.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Instead</a:t>
            </a:r>
            <a:r>
              <a:rPr lang="en-US" sz="2400" b="1" dirty="0"/>
              <a:t>, all students have 5 days of free “late time</a:t>
            </a:r>
            <a:r>
              <a:rPr lang="en-US" sz="2400" b="1" dirty="0" smtClean="0"/>
              <a:t>”.</a:t>
            </a:r>
          </a:p>
          <a:p>
            <a:pPr lvl="1"/>
            <a:r>
              <a:rPr lang="en-US" sz="2400" b="1" dirty="0" smtClean="0"/>
              <a:t>This is for </a:t>
            </a:r>
            <a:r>
              <a:rPr lang="en-US" sz="2400" b="1" dirty="0"/>
              <a:t>the </a:t>
            </a:r>
            <a:r>
              <a:rPr lang="en-US" sz="2400" b="1" u="sng" dirty="0"/>
              <a:t>entire semester</a:t>
            </a:r>
            <a:r>
              <a:rPr lang="en-US" sz="2400" b="1" dirty="0"/>
              <a:t>, NOT per project, and </a:t>
            </a:r>
            <a:r>
              <a:rPr lang="en-US" sz="2400" b="1" dirty="0" smtClean="0"/>
              <a:t>counting weekends/holidays just like any other day.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projects turned in late, days will be deducted from the 5 day total (or what remains of it) by the </a:t>
            </a:r>
            <a:r>
              <a:rPr lang="en-US" dirty="0" smtClean="0"/>
              <a:t># of </a:t>
            </a:r>
            <a:r>
              <a:rPr lang="en-US" dirty="0"/>
              <a:t>days </a:t>
            </a:r>
            <a:r>
              <a:rPr lang="en-US" dirty="0" smtClean="0"/>
              <a:t>late.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Deductions are in </a:t>
            </a:r>
            <a:r>
              <a:rPr lang="en-US" dirty="0"/>
              <a:t>1 day increments, </a:t>
            </a:r>
            <a:r>
              <a:rPr lang="en-US" u="sng" dirty="0"/>
              <a:t>rounding </a:t>
            </a:r>
            <a:r>
              <a:rPr lang="en-US" u="sng" dirty="0" smtClean="0"/>
              <a:t>up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/>
              <a:t>10 minutes late = 1 day </a:t>
            </a:r>
            <a:r>
              <a:rPr lang="en-US" dirty="0" smtClean="0"/>
              <a:t>deducted.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Once </a:t>
            </a:r>
            <a:r>
              <a:rPr lang="en-US" dirty="0"/>
              <a:t>the </a:t>
            </a:r>
            <a:r>
              <a:rPr lang="en-US" dirty="0" smtClean="0"/>
              <a:t>5 </a:t>
            </a:r>
            <a:r>
              <a:rPr lang="en-US" dirty="0"/>
              <a:t>days </a:t>
            </a:r>
            <a:r>
              <a:rPr lang="en-US" dirty="0" smtClean="0"/>
              <a:t>are used </a:t>
            </a:r>
            <a:r>
              <a:rPr lang="en-US" dirty="0"/>
              <a:t>up, assignments will be penalized </a:t>
            </a:r>
            <a:r>
              <a:rPr lang="en-US" dirty="0" smtClean="0"/>
              <a:t>10% / day late (</a:t>
            </a:r>
            <a:r>
              <a:rPr lang="en-US" dirty="0"/>
              <a:t>rounding up</a:t>
            </a:r>
            <a:r>
              <a:rPr lang="en-US" dirty="0" smtClean="0"/>
              <a:t>), e.g., </a:t>
            </a:r>
            <a:r>
              <a:rPr lang="en-US" dirty="0"/>
              <a:t>a 50 point assignment turned in </a:t>
            </a:r>
            <a:r>
              <a:rPr lang="en-US" dirty="0" smtClean="0"/>
              <a:t>1</a:t>
            </a:r>
            <a:r>
              <a:rPr lang="en-US" dirty="0"/>
              <a:t> </a:t>
            </a:r>
            <a:r>
              <a:rPr lang="en-US" dirty="0" smtClean="0"/>
              <a:t>½ days </a:t>
            </a:r>
            <a:r>
              <a:rPr lang="en-US" dirty="0"/>
              <a:t>late would be penalized 20%, or 10 points.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168876"/>
            <a:ext cx="177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Late policy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633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5" t="8147" r="18587" b="42961"/>
          <a:stretch/>
        </p:blipFill>
        <p:spPr bwMode="auto">
          <a:xfrm>
            <a:off x="304800" y="1981200"/>
            <a:ext cx="8445729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1276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Online homework will be via </a:t>
            </a:r>
            <a:r>
              <a:rPr lang="en-US" sz="2400" b="1" i="1" dirty="0" smtClean="0"/>
              <a:t>Rosalind</a:t>
            </a:r>
            <a:r>
              <a:rPr lang="en-US" sz="2400" b="1" dirty="0" smtClean="0"/>
              <a:t>:    </a:t>
            </a:r>
            <a:r>
              <a:rPr lang="en-US" sz="2400" b="1" dirty="0" smtClean="0">
                <a:hlinkClick r:id="rId3"/>
              </a:rPr>
              <a:t>http://rosalind.info/faq/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Enroll specifically for </a:t>
            </a:r>
            <a:r>
              <a:rPr lang="en-US" sz="2400" b="1" dirty="0" smtClean="0"/>
              <a:t>BCH364C/391L </a:t>
            </a:r>
            <a:r>
              <a:rPr lang="en-US" sz="2400" b="1" dirty="0" smtClean="0"/>
              <a:t>at: 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</a:t>
            </a:r>
            <a:r>
              <a:rPr lang="en-US" sz="2400" b="1" dirty="0">
                <a:hlinkClick r:id="rId4"/>
              </a:rPr>
              <a:t>http://rosalind.info/classes/enroll/9c8379d905/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9930" y="6019800"/>
            <a:ext cx="850547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first homework will be due (in Rosalind) by midnight, Jan 27.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114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7701" r="18591" b="38970"/>
          <a:stretch/>
        </p:blipFill>
        <p:spPr bwMode="auto">
          <a:xfrm>
            <a:off x="304800" y="515510"/>
            <a:ext cx="7878549" cy="375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385807" y="2092271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784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845</Words>
  <Application>Microsoft Office PowerPoint</Application>
  <PresentationFormat>On-screen Show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23</cp:revision>
  <cp:lastPrinted>2014-01-13T23:29:13Z</cp:lastPrinted>
  <dcterms:created xsi:type="dcterms:W3CDTF">2014-01-13T19:44:00Z</dcterms:created>
  <dcterms:modified xsi:type="dcterms:W3CDTF">2015-01-22T15:31:06Z</dcterms:modified>
</cp:coreProperties>
</file>