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3" r:id="rId3"/>
  </p:sldMasterIdLst>
  <p:notesMasterIdLst>
    <p:notesMasterId r:id="rId31"/>
  </p:notesMasterIdLst>
  <p:sldIdLst>
    <p:sldId id="351" r:id="rId4"/>
    <p:sldId id="315" r:id="rId5"/>
    <p:sldId id="354" r:id="rId6"/>
    <p:sldId id="353" r:id="rId7"/>
    <p:sldId id="328" r:id="rId8"/>
    <p:sldId id="327" r:id="rId9"/>
    <p:sldId id="331" r:id="rId10"/>
    <p:sldId id="330" r:id="rId11"/>
    <p:sldId id="345" r:id="rId12"/>
    <p:sldId id="264" r:id="rId13"/>
    <p:sldId id="332" r:id="rId14"/>
    <p:sldId id="335" r:id="rId15"/>
    <p:sldId id="347" r:id="rId16"/>
    <p:sldId id="340" r:id="rId17"/>
    <p:sldId id="355" r:id="rId18"/>
    <p:sldId id="346" r:id="rId19"/>
    <p:sldId id="341" r:id="rId20"/>
    <p:sldId id="349" r:id="rId21"/>
    <p:sldId id="343" r:id="rId22"/>
    <p:sldId id="257" r:id="rId23"/>
    <p:sldId id="333" r:id="rId24"/>
    <p:sldId id="334" r:id="rId25"/>
    <p:sldId id="348" r:id="rId26"/>
    <p:sldId id="344" r:id="rId27"/>
    <p:sldId id="339" r:id="rId28"/>
    <p:sldId id="338" r:id="rId29"/>
    <p:sldId id="350" r:id="rId30"/>
  </p:sldIdLst>
  <p:sldSz cx="13004800" cy="9753600"/>
  <p:notesSz cx="6858000" cy="9144000"/>
  <p:defaultTextStyle>
    <a:defPPr>
      <a:defRPr lang="en-US"/>
    </a:defPPr>
    <a:lvl1pPr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1480" y="-120"/>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5"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6626"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4782039"/>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Gill Sans" charset="0"/>
        <a:ea typeface="ＭＳ Ｐゴシック" charset="0"/>
        <a:cs typeface="+mn-cs"/>
      </a:defRPr>
    </a:lvl1pPr>
    <a:lvl2pPr marL="457200" algn="l" rtl="0" fontAlgn="base">
      <a:spcBef>
        <a:spcPct val="0"/>
      </a:spcBef>
      <a:spcAft>
        <a:spcPct val="0"/>
      </a:spcAft>
      <a:defRPr sz="1200" kern="1200">
        <a:solidFill>
          <a:schemeClr val="tx1"/>
        </a:solidFill>
        <a:latin typeface="Gill Sans" charset="0"/>
        <a:ea typeface="ＭＳ Ｐゴシック" charset="0"/>
        <a:cs typeface="+mn-cs"/>
      </a:defRPr>
    </a:lvl2pPr>
    <a:lvl3pPr marL="914400" algn="l" rtl="0" fontAlgn="base">
      <a:spcBef>
        <a:spcPct val="0"/>
      </a:spcBef>
      <a:spcAft>
        <a:spcPct val="0"/>
      </a:spcAft>
      <a:defRPr sz="1200" kern="1200">
        <a:solidFill>
          <a:schemeClr val="tx1"/>
        </a:solidFill>
        <a:latin typeface="Gill Sans" charset="0"/>
        <a:ea typeface="ＭＳ Ｐゴシック" charset="0"/>
        <a:cs typeface="+mn-cs"/>
      </a:defRPr>
    </a:lvl3pPr>
    <a:lvl4pPr marL="1371600" algn="l" rtl="0" fontAlgn="base">
      <a:spcBef>
        <a:spcPct val="0"/>
      </a:spcBef>
      <a:spcAft>
        <a:spcPct val="0"/>
      </a:spcAft>
      <a:defRPr sz="1200" kern="1200">
        <a:solidFill>
          <a:schemeClr val="tx1"/>
        </a:solidFill>
        <a:latin typeface="Gill Sans" charset="0"/>
        <a:ea typeface="ＭＳ Ｐゴシック" charset="0"/>
        <a:cs typeface="+mn-cs"/>
      </a:defRPr>
    </a:lvl4pPr>
    <a:lvl5pPr marL="1828800" algn="l" rtl="0" fontAlgn="base">
      <a:spcBef>
        <a:spcPct val="0"/>
      </a:spcBef>
      <a:spcAft>
        <a:spcPct val="0"/>
      </a:spcAft>
      <a:defRPr sz="1200" kern="1200">
        <a:solidFill>
          <a:schemeClr val="tx1"/>
        </a:solidFill>
        <a:latin typeface="Gill San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Fa</a:t>
            </a:r>
            <a:r>
              <a:rPr lang="en-US" dirty="0" smtClean="0"/>
              <a:t> = background</a:t>
            </a:r>
            <a:r>
              <a:rPr lang="en-US" baseline="0" dirty="0" smtClean="0"/>
              <a:t> </a:t>
            </a:r>
            <a:r>
              <a:rPr lang="en-US" baseline="0" dirty="0" err="1" smtClean="0"/>
              <a:t>aa</a:t>
            </a:r>
            <a:r>
              <a:rPr lang="en-US" baseline="0" dirty="0" smtClean="0"/>
              <a:t> frequencies</a:t>
            </a:r>
            <a:endParaRPr lang="en-US" dirty="0" smtClean="0"/>
          </a:p>
          <a:p>
            <a:endParaRPr lang="en-US" dirty="0" smtClean="0"/>
          </a:p>
          <a:p>
            <a:r>
              <a:rPr lang="en-US" dirty="0" smtClean="0"/>
              <a:t>Sigma = DSSP secondary structure</a:t>
            </a:r>
          </a:p>
          <a:p>
            <a:r>
              <a:rPr lang="en-US" dirty="0" smtClean="0"/>
              <a:t>Ro = </a:t>
            </a:r>
            <a:r>
              <a:rPr lang="en-US" dirty="0" err="1" smtClean="0"/>
              <a:t>PSIpred</a:t>
            </a:r>
            <a:r>
              <a:rPr lang="en-US" baseline="0" dirty="0" smtClean="0"/>
              <a:t> secondary structure prediction</a:t>
            </a:r>
          </a:p>
          <a:p>
            <a:r>
              <a:rPr lang="en-US" baseline="0" dirty="0" smtClean="0"/>
              <a:t>C = </a:t>
            </a:r>
            <a:r>
              <a:rPr lang="en-US" baseline="0" dirty="0" err="1" smtClean="0"/>
              <a:t>PSIpred</a:t>
            </a:r>
            <a:r>
              <a:rPr lang="en-US" baseline="0" dirty="0" smtClean="0"/>
              <a:t> confidence</a:t>
            </a:r>
          </a:p>
          <a:p>
            <a:r>
              <a:rPr lang="en-US" baseline="0" dirty="0" err="1" smtClean="0"/>
              <a:t>Sss</a:t>
            </a:r>
            <a:r>
              <a:rPr lang="en-US" baseline="0" dirty="0" smtClean="0"/>
              <a:t> is added to </a:t>
            </a:r>
            <a:r>
              <a:rPr lang="en-US" baseline="0" dirty="0" err="1" smtClean="0"/>
              <a:t>Saa</a:t>
            </a:r>
            <a:r>
              <a:rPr lang="en-US" baseline="0" dirty="0" smtClean="0"/>
              <a:t> in </a:t>
            </a:r>
            <a:r>
              <a:rPr lang="en-US" baseline="0" dirty="0" err="1" smtClean="0"/>
              <a:t>Smm</a:t>
            </a:r>
            <a:r>
              <a:rPr lang="en-US" baseline="0" dirty="0" smtClean="0"/>
              <a:t> equation.</a:t>
            </a:r>
            <a:endParaRPr lang="en-US" dirty="0"/>
          </a:p>
        </p:txBody>
      </p:sp>
    </p:spTree>
    <p:extLst>
      <p:ext uri="{BB962C8B-B14F-4D97-AF65-F5344CB8AC3E}">
        <p14:creationId xmlns:p14="http://schemas.microsoft.com/office/powerpoint/2010/main" val="1390850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Target aligns to two template structures.  </a:t>
            </a:r>
            <a:r>
              <a:rPr lang="en-US" dirty="0" err="1" smtClean="0"/>
              <a:t>Calpha</a:t>
            </a:r>
            <a:r>
              <a:rPr lang="en-US" baseline="0" dirty="0" smtClean="0"/>
              <a:t> </a:t>
            </a:r>
            <a:r>
              <a:rPr lang="en-US" baseline="0" dirty="0" err="1" smtClean="0"/>
              <a:t>calpha</a:t>
            </a:r>
            <a:r>
              <a:rPr lang="en-US" baseline="0" dirty="0" smtClean="0"/>
              <a:t> distance </a:t>
            </a:r>
            <a:r>
              <a:rPr lang="en-US" baseline="0" dirty="0" err="1" smtClean="0"/>
              <a:t>pdf</a:t>
            </a:r>
            <a:r>
              <a:rPr lang="en-US" baseline="0" dirty="0" smtClean="0"/>
              <a:t> of a residue pair in target is made up of residue pair distances in two templates.  The alignment of target to t1 is centered around 18A and target to t2 is around 22.  Search </a:t>
            </a:r>
            <a:r>
              <a:rPr lang="en-US" baseline="0" dirty="0" err="1" smtClean="0"/>
              <a:t>pdb</a:t>
            </a:r>
            <a:r>
              <a:rPr lang="en-US" baseline="0" dirty="0" smtClean="0"/>
              <a:t> (or database) for homologous proteins to templates t1 and t2 for frequency counts.  Build probability density function from frequency counts for each template (dashed lines) and combine (weighted linearly by similarity to template neighborhood) into one </a:t>
            </a:r>
            <a:r>
              <a:rPr lang="en-US" baseline="0" dirty="0" err="1" smtClean="0"/>
              <a:t>pdf</a:t>
            </a:r>
            <a:r>
              <a:rPr lang="en-US" baseline="0" dirty="0" smtClean="0"/>
              <a:t> (solid line).  </a:t>
            </a:r>
            <a:endParaRPr lang="en-US" dirty="0"/>
          </a:p>
        </p:txBody>
      </p:sp>
    </p:spTree>
    <p:extLst>
      <p:ext uri="{BB962C8B-B14F-4D97-AF65-F5344CB8AC3E}">
        <p14:creationId xmlns:p14="http://schemas.microsoft.com/office/powerpoint/2010/main" val="1882311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2311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2311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11385779"/>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9408297"/>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9707486"/>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25271735"/>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6455048"/>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38893830"/>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6264079"/>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8781006"/>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87371478"/>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364751"/>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75699432"/>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7727701"/>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41025378"/>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8000579"/>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9944449"/>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740450A1-EEBA-594B-87FE-982D7443A46B}" type="slidenum">
              <a:rPr lang="en-US"/>
              <a:pPr/>
              <a:t>‹#›</a:t>
            </a:fld>
            <a:endParaRPr lang="en-US"/>
          </a:p>
        </p:txBody>
      </p:sp>
    </p:spTree>
    <p:extLst>
      <p:ext uri="{BB962C8B-B14F-4D97-AF65-F5344CB8AC3E}">
        <p14:creationId xmlns:p14="http://schemas.microsoft.com/office/powerpoint/2010/main" val="3430980515"/>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A44431C-2DF6-0246-A8C3-3DF4DEA4CF08}" type="slidenum">
              <a:rPr lang="en-US"/>
              <a:pPr/>
              <a:t>‹#›</a:t>
            </a:fld>
            <a:endParaRPr lang="en-US"/>
          </a:p>
        </p:txBody>
      </p:sp>
    </p:spTree>
    <p:extLst>
      <p:ext uri="{BB962C8B-B14F-4D97-AF65-F5344CB8AC3E}">
        <p14:creationId xmlns:p14="http://schemas.microsoft.com/office/powerpoint/2010/main" val="3742243305"/>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312658B-C0BF-E140-8752-9883290B80B3}" type="slidenum">
              <a:rPr lang="en-US"/>
              <a:pPr/>
              <a:t>‹#›</a:t>
            </a:fld>
            <a:endParaRPr lang="en-US"/>
          </a:p>
        </p:txBody>
      </p:sp>
    </p:spTree>
    <p:extLst>
      <p:ext uri="{BB962C8B-B14F-4D97-AF65-F5344CB8AC3E}">
        <p14:creationId xmlns:p14="http://schemas.microsoft.com/office/powerpoint/2010/main" val="2320542927"/>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47700" y="2281238"/>
            <a:ext cx="5767388" cy="746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67488" y="2281238"/>
            <a:ext cx="5768975" cy="746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13E02509-B72A-BE4D-81EB-8663D58833F9}" type="slidenum">
              <a:rPr lang="en-US"/>
              <a:pPr/>
              <a:t>‹#›</a:t>
            </a:fld>
            <a:endParaRPr lang="en-US"/>
          </a:p>
        </p:txBody>
      </p:sp>
    </p:spTree>
    <p:extLst>
      <p:ext uri="{BB962C8B-B14F-4D97-AF65-F5344CB8AC3E}">
        <p14:creationId xmlns:p14="http://schemas.microsoft.com/office/powerpoint/2010/main" val="2859480786"/>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64BCBFC3-8F50-FA47-8EC0-B6761F46A472}" type="slidenum">
              <a:rPr lang="en-US"/>
              <a:pPr/>
              <a:t>‹#›</a:t>
            </a:fld>
            <a:endParaRPr lang="en-US"/>
          </a:p>
        </p:txBody>
      </p:sp>
    </p:spTree>
    <p:extLst>
      <p:ext uri="{BB962C8B-B14F-4D97-AF65-F5344CB8AC3E}">
        <p14:creationId xmlns:p14="http://schemas.microsoft.com/office/powerpoint/2010/main" val="379614358"/>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D971BBDE-F64D-AA4A-A21B-05447E43464C}" type="slidenum">
              <a:rPr lang="en-US"/>
              <a:pPr/>
              <a:t>‹#›</a:t>
            </a:fld>
            <a:endParaRPr lang="en-US"/>
          </a:p>
        </p:txBody>
      </p:sp>
    </p:spTree>
    <p:extLst>
      <p:ext uri="{BB962C8B-B14F-4D97-AF65-F5344CB8AC3E}">
        <p14:creationId xmlns:p14="http://schemas.microsoft.com/office/powerpoint/2010/main" val="3137091371"/>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17828CB1-1785-2749-BF6F-0F2242CA4E85}" type="slidenum">
              <a:rPr lang="en-US"/>
              <a:pPr/>
              <a:t>‹#›</a:t>
            </a:fld>
            <a:endParaRPr lang="en-US"/>
          </a:p>
        </p:txBody>
      </p:sp>
    </p:spTree>
    <p:extLst>
      <p:ext uri="{BB962C8B-B14F-4D97-AF65-F5344CB8AC3E}">
        <p14:creationId xmlns:p14="http://schemas.microsoft.com/office/powerpoint/2010/main" val="2677712820"/>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72904480"/>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38A8174-C1AF-3847-8CF6-FEFED5E599A5}" type="slidenum">
              <a:rPr lang="en-US"/>
              <a:pPr/>
              <a:t>‹#›</a:t>
            </a:fld>
            <a:endParaRPr lang="en-US"/>
          </a:p>
        </p:txBody>
      </p:sp>
    </p:spTree>
    <p:extLst>
      <p:ext uri="{BB962C8B-B14F-4D97-AF65-F5344CB8AC3E}">
        <p14:creationId xmlns:p14="http://schemas.microsoft.com/office/powerpoint/2010/main" val="3428256554"/>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1D5FD5B-A52D-DD48-82A4-8130AC64CAEF}" type="slidenum">
              <a:rPr lang="en-US"/>
              <a:pPr/>
              <a:t>‹#›</a:t>
            </a:fld>
            <a:endParaRPr lang="en-US"/>
          </a:p>
        </p:txBody>
      </p:sp>
    </p:spTree>
    <p:extLst>
      <p:ext uri="{BB962C8B-B14F-4D97-AF65-F5344CB8AC3E}">
        <p14:creationId xmlns:p14="http://schemas.microsoft.com/office/powerpoint/2010/main" val="4077465174"/>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FD8973C-4E43-144A-854F-003CB6077654}" type="slidenum">
              <a:rPr lang="en-US"/>
              <a:pPr/>
              <a:t>‹#›</a:t>
            </a:fld>
            <a:endParaRPr lang="en-US"/>
          </a:p>
        </p:txBody>
      </p:sp>
    </p:spTree>
    <p:extLst>
      <p:ext uri="{BB962C8B-B14F-4D97-AF65-F5344CB8AC3E}">
        <p14:creationId xmlns:p14="http://schemas.microsoft.com/office/powerpoint/2010/main" val="2764800263"/>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15463" y="109538"/>
            <a:ext cx="2921000" cy="963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7700" y="109538"/>
            <a:ext cx="8615363" cy="963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468E84F-CD0E-4841-8917-CA618F331C12}" type="slidenum">
              <a:rPr lang="en-US"/>
              <a:pPr/>
              <a:t>‹#›</a:t>
            </a:fld>
            <a:endParaRPr lang="en-US"/>
          </a:p>
        </p:txBody>
      </p:sp>
    </p:spTree>
    <p:extLst>
      <p:ext uri="{BB962C8B-B14F-4D97-AF65-F5344CB8AC3E}">
        <p14:creationId xmlns:p14="http://schemas.microsoft.com/office/powerpoint/2010/main" val="15805026"/>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5939786"/>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8998563"/>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92014725"/>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208715"/>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23408573"/>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05889377"/>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1270000" y="5029200"/>
            <a:ext cx="104648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600">
          <a:solidFill>
            <a:schemeClr val="tx1"/>
          </a:solidFill>
          <a:latin typeface="+mn-lt"/>
          <a:ea typeface="+mn-ea"/>
          <a:cs typeface="+mn-cs"/>
          <a:sym typeface="Gill Sans" charset="0"/>
        </a:defRPr>
      </a:lvl1pPr>
      <a:lvl2pPr algn="ctr" rtl="0" fontAlgn="base">
        <a:spcBef>
          <a:spcPct val="0"/>
        </a:spcBef>
        <a:spcAft>
          <a:spcPct val="0"/>
        </a:spcAft>
        <a:defRPr sz="3600">
          <a:solidFill>
            <a:schemeClr val="tx1"/>
          </a:solidFill>
          <a:latin typeface="+mn-lt"/>
          <a:ea typeface="+mn-ea"/>
          <a:cs typeface="+mn-cs"/>
          <a:sym typeface="Gill Sans" charset="0"/>
        </a:defRPr>
      </a:lvl2pPr>
      <a:lvl3pPr algn="ctr" rtl="0" fontAlgn="base">
        <a:spcBef>
          <a:spcPct val="0"/>
        </a:spcBef>
        <a:spcAft>
          <a:spcPct val="0"/>
        </a:spcAft>
        <a:defRPr sz="3600">
          <a:solidFill>
            <a:schemeClr val="tx1"/>
          </a:solidFill>
          <a:latin typeface="+mn-lt"/>
          <a:ea typeface="+mn-ea"/>
          <a:cs typeface="+mn-cs"/>
          <a:sym typeface="Gill Sans" charset="0"/>
        </a:defRPr>
      </a:lvl3pPr>
      <a:lvl4pPr algn="ctr" rtl="0" fontAlgn="base">
        <a:spcBef>
          <a:spcPct val="0"/>
        </a:spcBef>
        <a:spcAft>
          <a:spcPct val="0"/>
        </a:spcAft>
        <a:defRPr sz="3600">
          <a:solidFill>
            <a:schemeClr val="tx1"/>
          </a:solidFill>
          <a:latin typeface="+mn-lt"/>
          <a:ea typeface="+mn-ea"/>
          <a:cs typeface="+mn-cs"/>
          <a:sym typeface="Gill Sans" charset="0"/>
        </a:defRPr>
      </a:lvl4pPr>
      <a:lvl5pPr algn="ctr" rtl="0" fontAlgn="base">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050"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647700" y="109538"/>
            <a:ext cx="11688763" cy="2171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Arial" charset="0"/>
              </a:rPr>
              <a:t>Click to edit Master title style</a:t>
            </a:r>
          </a:p>
        </p:txBody>
      </p:sp>
      <p:sp>
        <p:nvSpPr>
          <p:cNvPr id="6146" name="Rectangle 2"/>
          <p:cNvSpPr>
            <a:spLocks noGrp="1" noChangeArrowheads="1"/>
          </p:cNvSpPr>
          <p:nvPr>
            <p:ph type="body" idx="1"/>
          </p:nvPr>
        </p:nvSpPr>
        <p:spPr bwMode="auto">
          <a:xfrm>
            <a:off x="647700" y="2281238"/>
            <a:ext cx="11688763" cy="746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6147" name="Text Box 3"/>
          <p:cNvSpPr txBox="1">
            <a:spLocks noGrp="1" noChangeArrowheads="1"/>
          </p:cNvSpPr>
          <p:nvPr>
            <p:ph type="sldNum" sz="quarter" idx="4"/>
          </p:nvPr>
        </p:nvSpPr>
        <p:spPr bwMode="auto">
          <a:xfrm>
            <a:off x="10707688" y="8883650"/>
            <a:ext cx="241300" cy="25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rgbClr val="000000"/>
                </a:solidFill>
                <a:latin typeface="Times New Roman" charset="0"/>
                <a:ea typeface="ＭＳ Ｐゴシック" charset="0"/>
                <a:cs typeface="Times New Roman" charset="0"/>
                <a:sym typeface="Times New Roman"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fld id="{E3855B4C-DD16-6B43-8D40-7FB44BCAE27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xmlns:p14="http://schemas.microsoft.com/office/powerpoint/2010/main"/>
  <p:hf hdr="0" ftr="0" dt="0"/>
  <p:txStyles>
    <p:titleStyle>
      <a:lvl1pPr algn="ctr" rtl="0" fontAlgn="base">
        <a:lnSpc>
          <a:spcPct val="104000"/>
        </a:lnSpc>
        <a:spcBef>
          <a:spcPct val="0"/>
        </a:spcBef>
        <a:spcAft>
          <a:spcPct val="0"/>
        </a:spcAft>
        <a:defRPr sz="5600">
          <a:solidFill>
            <a:srgbClr val="000000"/>
          </a:solidFill>
          <a:latin typeface="+mj-lt"/>
          <a:ea typeface="+mj-ea"/>
          <a:cs typeface="+mj-cs"/>
          <a:sym typeface="Arial" charset="0"/>
        </a:defRPr>
      </a:lvl1pPr>
      <a:lvl2pPr algn="ctr" rtl="0" fontAlgn="base">
        <a:lnSpc>
          <a:spcPct val="104000"/>
        </a:lnSpc>
        <a:spcBef>
          <a:spcPct val="0"/>
        </a:spcBef>
        <a:spcAft>
          <a:spcPct val="0"/>
        </a:spcAft>
        <a:defRPr sz="5600">
          <a:solidFill>
            <a:srgbClr val="000000"/>
          </a:solidFill>
          <a:latin typeface="Arial" charset="0"/>
          <a:ea typeface="ヒラギノ角ゴ ProN W3" charset="0"/>
          <a:cs typeface="ヒラギノ角ゴ ProN W3" charset="0"/>
          <a:sym typeface="Arial" charset="0"/>
        </a:defRPr>
      </a:lvl2pPr>
      <a:lvl3pPr algn="ctr" rtl="0" fontAlgn="base">
        <a:lnSpc>
          <a:spcPct val="104000"/>
        </a:lnSpc>
        <a:spcBef>
          <a:spcPct val="0"/>
        </a:spcBef>
        <a:spcAft>
          <a:spcPct val="0"/>
        </a:spcAft>
        <a:defRPr sz="5600">
          <a:solidFill>
            <a:srgbClr val="000000"/>
          </a:solidFill>
          <a:latin typeface="Arial" charset="0"/>
          <a:ea typeface="ヒラギノ角ゴ ProN W3" charset="0"/>
          <a:cs typeface="ヒラギノ角ゴ ProN W3" charset="0"/>
          <a:sym typeface="Arial" charset="0"/>
        </a:defRPr>
      </a:lvl3pPr>
      <a:lvl4pPr algn="ctr" rtl="0" fontAlgn="base">
        <a:lnSpc>
          <a:spcPct val="104000"/>
        </a:lnSpc>
        <a:spcBef>
          <a:spcPct val="0"/>
        </a:spcBef>
        <a:spcAft>
          <a:spcPct val="0"/>
        </a:spcAft>
        <a:defRPr sz="5600">
          <a:solidFill>
            <a:srgbClr val="000000"/>
          </a:solidFill>
          <a:latin typeface="Arial" charset="0"/>
          <a:ea typeface="ヒラギノ角ゴ ProN W3" charset="0"/>
          <a:cs typeface="ヒラギノ角ゴ ProN W3" charset="0"/>
          <a:sym typeface="Arial" charset="0"/>
        </a:defRPr>
      </a:lvl4pPr>
      <a:lvl5pPr algn="ctr" rtl="0" fontAlgn="base">
        <a:lnSpc>
          <a:spcPct val="104000"/>
        </a:lnSpc>
        <a:spcBef>
          <a:spcPct val="0"/>
        </a:spcBef>
        <a:spcAft>
          <a:spcPct val="0"/>
        </a:spcAft>
        <a:defRPr sz="5600">
          <a:solidFill>
            <a:srgbClr val="000000"/>
          </a:solidFill>
          <a:latin typeface="Arial" charset="0"/>
          <a:ea typeface="ヒラギノ角ゴ ProN W3" charset="0"/>
          <a:cs typeface="ヒラギノ角ゴ ProN W3" charset="0"/>
          <a:sym typeface="Arial" charset="0"/>
        </a:defRPr>
      </a:lvl5pPr>
      <a:lvl6pPr marL="457200" algn="ctr" rtl="0" fontAlgn="base">
        <a:lnSpc>
          <a:spcPct val="104000"/>
        </a:lnSpc>
        <a:spcBef>
          <a:spcPct val="0"/>
        </a:spcBef>
        <a:spcAft>
          <a:spcPct val="0"/>
        </a:spcAft>
        <a:defRPr sz="5600">
          <a:solidFill>
            <a:srgbClr val="000000"/>
          </a:solidFill>
          <a:latin typeface="Arial" charset="0"/>
          <a:ea typeface="ヒラギノ角ゴ ProN W3" charset="0"/>
          <a:cs typeface="ヒラギノ角ゴ ProN W3" charset="0"/>
          <a:sym typeface="Arial" charset="0"/>
        </a:defRPr>
      </a:lvl6pPr>
      <a:lvl7pPr marL="914400" algn="ctr" rtl="0" fontAlgn="base">
        <a:lnSpc>
          <a:spcPct val="104000"/>
        </a:lnSpc>
        <a:spcBef>
          <a:spcPct val="0"/>
        </a:spcBef>
        <a:spcAft>
          <a:spcPct val="0"/>
        </a:spcAft>
        <a:defRPr sz="5600">
          <a:solidFill>
            <a:srgbClr val="000000"/>
          </a:solidFill>
          <a:latin typeface="Arial" charset="0"/>
          <a:ea typeface="ヒラギノ角ゴ ProN W3" charset="0"/>
          <a:cs typeface="ヒラギノ角ゴ ProN W3" charset="0"/>
          <a:sym typeface="Arial" charset="0"/>
        </a:defRPr>
      </a:lvl7pPr>
      <a:lvl8pPr marL="1371600" algn="ctr" rtl="0" fontAlgn="base">
        <a:lnSpc>
          <a:spcPct val="104000"/>
        </a:lnSpc>
        <a:spcBef>
          <a:spcPct val="0"/>
        </a:spcBef>
        <a:spcAft>
          <a:spcPct val="0"/>
        </a:spcAft>
        <a:defRPr sz="5600">
          <a:solidFill>
            <a:srgbClr val="000000"/>
          </a:solidFill>
          <a:latin typeface="Arial" charset="0"/>
          <a:ea typeface="ヒラギノ角ゴ ProN W3" charset="0"/>
          <a:cs typeface="ヒラギノ角ゴ ProN W3" charset="0"/>
          <a:sym typeface="Arial" charset="0"/>
        </a:defRPr>
      </a:lvl8pPr>
      <a:lvl9pPr marL="1828800" algn="ctr" rtl="0" fontAlgn="base">
        <a:lnSpc>
          <a:spcPct val="104000"/>
        </a:lnSpc>
        <a:spcBef>
          <a:spcPct val="0"/>
        </a:spcBef>
        <a:spcAft>
          <a:spcPct val="0"/>
        </a:spcAft>
        <a:defRPr sz="5600">
          <a:solidFill>
            <a:srgbClr val="000000"/>
          </a:solidFill>
          <a:latin typeface="Arial" charset="0"/>
          <a:ea typeface="ヒラギノ角ゴ ProN W3" charset="0"/>
          <a:cs typeface="ヒラギノ角ゴ ProN W3" charset="0"/>
          <a:sym typeface="Arial" charset="0"/>
        </a:defRPr>
      </a:lvl9pPr>
    </p:titleStyle>
    <p:bodyStyle>
      <a:lvl1pPr algn="l" rtl="0" fontAlgn="base">
        <a:lnSpc>
          <a:spcPct val="104000"/>
        </a:lnSpc>
        <a:spcBef>
          <a:spcPts val="1800"/>
        </a:spcBef>
        <a:spcAft>
          <a:spcPct val="0"/>
        </a:spcAft>
        <a:defRPr sz="4000">
          <a:solidFill>
            <a:srgbClr val="000000"/>
          </a:solidFill>
          <a:latin typeface="+mn-lt"/>
          <a:ea typeface="+mn-ea"/>
          <a:cs typeface="+mn-cs"/>
          <a:sym typeface="Arial" charset="0"/>
        </a:defRPr>
      </a:lvl1pPr>
      <a:lvl2pPr marL="584200" algn="l" rtl="0" fontAlgn="base">
        <a:lnSpc>
          <a:spcPct val="104000"/>
        </a:lnSpc>
        <a:spcBef>
          <a:spcPts val="1500"/>
        </a:spcBef>
        <a:spcAft>
          <a:spcPct val="0"/>
        </a:spcAft>
        <a:defRPr sz="3600">
          <a:solidFill>
            <a:srgbClr val="000000"/>
          </a:solidFill>
          <a:latin typeface="+mn-lt"/>
          <a:ea typeface="+mn-ea"/>
          <a:cs typeface="+mn-cs"/>
          <a:sym typeface="Arial" charset="0"/>
        </a:defRPr>
      </a:lvl2pPr>
      <a:lvl3pPr marL="1181100" algn="l" rtl="0" fontAlgn="base">
        <a:lnSpc>
          <a:spcPct val="104000"/>
        </a:lnSpc>
        <a:spcBef>
          <a:spcPts val="1100"/>
        </a:spcBef>
        <a:spcAft>
          <a:spcPct val="0"/>
        </a:spcAft>
        <a:defRPr sz="3000">
          <a:solidFill>
            <a:srgbClr val="000000"/>
          </a:solidFill>
          <a:latin typeface="+mn-lt"/>
          <a:ea typeface="+mn-ea"/>
          <a:cs typeface="+mn-cs"/>
          <a:sym typeface="Arial" charset="0"/>
        </a:defRPr>
      </a:lvl3pPr>
      <a:lvl4pPr marL="1765300" algn="l" rtl="0" fontAlgn="base">
        <a:lnSpc>
          <a:spcPct val="104000"/>
        </a:lnSpc>
        <a:spcBef>
          <a:spcPts val="700"/>
        </a:spcBef>
        <a:spcAft>
          <a:spcPct val="0"/>
        </a:spcAft>
        <a:defRPr sz="2400">
          <a:solidFill>
            <a:srgbClr val="000000"/>
          </a:solidFill>
          <a:latin typeface="+mn-lt"/>
          <a:ea typeface="+mn-ea"/>
          <a:cs typeface="+mn-cs"/>
          <a:sym typeface="Arial" charset="0"/>
        </a:defRPr>
      </a:lvl4pPr>
      <a:lvl5pPr marL="2362200" algn="l" rtl="0" fontAlgn="base">
        <a:lnSpc>
          <a:spcPct val="104000"/>
        </a:lnSpc>
        <a:spcBef>
          <a:spcPts val="400"/>
        </a:spcBef>
        <a:spcAft>
          <a:spcPct val="0"/>
        </a:spcAft>
        <a:defRPr sz="2400">
          <a:solidFill>
            <a:srgbClr val="000000"/>
          </a:solidFill>
          <a:latin typeface="+mn-lt"/>
          <a:ea typeface="+mn-ea"/>
          <a:cs typeface="+mn-cs"/>
          <a:sym typeface="Arial" charset="0"/>
        </a:defRPr>
      </a:lvl5pPr>
      <a:lvl6pPr marL="2819400" algn="l" rtl="0" fontAlgn="base">
        <a:lnSpc>
          <a:spcPct val="104000"/>
        </a:lnSpc>
        <a:spcBef>
          <a:spcPts val="400"/>
        </a:spcBef>
        <a:spcAft>
          <a:spcPct val="0"/>
        </a:spcAft>
        <a:defRPr sz="2400">
          <a:solidFill>
            <a:srgbClr val="000000"/>
          </a:solidFill>
          <a:latin typeface="+mn-lt"/>
          <a:ea typeface="+mn-ea"/>
          <a:cs typeface="+mn-cs"/>
          <a:sym typeface="Arial" charset="0"/>
        </a:defRPr>
      </a:lvl6pPr>
      <a:lvl7pPr marL="3276600" algn="l" rtl="0" fontAlgn="base">
        <a:lnSpc>
          <a:spcPct val="104000"/>
        </a:lnSpc>
        <a:spcBef>
          <a:spcPts val="400"/>
        </a:spcBef>
        <a:spcAft>
          <a:spcPct val="0"/>
        </a:spcAft>
        <a:defRPr sz="2400">
          <a:solidFill>
            <a:srgbClr val="000000"/>
          </a:solidFill>
          <a:latin typeface="+mn-lt"/>
          <a:ea typeface="+mn-ea"/>
          <a:cs typeface="+mn-cs"/>
          <a:sym typeface="Arial" charset="0"/>
        </a:defRPr>
      </a:lvl7pPr>
      <a:lvl8pPr marL="3733800" algn="l" rtl="0" fontAlgn="base">
        <a:lnSpc>
          <a:spcPct val="104000"/>
        </a:lnSpc>
        <a:spcBef>
          <a:spcPts val="400"/>
        </a:spcBef>
        <a:spcAft>
          <a:spcPct val="0"/>
        </a:spcAft>
        <a:defRPr sz="2400">
          <a:solidFill>
            <a:srgbClr val="000000"/>
          </a:solidFill>
          <a:latin typeface="+mn-lt"/>
          <a:ea typeface="+mn-ea"/>
          <a:cs typeface="+mn-cs"/>
          <a:sym typeface="Arial" charset="0"/>
        </a:defRPr>
      </a:lvl8pPr>
      <a:lvl9pPr marL="4191000" algn="l" rtl="0" fontAlgn="base">
        <a:lnSpc>
          <a:spcPct val="104000"/>
        </a:lnSpc>
        <a:spcBef>
          <a:spcPts val="400"/>
        </a:spcBef>
        <a:spcAft>
          <a:spcPct val="0"/>
        </a:spcAft>
        <a:defRPr sz="2400">
          <a:solidFill>
            <a:srgbClr val="000000"/>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9.emf"/><Relationship Id="rId5" Type="http://schemas.openxmlformats.org/officeDocument/2006/relationships/image" Target="../media/image10.emf"/><Relationship Id="rId6" Type="http://schemas.openxmlformats.org/officeDocument/2006/relationships/image" Target="../media/image17.emf"/><Relationship Id="rId1" Type="http://schemas.openxmlformats.org/officeDocument/2006/relationships/slideLayout" Target="../slideLayouts/slideLayout13.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17.emf"/><Relationship Id="rId6" Type="http://schemas.openxmlformats.org/officeDocument/2006/relationships/image" Target="../media/image18.png"/><Relationship Id="rId1" Type="http://schemas.openxmlformats.org/officeDocument/2006/relationships/slideLayout" Target="../slideLayouts/slideLayout13.xml"/><Relationship Id="rId2" Type="http://schemas.openxmlformats.org/officeDocument/2006/relationships/image" Target="../media/image16.emf"/></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9.emf"/><Relationship Id="rId5" Type="http://schemas.openxmlformats.org/officeDocument/2006/relationships/image" Target="../media/image10.emf"/><Relationship Id="rId6" Type="http://schemas.openxmlformats.org/officeDocument/2006/relationships/image" Target="../media/image17.emf"/><Relationship Id="rId7" Type="http://schemas.openxmlformats.org/officeDocument/2006/relationships/image" Target="../media/image20.emf"/><Relationship Id="rId8" Type="http://schemas.openxmlformats.org/officeDocument/2006/relationships/image" Target="../media/image21.emf"/><Relationship Id="rId9" Type="http://schemas.openxmlformats.org/officeDocument/2006/relationships/image" Target="../media/image22.emf"/><Relationship Id="rId10" Type="http://schemas.openxmlformats.org/officeDocument/2006/relationships/image" Target="../media/image23.emf"/><Relationship Id="rId11" Type="http://schemas.openxmlformats.org/officeDocument/2006/relationships/image" Target="../media/image1.jpe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30.png"/><Relationship Id="rId1" Type="http://schemas.openxmlformats.org/officeDocument/2006/relationships/slideLayout" Target="../slideLayouts/slideLayout13.xml"/><Relationship Id="rId2"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34.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35.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www.rcsb.org/pdb/"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jpeg"/><Relationship Id="rId1" Type="http://schemas.openxmlformats.org/officeDocument/2006/relationships/slideLayout" Target="../slideLayouts/slideLayout13.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png"/><Relationship Id="rId5" Type="http://schemas.openxmlformats.org/officeDocument/2006/relationships/image" Target="../media/image8.emf"/><Relationship Id="rId1" Type="http://schemas.openxmlformats.org/officeDocument/2006/relationships/slideLayout" Target="../slideLayouts/slideLayout13.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jpeg"/><Relationship Id="rId5" Type="http://schemas.openxmlformats.org/officeDocument/2006/relationships/image" Target="../media/image9.emf"/><Relationship Id="rId6" Type="http://schemas.openxmlformats.org/officeDocument/2006/relationships/image" Target="../media/image10.emf"/><Relationship Id="rId1" Type="http://schemas.openxmlformats.org/officeDocument/2006/relationships/slideLayout" Target="../slideLayouts/slideLayout13.xml"/><Relationship Id="rId2" Type="http://schemas.openxmlformats.org/officeDocument/2006/relationships/image" Target="../media/image8.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473200" y="0"/>
            <a:ext cx="10464800" cy="3810000"/>
          </a:xfrm>
          <a:ln/>
        </p:spPr>
        <p:txBody>
          <a:bodyPr/>
          <a:lstStyle/>
          <a:p>
            <a:r>
              <a:rPr lang="en-US" sz="4400" b="1" dirty="0" smtClean="0"/>
              <a:t>Computational Structure Prediction</a:t>
            </a:r>
            <a:endParaRPr lang="en-US" sz="4400" b="1" dirty="0">
              <a:ea typeface="ヒラギノ角ゴ ProN W6" charset="0"/>
              <a:cs typeface="ヒラギノ角ゴ ProN W6" charset="0"/>
            </a:endParaRPr>
          </a:p>
        </p:txBody>
      </p:sp>
      <p:pic>
        <p:nvPicPr>
          <p:cNvPr id="4" name="Picture 3" descr="riboA_carto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0" y="2286000"/>
            <a:ext cx="8610600" cy="5160067"/>
          </a:xfrm>
          <a:prstGeom prst="rect">
            <a:avLst/>
          </a:prstGeom>
        </p:spPr>
      </p:pic>
      <p:sp>
        <p:nvSpPr>
          <p:cNvPr id="2" name="TextBox 1"/>
          <p:cNvSpPr txBox="1"/>
          <p:nvPr/>
        </p:nvSpPr>
        <p:spPr>
          <a:xfrm>
            <a:off x="4113025" y="7467600"/>
            <a:ext cx="5359761" cy="1569660"/>
          </a:xfrm>
          <a:prstGeom prst="rect">
            <a:avLst/>
          </a:prstGeom>
          <a:noFill/>
        </p:spPr>
        <p:txBody>
          <a:bodyPr wrap="none" rtlCol="0">
            <a:spAutoFit/>
          </a:bodyPr>
          <a:lstStyle/>
          <a:p>
            <a:r>
              <a:rPr lang="en-US" sz="3200" dirty="0" smtClean="0"/>
              <a:t>Kevin Drew</a:t>
            </a:r>
          </a:p>
          <a:p>
            <a:r>
              <a:rPr lang="en-US" sz="3200" dirty="0" smtClean="0"/>
              <a:t>Systems </a:t>
            </a:r>
            <a:r>
              <a:rPr lang="en-US" sz="3200" dirty="0"/>
              <a:t>Biology/Bioinformatics </a:t>
            </a:r>
          </a:p>
          <a:p>
            <a:r>
              <a:rPr lang="en-US" sz="3200" dirty="0"/>
              <a:t>3</a:t>
            </a:r>
            <a:r>
              <a:rPr lang="en-US" sz="3200" dirty="0" smtClean="0"/>
              <a:t>/</a:t>
            </a:r>
            <a:r>
              <a:rPr lang="en-US" sz="3200" dirty="0" smtClean="0"/>
              <a:t>28/19</a:t>
            </a:r>
            <a:endParaRPr lang="en-US" sz="3200" dirty="0"/>
          </a:p>
        </p:txBody>
      </p:sp>
    </p:spTree>
    <p:extLst>
      <p:ext uri="{BB962C8B-B14F-4D97-AF65-F5344CB8AC3E}">
        <p14:creationId xmlns:p14="http://schemas.microsoft.com/office/powerpoint/2010/main" val="34275334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978400" y="1752600"/>
            <a:ext cx="411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457200" indent="-457200" algn="just"/>
            <a:r>
              <a:rPr lang="en-US" sz="2000" dirty="0" err="1">
                <a:solidFill>
                  <a:schemeClr val="tx1"/>
                </a:solidFill>
                <a:ea typeface="ＭＳ Ｐゴシック" charset="0"/>
                <a:cs typeface="Gill Sans" charset="0"/>
              </a:rPr>
              <a:t>Chothia</a:t>
            </a:r>
            <a:r>
              <a:rPr lang="en-US" sz="2000" dirty="0">
                <a:solidFill>
                  <a:schemeClr val="tx1"/>
                </a:solidFill>
                <a:ea typeface="ＭＳ Ｐゴシック" charset="0"/>
                <a:cs typeface="Gill Sans" charset="0"/>
              </a:rPr>
              <a:t>, C. and A.M. </a:t>
            </a:r>
            <a:r>
              <a:rPr lang="en-US" sz="2000" dirty="0" err="1">
                <a:solidFill>
                  <a:schemeClr val="tx1"/>
                </a:solidFill>
                <a:ea typeface="ＭＳ Ｐゴシック" charset="0"/>
                <a:cs typeface="Gill Sans" charset="0"/>
              </a:rPr>
              <a:t>Lesk</a:t>
            </a:r>
            <a:r>
              <a:rPr lang="en-US" sz="2000" dirty="0">
                <a:solidFill>
                  <a:schemeClr val="tx1"/>
                </a:solidFill>
                <a:ea typeface="ＭＳ Ｐゴシック" charset="0"/>
                <a:cs typeface="Gill Sans" charset="0"/>
              </a:rPr>
              <a:t>, 1986.</a:t>
            </a:r>
          </a:p>
        </p:txBody>
      </p:sp>
      <p:sp>
        <p:nvSpPr>
          <p:cNvPr id="22530" name="Rectangle 2"/>
          <p:cNvSpPr>
            <a:spLocks/>
          </p:cNvSpPr>
          <p:nvPr/>
        </p:nvSpPr>
        <p:spPr bwMode="auto">
          <a:xfrm>
            <a:off x="0" y="381000"/>
            <a:ext cx="13004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400" b="1" dirty="0">
                <a:solidFill>
                  <a:schemeClr val="tx1"/>
                </a:solidFill>
                <a:ea typeface="ＭＳ Ｐゴシック" charset="0"/>
                <a:cs typeface="Gill Sans" charset="0"/>
              </a:rPr>
              <a:t>Structure is more conserved than </a:t>
            </a:r>
            <a:r>
              <a:rPr lang="en-US" sz="4400" b="1" dirty="0" smtClean="0">
                <a:solidFill>
                  <a:schemeClr val="tx1"/>
                </a:solidFill>
                <a:ea typeface="ＭＳ Ｐゴシック" charset="0"/>
                <a:cs typeface="Gill Sans" charset="0"/>
              </a:rPr>
              <a:t>sequence</a:t>
            </a:r>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3600" y="2038350"/>
            <a:ext cx="6197600"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2800" y="5029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2533" name="Rectangle 5"/>
          <p:cNvSpPr>
            <a:spLocks/>
          </p:cNvSpPr>
          <p:nvPr/>
        </p:nvSpPr>
        <p:spPr bwMode="auto">
          <a:xfrm>
            <a:off x="10051263" y="4964668"/>
            <a:ext cx="24145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dirty="0" smtClean="0">
                <a:solidFill>
                  <a:schemeClr val="tx1"/>
                </a:solidFill>
                <a:ea typeface="ＭＳ Ｐゴシック" charset="0"/>
                <a:cs typeface="Gill Sans" charset="0"/>
              </a:rPr>
              <a:t>Pair </a:t>
            </a:r>
            <a:r>
              <a:rPr lang="en-US" sz="2400" dirty="0">
                <a:solidFill>
                  <a:schemeClr val="tx1"/>
                </a:solidFill>
                <a:ea typeface="ＭＳ Ｐゴシック" charset="0"/>
                <a:cs typeface="Gill Sans" charset="0"/>
              </a:rPr>
              <a:t>of homologues</a:t>
            </a:r>
          </a:p>
        </p:txBody>
      </p:sp>
      <p:sp>
        <p:nvSpPr>
          <p:cNvPr id="2" name="TextBox 1"/>
          <p:cNvSpPr txBox="1"/>
          <p:nvPr/>
        </p:nvSpPr>
        <p:spPr>
          <a:xfrm>
            <a:off x="-634708" y="8534400"/>
            <a:ext cx="14452308" cy="769441"/>
          </a:xfrm>
          <a:prstGeom prst="rect">
            <a:avLst/>
          </a:prstGeom>
          <a:noFill/>
        </p:spPr>
        <p:txBody>
          <a:bodyPr wrap="square" rtlCol="0">
            <a:spAutoFit/>
          </a:bodyPr>
          <a:lstStyle/>
          <a:p>
            <a:r>
              <a:rPr lang="en-US" sz="4400" b="1" dirty="0">
                <a:solidFill>
                  <a:schemeClr val="tx1"/>
                </a:solidFill>
                <a:ea typeface="ＭＳ Ｐゴシック" charset="0"/>
                <a:cs typeface="Gill Sans" charset="0"/>
              </a:rPr>
              <a:t>Use similar proteins with known </a:t>
            </a:r>
            <a:r>
              <a:rPr lang="en-US" sz="4400" b="1" dirty="0" smtClean="0">
                <a:solidFill>
                  <a:schemeClr val="tx1"/>
                </a:solidFill>
                <a:ea typeface="ＭＳ Ｐゴシック" charset="0"/>
                <a:cs typeface="Gill Sans" charset="0"/>
              </a:rPr>
              <a:t>structure</a:t>
            </a:r>
            <a:endParaRPr lang="en-US" sz="4400" b="1" dirty="0">
              <a:solidFill>
                <a:schemeClr val="tx1"/>
              </a:solidFill>
              <a:ea typeface="ＭＳ Ｐゴシック" charset="0"/>
              <a:cs typeface="Gill Sans" charset="0"/>
            </a:endParaRPr>
          </a:p>
        </p:txBody>
      </p:sp>
      <p:sp>
        <p:nvSpPr>
          <p:cNvPr id="3" name="Rectangle 2"/>
          <p:cNvSpPr/>
          <p:nvPr/>
        </p:nvSpPr>
        <p:spPr bwMode="auto">
          <a:xfrm>
            <a:off x="3530600" y="2895600"/>
            <a:ext cx="381000" cy="34290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Rectangle 1"/>
          <p:cNvSpPr txBox="1">
            <a:spLocks noChangeArrowheads="1"/>
          </p:cNvSpPr>
          <p:nvPr/>
        </p:nvSpPr>
        <p:spPr bwMode="auto">
          <a:xfrm rot="16200000">
            <a:off x="1597025" y="4295775"/>
            <a:ext cx="409575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3200" dirty="0" smtClean="0"/>
              <a:t>Structure Similarity</a:t>
            </a:r>
            <a:endParaRPr lang="en-US" sz="3200" dirty="0"/>
          </a:p>
        </p:txBody>
      </p:sp>
      <p:sp>
        <p:nvSpPr>
          <p:cNvPr id="11" name="Rectangle 10"/>
          <p:cNvSpPr/>
          <p:nvPr/>
        </p:nvSpPr>
        <p:spPr bwMode="auto">
          <a:xfrm>
            <a:off x="5511800" y="7391400"/>
            <a:ext cx="2819400" cy="5334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Rectangle 1"/>
          <p:cNvSpPr txBox="1">
            <a:spLocks noChangeArrowheads="1"/>
          </p:cNvSpPr>
          <p:nvPr/>
        </p:nvSpPr>
        <p:spPr bwMode="auto">
          <a:xfrm>
            <a:off x="4902200" y="7239000"/>
            <a:ext cx="40386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3200" dirty="0" smtClean="0"/>
              <a:t>Sequence Similarity</a:t>
            </a:r>
            <a:endParaRPr lang="en-US" sz="3200"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270000" y="304800"/>
            <a:ext cx="10464800" cy="1143000"/>
          </a:xfrm>
          <a:ln/>
        </p:spPr>
        <p:txBody>
          <a:bodyPr/>
          <a:lstStyle/>
          <a:p>
            <a:r>
              <a:rPr lang="en-US" sz="4400" b="1" dirty="0" smtClean="0"/>
              <a:t>Comparative Modeling</a:t>
            </a:r>
            <a:endParaRPr lang="en-US" sz="4400" b="1" dirty="0">
              <a:ea typeface="ヒラギノ角ゴ ProN W6" charset="0"/>
              <a:cs typeface="ヒラギノ角ゴ ProN W6" charset="0"/>
            </a:endParaRPr>
          </a:p>
        </p:txBody>
      </p:sp>
      <p:sp>
        <p:nvSpPr>
          <p:cNvPr id="19" name="Rectangle 1"/>
          <p:cNvSpPr txBox="1">
            <a:spLocks noChangeArrowheads="1"/>
          </p:cNvSpPr>
          <p:nvPr/>
        </p:nvSpPr>
        <p:spPr bwMode="auto">
          <a:xfrm>
            <a:off x="1168400" y="1219200"/>
            <a:ext cx="114300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Predict structure of a protein using the structure of a closely related protein.  </a:t>
            </a:r>
          </a:p>
        </p:txBody>
      </p:sp>
      <p:sp>
        <p:nvSpPr>
          <p:cNvPr id="23" name="Rectangle 1"/>
          <p:cNvSpPr txBox="1">
            <a:spLocks noChangeArrowheads="1"/>
          </p:cNvSpPr>
          <p:nvPr/>
        </p:nvSpPr>
        <p:spPr bwMode="auto">
          <a:xfrm>
            <a:off x="8559800" y="8839200"/>
            <a:ext cx="3581400"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err="1" smtClean="0"/>
              <a:t>Eswar</a:t>
            </a:r>
            <a:r>
              <a:rPr lang="en-US" sz="2400" dirty="0" smtClean="0"/>
              <a:t> et al. 2006</a:t>
            </a:r>
          </a:p>
        </p:txBody>
      </p:sp>
      <p:grpSp>
        <p:nvGrpSpPr>
          <p:cNvPr id="4" name="Group 3"/>
          <p:cNvGrpSpPr/>
          <p:nvPr/>
        </p:nvGrpSpPr>
        <p:grpSpPr>
          <a:xfrm>
            <a:off x="3911600" y="2286000"/>
            <a:ext cx="7483475" cy="7239000"/>
            <a:chOff x="5283200" y="2286000"/>
            <a:chExt cx="7483475" cy="7239000"/>
          </a:xfrm>
        </p:grpSpPr>
        <p:pic>
          <p:nvPicPr>
            <p:cNvPr id="3" name="Picture 2"/>
            <p:cNvPicPr>
              <a:picLocks noChangeAspect="1"/>
            </p:cNvPicPr>
            <p:nvPr/>
          </p:nvPicPr>
          <p:blipFill>
            <a:blip r:embed="rId2"/>
            <a:stretch>
              <a:fillRect/>
            </a:stretch>
          </p:blipFill>
          <p:spPr>
            <a:xfrm>
              <a:off x="5326716" y="2286000"/>
              <a:ext cx="7439959" cy="7010400"/>
            </a:xfrm>
            <a:prstGeom prst="rect">
              <a:avLst/>
            </a:prstGeom>
          </p:spPr>
        </p:pic>
        <p:sp>
          <p:nvSpPr>
            <p:cNvPr id="2" name="Rectangle 1"/>
            <p:cNvSpPr/>
            <p:nvPr/>
          </p:nvSpPr>
          <p:spPr bwMode="auto">
            <a:xfrm>
              <a:off x="5283200" y="2438400"/>
              <a:ext cx="3048000" cy="7086600"/>
            </a:xfrm>
            <a:prstGeom prst="rect">
              <a:avLst/>
            </a:prstGeom>
            <a:solidFill>
              <a:srgbClr val="FFFFFF"/>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
        <p:nvSpPr>
          <p:cNvPr id="18" name="Rectangle 1"/>
          <p:cNvSpPr txBox="1">
            <a:spLocks noChangeArrowheads="1"/>
          </p:cNvSpPr>
          <p:nvPr/>
        </p:nvSpPr>
        <p:spPr bwMode="auto">
          <a:xfrm>
            <a:off x="939800" y="2819400"/>
            <a:ext cx="5181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1) Identify related proteins with known structure (templates) </a:t>
            </a:r>
          </a:p>
        </p:txBody>
      </p:sp>
      <p:sp>
        <p:nvSpPr>
          <p:cNvPr id="20" name="Rectangle 1"/>
          <p:cNvSpPr txBox="1">
            <a:spLocks noChangeArrowheads="1"/>
          </p:cNvSpPr>
          <p:nvPr/>
        </p:nvSpPr>
        <p:spPr bwMode="auto">
          <a:xfrm>
            <a:off x="939800" y="4343400"/>
            <a:ext cx="5181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2) Align protein sequence with template sequence</a:t>
            </a:r>
          </a:p>
        </p:txBody>
      </p:sp>
      <p:sp>
        <p:nvSpPr>
          <p:cNvPr id="21" name="Rectangle 1"/>
          <p:cNvSpPr txBox="1">
            <a:spLocks noChangeArrowheads="1"/>
          </p:cNvSpPr>
          <p:nvPr/>
        </p:nvSpPr>
        <p:spPr bwMode="auto">
          <a:xfrm>
            <a:off x="939800" y="5715000"/>
            <a:ext cx="4419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3) Build model based on alignment with template</a:t>
            </a:r>
          </a:p>
        </p:txBody>
      </p:sp>
      <p:sp>
        <p:nvSpPr>
          <p:cNvPr id="22" name="Rectangle 1"/>
          <p:cNvSpPr txBox="1">
            <a:spLocks noChangeArrowheads="1"/>
          </p:cNvSpPr>
          <p:nvPr/>
        </p:nvSpPr>
        <p:spPr bwMode="auto">
          <a:xfrm>
            <a:off x="939800" y="6934200"/>
            <a:ext cx="35814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4) Evaluate</a:t>
            </a:r>
          </a:p>
        </p:txBody>
      </p:sp>
    </p:spTree>
    <p:extLst>
      <p:ext uri="{BB962C8B-B14F-4D97-AF65-F5344CB8AC3E}">
        <p14:creationId xmlns:p14="http://schemas.microsoft.com/office/powerpoint/2010/main" val="4850483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
          <p:cNvSpPr txBox="1">
            <a:spLocks noChangeArrowheads="1"/>
          </p:cNvSpPr>
          <p:nvPr/>
        </p:nvSpPr>
        <p:spPr bwMode="auto">
          <a:xfrm>
            <a:off x="1168400" y="1219200"/>
            <a:ext cx="114300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Predict structure of a protein using the structure of a closely related protein.  </a:t>
            </a:r>
          </a:p>
        </p:txBody>
      </p:sp>
      <p:sp>
        <p:nvSpPr>
          <p:cNvPr id="10" name="Rectangle 1"/>
          <p:cNvSpPr txBox="1">
            <a:spLocks noChangeArrowheads="1"/>
          </p:cNvSpPr>
          <p:nvPr/>
        </p:nvSpPr>
        <p:spPr bwMode="auto">
          <a:xfrm>
            <a:off x="6273800" y="2743200"/>
            <a:ext cx="6121400" cy="548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Generally both done by the same tool:</a:t>
            </a:r>
          </a:p>
          <a:p>
            <a:pPr marL="317500" indent="0">
              <a:buFont typeface="Gill Sans" charset="0"/>
              <a:buNone/>
            </a:pPr>
            <a:r>
              <a:rPr lang="en-US" sz="2400" dirty="0" smtClean="0"/>
              <a:t>- Single </a:t>
            </a:r>
            <a:r>
              <a:rPr lang="en-US" sz="2400" dirty="0" smtClean="0"/>
              <a:t>sequence (previous lectures): ex. Blast</a:t>
            </a:r>
          </a:p>
          <a:p>
            <a:pPr marL="317500" indent="0">
              <a:buFont typeface="Gill Sans" charset="0"/>
              <a:buNone/>
            </a:pPr>
            <a:r>
              <a:rPr lang="en-US" sz="2400" dirty="0" smtClean="0"/>
              <a:t>- </a:t>
            </a:r>
            <a:r>
              <a:rPr lang="en-US" sz="2400" dirty="0" err="1" smtClean="0"/>
              <a:t>Seq</a:t>
            </a:r>
            <a:r>
              <a:rPr lang="en-US" sz="2400" dirty="0" smtClean="0"/>
              <a:t> </a:t>
            </a:r>
            <a:r>
              <a:rPr lang="en-US" sz="2400" dirty="0" err="1" smtClean="0"/>
              <a:t>vs</a:t>
            </a:r>
            <a:r>
              <a:rPr lang="en-US" sz="2400" dirty="0" smtClean="0"/>
              <a:t> Profile = frequencies in multiple </a:t>
            </a:r>
            <a:r>
              <a:rPr lang="en-US" sz="2400" dirty="0" err="1" smtClean="0"/>
              <a:t>seq</a:t>
            </a:r>
            <a:r>
              <a:rPr lang="en-US" sz="2400" dirty="0" smtClean="0"/>
              <a:t> alignment: ex. PSI-Blast</a:t>
            </a:r>
          </a:p>
          <a:p>
            <a:pPr marL="317500" indent="0">
              <a:buFont typeface="Gill Sans" charset="0"/>
              <a:buNone/>
            </a:pPr>
            <a:r>
              <a:rPr lang="en-US" sz="2400" dirty="0" smtClean="0"/>
              <a:t>- Profile </a:t>
            </a:r>
            <a:r>
              <a:rPr lang="en-US" sz="2400" dirty="0" err="1" smtClean="0"/>
              <a:t>vs</a:t>
            </a:r>
            <a:r>
              <a:rPr lang="en-US" sz="2400" dirty="0" smtClean="0"/>
              <a:t> profile: ex. COMPASS</a:t>
            </a:r>
          </a:p>
          <a:p>
            <a:pPr marL="317500" indent="0">
              <a:buFont typeface="Gill Sans" charset="0"/>
              <a:buNone/>
            </a:pPr>
            <a:r>
              <a:rPr lang="en-US" sz="2400" dirty="0" smtClean="0"/>
              <a:t>- Hidden </a:t>
            </a:r>
            <a:r>
              <a:rPr lang="en-US" sz="2400" dirty="0" smtClean="0"/>
              <a:t>Markov Models (</a:t>
            </a:r>
            <a:r>
              <a:rPr lang="en-US" sz="2400" dirty="0" smtClean="0"/>
              <a:t>HMM)</a:t>
            </a:r>
            <a:r>
              <a:rPr lang="en-US" sz="2400" dirty="0" smtClean="0"/>
              <a:t>: ex. HMMER</a:t>
            </a:r>
          </a:p>
          <a:p>
            <a:pPr marL="317500" indent="0">
              <a:buFont typeface="Gill Sans" charset="0"/>
              <a:buNone/>
            </a:pPr>
            <a:r>
              <a:rPr lang="en-US" sz="2400" dirty="0" smtClean="0"/>
              <a:t>- HMM </a:t>
            </a:r>
            <a:r>
              <a:rPr lang="en-US" sz="2400" dirty="0" err="1" smtClean="0"/>
              <a:t>vs</a:t>
            </a:r>
            <a:r>
              <a:rPr lang="en-US" sz="2400" dirty="0" smtClean="0"/>
              <a:t> HMM: ex. HHPRED</a:t>
            </a:r>
          </a:p>
        </p:txBody>
      </p:sp>
      <p:sp>
        <p:nvSpPr>
          <p:cNvPr id="17" name="Rectangle 16"/>
          <p:cNvSpPr/>
          <p:nvPr/>
        </p:nvSpPr>
        <p:spPr bwMode="auto">
          <a:xfrm>
            <a:off x="1092200" y="2971800"/>
            <a:ext cx="4267200" cy="281940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 name="Rectangle 3"/>
          <p:cNvSpPr txBox="1">
            <a:spLocks noChangeArrowheads="1"/>
          </p:cNvSpPr>
          <p:nvPr/>
        </p:nvSpPr>
        <p:spPr bwMode="auto">
          <a:xfrm>
            <a:off x="1270000" y="304800"/>
            <a:ext cx="104648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sz="4400" b="1" smtClean="0"/>
              <a:t>Comparative Modeling</a:t>
            </a:r>
            <a:endParaRPr lang="en-US" sz="4400" b="1" dirty="0">
              <a:ea typeface="ヒラギノ角ゴ ProN W6" charset="0"/>
              <a:cs typeface="ヒラギノ角ゴ ProN W6" charset="0"/>
            </a:endParaRPr>
          </a:p>
        </p:txBody>
      </p:sp>
      <p:sp>
        <p:nvSpPr>
          <p:cNvPr id="12" name="Rectangle 1"/>
          <p:cNvSpPr txBox="1">
            <a:spLocks noChangeArrowheads="1"/>
          </p:cNvSpPr>
          <p:nvPr/>
        </p:nvSpPr>
        <p:spPr bwMode="auto">
          <a:xfrm>
            <a:off x="939800" y="2819400"/>
            <a:ext cx="5181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1) Identify related proteins with known structure (templates) </a:t>
            </a:r>
          </a:p>
        </p:txBody>
      </p:sp>
      <p:sp>
        <p:nvSpPr>
          <p:cNvPr id="13" name="Rectangle 1"/>
          <p:cNvSpPr txBox="1">
            <a:spLocks noChangeArrowheads="1"/>
          </p:cNvSpPr>
          <p:nvPr/>
        </p:nvSpPr>
        <p:spPr bwMode="auto">
          <a:xfrm>
            <a:off x="939800" y="4343400"/>
            <a:ext cx="5181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2) Align protein sequence with template sequence</a:t>
            </a:r>
          </a:p>
        </p:txBody>
      </p:sp>
      <p:sp>
        <p:nvSpPr>
          <p:cNvPr id="14" name="Rectangle 1"/>
          <p:cNvSpPr txBox="1">
            <a:spLocks noChangeArrowheads="1"/>
          </p:cNvSpPr>
          <p:nvPr/>
        </p:nvSpPr>
        <p:spPr bwMode="auto">
          <a:xfrm>
            <a:off x="939800" y="5715000"/>
            <a:ext cx="4419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3) Build model based on alignment with template</a:t>
            </a:r>
          </a:p>
        </p:txBody>
      </p:sp>
      <p:sp>
        <p:nvSpPr>
          <p:cNvPr id="21" name="Rectangle 1"/>
          <p:cNvSpPr txBox="1">
            <a:spLocks noChangeArrowheads="1"/>
          </p:cNvSpPr>
          <p:nvPr/>
        </p:nvSpPr>
        <p:spPr bwMode="auto">
          <a:xfrm>
            <a:off x="939800" y="6934200"/>
            <a:ext cx="35814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4) Evaluate</a:t>
            </a:r>
          </a:p>
        </p:txBody>
      </p:sp>
    </p:spTree>
    <p:extLst>
      <p:ext uri="{BB962C8B-B14F-4D97-AF65-F5344CB8AC3E}">
        <p14:creationId xmlns:p14="http://schemas.microsoft.com/office/powerpoint/2010/main" val="18985598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270000" y="609600"/>
            <a:ext cx="10464800" cy="914400"/>
          </a:xfrm>
          <a:ln/>
        </p:spPr>
        <p:txBody>
          <a:bodyPr/>
          <a:lstStyle/>
          <a:p>
            <a:r>
              <a:rPr lang="en-US" sz="4400" b="1" dirty="0" smtClean="0"/>
              <a:t>HHPRED</a:t>
            </a:r>
            <a:endParaRPr lang="en-US" sz="4400" b="1" dirty="0">
              <a:ea typeface="ヒラギノ角ゴ ProN W6" charset="0"/>
              <a:cs typeface="ヒラギノ角ゴ ProN W6" charset="0"/>
            </a:endParaRPr>
          </a:p>
        </p:txBody>
      </p:sp>
      <p:sp>
        <p:nvSpPr>
          <p:cNvPr id="19" name="Rectangle 1"/>
          <p:cNvSpPr txBox="1">
            <a:spLocks noChangeArrowheads="1"/>
          </p:cNvSpPr>
          <p:nvPr/>
        </p:nvSpPr>
        <p:spPr bwMode="auto">
          <a:xfrm>
            <a:off x="2463800" y="1371600"/>
            <a:ext cx="75438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lgn="ctr">
              <a:buFont typeface="Gill Sans" charset="0"/>
              <a:buNone/>
            </a:pPr>
            <a:r>
              <a:rPr lang="en-US" sz="2400" dirty="0" smtClean="0"/>
              <a:t>Demo!</a:t>
            </a:r>
            <a:endParaRPr lang="en-US" sz="2400" dirty="0"/>
          </a:p>
          <a:p>
            <a:pPr marL="317500" indent="0" algn="ctr">
              <a:buNone/>
            </a:pPr>
            <a:r>
              <a:rPr lang="en-US" sz="2400" dirty="0"/>
              <a:t>https://</a:t>
            </a:r>
            <a:r>
              <a:rPr lang="en-US" sz="2400" dirty="0" err="1"/>
              <a:t>toolkit.tuebingen.mpg.de</a:t>
            </a:r>
            <a:r>
              <a:rPr lang="en-US" sz="2400" dirty="0"/>
              <a:t>/#/tools/</a:t>
            </a:r>
            <a:r>
              <a:rPr lang="en-US" sz="2400" dirty="0" err="1"/>
              <a:t>hhpred</a:t>
            </a:r>
            <a:endParaRPr lang="en-US" sz="2400" dirty="0" smtClean="0"/>
          </a:p>
        </p:txBody>
      </p:sp>
      <p:sp>
        <p:nvSpPr>
          <p:cNvPr id="6" name="Rectangle 1"/>
          <p:cNvSpPr txBox="1">
            <a:spLocks noChangeArrowheads="1"/>
          </p:cNvSpPr>
          <p:nvPr/>
        </p:nvSpPr>
        <p:spPr bwMode="auto">
          <a:xfrm>
            <a:off x="1244600" y="7162800"/>
            <a:ext cx="11150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1600" dirty="0" smtClean="0"/>
              <a:t>&gt;gi</a:t>
            </a:r>
            <a:r>
              <a:rPr lang="en-US" sz="1600" dirty="0"/>
              <a:t>|</a:t>
            </a:r>
            <a:r>
              <a:rPr lang="en-US" sz="1600" dirty="0" smtClean="0"/>
              <a:t>533199034</a:t>
            </a:r>
            <a:r>
              <a:rPr lang="en-US" sz="1600" dirty="0"/>
              <a:t>|ref|XP_005412130.1| PREDICTED: </a:t>
            </a:r>
            <a:r>
              <a:rPr lang="en-US" sz="1600" dirty="0" err="1"/>
              <a:t>ribonuclease</a:t>
            </a:r>
            <a:r>
              <a:rPr lang="en-US" sz="1600" dirty="0"/>
              <a:t> pancreatic [Chinchilla </a:t>
            </a:r>
            <a:r>
              <a:rPr lang="en-US" sz="1600" dirty="0" err="1"/>
              <a:t>lanigera</a:t>
            </a:r>
            <a:r>
              <a:rPr lang="en-US" sz="1600" dirty="0"/>
              <a:t>] MTLEKSLVLFSLLILVLLGLGWVQPSLGKESSAMKFQRQHMDSSGSPSTNANYCNEMMKGRNMTQGYCKP VNTFVHEPLADVQAVCFQKNVPCKNGQSNCYQSNSNMHITDCRLTSNSKYPNCSYRTSRENKGIIVACEG NPYVPVHFDASV</a:t>
            </a:r>
            <a:endParaRPr lang="en-US" sz="1600" dirty="0" smtClean="0"/>
          </a:p>
        </p:txBody>
      </p:sp>
      <p:sp>
        <p:nvSpPr>
          <p:cNvPr id="4" name="TextBox 3"/>
          <p:cNvSpPr txBox="1"/>
          <p:nvPr/>
        </p:nvSpPr>
        <p:spPr>
          <a:xfrm>
            <a:off x="1930400" y="6553200"/>
            <a:ext cx="9807157" cy="738664"/>
          </a:xfrm>
          <a:prstGeom prst="rect">
            <a:avLst/>
          </a:prstGeom>
          <a:noFill/>
        </p:spPr>
        <p:txBody>
          <a:bodyPr wrap="square" rtlCol="0">
            <a:spAutoFit/>
          </a:bodyPr>
          <a:lstStyle/>
          <a:p>
            <a:r>
              <a:rPr lang="en-US" b="1" dirty="0" smtClean="0"/>
              <a:t>Chinchilla </a:t>
            </a:r>
            <a:r>
              <a:rPr lang="en-US" dirty="0" err="1" smtClean="0"/>
              <a:t>Ribonuclease</a:t>
            </a:r>
            <a:r>
              <a:rPr lang="en-US" dirty="0" smtClean="0"/>
              <a:t> </a:t>
            </a:r>
            <a:endParaRPr lang="en-US" dirty="0"/>
          </a:p>
        </p:txBody>
      </p:sp>
      <p:pic>
        <p:nvPicPr>
          <p:cNvPr id="9" name="Picture 8"/>
          <p:cNvPicPr>
            <a:picLocks noChangeAspect="1"/>
          </p:cNvPicPr>
          <p:nvPr/>
        </p:nvPicPr>
        <p:blipFill>
          <a:blip r:embed="rId2"/>
          <a:stretch>
            <a:fillRect/>
          </a:stretch>
        </p:blipFill>
        <p:spPr>
          <a:xfrm>
            <a:off x="3378200" y="2819400"/>
            <a:ext cx="6705600" cy="3802840"/>
          </a:xfrm>
          <a:prstGeom prst="rect">
            <a:avLst/>
          </a:prstGeom>
        </p:spPr>
      </p:pic>
    </p:spTree>
    <p:extLst>
      <p:ext uri="{BB962C8B-B14F-4D97-AF65-F5344CB8AC3E}">
        <p14:creationId xmlns:p14="http://schemas.microsoft.com/office/powerpoint/2010/main" val="7444416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Sequence Profiles</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1320800" y="1676400"/>
            <a:ext cx="114300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Profiles can be built from multiple sequence alignments and contain frequencies of all amino acids in each column. </a:t>
            </a:r>
            <a:r>
              <a:rPr lang="en-US" sz="2400" dirty="0"/>
              <a:t> </a:t>
            </a:r>
            <a:r>
              <a:rPr lang="en-US" sz="2400" dirty="0" smtClean="0"/>
              <a:t>This has more information than a single sequence.</a:t>
            </a:r>
          </a:p>
        </p:txBody>
      </p:sp>
      <p:pic>
        <p:nvPicPr>
          <p:cNvPr id="5" name="Picture 4"/>
          <p:cNvPicPr>
            <a:picLocks noChangeAspect="1"/>
          </p:cNvPicPr>
          <p:nvPr/>
        </p:nvPicPr>
        <p:blipFill>
          <a:blip r:embed="rId2"/>
          <a:stretch>
            <a:fillRect/>
          </a:stretch>
        </p:blipFill>
        <p:spPr>
          <a:xfrm>
            <a:off x="1092200" y="3048000"/>
            <a:ext cx="10884153" cy="3009148"/>
          </a:xfrm>
          <a:prstGeom prst="rect">
            <a:avLst/>
          </a:prstGeom>
        </p:spPr>
      </p:pic>
      <p:sp>
        <p:nvSpPr>
          <p:cNvPr id="12" name="Rectangle 1"/>
          <p:cNvSpPr txBox="1">
            <a:spLocks noChangeArrowheads="1"/>
          </p:cNvSpPr>
          <p:nvPr/>
        </p:nvSpPr>
        <p:spPr bwMode="auto">
          <a:xfrm>
            <a:off x="1016000" y="6096000"/>
            <a:ext cx="114300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Hidden Markov Models (HMM) are like profiles but model insertions and deletions.</a:t>
            </a:r>
            <a:endParaRPr lang="en-US" sz="2400" dirty="0"/>
          </a:p>
          <a:p>
            <a:pPr marL="317500" indent="0">
              <a:buFont typeface="Gill Sans" charset="0"/>
              <a:buNone/>
            </a:pPr>
            <a:r>
              <a:rPr lang="en-US" sz="2400" dirty="0" smtClean="0"/>
              <a:t>HHPRED is HMM </a:t>
            </a:r>
            <a:r>
              <a:rPr lang="en-US" sz="2400" dirty="0" err="1" smtClean="0"/>
              <a:t>vs</a:t>
            </a:r>
            <a:r>
              <a:rPr lang="en-US" sz="2400" dirty="0" smtClean="0"/>
              <a:t> HMM with secondary structure prediction comparisons</a:t>
            </a:r>
            <a:endParaRPr lang="en-US" sz="2400" dirty="0"/>
          </a:p>
        </p:txBody>
      </p:sp>
      <p:pic>
        <p:nvPicPr>
          <p:cNvPr id="6" name="Picture 5"/>
          <p:cNvPicPr>
            <a:picLocks noChangeAspect="1"/>
          </p:cNvPicPr>
          <p:nvPr/>
        </p:nvPicPr>
        <p:blipFill>
          <a:blip r:embed="rId3"/>
          <a:stretch>
            <a:fillRect/>
          </a:stretch>
        </p:blipFill>
        <p:spPr>
          <a:xfrm>
            <a:off x="2235200" y="7391400"/>
            <a:ext cx="5354917" cy="2133600"/>
          </a:xfrm>
          <a:prstGeom prst="rect">
            <a:avLst/>
          </a:prstGeom>
        </p:spPr>
      </p:pic>
      <p:sp>
        <p:nvSpPr>
          <p:cNvPr id="14" name="Rectangle 1"/>
          <p:cNvSpPr txBox="1">
            <a:spLocks noChangeArrowheads="1"/>
          </p:cNvSpPr>
          <p:nvPr/>
        </p:nvSpPr>
        <p:spPr bwMode="auto">
          <a:xfrm>
            <a:off x="3272117" y="9220200"/>
            <a:ext cx="38862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1400" dirty="0" err="1" smtClean="0"/>
              <a:t>Soding</a:t>
            </a:r>
            <a:r>
              <a:rPr lang="en-US" sz="1400" dirty="0" smtClean="0"/>
              <a:t> 2005</a:t>
            </a:r>
            <a:endParaRPr lang="en-US" sz="1400" dirty="0"/>
          </a:p>
        </p:txBody>
      </p:sp>
      <p:sp>
        <p:nvSpPr>
          <p:cNvPr id="15" name="Rectangle 1"/>
          <p:cNvSpPr txBox="1">
            <a:spLocks noChangeArrowheads="1"/>
          </p:cNvSpPr>
          <p:nvPr/>
        </p:nvSpPr>
        <p:spPr bwMode="auto">
          <a:xfrm>
            <a:off x="7416800" y="7772400"/>
            <a:ext cx="22860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6000" dirty="0" smtClean="0"/>
              <a:t>+</a:t>
            </a:r>
            <a:endParaRPr lang="en-US" sz="6000" dirty="0"/>
          </a:p>
        </p:txBody>
      </p:sp>
      <p:pic>
        <p:nvPicPr>
          <p:cNvPr id="16" name="Picture 15"/>
          <p:cNvPicPr>
            <a:picLocks noChangeAspect="1"/>
          </p:cNvPicPr>
          <p:nvPr/>
        </p:nvPicPr>
        <p:blipFill>
          <a:blip r:embed="rId4"/>
          <a:stretch>
            <a:fillRect/>
          </a:stretch>
        </p:blipFill>
        <p:spPr>
          <a:xfrm>
            <a:off x="11150600" y="8153400"/>
            <a:ext cx="1463768" cy="1428750"/>
          </a:xfrm>
          <a:prstGeom prst="rect">
            <a:avLst/>
          </a:prstGeom>
        </p:spPr>
      </p:pic>
      <p:pic>
        <p:nvPicPr>
          <p:cNvPr id="17" name="Picture 16"/>
          <p:cNvPicPr>
            <a:picLocks noChangeAspect="1"/>
          </p:cNvPicPr>
          <p:nvPr/>
        </p:nvPicPr>
        <p:blipFill>
          <a:blip r:embed="rId5"/>
          <a:stretch>
            <a:fillRect/>
          </a:stretch>
        </p:blipFill>
        <p:spPr>
          <a:xfrm>
            <a:off x="9779000" y="7620000"/>
            <a:ext cx="1655505" cy="1612900"/>
          </a:xfrm>
          <a:prstGeom prst="rect">
            <a:avLst/>
          </a:prstGeom>
        </p:spPr>
      </p:pic>
      <p:pic>
        <p:nvPicPr>
          <p:cNvPr id="21" name="Picture 20"/>
          <p:cNvPicPr>
            <a:picLocks noChangeAspect="1"/>
          </p:cNvPicPr>
          <p:nvPr/>
        </p:nvPicPr>
        <p:blipFill>
          <a:blip r:embed="rId6"/>
          <a:stretch>
            <a:fillRect/>
          </a:stretch>
        </p:blipFill>
        <p:spPr>
          <a:xfrm>
            <a:off x="8255000" y="7924800"/>
            <a:ext cx="2232660" cy="2171700"/>
          </a:xfrm>
          <a:prstGeom prst="rect">
            <a:avLst/>
          </a:prstGeom>
        </p:spPr>
      </p:pic>
    </p:spTree>
    <p:extLst>
      <p:ext uri="{BB962C8B-B14F-4D97-AF65-F5344CB8AC3E}">
        <p14:creationId xmlns:p14="http://schemas.microsoft.com/office/powerpoint/2010/main" val="118151099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270000" y="381000"/>
            <a:ext cx="10464800" cy="1143000"/>
          </a:xfrm>
          <a:ln/>
        </p:spPr>
        <p:txBody>
          <a:bodyPr/>
          <a:lstStyle/>
          <a:p>
            <a:r>
              <a:rPr lang="en-US" sz="4400" b="1" dirty="0" smtClean="0"/>
              <a:t>Sequence Profiles</a:t>
            </a:r>
            <a:endParaRPr lang="en-US" sz="4400" b="1" dirty="0">
              <a:ea typeface="ヒラギノ角ゴ ProN W6" charset="0"/>
              <a:cs typeface="ヒラギノ角ゴ ProN W6" charset="0"/>
            </a:endParaRPr>
          </a:p>
        </p:txBody>
      </p:sp>
      <p:sp>
        <p:nvSpPr>
          <p:cNvPr id="19" name="Rectangle 1"/>
          <p:cNvSpPr txBox="1">
            <a:spLocks noChangeArrowheads="1"/>
          </p:cNvSpPr>
          <p:nvPr/>
        </p:nvSpPr>
        <p:spPr bwMode="auto">
          <a:xfrm>
            <a:off x="787400" y="1676400"/>
            <a:ext cx="4953000" cy="426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800" dirty="0" smtClean="0"/>
              <a:t>Profiles can be built from multiple sequence alignments and contain frequencies of all amino acids in each column. </a:t>
            </a:r>
            <a:r>
              <a:rPr lang="en-US" sz="2800" dirty="0"/>
              <a:t> </a:t>
            </a:r>
            <a:r>
              <a:rPr lang="en-US" sz="2800" dirty="0" smtClean="0"/>
              <a:t>This has more information than a single sequence.</a:t>
            </a:r>
          </a:p>
        </p:txBody>
      </p:sp>
      <p:sp>
        <p:nvSpPr>
          <p:cNvPr id="12" name="Rectangle 1"/>
          <p:cNvSpPr txBox="1">
            <a:spLocks noChangeArrowheads="1"/>
          </p:cNvSpPr>
          <p:nvPr/>
        </p:nvSpPr>
        <p:spPr bwMode="auto">
          <a:xfrm>
            <a:off x="1016000" y="6096000"/>
            <a:ext cx="114300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Hidden Markov Models (HMM) are like profiles but model insertions and deletions.</a:t>
            </a:r>
            <a:endParaRPr lang="en-US" sz="2400" dirty="0"/>
          </a:p>
          <a:p>
            <a:pPr marL="317500" indent="0">
              <a:buFont typeface="Gill Sans" charset="0"/>
              <a:buNone/>
            </a:pPr>
            <a:r>
              <a:rPr lang="en-US" sz="2400" dirty="0" smtClean="0"/>
              <a:t>HHPRED is HMM </a:t>
            </a:r>
            <a:r>
              <a:rPr lang="en-US" sz="2400" dirty="0" err="1" smtClean="0"/>
              <a:t>vs</a:t>
            </a:r>
            <a:r>
              <a:rPr lang="en-US" sz="2400" dirty="0" smtClean="0"/>
              <a:t> HMM with secondary structure prediction comparisons</a:t>
            </a:r>
            <a:endParaRPr lang="en-US" sz="2400" dirty="0"/>
          </a:p>
        </p:txBody>
      </p:sp>
      <p:pic>
        <p:nvPicPr>
          <p:cNvPr id="6" name="Picture 5"/>
          <p:cNvPicPr>
            <a:picLocks noChangeAspect="1"/>
          </p:cNvPicPr>
          <p:nvPr/>
        </p:nvPicPr>
        <p:blipFill>
          <a:blip r:embed="rId2"/>
          <a:stretch>
            <a:fillRect/>
          </a:stretch>
        </p:blipFill>
        <p:spPr>
          <a:xfrm>
            <a:off x="2235200" y="7391400"/>
            <a:ext cx="5354917" cy="2133600"/>
          </a:xfrm>
          <a:prstGeom prst="rect">
            <a:avLst/>
          </a:prstGeom>
        </p:spPr>
      </p:pic>
      <p:sp>
        <p:nvSpPr>
          <p:cNvPr id="14" name="Rectangle 1"/>
          <p:cNvSpPr txBox="1">
            <a:spLocks noChangeArrowheads="1"/>
          </p:cNvSpPr>
          <p:nvPr/>
        </p:nvSpPr>
        <p:spPr bwMode="auto">
          <a:xfrm>
            <a:off x="3272117" y="9220200"/>
            <a:ext cx="38862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1400" dirty="0" err="1" smtClean="0"/>
              <a:t>Soding</a:t>
            </a:r>
            <a:r>
              <a:rPr lang="en-US" sz="1400" dirty="0" smtClean="0"/>
              <a:t> 2005</a:t>
            </a:r>
            <a:endParaRPr lang="en-US" sz="1400" dirty="0"/>
          </a:p>
        </p:txBody>
      </p:sp>
      <p:sp>
        <p:nvSpPr>
          <p:cNvPr id="15" name="Rectangle 1"/>
          <p:cNvSpPr txBox="1">
            <a:spLocks noChangeArrowheads="1"/>
          </p:cNvSpPr>
          <p:nvPr/>
        </p:nvSpPr>
        <p:spPr bwMode="auto">
          <a:xfrm>
            <a:off x="7416800" y="7772400"/>
            <a:ext cx="22860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6000" dirty="0" smtClean="0"/>
              <a:t>+</a:t>
            </a:r>
            <a:endParaRPr lang="en-US" sz="6000" dirty="0"/>
          </a:p>
        </p:txBody>
      </p:sp>
      <p:pic>
        <p:nvPicPr>
          <p:cNvPr id="16" name="Picture 15"/>
          <p:cNvPicPr>
            <a:picLocks noChangeAspect="1"/>
          </p:cNvPicPr>
          <p:nvPr/>
        </p:nvPicPr>
        <p:blipFill>
          <a:blip r:embed="rId3"/>
          <a:stretch>
            <a:fillRect/>
          </a:stretch>
        </p:blipFill>
        <p:spPr>
          <a:xfrm>
            <a:off x="11150600" y="8153400"/>
            <a:ext cx="1463768" cy="1428750"/>
          </a:xfrm>
          <a:prstGeom prst="rect">
            <a:avLst/>
          </a:prstGeom>
        </p:spPr>
      </p:pic>
      <p:pic>
        <p:nvPicPr>
          <p:cNvPr id="17" name="Picture 16"/>
          <p:cNvPicPr>
            <a:picLocks noChangeAspect="1"/>
          </p:cNvPicPr>
          <p:nvPr/>
        </p:nvPicPr>
        <p:blipFill>
          <a:blip r:embed="rId4"/>
          <a:stretch>
            <a:fillRect/>
          </a:stretch>
        </p:blipFill>
        <p:spPr>
          <a:xfrm>
            <a:off x="9779000" y="7620000"/>
            <a:ext cx="1655505" cy="1612900"/>
          </a:xfrm>
          <a:prstGeom prst="rect">
            <a:avLst/>
          </a:prstGeom>
        </p:spPr>
      </p:pic>
      <p:pic>
        <p:nvPicPr>
          <p:cNvPr id="21" name="Picture 20"/>
          <p:cNvPicPr>
            <a:picLocks noChangeAspect="1"/>
          </p:cNvPicPr>
          <p:nvPr/>
        </p:nvPicPr>
        <p:blipFill>
          <a:blip r:embed="rId5"/>
          <a:stretch>
            <a:fillRect/>
          </a:stretch>
        </p:blipFill>
        <p:spPr>
          <a:xfrm>
            <a:off x="8255000" y="7924800"/>
            <a:ext cx="2232660" cy="2171700"/>
          </a:xfrm>
          <a:prstGeom prst="rect">
            <a:avLst/>
          </a:prstGeom>
        </p:spPr>
      </p:pic>
      <p:pic>
        <p:nvPicPr>
          <p:cNvPr id="3" name="Picture 2"/>
          <p:cNvPicPr>
            <a:picLocks noChangeAspect="1"/>
          </p:cNvPicPr>
          <p:nvPr/>
        </p:nvPicPr>
        <p:blipFill>
          <a:blip r:embed="rId6"/>
          <a:stretch>
            <a:fillRect/>
          </a:stretch>
        </p:blipFill>
        <p:spPr>
          <a:xfrm>
            <a:off x="5511800" y="1905000"/>
            <a:ext cx="7086600" cy="3918473"/>
          </a:xfrm>
          <a:prstGeom prst="rect">
            <a:avLst/>
          </a:prstGeom>
        </p:spPr>
      </p:pic>
    </p:spTree>
    <p:extLst>
      <p:ext uri="{BB962C8B-B14F-4D97-AF65-F5344CB8AC3E}">
        <p14:creationId xmlns:p14="http://schemas.microsoft.com/office/powerpoint/2010/main" val="18071890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HHPRED</a:t>
            </a:r>
            <a:endParaRPr lang="en-US" sz="3600" b="1" dirty="0">
              <a:ea typeface="ヒラギノ角ゴ ProN W6" charset="0"/>
              <a:cs typeface="ヒラギノ角ゴ ProN W6" charset="0"/>
            </a:endParaRPr>
          </a:p>
        </p:txBody>
      </p:sp>
      <p:pic>
        <p:nvPicPr>
          <p:cNvPr id="6" name="Picture 5"/>
          <p:cNvPicPr>
            <a:picLocks noChangeAspect="1"/>
          </p:cNvPicPr>
          <p:nvPr/>
        </p:nvPicPr>
        <p:blipFill>
          <a:blip r:embed="rId3"/>
          <a:stretch>
            <a:fillRect/>
          </a:stretch>
        </p:blipFill>
        <p:spPr>
          <a:xfrm>
            <a:off x="1778000" y="2209800"/>
            <a:ext cx="5354917" cy="2133600"/>
          </a:xfrm>
          <a:prstGeom prst="rect">
            <a:avLst/>
          </a:prstGeom>
        </p:spPr>
      </p:pic>
      <p:sp>
        <p:nvSpPr>
          <p:cNvPr id="14" name="Rectangle 1"/>
          <p:cNvSpPr txBox="1">
            <a:spLocks noChangeArrowheads="1"/>
          </p:cNvSpPr>
          <p:nvPr/>
        </p:nvSpPr>
        <p:spPr bwMode="auto">
          <a:xfrm>
            <a:off x="2814917" y="4038600"/>
            <a:ext cx="38862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1400" dirty="0" err="1" smtClean="0"/>
              <a:t>Soding</a:t>
            </a:r>
            <a:r>
              <a:rPr lang="en-US" sz="1400" dirty="0" smtClean="0"/>
              <a:t> 2005</a:t>
            </a:r>
            <a:endParaRPr lang="en-US" sz="1400" dirty="0"/>
          </a:p>
        </p:txBody>
      </p:sp>
      <p:sp>
        <p:nvSpPr>
          <p:cNvPr id="15" name="Rectangle 1"/>
          <p:cNvSpPr txBox="1">
            <a:spLocks noChangeArrowheads="1"/>
          </p:cNvSpPr>
          <p:nvPr/>
        </p:nvSpPr>
        <p:spPr bwMode="auto">
          <a:xfrm>
            <a:off x="6959600" y="2590800"/>
            <a:ext cx="22860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6000" dirty="0" smtClean="0"/>
              <a:t>+</a:t>
            </a:r>
            <a:endParaRPr lang="en-US" sz="6000" dirty="0"/>
          </a:p>
        </p:txBody>
      </p:sp>
      <p:pic>
        <p:nvPicPr>
          <p:cNvPr id="16" name="Picture 15"/>
          <p:cNvPicPr>
            <a:picLocks noChangeAspect="1"/>
          </p:cNvPicPr>
          <p:nvPr/>
        </p:nvPicPr>
        <p:blipFill>
          <a:blip r:embed="rId4"/>
          <a:stretch>
            <a:fillRect/>
          </a:stretch>
        </p:blipFill>
        <p:spPr>
          <a:xfrm>
            <a:off x="10693400" y="2971800"/>
            <a:ext cx="1463768" cy="1428750"/>
          </a:xfrm>
          <a:prstGeom prst="rect">
            <a:avLst/>
          </a:prstGeom>
        </p:spPr>
      </p:pic>
      <p:pic>
        <p:nvPicPr>
          <p:cNvPr id="17" name="Picture 16"/>
          <p:cNvPicPr>
            <a:picLocks noChangeAspect="1"/>
          </p:cNvPicPr>
          <p:nvPr/>
        </p:nvPicPr>
        <p:blipFill>
          <a:blip r:embed="rId5"/>
          <a:stretch>
            <a:fillRect/>
          </a:stretch>
        </p:blipFill>
        <p:spPr>
          <a:xfrm>
            <a:off x="9321800" y="2438400"/>
            <a:ext cx="1655505" cy="1612900"/>
          </a:xfrm>
          <a:prstGeom prst="rect">
            <a:avLst/>
          </a:prstGeom>
        </p:spPr>
      </p:pic>
      <p:pic>
        <p:nvPicPr>
          <p:cNvPr id="21" name="Picture 20"/>
          <p:cNvPicPr>
            <a:picLocks noChangeAspect="1"/>
          </p:cNvPicPr>
          <p:nvPr/>
        </p:nvPicPr>
        <p:blipFill>
          <a:blip r:embed="rId6"/>
          <a:stretch>
            <a:fillRect/>
          </a:stretch>
        </p:blipFill>
        <p:spPr>
          <a:xfrm>
            <a:off x="7797800" y="2819400"/>
            <a:ext cx="2232660" cy="2171700"/>
          </a:xfrm>
          <a:prstGeom prst="rect">
            <a:avLst/>
          </a:prstGeom>
        </p:spPr>
      </p:pic>
      <p:pic>
        <p:nvPicPr>
          <p:cNvPr id="2" name="Picture 1"/>
          <p:cNvPicPr>
            <a:picLocks noChangeAspect="1"/>
          </p:cNvPicPr>
          <p:nvPr/>
        </p:nvPicPr>
        <p:blipFill>
          <a:blip r:embed="rId7"/>
          <a:stretch>
            <a:fillRect/>
          </a:stretch>
        </p:blipFill>
        <p:spPr>
          <a:xfrm>
            <a:off x="787401" y="5410200"/>
            <a:ext cx="3962400" cy="1154400"/>
          </a:xfrm>
          <a:prstGeom prst="rect">
            <a:avLst/>
          </a:prstGeom>
        </p:spPr>
      </p:pic>
      <p:pic>
        <p:nvPicPr>
          <p:cNvPr id="3" name="Picture 2"/>
          <p:cNvPicPr>
            <a:picLocks noChangeAspect="1"/>
          </p:cNvPicPr>
          <p:nvPr/>
        </p:nvPicPr>
        <p:blipFill>
          <a:blip r:embed="rId8"/>
          <a:stretch>
            <a:fillRect/>
          </a:stretch>
        </p:blipFill>
        <p:spPr>
          <a:xfrm>
            <a:off x="635000" y="6553200"/>
            <a:ext cx="7042935" cy="2622683"/>
          </a:xfrm>
          <a:prstGeom prst="rect">
            <a:avLst/>
          </a:prstGeom>
        </p:spPr>
      </p:pic>
      <p:pic>
        <p:nvPicPr>
          <p:cNvPr id="4" name="Picture 3"/>
          <p:cNvPicPr>
            <a:picLocks noChangeAspect="1"/>
          </p:cNvPicPr>
          <p:nvPr/>
        </p:nvPicPr>
        <p:blipFill>
          <a:blip r:embed="rId9"/>
          <a:stretch>
            <a:fillRect/>
          </a:stretch>
        </p:blipFill>
        <p:spPr>
          <a:xfrm>
            <a:off x="8407400" y="6153573"/>
            <a:ext cx="4343400" cy="933027"/>
          </a:xfrm>
          <a:prstGeom prst="rect">
            <a:avLst/>
          </a:prstGeom>
        </p:spPr>
      </p:pic>
      <p:pic>
        <p:nvPicPr>
          <p:cNvPr id="7" name="Picture 6"/>
          <p:cNvPicPr>
            <a:picLocks noChangeAspect="1"/>
          </p:cNvPicPr>
          <p:nvPr/>
        </p:nvPicPr>
        <p:blipFill>
          <a:blip r:embed="rId10"/>
          <a:stretch>
            <a:fillRect/>
          </a:stretch>
        </p:blipFill>
        <p:spPr>
          <a:xfrm>
            <a:off x="8288421" y="7543800"/>
            <a:ext cx="4716379" cy="622300"/>
          </a:xfrm>
          <a:prstGeom prst="rect">
            <a:avLst/>
          </a:prstGeom>
        </p:spPr>
      </p:pic>
      <p:cxnSp>
        <p:nvCxnSpPr>
          <p:cNvPr id="9" name="Straight Arrow Connector 8"/>
          <p:cNvCxnSpPr/>
          <p:nvPr/>
        </p:nvCxnSpPr>
        <p:spPr bwMode="auto">
          <a:xfrm flipH="1">
            <a:off x="4749800" y="6096000"/>
            <a:ext cx="762000" cy="0"/>
          </a:xfrm>
          <a:prstGeom prst="straightConnector1">
            <a:avLst/>
          </a:prstGeom>
          <a:blipFill dpi="0" rotWithShape="0">
            <a:blip r:embed="rId11"/>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TextBox 12"/>
          <p:cNvSpPr txBox="1"/>
          <p:nvPr/>
        </p:nvSpPr>
        <p:spPr>
          <a:xfrm>
            <a:off x="5435600" y="5867400"/>
            <a:ext cx="2875156" cy="461665"/>
          </a:xfrm>
          <a:prstGeom prst="rect">
            <a:avLst/>
          </a:prstGeom>
          <a:noFill/>
        </p:spPr>
        <p:txBody>
          <a:bodyPr wrap="none" rtlCol="0">
            <a:spAutoFit/>
          </a:bodyPr>
          <a:lstStyle/>
          <a:p>
            <a:r>
              <a:rPr lang="en-US" sz="2400" dirty="0" smtClean="0"/>
              <a:t>Emission Probabilities</a:t>
            </a:r>
            <a:endParaRPr lang="en-US" sz="2400" dirty="0"/>
          </a:p>
        </p:txBody>
      </p:sp>
      <p:cxnSp>
        <p:nvCxnSpPr>
          <p:cNvPr id="22" name="Straight Arrow Connector 21"/>
          <p:cNvCxnSpPr/>
          <p:nvPr/>
        </p:nvCxnSpPr>
        <p:spPr bwMode="auto">
          <a:xfrm flipH="1">
            <a:off x="4749800" y="6858000"/>
            <a:ext cx="762000" cy="304800"/>
          </a:xfrm>
          <a:prstGeom prst="straightConnector1">
            <a:avLst/>
          </a:prstGeom>
          <a:blipFill dpi="0" rotWithShape="0">
            <a:blip r:embed="rId11"/>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3" name="TextBox 22"/>
          <p:cNvSpPr txBox="1"/>
          <p:nvPr/>
        </p:nvSpPr>
        <p:spPr>
          <a:xfrm>
            <a:off x="5130800" y="6324600"/>
            <a:ext cx="3022582" cy="461665"/>
          </a:xfrm>
          <a:prstGeom prst="rect">
            <a:avLst/>
          </a:prstGeom>
          <a:noFill/>
        </p:spPr>
        <p:txBody>
          <a:bodyPr wrap="none" rtlCol="0">
            <a:spAutoFit/>
          </a:bodyPr>
          <a:lstStyle/>
          <a:p>
            <a:r>
              <a:rPr lang="en-US" sz="2400" dirty="0" smtClean="0"/>
              <a:t>Transition Probabilities</a:t>
            </a:r>
            <a:endParaRPr lang="en-US" sz="2400" dirty="0"/>
          </a:p>
        </p:txBody>
      </p:sp>
      <p:sp>
        <p:nvSpPr>
          <p:cNvPr id="24" name="Rectangle 1"/>
          <p:cNvSpPr txBox="1">
            <a:spLocks noChangeArrowheads="1"/>
          </p:cNvSpPr>
          <p:nvPr/>
        </p:nvSpPr>
        <p:spPr bwMode="auto">
          <a:xfrm>
            <a:off x="8483600" y="8610600"/>
            <a:ext cx="38862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1400" dirty="0" err="1" smtClean="0"/>
              <a:t>Soding</a:t>
            </a:r>
            <a:r>
              <a:rPr lang="en-US" sz="1400" dirty="0" smtClean="0"/>
              <a:t>  Bioinformatics 2005</a:t>
            </a:r>
            <a:endParaRPr lang="en-US" sz="1400" dirty="0"/>
          </a:p>
        </p:txBody>
      </p:sp>
    </p:spTree>
    <p:extLst>
      <p:ext uri="{BB962C8B-B14F-4D97-AF65-F5344CB8AC3E}">
        <p14:creationId xmlns:p14="http://schemas.microsoft.com/office/powerpoint/2010/main" val="181769937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20800" y="1885950"/>
            <a:ext cx="10083800" cy="7562850"/>
          </a:xfrm>
          <a:prstGeom prst="rect">
            <a:avLst/>
          </a:prstGeom>
        </p:spPr>
      </p:pic>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HHPRED</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1168400" y="1219200"/>
            <a:ext cx="114300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Performance</a:t>
            </a:r>
          </a:p>
        </p:txBody>
      </p:sp>
    </p:spTree>
    <p:extLst>
      <p:ext uri="{BB962C8B-B14F-4D97-AF65-F5344CB8AC3E}">
        <p14:creationId xmlns:p14="http://schemas.microsoft.com/office/powerpoint/2010/main" val="40986410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HHPRED</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5664200" y="1447800"/>
            <a:ext cx="75438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Demo!</a:t>
            </a:r>
          </a:p>
        </p:txBody>
      </p:sp>
      <p:sp>
        <p:nvSpPr>
          <p:cNvPr id="6" name="Rectangle 1"/>
          <p:cNvSpPr txBox="1">
            <a:spLocks noChangeArrowheads="1"/>
          </p:cNvSpPr>
          <p:nvPr/>
        </p:nvSpPr>
        <p:spPr bwMode="auto">
          <a:xfrm>
            <a:off x="1092200" y="7162800"/>
            <a:ext cx="11150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1600" dirty="0"/>
              <a:t>&gt;gi|533199034|ref|XP_005412130.1| PREDICTED: </a:t>
            </a:r>
            <a:r>
              <a:rPr lang="en-US" sz="1600" dirty="0" err="1"/>
              <a:t>ribonuclease</a:t>
            </a:r>
            <a:r>
              <a:rPr lang="en-US" sz="1600" dirty="0"/>
              <a:t> pancreatic [Chinchilla </a:t>
            </a:r>
            <a:r>
              <a:rPr lang="en-US" sz="1600" dirty="0" err="1"/>
              <a:t>lanigera</a:t>
            </a:r>
            <a:r>
              <a:rPr lang="en-US" sz="1600" dirty="0"/>
              <a:t>] MTLEKSLVLFSLLILVLLGLGWVQPSLGKESSAMKFQRQHMDSSGSPSTNANYCNEMMKGRNMTQGYCKP VNTFVHEPLADVQAVCFQKNVPCKNGQSNCYQSNSNMHITDCRLTSNSKYPNCSYRTSRENKGIIVACEG NPYVPVHFDASV</a:t>
            </a:r>
            <a:endParaRPr lang="en-US" sz="1600" dirty="0" smtClean="0"/>
          </a:p>
        </p:txBody>
      </p:sp>
      <p:sp>
        <p:nvSpPr>
          <p:cNvPr id="4" name="TextBox 3"/>
          <p:cNvSpPr txBox="1"/>
          <p:nvPr/>
        </p:nvSpPr>
        <p:spPr>
          <a:xfrm>
            <a:off x="1930400" y="6553200"/>
            <a:ext cx="9807157" cy="738664"/>
          </a:xfrm>
          <a:prstGeom prst="rect">
            <a:avLst/>
          </a:prstGeom>
          <a:noFill/>
        </p:spPr>
        <p:txBody>
          <a:bodyPr wrap="square" rtlCol="0">
            <a:spAutoFit/>
          </a:bodyPr>
          <a:lstStyle/>
          <a:p>
            <a:r>
              <a:rPr lang="en-US" b="1" dirty="0" smtClean="0"/>
              <a:t>Chinchilla </a:t>
            </a:r>
            <a:r>
              <a:rPr lang="en-US" dirty="0" err="1" smtClean="0"/>
              <a:t>Ribonuclease</a:t>
            </a:r>
            <a:r>
              <a:rPr lang="en-US" dirty="0" smtClean="0"/>
              <a:t> </a:t>
            </a:r>
            <a:endParaRPr lang="en-US" dirty="0"/>
          </a:p>
        </p:txBody>
      </p:sp>
      <p:pic>
        <p:nvPicPr>
          <p:cNvPr id="2" name="Picture 1"/>
          <p:cNvPicPr>
            <a:picLocks noChangeAspect="1"/>
          </p:cNvPicPr>
          <p:nvPr/>
        </p:nvPicPr>
        <p:blipFill>
          <a:blip r:embed="rId2"/>
          <a:stretch>
            <a:fillRect/>
          </a:stretch>
        </p:blipFill>
        <p:spPr>
          <a:xfrm>
            <a:off x="3225800" y="2819400"/>
            <a:ext cx="6569529" cy="3678936"/>
          </a:xfrm>
          <a:prstGeom prst="rect">
            <a:avLst/>
          </a:prstGeom>
        </p:spPr>
      </p:pic>
    </p:spTree>
    <p:extLst>
      <p:ext uri="{BB962C8B-B14F-4D97-AF65-F5344CB8AC3E}">
        <p14:creationId xmlns:p14="http://schemas.microsoft.com/office/powerpoint/2010/main" val="21912021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911600" y="2286000"/>
            <a:ext cx="7483475" cy="7239000"/>
            <a:chOff x="5283200" y="2286000"/>
            <a:chExt cx="7483475" cy="7239000"/>
          </a:xfrm>
        </p:grpSpPr>
        <p:pic>
          <p:nvPicPr>
            <p:cNvPr id="12" name="Picture 11"/>
            <p:cNvPicPr>
              <a:picLocks noChangeAspect="1"/>
            </p:cNvPicPr>
            <p:nvPr/>
          </p:nvPicPr>
          <p:blipFill>
            <a:blip r:embed="rId2"/>
            <a:stretch>
              <a:fillRect/>
            </a:stretch>
          </p:blipFill>
          <p:spPr>
            <a:xfrm>
              <a:off x="5326716" y="2286000"/>
              <a:ext cx="7439959" cy="7010400"/>
            </a:xfrm>
            <a:prstGeom prst="rect">
              <a:avLst/>
            </a:prstGeom>
          </p:spPr>
        </p:pic>
        <p:sp>
          <p:nvSpPr>
            <p:cNvPr id="13" name="Rectangle 12"/>
            <p:cNvSpPr/>
            <p:nvPr/>
          </p:nvSpPr>
          <p:spPr bwMode="auto">
            <a:xfrm>
              <a:off x="5283200" y="2438400"/>
              <a:ext cx="3048000" cy="7086600"/>
            </a:xfrm>
            <a:prstGeom prst="rect">
              <a:avLst/>
            </a:prstGeom>
            <a:solidFill>
              <a:srgbClr val="FFFFFF"/>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
        <p:nvSpPr>
          <p:cNvPr id="12291" name="Rectangle 3"/>
          <p:cNvSpPr>
            <a:spLocks noGrp="1" noChangeArrowheads="1"/>
          </p:cNvSpPr>
          <p:nvPr>
            <p:ph type="title"/>
          </p:nvPr>
        </p:nvSpPr>
        <p:spPr>
          <a:xfrm>
            <a:off x="1270000" y="304800"/>
            <a:ext cx="10464800" cy="1143000"/>
          </a:xfrm>
          <a:ln/>
        </p:spPr>
        <p:txBody>
          <a:bodyPr/>
          <a:lstStyle/>
          <a:p>
            <a:r>
              <a:rPr lang="en-US" sz="4400" b="1" dirty="0" smtClean="0"/>
              <a:t>Comparative Modeling</a:t>
            </a:r>
            <a:endParaRPr lang="en-US" sz="4400" b="1" dirty="0">
              <a:ea typeface="ヒラギノ角ゴ ProN W6" charset="0"/>
              <a:cs typeface="ヒラギノ角ゴ ProN W6" charset="0"/>
            </a:endParaRPr>
          </a:p>
        </p:txBody>
      </p:sp>
      <p:sp>
        <p:nvSpPr>
          <p:cNvPr id="19" name="Rectangle 1"/>
          <p:cNvSpPr txBox="1">
            <a:spLocks noChangeArrowheads="1"/>
          </p:cNvSpPr>
          <p:nvPr/>
        </p:nvSpPr>
        <p:spPr bwMode="auto">
          <a:xfrm>
            <a:off x="1168400" y="1219200"/>
            <a:ext cx="114300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Predict structure of a protein using the structure of a closely related protein.  </a:t>
            </a:r>
          </a:p>
        </p:txBody>
      </p:sp>
      <p:sp>
        <p:nvSpPr>
          <p:cNvPr id="18" name="Rectangle 1"/>
          <p:cNvSpPr txBox="1">
            <a:spLocks noChangeArrowheads="1"/>
          </p:cNvSpPr>
          <p:nvPr/>
        </p:nvSpPr>
        <p:spPr bwMode="auto">
          <a:xfrm>
            <a:off x="863600" y="2819400"/>
            <a:ext cx="5181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1) Identify related proteins with known structure (templates) </a:t>
            </a:r>
          </a:p>
        </p:txBody>
      </p:sp>
      <p:sp>
        <p:nvSpPr>
          <p:cNvPr id="20" name="Rectangle 1"/>
          <p:cNvSpPr txBox="1">
            <a:spLocks noChangeArrowheads="1"/>
          </p:cNvSpPr>
          <p:nvPr/>
        </p:nvSpPr>
        <p:spPr bwMode="auto">
          <a:xfrm>
            <a:off x="863600" y="4343400"/>
            <a:ext cx="5181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2) Align protein sequence with template sequence</a:t>
            </a:r>
          </a:p>
        </p:txBody>
      </p:sp>
      <p:sp>
        <p:nvSpPr>
          <p:cNvPr id="21" name="Rectangle 1"/>
          <p:cNvSpPr txBox="1">
            <a:spLocks noChangeArrowheads="1"/>
          </p:cNvSpPr>
          <p:nvPr/>
        </p:nvSpPr>
        <p:spPr bwMode="auto">
          <a:xfrm>
            <a:off x="863600" y="5715000"/>
            <a:ext cx="4419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3) Build model based on alignment with template</a:t>
            </a:r>
          </a:p>
        </p:txBody>
      </p:sp>
      <p:sp>
        <p:nvSpPr>
          <p:cNvPr id="22" name="Rectangle 1"/>
          <p:cNvSpPr txBox="1">
            <a:spLocks noChangeArrowheads="1"/>
          </p:cNvSpPr>
          <p:nvPr/>
        </p:nvSpPr>
        <p:spPr bwMode="auto">
          <a:xfrm>
            <a:off x="863600" y="6934200"/>
            <a:ext cx="35814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4) Evaluate</a:t>
            </a:r>
          </a:p>
        </p:txBody>
      </p:sp>
      <p:sp>
        <p:nvSpPr>
          <p:cNvPr id="23" name="Rectangle 1"/>
          <p:cNvSpPr txBox="1">
            <a:spLocks noChangeArrowheads="1"/>
          </p:cNvSpPr>
          <p:nvPr/>
        </p:nvSpPr>
        <p:spPr bwMode="auto">
          <a:xfrm>
            <a:off x="9433573" y="8839200"/>
            <a:ext cx="3581400"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err="1" smtClean="0"/>
              <a:t>Eswar</a:t>
            </a:r>
            <a:r>
              <a:rPr lang="en-US" sz="2400" dirty="0" smtClean="0"/>
              <a:t> et al. 2006</a:t>
            </a:r>
          </a:p>
        </p:txBody>
      </p:sp>
      <p:sp>
        <p:nvSpPr>
          <p:cNvPr id="2" name="Rectangle 1"/>
          <p:cNvSpPr/>
          <p:nvPr/>
        </p:nvSpPr>
        <p:spPr bwMode="auto">
          <a:xfrm>
            <a:off x="863600" y="6019800"/>
            <a:ext cx="3810000" cy="106680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7825979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270000" y="609600"/>
            <a:ext cx="10464800" cy="1143000"/>
          </a:xfrm>
          <a:ln/>
        </p:spPr>
        <p:txBody>
          <a:bodyPr/>
          <a:lstStyle/>
          <a:p>
            <a:r>
              <a:rPr lang="en-US" sz="4400" b="1" dirty="0" smtClean="0"/>
              <a:t>Outline</a:t>
            </a:r>
            <a:endParaRPr lang="en-US" sz="4400" b="1" dirty="0">
              <a:ea typeface="ヒラギノ角ゴ ProN W6" charset="0"/>
              <a:cs typeface="ヒラギノ角ゴ ProN W6" charset="0"/>
            </a:endParaRPr>
          </a:p>
        </p:txBody>
      </p:sp>
      <p:sp>
        <p:nvSpPr>
          <p:cNvPr id="19" name="Rectangle 1"/>
          <p:cNvSpPr txBox="1">
            <a:spLocks noChangeArrowheads="1"/>
          </p:cNvSpPr>
          <p:nvPr/>
        </p:nvSpPr>
        <p:spPr bwMode="auto">
          <a:xfrm>
            <a:off x="0" y="2286000"/>
            <a:ext cx="13004800" cy="739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3200" b="1" dirty="0" smtClean="0"/>
              <a:t>Structural Biology Basics</a:t>
            </a:r>
          </a:p>
          <a:p>
            <a:pPr marL="317500" indent="0">
              <a:buFont typeface="Gill Sans" charset="0"/>
              <a:buNone/>
            </a:pPr>
            <a:r>
              <a:rPr lang="en-US" sz="3200" dirty="0"/>
              <a:t>	</a:t>
            </a:r>
            <a:r>
              <a:rPr lang="en-US" sz="2800" dirty="0" smtClean="0"/>
              <a:t>Torsion angles, </a:t>
            </a:r>
          </a:p>
          <a:p>
            <a:pPr marL="317500" indent="0">
              <a:buFont typeface="Gill Sans" charset="0"/>
              <a:buNone/>
            </a:pPr>
            <a:r>
              <a:rPr lang="en-US" sz="2800" dirty="0"/>
              <a:t>	</a:t>
            </a:r>
            <a:r>
              <a:rPr lang="en-US" sz="2800" dirty="0" smtClean="0"/>
              <a:t>secondary structure, </a:t>
            </a:r>
          </a:p>
          <a:p>
            <a:pPr marL="317500" indent="0">
              <a:buFont typeface="Gill Sans" charset="0"/>
              <a:buNone/>
            </a:pPr>
            <a:r>
              <a:rPr lang="en-US" sz="2800" dirty="0"/>
              <a:t>	</a:t>
            </a:r>
            <a:r>
              <a:rPr lang="en-US" sz="2800" dirty="0" err="1" smtClean="0"/>
              <a:t>Ramachandran</a:t>
            </a:r>
            <a:r>
              <a:rPr lang="en-US" sz="2800" dirty="0" smtClean="0"/>
              <a:t> </a:t>
            </a:r>
            <a:r>
              <a:rPr lang="en-US" sz="2800" dirty="0" smtClean="0"/>
              <a:t>plots</a:t>
            </a:r>
          </a:p>
          <a:p>
            <a:pPr marL="317500" indent="0">
              <a:buFont typeface="Gill Sans" charset="0"/>
              <a:buNone/>
            </a:pPr>
            <a:endParaRPr lang="en-US" sz="2800" dirty="0" smtClean="0"/>
          </a:p>
          <a:p>
            <a:pPr marL="317500" indent="0">
              <a:buFont typeface="Gill Sans" charset="0"/>
              <a:buNone/>
            </a:pPr>
            <a:r>
              <a:rPr lang="en-US" sz="3200" b="1" dirty="0" smtClean="0"/>
              <a:t>Comparative Modeling </a:t>
            </a:r>
            <a:r>
              <a:rPr lang="en-US" sz="3200" dirty="0" smtClean="0"/>
              <a:t>– create a </a:t>
            </a:r>
            <a:r>
              <a:rPr lang="en-US" sz="3200" dirty="0" smtClean="0"/>
              <a:t>model </a:t>
            </a:r>
            <a:r>
              <a:rPr lang="en-US" sz="3200" dirty="0" smtClean="0"/>
              <a:t>for a protein of interest</a:t>
            </a:r>
          </a:p>
          <a:p>
            <a:pPr marL="317500" indent="0">
              <a:buFont typeface="Gill Sans" charset="0"/>
              <a:buNone/>
            </a:pPr>
            <a:r>
              <a:rPr lang="en-US" sz="3200" dirty="0"/>
              <a:t>	</a:t>
            </a:r>
            <a:r>
              <a:rPr lang="en-US" sz="2800" dirty="0" smtClean="0"/>
              <a:t>Find templates - HHPRED</a:t>
            </a:r>
          </a:p>
          <a:p>
            <a:pPr marL="317500" indent="0">
              <a:buFont typeface="Gill Sans" charset="0"/>
              <a:buNone/>
            </a:pPr>
            <a:r>
              <a:rPr lang="en-US" sz="2800" dirty="0"/>
              <a:t>	</a:t>
            </a:r>
            <a:r>
              <a:rPr lang="en-US" sz="2800" dirty="0" smtClean="0"/>
              <a:t>build model - MODELLER</a:t>
            </a:r>
          </a:p>
          <a:p>
            <a:pPr marL="317500" indent="0">
              <a:buFont typeface="Gill Sans" charset="0"/>
              <a:buNone/>
            </a:pPr>
            <a:r>
              <a:rPr lang="en-US" sz="2800" dirty="0"/>
              <a:t>	</a:t>
            </a:r>
            <a:r>
              <a:rPr lang="en-US" sz="2800" dirty="0" smtClean="0"/>
              <a:t>evaluate - </a:t>
            </a:r>
            <a:r>
              <a:rPr lang="en-US" sz="2800" dirty="0" err="1" smtClean="0"/>
              <a:t>PyMol</a:t>
            </a:r>
            <a:endParaRPr lang="en-US" sz="2800" dirty="0"/>
          </a:p>
          <a:p>
            <a:pPr marL="317500" indent="0">
              <a:buFont typeface="Gill Sans" charset="0"/>
              <a:buNone/>
            </a:pPr>
            <a:endParaRPr lang="en-US" sz="3200"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7800" y="2971800"/>
            <a:ext cx="457200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337" name="Rectangle 1"/>
          <p:cNvSpPr>
            <a:spLocks noGrp="1" noChangeArrowheads="1"/>
          </p:cNvSpPr>
          <p:nvPr>
            <p:ph type="title"/>
          </p:nvPr>
        </p:nvSpPr>
        <p:spPr>
          <a:xfrm>
            <a:off x="1384300" y="762000"/>
            <a:ext cx="10464800" cy="838200"/>
          </a:xfrm>
          <a:ln/>
        </p:spPr>
        <p:txBody>
          <a:bodyPr rIns="457200"/>
          <a:lstStyle/>
          <a:p>
            <a:r>
              <a:rPr lang="en-US" sz="3600" b="1" dirty="0" smtClean="0"/>
              <a:t>3) Build Model: Computational Modeling </a:t>
            </a:r>
            <a:endParaRPr lang="en-US" sz="3600" dirty="0"/>
          </a:p>
        </p:txBody>
      </p:sp>
      <p:sp>
        <p:nvSpPr>
          <p:cNvPr id="14338" name="Rectangle 2"/>
          <p:cNvSpPr>
            <a:spLocks/>
          </p:cNvSpPr>
          <p:nvPr/>
        </p:nvSpPr>
        <p:spPr bwMode="auto">
          <a:xfrm>
            <a:off x="895991" y="2253734"/>
            <a:ext cx="24117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b="1" dirty="0">
                <a:solidFill>
                  <a:schemeClr val="tx1"/>
                </a:solidFill>
                <a:ea typeface="ＭＳ Ｐゴシック" charset="0"/>
                <a:cs typeface="Gill Sans" charset="0"/>
              </a:rPr>
              <a:t>Representation</a:t>
            </a:r>
          </a:p>
        </p:txBody>
      </p:sp>
      <p:sp>
        <p:nvSpPr>
          <p:cNvPr id="14339" name="Rectangle 3"/>
          <p:cNvSpPr>
            <a:spLocks/>
          </p:cNvSpPr>
          <p:nvPr/>
        </p:nvSpPr>
        <p:spPr bwMode="auto">
          <a:xfrm>
            <a:off x="4667625" y="2260084"/>
            <a:ext cx="3272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b="1" dirty="0" smtClean="0">
                <a:solidFill>
                  <a:schemeClr val="tx1"/>
                </a:solidFill>
                <a:ea typeface="ＭＳ Ｐゴシック" charset="0"/>
                <a:cs typeface="Gill Sans" charset="0"/>
              </a:rPr>
              <a:t>Sampling Procedures</a:t>
            </a:r>
            <a:endParaRPr lang="en-US" sz="2400" b="1" dirty="0">
              <a:solidFill>
                <a:schemeClr val="tx1"/>
              </a:solidFill>
              <a:ea typeface="ＭＳ Ｐゴシック" charset="0"/>
              <a:cs typeface="Gill Sans" charset="0"/>
            </a:endParaRPr>
          </a:p>
        </p:txBody>
      </p:sp>
      <p:sp>
        <p:nvSpPr>
          <p:cNvPr id="14340" name="Rectangle 4"/>
          <p:cNvSpPr>
            <a:spLocks/>
          </p:cNvSpPr>
          <p:nvPr/>
        </p:nvSpPr>
        <p:spPr bwMode="auto">
          <a:xfrm>
            <a:off x="9289989" y="2260084"/>
            <a:ext cx="25417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b="1" dirty="0">
                <a:solidFill>
                  <a:schemeClr val="tx1"/>
                </a:solidFill>
                <a:ea typeface="ＭＳ Ｐゴシック" charset="0"/>
                <a:cs typeface="Gill Sans" charset="0"/>
              </a:rPr>
              <a:t>Energy Function</a:t>
            </a:r>
          </a:p>
        </p:txBody>
      </p:sp>
      <p:sp>
        <p:nvSpPr>
          <p:cNvPr id="14341" name="Line 5"/>
          <p:cNvSpPr>
            <a:spLocks noChangeShapeType="1"/>
          </p:cNvSpPr>
          <p:nvPr/>
        </p:nvSpPr>
        <p:spPr bwMode="auto">
          <a:xfrm rot="10800000" flipH="1">
            <a:off x="2098675" y="4943475"/>
            <a:ext cx="0" cy="401638"/>
          </a:xfrm>
          <a:prstGeom prst="line">
            <a:avLst/>
          </a:prstGeom>
          <a:noFill/>
          <a:ln w="38100" cap="flat">
            <a:solidFill>
              <a:srgbClr val="484848"/>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43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2971800"/>
            <a:ext cx="126047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434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699125"/>
            <a:ext cx="1368425"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345" name="Rectangle 9"/>
          <p:cNvSpPr>
            <a:spLocks/>
          </p:cNvSpPr>
          <p:nvPr/>
        </p:nvSpPr>
        <p:spPr bwMode="auto">
          <a:xfrm>
            <a:off x="8939213" y="3162300"/>
            <a:ext cx="372110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2000" b="1" dirty="0">
                <a:solidFill>
                  <a:schemeClr val="tx1"/>
                </a:solidFill>
                <a:ea typeface="ＭＳ Ｐゴシック" charset="0"/>
                <a:cs typeface="Gill Sans" charset="0"/>
              </a:rPr>
              <a:t>Energy</a:t>
            </a:r>
            <a:r>
              <a:rPr lang="en-US" sz="2000" dirty="0">
                <a:solidFill>
                  <a:schemeClr val="tx1"/>
                </a:solidFill>
                <a:ea typeface="ＭＳ Ｐゴシック" charset="0"/>
                <a:cs typeface="Gill Sans" charset="0"/>
              </a:rPr>
              <a:t> =</a:t>
            </a:r>
          </a:p>
          <a:p>
            <a:pPr algn="l"/>
            <a:endParaRPr lang="en-US" sz="2000" dirty="0">
              <a:solidFill>
                <a:schemeClr val="tx1"/>
              </a:solidFill>
              <a:ea typeface="ＭＳ Ｐゴシック" charset="0"/>
              <a:cs typeface="Gill Sans" charset="0"/>
            </a:endParaRPr>
          </a:p>
          <a:p>
            <a:pPr algn="l"/>
            <a:r>
              <a:rPr lang="en-US" sz="2000" dirty="0">
                <a:solidFill>
                  <a:schemeClr val="tx1"/>
                </a:solidFill>
                <a:ea typeface="ＭＳ Ｐゴシック" charset="0"/>
                <a:cs typeface="Gill Sans" charset="0"/>
              </a:rPr>
              <a:t>van der Waals (</a:t>
            </a:r>
            <a:r>
              <a:rPr lang="en-US" sz="2000" dirty="0" err="1">
                <a:solidFill>
                  <a:schemeClr val="tx1"/>
                </a:solidFill>
                <a:ea typeface="ＭＳ Ｐゴシック" charset="0"/>
                <a:cs typeface="Gill Sans" charset="0"/>
              </a:rPr>
              <a:t>Lennard</a:t>
            </a:r>
            <a:r>
              <a:rPr lang="en-US" sz="2000" dirty="0">
                <a:solidFill>
                  <a:schemeClr val="tx1"/>
                </a:solidFill>
                <a:ea typeface="ＭＳ Ｐゴシック" charset="0"/>
                <a:cs typeface="Gill Sans" charset="0"/>
              </a:rPr>
              <a:t>-Jones) +</a:t>
            </a:r>
          </a:p>
          <a:p>
            <a:pPr algn="l"/>
            <a:endParaRPr lang="en-US" sz="2000" dirty="0">
              <a:solidFill>
                <a:schemeClr val="tx1"/>
              </a:solidFill>
              <a:ea typeface="ＭＳ Ｐゴシック" charset="0"/>
              <a:cs typeface="Gill Sans" charset="0"/>
            </a:endParaRPr>
          </a:p>
          <a:p>
            <a:pPr algn="l"/>
            <a:r>
              <a:rPr lang="en-US" sz="2000" dirty="0">
                <a:solidFill>
                  <a:schemeClr val="tx1"/>
                </a:solidFill>
                <a:ea typeface="ＭＳ Ｐゴシック" charset="0"/>
                <a:cs typeface="Gill Sans" charset="0"/>
              </a:rPr>
              <a:t>Implicit Solvent (LK model) +</a:t>
            </a:r>
          </a:p>
          <a:p>
            <a:pPr algn="l"/>
            <a:endParaRPr lang="en-US" sz="2000" dirty="0">
              <a:solidFill>
                <a:schemeClr val="tx1"/>
              </a:solidFill>
              <a:ea typeface="ＭＳ Ｐゴシック" charset="0"/>
              <a:cs typeface="Gill Sans" charset="0"/>
            </a:endParaRPr>
          </a:p>
          <a:p>
            <a:pPr algn="l"/>
            <a:r>
              <a:rPr lang="en-US" sz="2000" dirty="0">
                <a:solidFill>
                  <a:schemeClr val="tx1"/>
                </a:solidFill>
                <a:ea typeface="ＭＳ Ｐゴシック" charset="0"/>
                <a:cs typeface="Gill Sans" charset="0"/>
              </a:rPr>
              <a:t>Residue Pair Interactions (PDB) +</a:t>
            </a:r>
          </a:p>
          <a:p>
            <a:pPr algn="l"/>
            <a:endParaRPr lang="en-US" sz="2000" dirty="0">
              <a:solidFill>
                <a:schemeClr val="tx1"/>
              </a:solidFill>
              <a:ea typeface="ＭＳ Ｐゴシック" charset="0"/>
              <a:cs typeface="Gill Sans" charset="0"/>
            </a:endParaRPr>
          </a:p>
          <a:p>
            <a:pPr algn="l"/>
            <a:r>
              <a:rPr lang="en-US" sz="2000" dirty="0">
                <a:solidFill>
                  <a:schemeClr val="tx1"/>
                </a:solidFill>
                <a:ea typeface="ＭＳ Ｐゴシック" charset="0"/>
                <a:cs typeface="Gill Sans" charset="0"/>
              </a:rPr>
              <a:t>Hydrogen Bonding +</a:t>
            </a:r>
          </a:p>
          <a:p>
            <a:pPr algn="l"/>
            <a:endParaRPr lang="en-US" sz="2000" dirty="0">
              <a:solidFill>
                <a:schemeClr val="tx1"/>
              </a:solidFill>
              <a:ea typeface="ＭＳ Ｐゴシック" charset="0"/>
              <a:cs typeface="Gill Sans" charset="0"/>
            </a:endParaRPr>
          </a:p>
          <a:p>
            <a:pPr algn="l"/>
            <a:r>
              <a:rPr lang="en-US" sz="2000" dirty="0">
                <a:solidFill>
                  <a:schemeClr val="tx1"/>
                </a:solidFill>
                <a:ea typeface="ＭＳ Ｐゴシック" charset="0"/>
                <a:cs typeface="Gill Sans" charset="0"/>
              </a:rPr>
              <a:t>Side chains (</a:t>
            </a:r>
            <a:r>
              <a:rPr lang="en-US" sz="2000" dirty="0" err="1">
                <a:solidFill>
                  <a:schemeClr val="tx1"/>
                </a:solidFill>
                <a:ea typeface="ＭＳ Ｐゴシック" charset="0"/>
                <a:cs typeface="Gill Sans" charset="0"/>
              </a:rPr>
              <a:t>Dunbrack</a:t>
            </a:r>
            <a:r>
              <a:rPr lang="en-US" sz="2000" dirty="0">
                <a:solidFill>
                  <a:schemeClr val="tx1"/>
                </a:solidFill>
                <a:ea typeface="ＭＳ Ｐゴシック" charset="0"/>
                <a:cs typeface="Gill Sans" charset="0"/>
              </a:rPr>
              <a:t>) +</a:t>
            </a:r>
          </a:p>
          <a:p>
            <a:pPr algn="l"/>
            <a:endParaRPr lang="en-US" sz="2000" dirty="0">
              <a:solidFill>
                <a:schemeClr val="tx1"/>
              </a:solidFill>
              <a:ea typeface="ＭＳ Ｐゴシック" charset="0"/>
              <a:cs typeface="Gill Sans" charset="0"/>
            </a:endParaRPr>
          </a:p>
          <a:p>
            <a:pPr algn="l"/>
            <a:r>
              <a:rPr lang="en-US" sz="2000" dirty="0">
                <a:solidFill>
                  <a:schemeClr val="tx1"/>
                </a:solidFill>
                <a:ea typeface="ＭＳ Ｐゴシック" charset="0"/>
                <a:cs typeface="Gill Sans" charset="0"/>
              </a:rPr>
              <a:t>Torsion Parameters (PDB)</a:t>
            </a:r>
          </a:p>
        </p:txBody>
      </p:sp>
      <p:sp>
        <p:nvSpPr>
          <p:cNvPr id="14346" name="Rectangle 10"/>
          <p:cNvSpPr>
            <a:spLocks/>
          </p:cNvSpPr>
          <p:nvPr/>
        </p:nvSpPr>
        <p:spPr bwMode="auto">
          <a:xfrm>
            <a:off x="8864600" y="3124200"/>
            <a:ext cx="3810000" cy="40386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 name="Rectangle 3"/>
          <p:cNvSpPr>
            <a:spLocks/>
          </p:cNvSpPr>
          <p:nvPr/>
        </p:nvSpPr>
        <p:spPr bwMode="auto">
          <a:xfrm>
            <a:off x="4893147" y="7347466"/>
            <a:ext cx="2528787"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dirty="0" smtClean="0">
                <a:solidFill>
                  <a:schemeClr val="tx1"/>
                </a:solidFill>
                <a:ea typeface="ＭＳ Ｐゴシック" charset="0"/>
                <a:cs typeface="Gill Sans" charset="0"/>
              </a:rPr>
              <a:t>Monte Carlo</a:t>
            </a:r>
          </a:p>
          <a:p>
            <a:r>
              <a:rPr lang="en-US" sz="2400" dirty="0" smtClean="0">
                <a:solidFill>
                  <a:schemeClr val="tx1"/>
                </a:solidFill>
                <a:ea typeface="ＭＳ Ｐゴシック" charset="0"/>
                <a:cs typeface="Gill Sans" charset="0"/>
              </a:rPr>
              <a:t>Molecular Dynamics</a:t>
            </a:r>
          </a:p>
          <a:p>
            <a:r>
              <a:rPr lang="en-US" sz="2400" dirty="0" smtClean="0">
                <a:solidFill>
                  <a:schemeClr val="tx1"/>
                </a:solidFill>
                <a:ea typeface="ＭＳ Ｐゴシック" charset="0"/>
                <a:cs typeface="Gill Sans" charset="0"/>
              </a:rPr>
              <a:t>Minimization</a:t>
            </a:r>
          </a:p>
          <a:p>
            <a:r>
              <a:rPr lang="en-US" sz="2400" dirty="0" smtClean="0">
                <a:solidFill>
                  <a:schemeClr val="tx1"/>
                </a:solidFill>
                <a:ea typeface="ＭＳ Ｐゴシック" charset="0"/>
                <a:cs typeface="Gill Sans" charset="0"/>
              </a:rPr>
              <a:t>Simulated Annealing</a:t>
            </a:r>
          </a:p>
          <a:p>
            <a:r>
              <a:rPr lang="en-US" sz="2400" dirty="0" smtClean="0">
                <a:solidFill>
                  <a:schemeClr val="tx1"/>
                </a:solidFill>
                <a:ea typeface="ＭＳ Ｐゴシック" charset="0"/>
                <a:cs typeface="Gill Sans" charset="0"/>
              </a:rPr>
              <a:t>…</a:t>
            </a:r>
            <a:endParaRPr lang="en-US" sz="2400" dirty="0">
              <a:solidFill>
                <a:schemeClr val="tx1"/>
              </a:solidFill>
              <a:ea typeface="ＭＳ Ｐゴシック" charset="0"/>
              <a:cs typeface="Gill Sans" charset="0"/>
            </a:endParaRPr>
          </a:p>
        </p:txBody>
      </p:sp>
      <p:sp>
        <p:nvSpPr>
          <p:cNvPr id="13" name="Rectangle 3"/>
          <p:cNvSpPr>
            <a:spLocks/>
          </p:cNvSpPr>
          <p:nvPr/>
        </p:nvSpPr>
        <p:spPr bwMode="auto">
          <a:xfrm>
            <a:off x="1674372" y="8015407"/>
            <a:ext cx="120285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dirty="0" smtClean="0">
                <a:solidFill>
                  <a:schemeClr val="tx1"/>
                </a:solidFill>
                <a:ea typeface="ＭＳ Ｐゴシック" charset="0"/>
                <a:cs typeface="Gill Sans" charset="0"/>
              </a:rPr>
              <a:t>Internal</a:t>
            </a:r>
          </a:p>
          <a:p>
            <a:r>
              <a:rPr lang="en-US" sz="2400" dirty="0" smtClean="0">
                <a:solidFill>
                  <a:schemeClr val="tx1"/>
                </a:solidFill>
                <a:ea typeface="ＭＳ Ｐゴシック" charset="0"/>
                <a:cs typeface="Gill Sans" charset="0"/>
              </a:rPr>
              <a:t>Cartesian</a:t>
            </a:r>
          </a:p>
          <a:p>
            <a:r>
              <a:rPr lang="en-US" sz="2400" dirty="0" smtClean="0">
                <a:solidFill>
                  <a:schemeClr val="tx1"/>
                </a:solidFill>
                <a:ea typeface="ＭＳ Ｐゴシック" charset="0"/>
                <a:cs typeface="Gill Sans" charset="0"/>
              </a:rPr>
              <a:t>Full Atom</a:t>
            </a:r>
          </a:p>
          <a:p>
            <a:r>
              <a:rPr lang="en-US" sz="2400" dirty="0" smtClean="0">
                <a:solidFill>
                  <a:schemeClr val="tx1"/>
                </a:solidFill>
                <a:ea typeface="ＭＳ Ｐゴシック" charset="0"/>
                <a:cs typeface="Gill Sans" charset="0"/>
              </a:rPr>
              <a:t>Centroid</a:t>
            </a:r>
          </a:p>
        </p:txBody>
      </p:sp>
      <p:sp>
        <p:nvSpPr>
          <p:cNvPr id="14" name="Rectangle 3"/>
          <p:cNvSpPr>
            <a:spLocks/>
          </p:cNvSpPr>
          <p:nvPr/>
        </p:nvSpPr>
        <p:spPr bwMode="auto">
          <a:xfrm>
            <a:off x="8368230" y="7869198"/>
            <a:ext cx="4417826" cy="11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dirty="0" smtClean="0">
                <a:solidFill>
                  <a:schemeClr val="tx1"/>
                </a:solidFill>
                <a:ea typeface="ＭＳ Ｐゴシック" charset="0"/>
                <a:cs typeface="Gill Sans" charset="0"/>
              </a:rPr>
              <a:t>Molecular Mechanics</a:t>
            </a:r>
          </a:p>
          <a:p>
            <a:r>
              <a:rPr lang="en-US" sz="2400" dirty="0" smtClean="0">
                <a:solidFill>
                  <a:schemeClr val="tx1"/>
                </a:solidFill>
                <a:ea typeface="ＭＳ Ｐゴシック" charset="0"/>
                <a:cs typeface="Gill Sans" charset="0"/>
              </a:rPr>
              <a:t>Knowledge Based (Stats from PDB)</a:t>
            </a:r>
          </a:p>
          <a:p>
            <a:r>
              <a:rPr lang="en-US" sz="2400" dirty="0" smtClean="0">
                <a:solidFill>
                  <a:schemeClr val="tx1"/>
                </a:solidFill>
                <a:ea typeface="ＭＳ Ｐゴシック" charset="0"/>
                <a:cs typeface="Gill Sans" charset="0"/>
              </a:rPr>
              <a:t>Specific knowledge (restraints)</a:t>
            </a:r>
          </a:p>
        </p:txBody>
      </p:sp>
      <p:sp>
        <p:nvSpPr>
          <p:cNvPr id="4" name="Circular Arrow 3"/>
          <p:cNvSpPr/>
          <p:nvPr/>
        </p:nvSpPr>
        <p:spPr bwMode="auto">
          <a:xfrm>
            <a:off x="8178800" y="4267200"/>
            <a:ext cx="457200" cy="609600"/>
          </a:xfrm>
          <a:prstGeom prst="circularArrow">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9" name="Circular Arrow 18"/>
          <p:cNvSpPr/>
          <p:nvPr/>
        </p:nvSpPr>
        <p:spPr bwMode="auto">
          <a:xfrm rot="10800000">
            <a:off x="8178800" y="4800600"/>
            <a:ext cx="457200" cy="609600"/>
          </a:xfrm>
          <a:prstGeom prst="circularArrow">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3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143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499"/>
                                          </p:stCondLst>
                                        </p:cTn>
                                        <p:tgtEl>
                                          <p:spTgt spid="143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143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43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143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p:bldP spid="14345" grpId="0" autoUpdateAnimBg="0"/>
      <p:bldP spid="14346" grpId="0" animBg="1"/>
      <p:bldP spid="12" grpId="0"/>
      <p:bldP spid="13" grpId="0"/>
      <p:bldP spid="14" grpId="0"/>
      <p:bldP spid="4"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73600" y="6404146"/>
            <a:ext cx="3960945" cy="3352800"/>
          </a:xfrm>
          <a:prstGeom prst="rect">
            <a:avLst/>
          </a:prstGeom>
        </p:spPr>
      </p:pic>
      <p:pic>
        <p:nvPicPr>
          <p:cNvPr id="16" name="Picture 15"/>
          <p:cNvPicPr>
            <a:picLocks noChangeAspect="1"/>
          </p:cNvPicPr>
          <p:nvPr/>
        </p:nvPicPr>
        <p:blipFill>
          <a:blip r:embed="rId3"/>
          <a:stretch>
            <a:fillRect/>
          </a:stretch>
        </p:blipFill>
        <p:spPr>
          <a:xfrm>
            <a:off x="511647" y="5082452"/>
            <a:ext cx="3552353" cy="3337560"/>
          </a:xfrm>
          <a:prstGeom prst="rect">
            <a:avLst/>
          </a:prstGeom>
        </p:spPr>
      </p:pic>
      <p:pic>
        <p:nvPicPr>
          <p:cNvPr id="4" name="Picture 3" descr="riboA_distance_restrai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000" y="2133600"/>
            <a:ext cx="7927278" cy="4750573"/>
          </a:xfrm>
          <a:prstGeom prst="rect">
            <a:avLst/>
          </a:prstGeom>
        </p:spPr>
      </p:pic>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MODELLER</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3683000" y="1066800"/>
            <a:ext cx="76200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a:t>Modeling by satisfaction of spatial restraints </a:t>
            </a:r>
            <a:endParaRPr lang="en-US" sz="2400" dirty="0" smtClean="0"/>
          </a:p>
        </p:txBody>
      </p:sp>
      <p:sp>
        <p:nvSpPr>
          <p:cNvPr id="21" name="Rectangle 1"/>
          <p:cNvSpPr txBox="1">
            <a:spLocks noChangeArrowheads="1"/>
          </p:cNvSpPr>
          <p:nvPr/>
        </p:nvSpPr>
        <p:spPr bwMode="auto">
          <a:xfrm>
            <a:off x="1701800" y="2433935"/>
            <a:ext cx="77724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3) Build model based on alignment with template</a:t>
            </a:r>
          </a:p>
        </p:txBody>
      </p:sp>
      <p:sp>
        <p:nvSpPr>
          <p:cNvPr id="2" name="TextBox 1"/>
          <p:cNvSpPr txBox="1"/>
          <p:nvPr/>
        </p:nvSpPr>
        <p:spPr>
          <a:xfrm>
            <a:off x="2082800" y="3500735"/>
            <a:ext cx="4528854" cy="461665"/>
          </a:xfrm>
          <a:prstGeom prst="rect">
            <a:avLst/>
          </a:prstGeom>
          <a:noFill/>
        </p:spPr>
        <p:txBody>
          <a:bodyPr wrap="none" rtlCol="0">
            <a:spAutoFit/>
          </a:bodyPr>
          <a:lstStyle/>
          <a:p>
            <a:r>
              <a:rPr lang="en-US" sz="2400" dirty="0" smtClean="0"/>
              <a:t>	A</a:t>
            </a:r>
            <a:r>
              <a:rPr lang="en-US" sz="2400" dirty="0"/>
              <a:t>.  Gather spatial </a:t>
            </a:r>
            <a:r>
              <a:rPr lang="en-US" sz="2400" dirty="0" smtClean="0"/>
              <a:t>restraints</a:t>
            </a:r>
            <a:endParaRPr lang="en-US" sz="2400" dirty="0"/>
          </a:p>
        </p:txBody>
      </p:sp>
      <p:sp>
        <p:nvSpPr>
          <p:cNvPr id="11" name="TextBox 10"/>
          <p:cNvSpPr txBox="1"/>
          <p:nvPr/>
        </p:nvSpPr>
        <p:spPr>
          <a:xfrm>
            <a:off x="6807200" y="4419600"/>
            <a:ext cx="3923908" cy="830997"/>
          </a:xfrm>
          <a:prstGeom prst="rect">
            <a:avLst/>
          </a:prstGeom>
          <a:noFill/>
        </p:spPr>
        <p:txBody>
          <a:bodyPr wrap="square" rtlCol="0">
            <a:spAutoFit/>
          </a:bodyPr>
          <a:lstStyle/>
          <a:p>
            <a:pPr lvl="1"/>
            <a:r>
              <a:rPr lang="en-US" sz="2400" dirty="0" smtClean="0"/>
              <a:t>Residue - Residue distance</a:t>
            </a:r>
            <a:endParaRPr lang="en-US" sz="2400" dirty="0"/>
          </a:p>
        </p:txBody>
      </p:sp>
      <p:sp>
        <p:nvSpPr>
          <p:cNvPr id="12" name="TextBox 11"/>
          <p:cNvSpPr txBox="1"/>
          <p:nvPr/>
        </p:nvSpPr>
        <p:spPr>
          <a:xfrm>
            <a:off x="101600" y="4625252"/>
            <a:ext cx="4038600" cy="457200"/>
          </a:xfrm>
          <a:prstGeom prst="rect">
            <a:avLst/>
          </a:prstGeom>
          <a:noFill/>
        </p:spPr>
        <p:txBody>
          <a:bodyPr wrap="square" rtlCol="0">
            <a:spAutoFit/>
          </a:bodyPr>
          <a:lstStyle/>
          <a:p>
            <a:pPr lvl="1"/>
            <a:r>
              <a:rPr lang="en-US" sz="2400" dirty="0" smtClean="0"/>
              <a:t>Main chain PHI / PSI angles</a:t>
            </a:r>
            <a:endParaRPr lang="en-US" sz="2400" dirty="0"/>
          </a:p>
        </p:txBody>
      </p:sp>
      <p:sp>
        <p:nvSpPr>
          <p:cNvPr id="13" name="TextBox 12"/>
          <p:cNvSpPr txBox="1"/>
          <p:nvPr/>
        </p:nvSpPr>
        <p:spPr>
          <a:xfrm>
            <a:off x="4521200" y="5943600"/>
            <a:ext cx="4228708" cy="461665"/>
          </a:xfrm>
          <a:prstGeom prst="rect">
            <a:avLst/>
          </a:prstGeom>
          <a:noFill/>
        </p:spPr>
        <p:txBody>
          <a:bodyPr wrap="square" rtlCol="0">
            <a:spAutoFit/>
          </a:bodyPr>
          <a:lstStyle/>
          <a:p>
            <a:pPr lvl="1"/>
            <a:r>
              <a:rPr lang="en-US" sz="2400" dirty="0" smtClean="0"/>
              <a:t>Solvent Accessibility</a:t>
            </a:r>
            <a:endParaRPr lang="en-US" sz="2400" dirty="0"/>
          </a:p>
        </p:txBody>
      </p:sp>
      <p:sp>
        <p:nvSpPr>
          <p:cNvPr id="14" name="TextBox 13"/>
          <p:cNvSpPr txBox="1"/>
          <p:nvPr/>
        </p:nvSpPr>
        <p:spPr>
          <a:xfrm>
            <a:off x="8864600" y="7086600"/>
            <a:ext cx="4457308" cy="3046988"/>
          </a:xfrm>
          <a:prstGeom prst="rect">
            <a:avLst/>
          </a:prstGeom>
          <a:noFill/>
        </p:spPr>
        <p:txBody>
          <a:bodyPr wrap="square" rtlCol="0">
            <a:spAutoFit/>
          </a:bodyPr>
          <a:lstStyle/>
          <a:p>
            <a:pPr lvl="1"/>
            <a:r>
              <a:rPr lang="en-US" sz="2400" dirty="0" smtClean="0"/>
              <a:t>Side chain angles</a:t>
            </a:r>
          </a:p>
          <a:p>
            <a:pPr lvl="1"/>
            <a:r>
              <a:rPr lang="en-US" sz="2400" dirty="0" smtClean="0"/>
              <a:t>H-bonds</a:t>
            </a:r>
          </a:p>
          <a:p>
            <a:pPr lvl="1"/>
            <a:r>
              <a:rPr lang="en-US" sz="2400" dirty="0" smtClean="0"/>
              <a:t>Residue neighborhood</a:t>
            </a:r>
          </a:p>
          <a:p>
            <a:pPr lvl="1"/>
            <a:r>
              <a:rPr lang="en-US" sz="2400" dirty="0" smtClean="0"/>
              <a:t>Secondary Structure</a:t>
            </a:r>
          </a:p>
          <a:p>
            <a:pPr lvl="1"/>
            <a:r>
              <a:rPr lang="en-US" sz="2400" dirty="0" smtClean="0"/>
              <a:t>B-factor</a:t>
            </a:r>
          </a:p>
          <a:p>
            <a:pPr lvl="1"/>
            <a:r>
              <a:rPr lang="en-US" sz="2400" dirty="0" smtClean="0"/>
              <a:t>Resolution of template</a:t>
            </a:r>
          </a:p>
          <a:p>
            <a:pPr lvl="1"/>
            <a:r>
              <a:rPr lang="en-US" sz="2400" dirty="0" smtClean="0"/>
              <a:t>…</a:t>
            </a:r>
          </a:p>
          <a:p>
            <a:pPr lvl="1"/>
            <a:endParaRPr lang="en-US" sz="2400" dirty="0"/>
          </a:p>
        </p:txBody>
      </p:sp>
      <p:sp>
        <p:nvSpPr>
          <p:cNvPr id="17" name="Rectangle 1"/>
          <p:cNvSpPr txBox="1">
            <a:spLocks noChangeArrowheads="1"/>
          </p:cNvSpPr>
          <p:nvPr/>
        </p:nvSpPr>
        <p:spPr bwMode="auto">
          <a:xfrm>
            <a:off x="482600" y="8282852"/>
            <a:ext cx="3608172" cy="7087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1200" dirty="0" smtClean="0"/>
              <a:t>S.C. Lovell et al. 2003</a:t>
            </a:r>
            <a:endParaRPr lang="en-US" sz="1200" dirty="0"/>
          </a:p>
        </p:txBody>
      </p:sp>
      <p:sp>
        <p:nvSpPr>
          <p:cNvPr id="24" name="Rectangle 1"/>
          <p:cNvSpPr txBox="1">
            <a:spLocks noChangeArrowheads="1"/>
          </p:cNvSpPr>
          <p:nvPr/>
        </p:nvSpPr>
        <p:spPr bwMode="auto">
          <a:xfrm>
            <a:off x="6578600" y="9044852"/>
            <a:ext cx="2057400" cy="7087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1200" dirty="0" err="1" smtClean="0"/>
              <a:t>Rost</a:t>
            </a:r>
            <a:r>
              <a:rPr lang="en-US" sz="1200" dirty="0" smtClean="0"/>
              <a:t> 2007</a:t>
            </a:r>
            <a:endParaRPr lang="en-US" sz="1200" dirty="0"/>
          </a:p>
        </p:txBody>
      </p:sp>
    </p:spTree>
    <p:extLst>
      <p:ext uri="{BB962C8B-B14F-4D97-AF65-F5344CB8AC3E}">
        <p14:creationId xmlns:p14="http://schemas.microsoft.com/office/powerpoint/2010/main" val="31553735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07200" y="3200400"/>
            <a:ext cx="5524500" cy="4217629"/>
          </a:xfrm>
          <a:prstGeom prst="rect">
            <a:avLst/>
          </a:prstGeom>
        </p:spPr>
      </p:pic>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MODELLER</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3683000" y="1219200"/>
            <a:ext cx="76200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a:t>Modeling by satisfaction of spatial </a:t>
            </a:r>
            <a:r>
              <a:rPr lang="en-US" sz="2400" dirty="0" smtClean="0"/>
              <a:t>restraints</a:t>
            </a:r>
          </a:p>
          <a:p>
            <a:pPr marL="317500" indent="0">
              <a:buNone/>
            </a:pPr>
            <a:r>
              <a:rPr lang="en-US" sz="2400" dirty="0"/>
              <a:t>https://</a:t>
            </a:r>
            <a:r>
              <a:rPr lang="en-US" sz="2400" dirty="0" err="1"/>
              <a:t>salilab.org</a:t>
            </a:r>
            <a:r>
              <a:rPr lang="en-US" sz="2400" dirty="0"/>
              <a:t>/</a:t>
            </a:r>
            <a:r>
              <a:rPr lang="en-US" sz="2400" dirty="0" err="1"/>
              <a:t>modeller</a:t>
            </a:r>
            <a:r>
              <a:rPr lang="en-US" sz="2400" dirty="0"/>
              <a:t>/ </a:t>
            </a:r>
            <a:endParaRPr lang="en-US" sz="2400" dirty="0" smtClean="0"/>
          </a:p>
        </p:txBody>
      </p:sp>
      <p:sp>
        <p:nvSpPr>
          <p:cNvPr id="21" name="Rectangle 1"/>
          <p:cNvSpPr txBox="1">
            <a:spLocks noChangeArrowheads="1"/>
          </p:cNvSpPr>
          <p:nvPr/>
        </p:nvSpPr>
        <p:spPr bwMode="auto">
          <a:xfrm>
            <a:off x="101600" y="2658070"/>
            <a:ext cx="77724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3) Build model based on alignment with template</a:t>
            </a:r>
          </a:p>
        </p:txBody>
      </p:sp>
      <p:sp>
        <p:nvSpPr>
          <p:cNvPr id="2" name="TextBox 1"/>
          <p:cNvSpPr txBox="1"/>
          <p:nvPr/>
        </p:nvSpPr>
        <p:spPr>
          <a:xfrm>
            <a:off x="144746" y="3724870"/>
            <a:ext cx="4528854" cy="461665"/>
          </a:xfrm>
          <a:prstGeom prst="rect">
            <a:avLst/>
          </a:prstGeom>
          <a:noFill/>
        </p:spPr>
        <p:txBody>
          <a:bodyPr wrap="none" rtlCol="0">
            <a:spAutoFit/>
          </a:bodyPr>
          <a:lstStyle/>
          <a:p>
            <a:r>
              <a:rPr lang="en-US" sz="2400" dirty="0" smtClean="0"/>
              <a:t>	A</a:t>
            </a:r>
            <a:r>
              <a:rPr lang="en-US" sz="2400" dirty="0"/>
              <a:t>.  Gather spatial </a:t>
            </a:r>
            <a:r>
              <a:rPr lang="en-US" sz="2400" dirty="0" smtClean="0"/>
              <a:t>restraints</a:t>
            </a:r>
            <a:endParaRPr lang="en-US" sz="2400" dirty="0"/>
          </a:p>
        </p:txBody>
      </p:sp>
      <p:sp>
        <p:nvSpPr>
          <p:cNvPr id="15" name="TextBox 14"/>
          <p:cNvSpPr txBox="1"/>
          <p:nvPr/>
        </p:nvSpPr>
        <p:spPr>
          <a:xfrm>
            <a:off x="787400" y="4186535"/>
            <a:ext cx="5145750" cy="830997"/>
          </a:xfrm>
          <a:prstGeom prst="rect">
            <a:avLst/>
          </a:prstGeom>
          <a:noFill/>
        </p:spPr>
        <p:txBody>
          <a:bodyPr wrap="square" rtlCol="0">
            <a:spAutoFit/>
          </a:bodyPr>
          <a:lstStyle/>
          <a:p>
            <a:r>
              <a:rPr lang="en-US" sz="2400" dirty="0" smtClean="0"/>
              <a:t>B. Convert restraints to probability density function (</a:t>
            </a:r>
            <a:r>
              <a:rPr lang="en-US" sz="2400" dirty="0" err="1" smtClean="0"/>
              <a:t>pdf</a:t>
            </a:r>
            <a:r>
              <a:rPr lang="en-US" sz="2400" dirty="0" smtClean="0"/>
              <a:t>)</a:t>
            </a:r>
            <a:endParaRPr lang="en-US" sz="2400" dirty="0"/>
          </a:p>
        </p:txBody>
      </p:sp>
      <p:sp>
        <p:nvSpPr>
          <p:cNvPr id="18" name="TextBox 17"/>
          <p:cNvSpPr txBox="1"/>
          <p:nvPr/>
        </p:nvSpPr>
        <p:spPr>
          <a:xfrm>
            <a:off x="177800" y="5024735"/>
            <a:ext cx="4436731" cy="461665"/>
          </a:xfrm>
          <a:prstGeom prst="rect">
            <a:avLst/>
          </a:prstGeom>
          <a:noFill/>
        </p:spPr>
        <p:txBody>
          <a:bodyPr wrap="none" rtlCol="0">
            <a:spAutoFit/>
          </a:bodyPr>
          <a:lstStyle/>
          <a:p>
            <a:r>
              <a:rPr lang="en-US" sz="2400" dirty="0" smtClean="0"/>
              <a:t>	C.  Satisfy spatial restraints</a:t>
            </a:r>
          </a:p>
        </p:txBody>
      </p:sp>
      <p:sp>
        <p:nvSpPr>
          <p:cNvPr id="20" name="TextBox 19"/>
          <p:cNvSpPr txBox="1"/>
          <p:nvPr/>
        </p:nvSpPr>
        <p:spPr>
          <a:xfrm>
            <a:off x="2006600" y="5638800"/>
            <a:ext cx="3830413" cy="830997"/>
          </a:xfrm>
          <a:prstGeom prst="rect">
            <a:avLst/>
          </a:prstGeom>
          <a:noFill/>
        </p:spPr>
        <p:txBody>
          <a:bodyPr wrap="square" rtlCol="0">
            <a:spAutoFit/>
          </a:bodyPr>
          <a:lstStyle/>
          <a:p>
            <a:r>
              <a:rPr lang="en-US" sz="2400" dirty="0" smtClean="0"/>
              <a:t>Sample </a:t>
            </a:r>
            <a:r>
              <a:rPr lang="en-US" sz="2400" dirty="0" err="1" smtClean="0"/>
              <a:t>pdf</a:t>
            </a:r>
            <a:r>
              <a:rPr lang="en-US" sz="2400" dirty="0" smtClean="0"/>
              <a:t> for model that maximizes probability, P</a:t>
            </a:r>
          </a:p>
        </p:txBody>
      </p:sp>
      <p:sp>
        <p:nvSpPr>
          <p:cNvPr id="22" name="Rectangle 1"/>
          <p:cNvSpPr txBox="1">
            <a:spLocks noChangeArrowheads="1"/>
          </p:cNvSpPr>
          <p:nvPr/>
        </p:nvSpPr>
        <p:spPr bwMode="auto">
          <a:xfrm>
            <a:off x="10947400" y="7239000"/>
            <a:ext cx="2057400" cy="7087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1200" dirty="0" err="1" smtClean="0"/>
              <a:t>Sali</a:t>
            </a:r>
            <a:r>
              <a:rPr lang="en-US" sz="1200" dirty="0" smtClean="0"/>
              <a:t> 1993</a:t>
            </a:r>
            <a:endParaRPr lang="en-US" sz="1200" dirty="0"/>
          </a:p>
        </p:txBody>
      </p:sp>
      <p:sp>
        <p:nvSpPr>
          <p:cNvPr id="23" name="TextBox 22"/>
          <p:cNvSpPr txBox="1"/>
          <p:nvPr/>
        </p:nvSpPr>
        <p:spPr>
          <a:xfrm>
            <a:off x="2006600" y="6659940"/>
            <a:ext cx="3830413" cy="1569660"/>
          </a:xfrm>
          <a:prstGeom prst="rect">
            <a:avLst/>
          </a:prstGeom>
          <a:noFill/>
        </p:spPr>
        <p:txBody>
          <a:bodyPr wrap="square" rtlCol="0">
            <a:spAutoFit/>
          </a:bodyPr>
          <a:lstStyle/>
          <a:p>
            <a:r>
              <a:rPr lang="en-US" sz="2400" dirty="0" smtClean="0"/>
              <a:t>Sample using Molecular Dynamics, Conjugate Gradient Minimization and Simulated Annealing</a:t>
            </a:r>
          </a:p>
        </p:txBody>
      </p:sp>
      <p:pic>
        <p:nvPicPr>
          <p:cNvPr id="7" name="Picture 6"/>
          <p:cNvPicPr>
            <a:picLocks noChangeAspect="1"/>
          </p:cNvPicPr>
          <p:nvPr/>
        </p:nvPicPr>
        <p:blipFill>
          <a:blip r:embed="rId4"/>
          <a:stretch>
            <a:fillRect/>
          </a:stretch>
        </p:blipFill>
        <p:spPr>
          <a:xfrm>
            <a:off x="6426200" y="7772400"/>
            <a:ext cx="6341533" cy="533400"/>
          </a:xfrm>
          <a:prstGeom prst="rect">
            <a:avLst/>
          </a:prstGeom>
        </p:spPr>
      </p:pic>
    </p:spTree>
    <p:extLst>
      <p:ext uri="{BB962C8B-B14F-4D97-AF65-F5344CB8AC3E}">
        <p14:creationId xmlns:p14="http://schemas.microsoft.com/office/powerpoint/2010/main" val="30811651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MODELLER</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5664200" y="1447800"/>
            <a:ext cx="75438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Demo!</a:t>
            </a:r>
          </a:p>
        </p:txBody>
      </p:sp>
      <p:sp>
        <p:nvSpPr>
          <p:cNvPr id="6" name="Rectangle 1"/>
          <p:cNvSpPr txBox="1">
            <a:spLocks noChangeArrowheads="1"/>
          </p:cNvSpPr>
          <p:nvPr/>
        </p:nvSpPr>
        <p:spPr bwMode="auto">
          <a:xfrm>
            <a:off x="1092200" y="7391400"/>
            <a:ext cx="11150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1600" dirty="0"/>
              <a:t>&gt;gi|533199034|ref|XP_005412130.1| PREDICTED: </a:t>
            </a:r>
            <a:r>
              <a:rPr lang="en-US" sz="1600" dirty="0" err="1"/>
              <a:t>ribonuclease</a:t>
            </a:r>
            <a:r>
              <a:rPr lang="en-US" sz="1600" dirty="0"/>
              <a:t> pancreatic [Chinchilla </a:t>
            </a:r>
            <a:r>
              <a:rPr lang="en-US" sz="1600" dirty="0" err="1"/>
              <a:t>lanigera</a:t>
            </a:r>
            <a:r>
              <a:rPr lang="en-US" sz="1600" dirty="0"/>
              <a:t>] MTLEKSLVLFSLLILVLLGLGWVQPSLGKESSAMKFQRQHMDSSGSPSTNANYCNEMMKGRNMTQGYCKP VNTFVHEPLADVQAVCFQKNVPCKNGQSNCYQSNSNMHITDCRLTSNSKYPNCSYRTSRENKGIIVACEG NPYVPVHFDASV</a:t>
            </a:r>
            <a:endParaRPr lang="en-US" sz="1600" dirty="0" smtClean="0"/>
          </a:p>
        </p:txBody>
      </p:sp>
      <p:sp>
        <p:nvSpPr>
          <p:cNvPr id="4" name="TextBox 3"/>
          <p:cNvSpPr txBox="1"/>
          <p:nvPr/>
        </p:nvSpPr>
        <p:spPr>
          <a:xfrm>
            <a:off x="1930400" y="6881336"/>
            <a:ext cx="9807157" cy="738664"/>
          </a:xfrm>
          <a:prstGeom prst="rect">
            <a:avLst/>
          </a:prstGeom>
          <a:noFill/>
        </p:spPr>
        <p:txBody>
          <a:bodyPr wrap="square" rtlCol="0">
            <a:spAutoFit/>
          </a:bodyPr>
          <a:lstStyle/>
          <a:p>
            <a:r>
              <a:rPr lang="en-US" b="1" dirty="0" smtClean="0"/>
              <a:t>Chinchilla </a:t>
            </a:r>
            <a:r>
              <a:rPr lang="en-US" dirty="0" err="1" smtClean="0"/>
              <a:t>Ribonuclease</a:t>
            </a:r>
            <a:r>
              <a:rPr lang="en-US" dirty="0" smtClean="0"/>
              <a:t> </a:t>
            </a:r>
            <a:endParaRPr lang="en-US" dirty="0"/>
          </a:p>
        </p:txBody>
      </p:sp>
      <p:pic>
        <p:nvPicPr>
          <p:cNvPr id="2" name="Picture 1"/>
          <p:cNvPicPr>
            <a:picLocks noChangeAspect="1"/>
          </p:cNvPicPr>
          <p:nvPr/>
        </p:nvPicPr>
        <p:blipFill>
          <a:blip r:embed="rId2"/>
          <a:stretch>
            <a:fillRect/>
          </a:stretch>
        </p:blipFill>
        <p:spPr>
          <a:xfrm>
            <a:off x="2284186" y="2514600"/>
            <a:ext cx="7875814" cy="4410456"/>
          </a:xfrm>
          <a:prstGeom prst="rect">
            <a:avLst/>
          </a:prstGeom>
        </p:spPr>
      </p:pic>
    </p:spTree>
    <p:extLst>
      <p:ext uri="{BB962C8B-B14F-4D97-AF65-F5344CB8AC3E}">
        <p14:creationId xmlns:p14="http://schemas.microsoft.com/office/powerpoint/2010/main" val="29699841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911600" y="2286000"/>
            <a:ext cx="7483475" cy="7239000"/>
            <a:chOff x="5283200" y="2286000"/>
            <a:chExt cx="7483475" cy="7239000"/>
          </a:xfrm>
        </p:grpSpPr>
        <p:pic>
          <p:nvPicPr>
            <p:cNvPr id="12" name="Picture 11"/>
            <p:cNvPicPr>
              <a:picLocks noChangeAspect="1"/>
            </p:cNvPicPr>
            <p:nvPr/>
          </p:nvPicPr>
          <p:blipFill>
            <a:blip r:embed="rId2"/>
            <a:stretch>
              <a:fillRect/>
            </a:stretch>
          </p:blipFill>
          <p:spPr>
            <a:xfrm>
              <a:off x="5326716" y="2286000"/>
              <a:ext cx="7439959" cy="7010400"/>
            </a:xfrm>
            <a:prstGeom prst="rect">
              <a:avLst/>
            </a:prstGeom>
          </p:spPr>
        </p:pic>
        <p:sp>
          <p:nvSpPr>
            <p:cNvPr id="13" name="Rectangle 12"/>
            <p:cNvSpPr/>
            <p:nvPr/>
          </p:nvSpPr>
          <p:spPr bwMode="auto">
            <a:xfrm>
              <a:off x="5283200" y="2438400"/>
              <a:ext cx="3048000" cy="7086600"/>
            </a:xfrm>
            <a:prstGeom prst="rect">
              <a:avLst/>
            </a:prstGeom>
            <a:solidFill>
              <a:srgbClr val="FFFFFF"/>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Comparative Modeling</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1168400" y="1219200"/>
            <a:ext cx="114300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Predict structure of a protein using the structure of a closely related protein.  </a:t>
            </a:r>
          </a:p>
        </p:txBody>
      </p:sp>
      <p:sp>
        <p:nvSpPr>
          <p:cNvPr id="18" name="Rectangle 1"/>
          <p:cNvSpPr txBox="1">
            <a:spLocks noChangeArrowheads="1"/>
          </p:cNvSpPr>
          <p:nvPr/>
        </p:nvSpPr>
        <p:spPr bwMode="auto">
          <a:xfrm>
            <a:off x="939800" y="2819400"/>
            <a:ext cx="5181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1) Identify related proteins with known structure (templates) </a:t>
            </a:r>
          </a:p>
        </p:txBody>
      </p:sp>
      <p:sp>
        <p:nvSpPr>
          <p:cNvPr id="20" name="Rectangle 1"/>
          <p:cNvSpPr txBox="1">
            <a:spLocks noChangeArrowheads="1"/>
          </p:cNvSpPr>
          <p:nvPr/>
        </p:nvSpPr>
        <p:spPr bwMode="auto">
          <a:xfrm>
            <a:off x="939800" y="4343400"/>
            <a:ext cx="5181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2) Align protein sequence with template sequence</a:t>
            </a:r>
          </a:p>
        </p:txBody>
      </p:sp>
      <p:sp>
        <p:nvSpPr>
          <p:cNvPr id="21" name="Rectangle 1"/>
          <p:cNvSpPr txBox="1">
            <a:spLocks noChangeArrowheads="1"/>
          </p:cNvSpPr>
          <p:nvPr/>
        </p:nvSpPr>
        <p:spPr bwMode="auto">
          <a:xfrm>
            <a:off x="939800" y="5715000"/>
            <a:ext cx="4419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3) Build model based on alignment with template</a:t>
            </a:r>
          </a:p>
        </p:txBody>
      </p:sp>
      <p:sp>
        <p:nvSpPr>
          <p:cNvPr id="22" name="Rectangle 1"/>
          <p:cNvSpPr txBox="1">
            <a:spLocks noChangeArrowheads="1"/>
          </p:cNvSpPr>
          <p:nvPr/>
        </p:nvSpPr>
        <p:spPr bwMode="auto">
          <a:xfrm>
            <a:off x="939800" y="6934200"/>
            <a:ext cx="35814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4) Evaluate</a:t>
            </a:r>
          </a:p>
        </p:txBody>
      </p:sp>
      <p:sp>
        <p:nvSpPr>
          <p:cNvPr id="23" name="Rectangle 1"/>
          <p:cNvSpPr txBox="1">
            <a:spLocks noChangeArrowheads="1"/>
          </p:cNvSpPr>
          <p:nvPr/>
        </p:nvSpPr>
        <p:spPr bwMode="auto">
          <a:xfrm>
            <a:off x="9433573" y="8839200"/>
            <a:ext cx="3581400"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err="1" smtClean="0"/>
              <a:t>Eswar</a:t>
            </a:r>
            <a:r>
              <a:rPr lang="en-US" sz="2400" dirty="0" smtClean="0"/>
              <a:t> et al. 2006</a:t>
            </a:r>
          </a:p>
        </p:txBody>
      </p:sp>
      <p:sp>
        <p:nvSpPr>
          <p:cNvPr id="2" name="Rectangle 1"/>
          <p:cNvSpPr/>
          <p:nvPr/>
        </p:nvSpPr>
        <p:spPr bwMode="auto">
          <a:xfrm>
            <a:off x="939800" y="7162800"/>
            <a:ext cx="3810000" cy="106680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2088730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59000" y="1828800"/>
            <a:ext cx="8686800" cy="7866380"/>
          </a:xfrm>
          <a:prstGeom prst="rect">
            <a:avLst/>
          </a:prstGeom>
        </p:spPr>
      </p:pic>
      <p:sp>
        <p:nvSpPr>
          <p:cNvPr id="21" name="Rectangle 1"/>
          <p:cNvSpPr txBox="1">
            <a:spLocks noChangeArrowheads="1"/>
          </p:cNvSpPr>
          <p:nvPr/>
        </p:nvSpPr>
        <p:spPr bwMode="auto">
          <a:xfrm>
            <a:off x="787400" y="1905000"/>
            <a:ext cx="77724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a:t>4</a:t>
            </a:r>
            <a:r>
              <a:rPr lang="en-US" sz="2400" dirty="0" smtClean="0"/>
              <a:t>) Evaluate</a:t>
            </a:r>
          </a:p>
        </p:txBody>
      </p:sp>
      <p:sp>
        <p:nvSpPr>
          <p:cNvPr id="13" name="Rectangle 1"/>
          <p:cNvSpPr txBox="1">
            <a:spLocks noChangeArrowheads="1"/>
          </p:cNvSpPr>
          <p:nvPr/>
        </p:nvSpPr>
        <p:spPr bwMode="auto">
          <a:xfrm>
            <a:off x="10464800" y="8686800"/>
            <a:ext cx="5562600" cy="9298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err="1" smtClean="0"/>
              <a:t>Eswar</a:t>
            </a:r>
            <a:r>
              <a:rPr lang="en-US" sz="2400" dirty="0" smtClean="0"/>
              <a:t> et al. 2006</a:t>
            </a:r>
          </a:p>
        </p:txBody>
      </p:sp>
      <p:sp>
        <p:nvSpPr>
          <p:cNvPr id="16" name="Rectangle 3"/>
          <p:cNvSpPr txBox="1">
            <a:spLocks noChangeArrowheads="1"/>
          </p:cNvSpPr>
          <p:nvPr/>
        </p:nvSpPr>
        <p:spPr bwMode="auto">
          <a:xfrm>
            <a:off x="1397000" y="762000"/>
            <a:ext cx="104648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sz="3600" b="1" dirty="0" smtClean="0"/>
              <a:t>Comparative Modeling</a:t>
            </a:r>
            <a:endParaRPr lang="en-US" sz="3600" b="1" dirty="0">
              <a:ea typeface="ヒラギノ角ゴ ProN W6" charset="0"/>
              <a:cs typeface="ヒラギノ角ゴ ProN W6" charset="0"/>
            </a:endParaRPr>
          </a:p>
        </p:txBody>
      </p:sp>
    </p:spTree>
    <p:extLst>
      <p:ext uri="{BB962C8B-B14F-4D97-AF65-F5344CB8AC3E}">
        <p14:creationId xmlns:p14="http://schemas.microsoft.com/office/powerpoint/2010/main" val="23635845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
          <p:cNvSpPr txBox="1">
            <a:spLocks noChangeArrowheads="1"/>
          </p:cNvSpPr>
          <p:nvPr/>
        </p:nvSpPr>
        <p:spPr bwMode="auto">
          <a:xfrm>
            <a:off x="787400" y="2658070"/>
            <a:ext cx="77724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a:t>4</a:t>
            </a:r>
            <a:r>
              <a:rPr lang="en-US" sz="2400" dirty="0" smtClean="0"/>
              <a:t>) Evaluate</a:t>
            </a:r>
          </a:p>
        </p:txBody>
      </p:sp>
      <p:pic>
        <p:nvPicPr>
          <p:cNvPr id="4" name="Picture 3"/>
          <p:cNvPicPr>
            <a:picLocks noChangeAspect="1"/>
          </p:cNvPicPr>
          <p:nvPr/>
        </p:nvPicPr>
        <p:blipFill>
          <a:blip r:embed="rId3"/>
          <a:stretch>
            <a:fillRect/>
          </a:stretch>
        </p:blipFill>
        <p:spPr>
          <a:xfrm>
            <a:off x="4140200" y="3086100"/>
            <a:ext cx="7467600" cy="5640848"/>
          </a:xfrm>
          <a:prstGeom prst="rect">
            <a:avLst/>
          </a:prstGeom>
        </p:spPr>
      </p:pic>
      <p:sp>
        <p:nvSpPr>
          <p:cNvPr id="13" name="Rectangle 1"/>
          <p:cNvSpPr txBox="1">
            <a:spLocks noChangeArrowheads="1"/>
          </p:cNvSpPr>
          <p:nvPr/>
        </p:nvSpPr>
        <p:spPr bwMode="auto">
          <a:xfrm>
            <a:off x="7645400" y="8686800"/>
            <a:ext cx="5562600" cy="9298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err="1" smtClean="0"/>
              <a:t>Eswar</a:t>
            </a:r>
            <a:r>
              <a:rPr lang="en-US" sz="2400" dirty="0" smtClean="0"/>
              <a:t> et al. 2006</a:t>
            </a:r>
          </a:p>
        </p:txBody>
      </p:sp>
      <p:sp>
        <p:nvSpPr>
          <p:cNvPr id="14" name="Rectangle 1"/>
          <p:cNvSpPr txBox="1">
            <a:spLocks noChangeArrowheads="1"/>
          </p:cNvSpPr>
          <p:nvPr/>
        </p:nvSpPr>
        <p:spPr bwMode="auto">
          <a:xfrm>
            <a:off x="482600" y="4343400"/>
            <a:ext cx="77724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Common Errors:</a:t>
            </a:r>
          </a:p>
          <a:p>
            <a:pPr marL="317500" indent="0">
              <a:buNone/>
            </a:pPr>
            <a:r>
              <a:rPr lang="en-US" sz="2400" dirty="0" smtClean="0"/>
              <a:t>A. Side Chain packing</a:t>
            </a:r>
          </a:p>
          <a:p>
            <a:pPr marL="317500" indent="0">
              <a:buNone/>
            </a:pPr>
            <a:r>
              <a:rPr lang="en-US" sz="2400" dirty="0" smtClean="0"/>
              <a:t>B.  Alignment shift</a:t>
            </a:r>
          </a:p>
          <a:p>
            <a:pPr marL="317500" indent="0">
              <a:buNone/>
            </a:pPr>
            <a:r>
              <a:rPr lang="en-US" sz="2400" dirty="0" smtClean="0"/>
              <a:t>C. No template</a:t>
            </a:r>
          </a:p>
          <a:p>
            <a:pPr marL="317500" indent="0">
              <a:buNone/>
            </a:pPr>
            <a:r>
              <a:rPr lang="en-US" sz="2400" dirty="0" smtClean="0"/>
              <a:t>D. Misalignment</a:t>
            </a:r>
          </a:p>
          <a:p>
            <a:pPr marL="317500" indent="0">
              <a:buNone/>
            </a:pPr>
            <a:r>
              <a:rPr lang="en-US" sz="2400" dirty="0" smtClean="0"/>
              <a:t>E. Wrong template</a:t>
            </a:r>
            <a:endParaRPr lang="en-US" sz="2400" dirty="0"/>
          </a:p>
          <a:p>
            <a:pPr marL="317500" indent="0">
              <a:buFont typeface="Gill Sans" charset="0"/>
              <a:buNone/>
            </a:pPr>
            <a:endParaRPr lang="en-US" sz="2400" dirty="0" smtClean="0"/>
          </a:p>
        </p:txBody>
      </p:sp>
      <p:sp>
        <p:nvSpPr>
          <p:cNvPr id="16" name="Rectangle 3"/>
          <p:cNvSpPr txBox="1">
            <a:spLocks noChangeArrowheads="1"/>
          </p:cNvSpPr>
          <p:nvPr/>
        </p:nvSpPr>
        <p:spPr bwMode="auto">
          <a:xfrm>
            <a:off x="1397000" y="762000"/>
            <a:ext cx="104648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sz="3600" b="1" dirty="0" smtClean="0"/>
              <a:t>Comparative Modeling</a:t>
            </a:r>
            <a:endParaRPr lang="en-US" sz="3600" b="1" dirty="0">
              <a:ea typeface="ヒラギノ角ゴ ProN W6" charset="0"/>
              <a:cs typeface="ヒラギノ角ゴ ProN W6" charset="0"/>
            </a:endParaRPr>
          </a:p>
        </p:txBody>
      </p:sp>
    </p:spTree>
    <p:extLst>
      <p:ext uri="{BB962C8B-B14F-4D97-AF65-F5344CB8AC3E}">
        <p14:creationId xmlns:p14="http://schemas.microsoft.com/office/powerpoint/2010/main" val="2658151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270000" y="609600"/>
            <a:ext cx="10464800" cy="1143000"/>
          </a:xfrm>
          <a:ln/>
        </p:spPr>
        <p:txBody>
          <a:bodyPr/>
          <a:lstStyle/>
          <a:p>
            <a:r>
              <a:rPr lang="en-US" sz="3600" b="1" dirty="0" err="1" smtClean="0"/>
              <a:t>Pymol</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5664200" y="1143000"/>
            <a:ext cx="75438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Demo!</a:t>
            </a:r>
          </a:p>
        </p:txBody>
      </p:sp>
      <p:sp>
        <p:nvSpPr>
          <p:cNvPr id="6" name="Rectangle 1"/>
          <p:cNvSpPr txBox="1">
            <a:spLocks noChangeArrowheads="1"/>
          </p:cNvSpPr>
          <p:nvPr/>
        </p:nvSpPr>
        <p:spPr bwMode="auto">
          <a:xfrm>
            <a:off x="1092200" y="7391400"/>
            <a:ext cx="11150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1600" dirty="0"/>
              <a:t>&gt;gi|533199034|ref|XP_005412130.1| PREDICTED: </a:t>
            </a:r>
            <a:r>
              <a:rPr lang="en-US" sz="1600" dirty="0" err="1"/>
              <a:t>ribonuclease</a:t>
            </a:r>
            <a:r>
              <a:rPr lang="en-US" sz="1600" dirty="0"/>
              <a:t> pancreatic [Chinchilla </a:t>
            </a:r>
            <a:r>
              <a:rPr lang="en-US" sz="1600" dirty="0" err="1"/>
              <a:t>lanigera</a:t>
            </a:r>
            <a:r>
              <a:rPr lang="en-US" sz="1600" dirty="0"/>
              <a:t>] MTLEKSLVLFSLLILVLLGLGWVQPSLGKESSAMKFQRQHMDSSGSPSTNANYCNEMMKGRNMTQGYCKP VNTFVHEPLADVQAVCFQKNVPCKNGQSNCYQSNSNMHITDCRLTSNSKYPNCSYRTSRENKGIIVACEG NPYVPVHFDASV</a:t>
            </a:r>
            <a:endParaRPr lang="en-US" sz="1600" dirty="0" smtClean="0"/>
          </a:p>
        </p:txBody>
      </p:sp>
      <p:sp>
        <p:nvSpPr>
          <p:cNvPr id="4" name="TextBox 3"/>
          <p:cNvSpPr txBox="1"/>
          <p:nvPr/>
        </p:nvSpPr>
        <p:spPr>
          <a:xfrm>
            <a:off x="1930400" y="6881336"/>
            <a:ext cx="9807157" cy="738664"/>
          </a:xfrm>
          <a:prstGeom prst="rect">
            <a:avLst/>
          </a:prstGeom>
          <a:noFill/>
        </p:spPr>
        <p:txBody>
          <a:bodyPr wrap="square" rtlCol="0">
            <a:spAutoFit/>
          </a:bodyPr>
          <a:lstStyle/>
          <a:p>
            <a:r>
              <a:rPr lang="en-US" b="1" dirty="0" smtClean="0"/>
              <a:t>Chinchilla </a:t>
            </a:r>
            <a:r>
              <a:rPr lang="en-US" dirty="0" err="1" smtClean="0"/>
              <a:t>Ribonuclease</a:t>
            </a:r>
            <a:r>
              <a:rPr lang="en-US" dirty="0" smtClean="0"/>
              <a:t> </a:t>
            </a:r>
            <a:endParaRPr lang="en-US" dirty="0"/>
          </a:p>
        </p:txBody>
      </p:sp>
      <p:pic>
        <p:nvPicPr>
          <p:cNvPr id="3" name="Picture 2"/>
          <p:cNvPicPr>
            <a:picLocks noChangeAspect="1"/>
          </p:cNvPicPr>
          <p:nvPr/>
        </p:nvPicPr>
        <p:blipFill>
          <a:blip r:embed="rId2"/>
          <a:stretch>
            <a:fillRect/>
          </a:stretch>
        </p:blipFill>
        <p:spPr>
          <a:xfrm>
            <a:off x="4749800" y="2362200"/>
            <a:ext cx="3486150" cy="4648200"/>
          </a:xfrm>
          <a:prstGeom prst="rect">
            <a:avLst/>
          </a:prstGeom>
        </p:spPr>
      </p:pic>
    </p:spTree>
    <p:extLst>
      <p:ext uri="{BB962C8B-B14F-4D97-AF65-F5344CB8AC3E}">
        <p14:creationId xmlns:p14="http://schemas.microsoft.com/office/powerpoint/2010/main" val="13150387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Sequence defines Structure</a:t>
            </a:r>
            <a:br>
              <a:rPr lang="en-US" sz="4400" dirty="0" smtClean="0"/>
            </a:br>
            <a:r>
              <a:rPr lang="en-US" sz="4400" dirty="0" smtClean="0"/>
              <a:t>Structure defines Function</a:t>
            </a:r>
            <a:endParaRPr lang="en-US" sz="4400" dirty="0"/>
          </a:p>
        </p:txBody>
      </p:sp>
      <p:pic>
        <p:nvPicPr>
          <p:cNvPr id="4" name="Picture 3"/>
          <p:cNvPicPr>
            <a:picLocks noChangeAspect="1"/>
          </p:cNvPicPr>
          <p:nvPr/>
        </p:nvPicPr>
        <p:blipFill>
          <a:blip r:embed="rId2"/>
          <a:stretch>
            <a:fillRect/>
          </a:stretch>
        </p:blipFill>
        <p:spPr>
          <a:xfrm>
            <a:off x="2616200" y="2743200"/>
            <a:ext cx="7632700" cy="6769100"/>
          </a:xfrm>
          <a:prstGeom prst="rect">
            <a:avLst/>
          </a:prstGeom>
        </p:spPr>
      </p:pic>
      <p:sp>
        <p:nvSpPr>
          <p:cNvPr id="5" name="Rectangle 4"/>
          <p:cNvSpPr/>
          <p:nvPr/>
        </p:nvSpPr>
        <p:spPr bwMode="auto">
          <a:xfrm>
            <a:off x="3073400" y="4648200"/>
            <a:ext cx="6553200" cy="44958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14061219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Protein Data Bank (PDB)</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406400" y="2057400"/>
            <a:ext cx="11430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b="1" dirty="0">
                <a:hlinkClick r:id="rId2"/>
              </a:rPr>
              <a:t>http://www.rcsb.org/pdb</a:t>
            </a:r>
            <a:r>
              <a:rPr lang="en-US" sz="2400" b="1" dirty="0" smtClean="0">
                <a:hlinkClick r:id="rId2"/>
              </a:rPr>
              <a:t>/</a:t>
            </a:r>
            <a:endParaRPr lang="en-US" sz="2400" b="1" dirty="0" smtClean="0"/>
          </a:p>
          <a:p>
            <a:pPr marL="317500" indent="0">
              <a:buNone/>
            </a:pPr>
            <a:endParaRPr lang="en-US" sz="2400" b="1" dirty="0"/>
          </a:p>
          <a:p>
            <a:pPr marL="317500" indent="0">
              <a:buNone/>
            </a:pPr>
            <a:r>
              <a:rPr lang="en-US" sz="2400" dirty="0" err="1" smtClean="0"/>
              <a:t>PDBid</a:t>
            </a:r>
            <a:r>
              <a:rPr lang="en-US" sz="2400" dirty="0" smtClean="0"/>
              <a:t>: 1DFJ</a:t>
            </a:r>
            <a:endParaRPr lang="en-US" sz="2400" b="1" dirty="0" smtClean="0"/>
          </a:p>
          <a:p>
            <a:pPr marL="317500" indent="0">
              <a:buNone/>
            </a:pPr>
            <a:endParaRPr lang="en-US" sz="2400" dirty="0" smtClean="0"/>
          </a:p>
          <a:p>
            <a:pPr marL="317500" indent="0">
              <a:buNone/>
            </a:pPr>
            <a:r>
              <a:rPr lang="en-US" sz="2400" dirty="0"/>
              <a:t>Molecules, Resolution, Publication, </a:t>
            </a:r>
            <a:r>
              <a:rPr lang="en-US" sz="2400" dirty="0" smtClean="0"/>
              <a:t>Download Links, etc.</a:t>
            </a:r>
          </a:p>
          <a:p>
            <a:pPr marL="317500" indent="0">
              <a:buNone/>
            </a:pPr>
            <a:r>
              <a:rPr lang="en-US" sz="2400" dirty="0" smtClean="0"/>
              <a:t>Experimental method: </a:t>
            </a:r>
          </a:p>
          <a:p>
            <a:pPr marL="317500" indent="0">
              <a:buNone/>
            </a:pPr>
            <a:r>
              <a:rPr lang="en-US" sz="2400" dirty="0"/>
              <a:t>	</a:t>
            </a:r>
            <a:r>
              <a:rPr lang="en-US" sz="2400" dirty="0" smtClean="0"/>
              <a:t>X-ray crystallography</a:t>
            </a:r>
          </a:p>
          <a:p>
            <a:pPr marL="317500" indent="0">
              <a:buNone/>
            </a:pPr>
            <a:r>
              <a:rPr lang="en-US" sz="2400" dirty="0"/>
              <a:t>	</a:t>
            </a:r>
            <a:r>
              <a:rPr lang="en-US" sz="2400" dirty="0" smtClean="0"/>
              <a:t>NMR</a:t>
            </a:r>
          </a:p>
          <a:p>
            <a:pPr marL="317500" indent="0">
              <a:buNone/>
            </a:pPr>
            <a:r>
              <a:rPr lang="en-US" sz="2400" dirty="0"/>
              <a:t>	</a:t>
            </a:r>
            <a:r>
              <a:rPr lang="en-US" sz="2400" dirty="0" smtClean="0"/>
              <a:t>Electron Microscopy</a:t>
            </a:r>
          </a:p>
          <a:p>
            <a:pPr marL="317500" indent="0">
              <a:buFont typeface="Gill Sans" charset="0"/>
              <a:buNone/>
            </a:pPr>
            <a:endParaRPr lang="en-US" sz="2400" dirty="0" smtClean="0"/>
          </a:p>
        </p:txBody>
      </p:sp>
    </p:spTree>
    <p:extLst>
      <p:ext uri="{BB962C8B-B14F-4D97-AF65-F5344CB8AC3E}">
        <p14:creationId xmlns:p14="http://schemas.microsoft.com/office/powerpoint/2010/main" val="25964777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473200" y="304800"/>
            <a:ext cx="10464800" cy="1143000"/>
          </a:xfrm>
          <a:ln/>
        </p:spPr>
        <p:txBody>
          <a:bodyPr/>
          <a:lstStyle/>
          <a:p>
            <a:r>
              <a:rPr lang="en-US" sz="4400" b="1" dirty="0" smtClean="0"/>
              <a:t>What is a 3D structure?</a:t>
            </a:r>
            <a:endParaRPr lang="en-US" sz="4400" b="1" dirty="0">
              <a:ea typeface="ヒラギノ角ゴ ProN W6" charset="0"/>
              <a:cs typeface="ヒラギノ角ゴ ProN W6" charset="0"/>
            </a:endParaRPr>
          </a:p>
        </p:txBody>
      </p:sp>
      <p:sp>
        <p:nvSpPr>
          <p:cNvPr id="18" name="Rectangle 1"/>
          <p:cNvSpPr txBox="1">
            <a:spLocks noChangeArrowheads="1"/>
          </p:cNvSpPr>
          <p:nvPr/>
        </p:nvSpPr>
        <p:spPr bwMode="auto">
          <a:xfrm>
            <a:off x="3302000" y="1371600"/>
            <a:ext cx="6629400" cy="167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800" dirty="0" smtClean="0"/>
              <a:t>Representation of a molecule.</a:t>
            </a:r>
          </a:p>
          <a:p>
            <a:pPr marL="317500" indent="0">
              <a:buNone/>
            </a:pPr>
            <a:r>
              <a:rPr lang="en-US" sz="2800" dirty="0" smtClean="0"/>
              <a:t>Static snapshot of a dynamic object</a:t>
            </a:r>
          </a:p>
        </p:txBody>
      </p:sp>
      <p:sp>
        <p:nvSpPr>
          <p:cNvPr id="19" name="Rectangle 1"/>
          <p:cNvSpPr txBox="1">
            <a:spLocks noChangeArrowheads="1"/>
          </p:cNvSpPr>
          <p:nvPr/>
        </p:nvSpPr>
        <p:spPr bwMode="auto">
          <a:xfrm>
            <a:off x="8331200" y="3246344"/>
            <a:ext cx="38862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3200" dirty="0" smtClean="0"/>
              <a:t>Atoms and Bonds</a:t>
            </a:r>
            <a:endParaRPr lang="en-US" sz="3200" dirty="0"/>
          </a:p>
        </p:txBody>
      </p:sp>
      <p:sp>
        <p:nvSpPr>
          <p:cNvPr id="20" name="Rectangle 1"/>
          <p:cNvSpPr txBox="1">
            <a:spLocks noChangeArrowheads="1"/>
          </p:cNvSpPr>
          <p:nvPr/>
        </p:nvSpPr>
        <p:spPr bwMode="auto">
          <a:xfrm>
            <a:off x="1625600" y="6337336"/>
            <a:ext cx="43434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3200" dirty="0" smtClean="0"/>
              <a:t>Secondary Structure</a:t>
            </a:r>
            <a:endParaRPr lang="en-US" sz="3200" dirty="0"/>
          </a:p>
        </p:txBody>
      </p:sp>
      <p:sp>
        <p:nvSpPr>
          <p:cNvPr id="21" name="Rectangle 1"/>
          <p:cNvSpPr txBox="1">
            <a:spLocks noChangeArrowheads="1"/>
          </p:cNvSpPr>
          <p:nvPr/>
        </p:nvSpPr>
        <p:spPr bwMode="auto">
          <a:xfrm>
            <a:off x="8102600" y="6553200"/>
            <a:ext cx="25146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3200" dirty="0" smtClean="0"/>
              <a:t>Surface</a:t>
            </a:r>
            <a:endParaRPr lang="en-US" sz="3200" dirty="0"/>
          </a:p>
        </p:txBody>
      </p:sp>
      <p:pic>
        <p:nvPicPr>
          <p:cNvPr id="3" name="Picture 2" descr="riboA_surfac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3000" y="7162800"/>
            <a:ext cx="3911600" cy="2344101"/>
          </a:xfrm>
          <a:prstGeom prst="rect">
            <a:avLst/>
          </a:prstGeom>
        </p:spPr>
      </p:pic>
      <p:pic>
        <p:nvPicPr>
          <p:cNvPr id="4" name="Picture 3" descr="riboA_carto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800" y="6678870"/>
            <a:ext cx="5130800" cy="3074730"/>
          </a:xfrm>
          <a:prstGeom prst="rect">
            <a:avLst/>
          </a:prstGeom>
        </p:spPr>
      </p:pic>
      <p:pic>
        <p:nvPicPr>
          <p:cNvPr id="5" name="Picture 4" descr="riboA_stick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8800" y="3962400"/>
            <a:ext cx="4368800" cy="2618087"/>
          </a:xfrm>
          <a:prstGeom prst="rect">
            <a:avLst/>
          </a:prstGeom>
        </p:spPr>
      </p:pic>
      <p:sp>
        <p:nvSpPr>
          <p:cNvPr id="10" name="Rectangle 1"/>
          <p:cNvSpPr txBox="1">
            <a:spLocks noChangeArrowheads="1"/>
          </p:cNvSpPr>
          <p:nvPr/>
        </p:nvSpPr>
        <p:spPr bwMode="auto">
          <a:xfrm>
            <a:off x="2082800" y="3169384"/>
            <a:ext cx="3048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3200" dirty="0" smtClean="0"/>
              <a:t>Coordinates</a:t>
            </a:r>
            <a:endParaRPr lang="en-US" sz="3200" dirty="0"/>
          </a:p>
        </p:txBody>
      </p:sp>
      <p:sp>
        <p:nvSpPr>
          <p:cNvPr id="6" name="TextBox 5"/>
          <p:cNvSpPr txBox="1"/>
          <p:nvPr/>
        </p:nvSpPr>
        <p:spPr>
          <a:xfrm>
            <a:off x="25400" y="4083784"/>
            <a:ext cx="8077200" cy="1938992"/>
          </a:xfrm>
          <a:prstGeom prst="rect">
            <a:avLst/>
          </a:prstGeom>
          <a:noFill/>
        </p:spPr>
        <p:txBody>
          <a:bodyPr wrap="square" rtlCol="0">
            <a:spAutoFit/>
          </a:bodyPr>
          <a:lstStyle/>
          <a:p>
            <a:r>
              <a:rPr lang="pt-BR" sz="1200" dirty="0">
                <a:latin typeface="Courier New"/>
                <a:cs typeface="Courier New"/>
              </a:rPr>
              <a:t>ATOM      1  N   LYS E   1      15.101  25.279 -11.672  1.00 97.78           N</a:t>
            </a:r>
          </a:p>
          <a:p>
            <a:r>
              <a:rPr lang="pt-BR" sz="1200" dirty="0">
                <a:latin typeface="Courier New"/>
                <a:cs typeface="Courier New"/>
              </a:rPr>
              <a:t>ATOM      2  CA  LYS E   1      14.101  24.190 -11.496  1.00 95.96           C</a:t>
            </a:r>
          </a:p>
          <a:p>
            <a:r>
              <a:rPr lang="pt-BR" sz="1200" dirty="0">
                <a:latin typeface="Courier New"/>
                <a:cs typeface="Courier New"/>
              </a:rPr>
              <a:t>ATOM      3  C   LYS E   1      13.269  24.511 -10.248  1.00 94.22           C</a:t>
            </a:r>
          </a:p>
          <a:p>
            <a:r>
              <a:rPr lang="pt-BR" sz="1200" dirty="0">
                <a:latin typeface="Courier New"/>
                <a:cs typeface="Courier New"/>
              </a:rPr>
              <a:t>ATOM      4  O   LYS E   1      12.861  25.671 -10.051  1.00 94.62           O</a:t>
            </a:r>
          </a:p>
          <a:p>
            <a:r>
              <a:rPr lang="pt-BR" sz="1200" dirty="0">
                <a:latin typeface="Courier New"/>
                <a:cs typeface="Courier New"/>
              </a:rPr>
              <a:t>ATOM      5  CB  LYS E   1      14.792  22.807 -11.375  1.00 97.64           C</a:t>
            </a:r>
          </a:p>
          <a:p>
            <a:r>
              <a:rPr lang="pt-BR" sz="1200" dirty="0">
                <a:latin typeface="Courier New"/>
                <a:cs typeface="Courier New"/>
              </a:rPr>
              <a:t>ATOM      6  CG  LYS E   1      13.854  21.594 -11.530  1.00102.46           C</a:t>
            </a:r>
          </a:p>
          <a:p>
            <a:r>
              <a:rPr lang="pt-BR" sz="1200" dirty="0">
                <a:latin typeface="Courier New"/>
                <a:cs typeface="Courier New"/>
              </a:rPr>
              <a:t>ATOM      7  CD  LYS E   1      14.278  20.409 -10.652  1.00109.05           C</a:t>
            </a:r>
          </a:p>
          <a:p>
            <a:r>
              <a:rPr lang="pt-BR" sz="1200" dirty="0">
                <a:latin typeface="Courier New"/>
                <a:cs typeface="Courier New"/>
              </a:rPr>
              <a:t>ATOM      8  CE  LYS E   1      13.220  19.304 -10.681  1.00108.13           C</a:t>
            </a:r>
          </a:p>
          <a:p>
            <a:r>
              <a:rPr lang="pt-BR" sz="1200" dirty="0">
                <a:latin typeface="Courier New"/>
                <a:cs typeface="Courier New"/>
              </a:rPr>
              <a:t>ATOM      9  NZ  LYS E   1      13.536  18.165  -9.780  1.00106.31           N</a:t>
            </a:r>
          </a:p>
          <a:p>
            <a:endParaRPr lang="en-US" sz="1200" dirty="0">
              <a:latin typeface="Courier New"/>
              <a:cs typeface="Courier New"/>
            </a:endParaRPr>
          </a:p>
        </p:txBody>
      </p:sp>
      <p:sp>
        <p:nvSpPr>
          <p:cNvPr id="7" name="Rectangle 6"/>
          <p:cNvSpPr/>
          <p:nvPr/>
        </p:nvSpPr>
        <p:spPr bwMode="auto">
          <a:xfrm>
            <a:off x="330199" y="4038600"/>
            <a:ext cx="7391400" cy="1828800"/>
          </a:xfrm>
          <a:prstGeom prst="rect">
            <a:avLst/>
          </a:prstGeom>
          <a:noFill/>
          <a:ln w="127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78413343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10" grpId="0"/>
      <p:bldP spid="6"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473200" y="304800"/>
            <a:ext cx="10464800" cy="1143000"/>
          </a:xfrm>
          <a:ln/>
        </p:spPr>
        <p:txBody>
          <a:bodyPr/>
          <a:lstStyle/>
          <a:p>
            <a:r>
              <a:rPr lang="en-US" sz="4400" b="1" dirty="0" smtClean="0"/>
              <a:t>What </a:t>
            </a:r>
            <a:r>
              <a:rPr lang="en-US" sz="4400" b="1" dirty="0" smtClean="0"/>
              <a:t>is </a:t>
            </a:r>
            <a:r>
              <a:rPr lang="en-US" sz="4400" b="1" dirty="0" smtClean="0"/>
              <a:t>a 3D structure?</a:t>
            </a:r>
            <a:endParaRPr lang="en-US" sz="4400" b="1" dirty="0">
              <a:ea typeface="ヒラギノ角ゴ ProN W6" charset="0"/>
              <a:cs typeface="ヒラギノ角ゴ ProN W6" charset="0"/>
            </a:endParaRPr>
          </a:p>
        </p:txBody>
      </p:sp>
      <p:sp>
        <p:nvSpPr>
          <p:cNvPr id="19" name="Rectangle 1"/>
          <p:cNvSpPr txBox="1">
            <a:spLocks noChangeArrowheads="1"/>
          </p:cNvSpPr>
          <p:nvPr/>
        </p:nvSpPr>
        <p:spPr bwMode="auto">
          <a:xfrm>
            <a:off x="711200" y="2133600"/>
            <a:ext cx="37338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3200" dirty="0" smtClean="0"/>
              <a:t>Atoms and Bonds</a:t>
            </a:r>
            <a:endParaRPr lang="en-US" sz="3200" dirty="0"/>
          </a:p>
        </p:txBody>
      </p:sp>
      <p:pic>
        <p:nvPicPr>
          <p:cNvPr id="5" name="Picture 4" descr="riboA_stic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0" y="2819400"/>
            <a:ext cx="5849126" cy="3505200"/>
          </a:xfrm>
          <a:prstGeom prst="rect">
            <a:avLst/>
          </a:prstGeom>
        </p:spPr>
      </p:pic>
      <p:pic>
        <p:nvPicPr>
          <p:cNvPr id="9" name="Picture 8" descr="ala_3m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00" y="4876800"/>
            <a:ext cx="6568000" cy="4064000"/>
          </a:xfrm>
          <a:prstGeom prst="rect">
            <a:avLst/>
          </a:prstGeom>
        </p:spPr>
      </p:pic>
      <p:cxnSp>
        <p:nvCxnSpPr>
          <p:cNvPr id="25" name="Straight Arrow Connector 24"/>
          <p:cNvCxnSpPr/>
          <p:nvPr/>
        </p:nvCxnSpPr>
        <p:spPr bwMode="auto">
          <a:xfrm>
            <a:off x="8178800" y="5105400"/>
            <a:ext cx="533400" cy="533400"/>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6" name="TextBox 25"/>
          <p:cNvSpPr txBox="1"/>
          <p:nvPr/>
        </p:nvSpPr>
        <p:spPr>
          <a:xfrm>
            <a:off x="7668812" y="4495800"/>
            <a:ext cx="509988" cy="738664"/>
          </a:xfrm>
          <a:prstGeom prst="rect">
            <a:avLst/>
          </a:prstGeom>
          <a:noFill/>
        </p:spPr>
        <p:txBody>
          <a:bodyPr wrap="none" rtlCol="0">
            <a:spAutoFit/>
          </a:bodyPr>
          <a:lstStyle/>
          <a:p>
            <a:r>
              <a:rPr lang="en-US" dirty="0" smtClean="0"/>
              <a:t>R</a:t>
            </a:r>
            <a:endParaRPr lang="en-US" dirty="0"/>
          </a:p>
        </p:txBody>
      </p:sp>
      <p:cxnSp>
        <p:nvCxnSpPr>
          <p:cNvPr id="29" name="Straight Arrow Connector 28"/>
          <p:cNvCxnSpPr/>
          <p:nvPr/>
        </p:nvCxnSpPr>
        <p:spPr bwMode="auto">
          <a:xfrm flipH="1">
            <a:off x="9474200" y="5791200"/>
            <a:ext cx="533400" cy="609600"/>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2" name="Straight Arrow Connector 31"/>
          <p:cNvCxnSpPr/>
          <p:nvPr/>
        </p:nvCxnSpPr>
        <p:spPr bwMode="auto">
          <a:xfrm flipH="1" flipV="1">
            <a:off x="8712200" y="7086600"/>
            <a:ext cx="457200" cy="685800"/>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5" name="TextBox 44"/>
          <p:cNvSpPr txBox="1"/>
          <p:nvPr/>
        </p:nvSpPr>
        <p:spPr>
          <a:xfrm>
            <a:off x="9931400" y="5181600"/>
            <a:ext cx="840570" cy="738664"/>
          </a:xfrm>
          <a:prstGeom prst="rect">
            <a:avLst/>
          </a:prstGeom>
          <a:noFill/>
        </p:spPr>
        <p:txBody>
          <a:bodyPr wrap="none" rtlCol="0">
            <a:spAutoFit/>
          </a:bodyPr>
          <a:lstStyle/>
          <a:p>
            <a:r>
              <a:rPr lang="en-US" dirty="0" smtClean="0"/>
              <a:t>PSI</a:t>
            </a:r>
            <a:endParaRPr lang="en-US" dirty="0"/>
          </a:p>
        </p:txBody>
      </p:sp>
      <p:sp>
        <p:nvSpPr>
          <p:cNvPr id="46" name="TextBox 45"/>
          <p:cNvSpPr txBox="1"/>
          <p:nvPr/>
        </p:nvSpPr>
        <p:spPr>
          <a:xfrm>
            <a:off x="8864600" y="7696200"/>
            <a:ext cx="986531" cy="738664"/>
          </a:xfrm>
          <a:prstGeom prst="rect">
            <a:avLst/>
          </a:prstGeom>
          <a:noFill/>
        </p:spPr>
        <p:txBody>
          <a:bodyPr wrap="none" rtlCol="0">
            <a:spAutoFit/>
          </a:bodyPr>
          <a:lstStyle/>
          <a:p>
            <a:r>
              <a:rPr lang="en-US" dirty="0" smtClean="0"/>
              <a:t>PHI</a:t>
            </a:r>
            <a:endParaRPr lang="en-US" dirty="0"/>
          </a:p>
        </p:txBody>
      </p:sp>
      <p:cxnSp>
        <p:nvCxnSpPr>
          <p:cNvPr id="57" name="Straight Arrow Connector 56"/>
          <p:cNvCxnSpPr/>
          <p:nvPr/>
        </p:nvCxnSpPr>
        <p:spPr bwMode="auto">
          <a:xfrm>
            <a:off x="3911600" y="4953000"/>
            <a:ext cx="1219200" cy="990600"/>
          </a:xfrm>
          <a:prstGeom prst="straightConnector1">
            <a:avLst/>
          </a:prstGeom>
          <a:blipFill dpi="0" rotWithShape="0">
            <a:blip r:embed="rId4"/>
            <a:srcRect/>
            <a:tile tx="0" ty="0" sx="100000" sy="100000" flip="none" algn="tl"/>
          </a:blipFill>
          <a:ln w="381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9" name="TextBox 58"/>
          <p:cNvSpPr txBox="1"/>
          <p:nvPr/>
        </p:nvSpPr>
        <p:spPr>
          <a:xfrm>
            <a:off x="330200" y="6477000"/>
            <a:ext cx="5357469" cy="738664"/>
          </a:xfrm>
          <a:prstGeom prst="rect">
            <a:avLst/>
          </a:prstGeom>
          <a:noFill/>
        </p:spPr>
        <p:txBody>
          <a:bodyPr wrap="none" rtlCol="0">
            <a:spAutoFit/>
          </a:bodyPr>
          <a:lstStyle/>
          <a:p>
            <a:r>
              <a:rPr lang="en-US" dirty="0" smtClean="0"/>
              <a:t>R = 1 of 20 amino acids</a:t>
            </a:r>
            <a:endParaRPr lang="en-US" dirty="0"/>
          </a:p>
        </p:txBody>
      </p:sp>
      <p:cxnSp>
        <p:nvCxnSpPr>
          <p:cNvPr id="60" name="Straight Arrow Connector 59"/>
          <p:cNvCxnSpPr/>
          <p:nvPr/>
        </p:nvCxnSpPr>
        <p:spPr bwMode="auto">
          <a:xfrm flipV="1">
            <a:off x="7340600" y="7315200"/>
            <a:ext cx="381000" cy="1143000"/>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1" name="TextBox 60"/>
          <p:cNvSpPr txBox="1"/>
          <p:nvPr/>
        </p:nvSpPr>
        <p:spPr>
          <a:xfrm>
            <a:off x="6648544" y="8382000"/>
            <a:ext cx="1761044" cy="738664"/>
          </a:xfrm>
          <a:prstGeom prst="rect">
            <a:avLst/>
          </a:prstGeom>
          <a:noFill/>
        </p:spPr>
        <p:txBody>
          <a:bodyPr wrap="none" rtlCol="0">
            <a:spAutoFit/>
          </a:bodyPr>
          <a:lstStyle/>
          <a:p>
            <a:r>
              <a:rPr lang="en-US" dirty="0" smtClean="0"/>
              <a:t>Omega</a:t>
            </a:r>
            <a:endParaRPr lang="en-US" dirty="0"/>
          </a:p>
        </p:txBody>
      </p:sp>
      <p:sp>
        <p:nvSpPr>
          <p:cNvPr id="63" name="TextBox 62"/>
          <p:cNvSpPr txBox="1"/>
          <p:nvPr/>
        </p:nvSpPr>
        <p:spPr>
          <a:xfrm>
            <a:off x="754812" y="7239000"/>
            <a:ext cx="4203457" cy="1815882"/>
          </a:xfrm>
          <a:prstGeom prst="rect">
            <a:avLst/>
          </a:prstGeom>
          <a:noFill/>
        </p:spPr>
        <p:txBody>
          <a:bodyPr wrap="none" rtlCol="0">
            <a:spAutoFit/>
          </a:bodyPr>
          <a:lstStyle/>
          <a:p>
            <a:r>
              <a:rPr lang="en-US" dirty="0" smtClean="0"/>
              <a:t>PHI / PSI rotatable</a:t>
            </a:r>
          </a:p>
          <a:p>
            <a:r>
              <a:rPr lang="en-US" dirty="0" smtClean="0"/>
              <a:t>Omega =180</a:t>
            </a:r>
          </a:p>
          <a:p>
            <a:r>
              <a:rPr lang="en-US" sz="2800" dirty="0" smtClean="0"/>
              <a:t>(sometimes 0 for </a:t>
            </a:r>
            <a:r>
              <a:rPr lang="en-US" sz="2800" dirty="0" err="1" smtClean="0"/>
              <a:t>proline</a:t>
            </a:r>
            <a:r>
              <a:rPr lang="en-US" sz="2800" dirty="0" smtClean="0"/>
              <a:t>)</a:t>
            </a:r>
            <a:endParaRPr lang="en-US" sz="2800" dirty="0"/>
          </a:p>
        </p:txBody>
      </p:sp>
      <p:sp>
        <p:nvSpPr>
          <p:cNvPr id="64" name="TextBox 63"/>
          <p:cNvSpPr txBox="1"/>
          <p:nvPr/>
        </p:nvSpPr>
        <p:spPr>
          <a:xfrm>
            <a:off x="8382475" y="2362200"/>
            <a:ext cx="4057521" cy="1815882"/>
          </a:xfrm>
          <a:prstGeom prst="rect">
            <a:avLst/>
          </a:prstGeom>
          <a:noFill/>
        </p:spPr>
        <p:txBody>
          <a:bodyPr wrap="none" rtlCol="0">
            <a:spAutoFit/>
          </a:bodyPr>
          <a:lstStyle/>
          <a:p>
            <a:r>
              <a:rPr lang="en-US" sz="2800" dirty="0" smtClean="0"/>
              <a:t>Red = Oxygen</a:t>
            </a:r>
          </a:p>
          <a:p>
            <a:r>
              <a:rPr lang="en-US" sz="2800" dirty="0" smtClean="0"/>
              <a:t>Blue = Nitrogen</a:t>
            </a:r>
          </a:p>
          <a:p>
            <a:r>
              <a:rPr lang="en-US" sz="2800" dirty="0" smtClean="0"/>
              <a:t>Green = Carbon</a:t>
            </a:r>
          </a:p>
          <a:p>
            <a:r>
              <a:rPr lang="en-US" sz="2800" dirty="0" smtClean="0"/>
              <a:t>Ignore </a:t>
            </a:r>
            <a:r>
              <a:rPr lang="en-US" sz="2800" dirty="0" err="1" smtClean="0"/>
              <a:t>Hydrogens</a:t>
            </a:r>
            <a:r>
              <a:rPr lang="en-US" sz="2800" dirty="0" smtClean="0"/>
              <a:t> for now</a:t>
            </a:r>
            <a:endParaRPr lang="en-US" sz="2800" dirty="0"/>
          </a:p>
        </p:txBody>
      </p:sp>
    </p:spTree>
    <p:extLst>
      <p:ext uri="{BB962C8B-B14F-4D97-AF65-F5344CB8AC3E}">
        <p14:creationId xmlns:p14="http://schemas.microsoft.com/office/powerpoint/2010/main" val="25895069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473200" y="304800"/>
            <a:ext cx="10464800" cy="1143000"/>
          </a:xfrm>
          <a:ln/>
        </p:spPr>
        <p:txBody>
          <a:bodyPr/>
          <a:lstStyle/>
          <a:p>
            <a:r>
              <a:rPr lang="en-US" sz="4400" b="1" dirty="0" smtClean="0"/>
              <a:t>Phi / Psi torsion angles</a:t>
            </a:r>
            <a:endParaRPr lang="en-US" sz="4400" b="1" dirty="0">
              <a:ea typeface="ヒラギノ角ゴ ProN W6" charset="0"/>
              <a:cs typeface="ヒラギノ角ゴ ProN W6" charset="0"/>
            </a:endParaRPr>
          </a:p>
        </p:txBody>
      </p:sp>
      <p:pic>
        <p:nvPicPr>
          <p:cNvPr id="12" name="Picture 11" descr="ala_3m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800" y="2057400"/>
            <a:ext cx="5029200" cy="3111856"/>
          </a:xfrm>
          <a:prstGeom prst="rect">
            <a:avLst/>
          </a:prstGeom>
        </p:spPr>
      </p:pic>
      <p:cxnSp>
        <p:nvCxnSpPr>
          <p:cNvPr id="14" name="Straight Arrow Connector 13"/>
          <p:cNvCxnSpPr/>
          <p:nvPr/>
        </p:nvCxnSpPr>
        <p:spPr bwMode="auto">
          <a:xfrm flipH="1" flipV="1">
            <a:off x="9474200" y="3810000"/>
            <a:ext cx="457200" cy="685800"/>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 name="TextBox 14"/>
          <p:cNvSpPr txBox="1"/>
          <p:nvPr/>
        </p:nvSpPr>
        <p:spPr>
          <a:xfrm>
            <a:off x="9536526" y="4419600"/>
            <a:ext cx="1166681" cy="738664"/>
          </a:xfrm>
          <a:prstGeom prst="rect">
            <a:avLst/>
          </a:prstGeom>
          <a:noFill/>
        </p:spPr>
        <p:txBody>
          <a:bodyPr wrap="none" rtlCol="0">
            <a:spAutoFit/>
          </a:bodyPr>
          <a:lstStyle/>
          <a:p>
            <a:r>
              <a:rPr lang="en-US" dirty="0" smtClean="0"/>
              <a:t>-140</a:t>
            </a:r>
            <a:endParaRPr lang="en-US" dirty="0"/>
          </a:p>
        </p:txBody>
      </p:sp>
      <p:cxnSp>
        <p:nvCxnSpPr>
          <p:cNvPr id="17" name="Straight Arrow Connector 16"/>
          <p:cNvCxnSpPr/>
          <p:nvPr/>
        </p:nvCxnSpPr>
        <p:spPr bwMode="auto">
          <a:xfrm flipH="1">
            <a:off x="10007600" y="2667000"/>
            <a:ext cx="304800" cy="609600"/>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8" name="TextBox 17"/>
          <p:cNvSpPr txBox="1"/>
          <p:nvPr/>
        </p:nvSpPr>
        <p:spPr>
          <a:xfrm>
            <a:off x="10018451" y="1981200"/>
            <a:ext cx="992579" cy="738664"/>
          </a:xfrm>
          <a:prstGeom prst="rect">
            <a:avLst/>
          </a:prstGeom>
          <a:noFill/>
        </p:spPr>
        <p:txBody>
          <a:bodyPr wrap="none" rtlCol="0">
            <a:spAutoFit/>
          </a:bodyPr>
          <a:lstStyle/>
          <a:p>
            <a:r>
              <a:rPr lang="en-US" dirty="0" smtClean="0"/>
              <a:t>135</a:t>
            </a:r>
            <a:endParaRPr lang="en-US" dirty="0"/>
          </a:p>
        </p:txBody>
      </p:sp>
      <p:pic>
        <p:nvPicPr>
          <p:cNvPr id="6" name="Picture 5" descr="ala_3mer_helic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09800"/>
            <a:ext cx="4724400" cy="2923259"/>
          </a:xfrm>
          <a:prstGeom prst="rect">
            <a:avLst/>
          </a:prstGeom>
        </p:spPr>
      </p:pic>
      <p:cxnSp>
        <p:nvCxnSpPr>
          <p:cNvPr id="21" name="Straight Arrow Connector 20"/>
          <p:cNvCxnSpPr/>
          <p:nvPr/>
        </p:nvCxnSpPr>
        <p:spPr bwMode="auto">
          <a:xfrm flipH="1" flipV="1">
            <a:off x="2071274" y="3581400"/>
            <a:ext cx="457200" cy="685800"/>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 name="TextBox 21"/>
          <p:cNvSpPr txBox="1"/>
          <p:nvPr/>
        </p:nvSpPr>
        <p:spPr>
          <a:xfrm>
            <a:off x="2268253" y="4191000"/>
            <a:ext cx="897376" cy="738664"/>
          </a:xfrm>
          <a:prstGeom prst="rect">
            <a:avLst/>
          </a:prstGeom>
          <a:noFill/>
        </p:spPr>
        <p:txBody>
          <a:bodyPr wrap="none" rtlCol="0">
            <a:spAutoFit/>
          </a:bodyPr>
          <a:lstStyle/>
          <a:p>
            <a:r>
              <a:rPr lang="en-US" dirty="0" smtClean="0"/>
              <a:t>-90</a:t>
            </a:r>
            <a:endParaRPr lang="en-US" dirty="0"/>
          </a:p>
        </p:txBody>
      </p:sp>
      <p:cxnSp>
        <p:nvCxnSpPr>
          <p:cNvPr id="27" name="Straight Arrow Connector 26"/>
          <p:cNvCxnSpPr/>
          <p:nvPr/>
        </p:nvCxnSpPr>
        <p:spPr bwMode="auto">
          <a:xfrm flipH="1">
            <a:off x="2351349" y="2209800"/>
            <a:ext cx="304800" cy="609600"/>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9" name="TextBox 28"/>
          <p:cNvSpPr txBox="1"/>
          <p:nvPr/>
        </p:nvSpPr>
        <p:spPr>
          <a:xfrm>
            <a:off x="2667000" y="1600200"/>
            <a:ext cx="453970" cy="738664"/>
          </a:xfrm>
          <a:prstGeom prst="rect">
            <a:avLst/>
          </a:prstGeom>
          <a:noFill/>
        </p:spPr>
        <p:txBody>
          <a:bodyPr wrap="none" rtlCol="0">
            <a:spAutoFit/>
          </a:bodyPr>
          <a:lstStyle/>
          <a:p>
            <a:r>
              <a:rPr lang="en-US" dirty="0" smtClean="0"/>
              <a:t>0</a:t>
            </a:r>
            <a:endParaRPr lang="en-US" dirty="0"/>
          </a:p>
        </p:txBody>
      </p:sp>
      <p:pic>
        <p:nvPicPr>
          <p:cNvPr id="31" name="Picture 30"/>
          <p:cNvPicPr>
            <a:picLocks noChangeAspect="1"/>
          </p:cNvPicPr>
          <p:nvPr/>
        </p:nvPicPr>
        <p:blipFill>
          <a:blip r:embed="rId5"/>
          <a:stretch>
            <a:fillRect/>
          </a:stretch>
        </p:blipFill>
        <p:spPr>
          <a:xfrm>
            <a:off x="3683000" y="5140948"/>
            <a:ext cx="4876800" cy="4581924"/>
          </a:xfrm>
          <a:prstGeom prst="rect">
            <a:avLst/>
          </a:prstGeom>
        </p:spPr>
      </p:pic>
    </p:spTree>
    <p:extLst>
      <p:ext uri="{BB962C8B-B14F-4D97-AF65-F5344CB8AC3E}">
        <p14:creationId xmlns:p14="http://schemas.microsoft.com/office/powerpoint/2010/main" val="24400225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473200" y="304800"/>
            <a:ext cx="10464800" cy="762000"/>
          </a:xfrm>
          <a:ln/>
        </p:spPr>
        <p:txBody>
          <a:bodyPr/>
          <a:lstStyle/>
          <a:p>
            <a:r>
              <a:rPr lang="en-US" sz="4400" b="1" dirty="0" err="1" smtClean="0"/>
              <a:t>Ramachandran</a:t>
            </a:r>
            <a:r>
              <a:rPr lang="en-US" sz="4400" b="1" dirty="0" smtClean="0"/>
              <a:t> Plot</a:t>
            </a:r>
            <a:endParaRPr lang="en-US" sz="4400" b="1" dirty="0">
              <a:ea typeface="ヒラギノ角ゴ ProN W6" charset="0"/>
              <a:cs typeface="ヒラギノ角ゴ ProN W6" charset="0"/>
            </a:endParaRPr>
          </a:p>
        </p:txBody>
      </p:sp>
      <p:pic>
        <p:nvPicPr>
          <p:cNvPr id="2" name="Picture 1"/>
          <p:cNvPicPr>
            <a:picLocks noChangeAspect="1"/>
          </p:cNvPicPr>
          <p:nvPr/>
        </p:nvPicPr>
        <p:blipFill>
          <a:blip r:embed="rId2"/>
          <a:stretch>
            <a:fillRect/>
          </a:stretch>
        </p:blipFill>
        <p:spPr>
          <a:xfrm>
            <a:off x="3302000" y="2286000"/>
            <a:ext cx="6553200" cy="6156960"/>
          </a:xfrm>
          <a:prstGeom prst="rect">
            <a:avLst/>
          </a:prstGeom>
        </p:spPr>
      </p:pic>
      <p:pic>
        <p:nvPicPr>
          <p:cNvPr id="12" name="Picture 11" descr="ala_3m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7620000"/>
            <a:ext cx="2996650" cy="1854200"/>
          </a:xfrm>
          <a:prstGeom prst="rect">
            <a:avLst/>
          </a:prstGeom>
        </p:spPr>
      </p:pic>
      <p:cxnSp>
        <p:nvCxnSpPr>
          <p:cNvPr id="13" name="Straight Arrow Connector 12"/>
          <p:cNvCxnSpPr/>
          <p:nvPr/>
        </p:nvCxnSpPr>
        <p:spPr bwMode="auto">
          <a:xfrm flipV="1">
            <a:off x="2235200" y="3733800"/>
            <a:ext cx="1143000" cy="4495800"/>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Arrow Connector 15"/>
          <p:cNvCxnSpPr/>
          <p:nvPr/>
        </p:nvCxnSpPr>
        <p:spPr bwMode="auto">
          <a:xfrm flipV="1">
            <a:off x="1930400" y="8382000"/>
            <a:ext cx="6324600" cy="228600"/>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Arrow Connector 18"/>
          <p:cNvCxnSpPr/>
          <p:nvPr/>
        </p:nvCxnSpPr>
        <p:spPr bwMode="auto">
          <a:xfrm>
            <a:off x="6045200" y="3048000"/>
            <a:ext cx="4495800" cy="533400"/>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3" name="Straight Arrow Connector 22"/>
          <p:cNvCxnSpPr/>
          <p:nvPr/>
        </p:nvCxnSpPr>
        <p:spPr bwMode="auto">
          <a:xfrm>
            <a:off x="5969000" y="5486400"/>
            <a:ext cx="4495800" cy="914400"/>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4" name="Picture 23"/>
          <p:cNvPicPr>
            <a:picLocks noChangeAspect="1"/>
          </p:cNvPicPr>
          <p:nvPr/>
        </p:nvPicPr>
        <p:blipFill>
          <a:blip r:embed="rId5"/>
          <a:stretch>
            <a:fillRect/>
          </a:stretch>
        </p:blipFill>
        <p:spPr>
          <a:xfrm>
            <a:off x="10350500" y="5410200"/>
            <a:ext cx="2654300" cy="2590800"/>
          </a:xfrm>
          <a:prstGeom prst="rect">
            <a:avLst/>
          </a:prstGeom>
        </p:spPr>
      </p:pic>
      <p:pic>
        <p:nvPicPr>
          <p:cNvPr id="25" name="Picture 24"/>
          <p:cNvPicPr>
            <a:picLocks noChangeAspect="1"/>
          </p:cNvPicPr>
          <p:nvPr/>
        </p:nvPicPr>
        <p:blipFill>
          <a:blip r:embed="rId6"/>
          <a:stretch>
            <a:fillRect/>
          </a:stretch>
        </p:blipFill>
        <p:spPr>
          <a:xfrm>
            <a:off x="9855200" y="2286000"/>
            <a:ext cx="3454400" cy="3365500"/>
          </a:xfrm>
          <a:prstGeom prst="rect">
            <a:avLst/>
          </a:prstGeom>
        </p:spPr>
      </p:pic>
      <p:sp>
        <p:nvSpPr>
          <p:cNvPr id="26" name="Rectangle 1"/>
          <p:cNvSpPr txBox="1">
            <a:spLocks noChangeArrowheads="1"/>
          </p:cNvSpPr>
          <p:nvPr/>
        </p:nvSpPr>
        <p:spPr bwMode="auto">
          <a:xfrm>
            <a:off x="2616200" y="1219200"/>
            <a:ext cx="93726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smtClean="0"/>
              <a:t>Propensity for phi/psi value combinations (statistics from PDB)</a:t>
            </a:r>
          </a:p>
          <a:p>
            <a:pPr marL="317500" indent="0">
              <a:buNone/>
            </a:pPr>
            <a:r>
              <a:rPr lang="en-US" sz="2400" dirty="0" smtClean="0"/>
              <a:t>Relationship between phi/psi angles and secondary structure</a:t>
            </a:r>
            <a:endParaRPr lang="en-US" sz="2400" dirty="0"/>
          </a:p>
        </p:txBody>
      </p:sp>
      <p:sp>
        <p:nvSpPr>
          <p:cNvPr id="28" name="Rectangle 1"/>
          <p:cNvSpPr txBox="1">
            <a:spLocks noChangeArrowheads="1"/>
          </p:cNvSpPr>
          <p:nvPr/>
        </p:nvSpPr>
        <p:spPr bwMode="auto">
          <a:xfrm>
            <a:off x="4140200" y="8763000"/>
            <a:ext cx="80772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smtClean="0"/>
              <a:t>S.C. Lovell et al. 2003</a:t>
            </a:r>
            <a:endParaRPr lang="en-US" sz="2400" dirty="0"/>
          </a:p>
        </p:txBody>
      </p:sp>
    </p:spTree>
    <p:extLst>
      <p:ext uri="{BB962C8B-B14F-4D97-AF65-F5344CB8AC3E}">
        <p14:creationId xmlns:p14="http://schemas.microsoft.com/office/powerpoint/2010/main" val="14215190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body" idx="1"/>
          </p:nvPr>
        </p:nvSpPr>
        <p:spPr>
          <a:xfrm>
            <a:off x="1016000" y="2286000"/>
            <a:ext cx="10858500" cy="838200"/>
          </a:xfrm>
          <a:ln/>
        </p:spPr>
        <p:txBody>
          <a:bodyPr/>
          <a:lstStyle/>
          <a:p>
            <a:pPr marL="317500" indent="0">
              <a:buNone/>
            </a:pPr>
            <a:r>
              <a:rPr lang="en-US" sz="2400" dirty="0" err="1" smtClean="0"/>
              <a:t>RiboA</a:t>
            </a:r>
            <a:r>
              <a:rPr lang="en-US" sz="2400" dirty="0" smtClean="0"/>
              <a:t> = 124 residues = 123 peptide bonds</a:t>
            </a:r>
          </a:p>
        </p:txBody>
      </p:sp>
      <p:sp>
        <p:nvSpPr>
          <p:cNvPr id="12291" name="Rectangle 3"/>
          <p:cNvSpPr>
            <a:spLocks noGrp="1" noChangeArrowheads="1"/>
          </p:cNvSpPr>
          <p:nvPr>
            <p:ph type="title"/>
          </p:nvPr>
        </p:nvSpPr>
        <p:spPr>
          <a:xfrm>
            <a:off x="1270000" y="304800"/>
            <a:ext cx="10464800" cy="1143000"/>
          </a:xfrm>
          <a:ln/>
        </p:spPr>
        <p:txBody>
          <a:bodyPr/>
          <a:lstStyle/>
          <a:p>
            <a:r>
              <a:rPr lang="en-US" sz="3600" b="1" dirty="0" err="1" smtClean="0"/>
              <a:t>Levinthal’s</a:t>
            </a:r>
            <a:r>
              <a:rPr lang="en-US" sz="3600" b="1" dirty="0" smtClean="0"/>
              <a:t> Paradox – thought experiment</a:t>
            </a:r>
            <a:endParaRPr lang="en-US" sz="3600" b="1" dirty="0">
              <a:ea typeface="ヒラギノ角ゴ ProN W6" charset="0"/>
              <a:cs typeface="ヒラギノ角ゴ ProN W6" charset="0"/>
            </a:endParaRPr>
          </a:p>
        </p:txBody>
      </p:sp>
      <p:sp>
        <p:nvSpPr>
          <p:cNvPr id="10" name="Rectangle 1"/>
          <p:cNvSpPr txBox="1">
            <a:spLocks noChangeArrowheads="1"/>
          </p:cNvSpPr>
          <p:nvPr/>
        </p:nvSpPr>
        <p:spPr bwMode="auto">
          <a:xfrm>
            <a:off x="1016000" y="4876800"/>
            <a:ext cx="108585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 3^(246) = 10^118 possible states</a:t>
            </a:r>
          </a:p>
        </p:txBody>
      </p:sp>
      <p:sp>
        <p:nvSpPr>
          <p:cNvPr id="11" name="Rectangle 1"/>
          <p:cNvSpPr txBox="1">
            <a:spLocks noChangeArrowheads="1"/>
          </p:cNvSpPr>
          <p:nvPr/>
        </p:nvSpPr>
        <p:spPr bwMode="auto">
          <a:xfrm>
            <a:off x="1016000" y="3124200"/>
            <a:ext cx="108585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smtClean="0"/>
              <a:t>2 torsion angles per peptide bond (phi and psi) = 246 degrees of freedom</a:t>
            </a:r>
            <a:endParaRPr lang="en-US" sz="2400" dirty="0"/>
          </a:p>
        </p:txBody>
      </p:sp>
      <p:sp>
        <p:nvSpPr>
          <p:cNvPr id="12" name="Rectangle 1"/>
          <p:cNvSpPr txBox="1">
            <a:spLocks noChangeArrowheads="1"/>
          </p:cNvSpPr>
          <p:nvPr/>
        </p:nvSpPr>
        <p:spPr bwMode="auto">
          <a:xfrm>
            <a:off x="1016000" y="3962400"/>
            <a:ext cx="108585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smtClean="0"/>
              <a:t>Assume 3 </a:t>
            </a:r>
            <a:r>
              <a:rPr lang="en-US" sz="2400" dirty="0"/>
              <a:t>stable conformations per torsion angle</a:t>
            </a:r>
          </a:p>
        </p:txBody>
      </p:sp>
      <p:sp>
        <p:nvSpPr>
          <p:cNvPr id="13" name="Rectangle 1"/>
          <p:cNvSpPr txBox="1">
            <a:spLocks noChangeArrowheads="1"/>
          </p:cNvSpPr>
          <p:nvPr/>
        </p:nvSpPr>
        <p:spPr bwMode="auto">
          <a:xfrm>
            <a:off x="1016000" y="5791200"/>
            <a:ext cx="108585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a:t>A</a:t>
            </a:r>
            <a:r>
              <a:rPr lang="en-US" sz="2400" dirty="0" smtClean="0"/>
              <a:t>ssume each state takes a picosecond to sample.</a:t>
            </a:r>
          </a:p>
        </p:txBody>
      </p:sp>
      <p:sp>
        <p:nvSpPr>
          <p:cNvPr id="14" name="Rectangle 1"/>
          <p:cNvSpPr txBox="1">
            <a:spLocks noChangeArrowheads="1"/>
          </p:cNvSpPr>
          <p:nvPr/>
        </p:nvSpPr>
        <p:spPr bwMode="auto">
          <a:xfrm>
            <a:off x="1016000" y="6705600"/>
            <a:ext cx="108585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smtClean="0"/>
              <a:t>= 10^20 years to </a:t>
            </a:r>
            <a:r>
              <a:rPr lang="en-US" sz="2400" dirty="0"/>
              <a:t>test </a:t>
            </a:r>
            <a:r>
              <a:rPr lang="en-US" sz="2400" dirty="0" smtClean="0"/>
              <a:t>all states </a:t>
            </a:r>
          </a:p>
        </p:txBody>
      </p:sp>
      <p:sp>
        <p:nvSpPr>
          <p:cNvPr id="15" name="Rectangle 1"/>
          <p:cNvSpPr txBox="1">
            <a:spLocks noChangeArrowheads="1"/>
          </p:cNvSpPr>
          <p:nvPr/>
        </p:nvSpPr>
        <p:spPr bwMode="auto">
          <a:xfrm>
            <a:off x="5283200" y="6705600"/>
            <a:ext cx="58293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&gt; 13.8 x 10^9 age of universe</a:t>
            </a:r>
          </a:p>
        </p:txBody>
      </p:sp>
      <p:sp>
        <p:nvSpPr>
          <p:cNvPr id="16" name="Rectangle 1"/>
          <p:cNvSpPr txBox="1">
            <a:spLocks noChangeArrowheads="1"/>
          </p:cNvSpPr>
          <p:nvPr/>
        </p:nvSpPr>
        <p:spPr bwMode="auto">
          <a:xfrm>
            <a:off x="1016000" y="7543800"/>
            <a:ext cx="108585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smtClean="0"/>
              <a:t>Proteins take </a:t>
            </a:r>
            <a:r>
              <a:rPr lang="en-US" sz="2400" dirty="0" err="1" smtClean="0"/>
              <a:t>millisecs</a:t>
            </a:r>
            <a:r>
              <a:rPr lang="en-US" sz="2400" dirty="0" smtClean="0"/>
              <a:t> to </a:t>
            </a:r>
            <a:r>
              <a:rPr lang="en-US" sz="2400" dirty="0" err="1" smtClean="0"/>
              <a:t>microsecs</a:t>
            </a:r>
            <a:r>
              <a:rPr lang="en-US" sz="2400" dirty="0" smtClean="0"/>
              <a:t> to fold &lt; the age of the universe</a:t>
            </a:r>
          </a:p>
        </p:txBody>
      </p:sp>
      <p:sp>
        <p:nvSpPr>
          <p:cNvPr id="17" name="Rectangle 1"/>
          <p:cNvSpPr txBox="1">
            <a:spLocks noChangeArrowheads="1"/>
          </p:cNvSpPr>
          <p:nvPr/>
        </p:nvSpPr>
        <p:spPr bwMode="auto">
          <a:xfrm>
            <a:off x="558800" y="8382000"/>
            <a:ext cx="56388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Thus a paradox, how do proteins do it?</a:t>
            </a:r>
          </a:p>
        </p:txBody>
      </p:sp>
      <p:sp>
        <p:nvSpPr>
          <p:cNvPr id="19" name="Rectangle 1"/>
          <p:cNvSpPr txBox="1">
            <a:spLocks noChangeArrowheads="1"/>
          </p:cNvSpPr>
          <p:nvPr/>
        </p:nvSpPr>
        <p:spPr bwMode="auto">
          <a:xfrm>
            <a:off x="939800" y="1447800"/>
            <a:ext cx="11430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Want to find lowest energy conformation of a protein (values of all phi and psi angles)</a:t>
            </a:r>
          </a:p>
        </p:txBody>
      </p:sp>
      <p:sp>
        <p:nvSpPr>
          <p:cNvPr id="20" name="Rectangle 1"/>
          <p:cNvSpPr txBox="1">
            <a:spLocks noChangeArrowheads="1"/>
          </p:cNvSpPr>
          <p:nvPr/>
        </p:nvSpPr>
        <p:spPr bwMode="auto">
          <a:xfrm>
            <a:off x="5816600" y="8077200"/>
            <a:ext cx="62484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More importantly, how are we going to do it?</a:t>
            </a:r>
          </a:p>
        </p:txBody>
      </p:sp>
    </p:spTree>
    <p:extLst>
      <p:ext uri="{BB962C8B-B14F-4D97-AF65-F5344CB8AC3E}">
        <p14:creationId xmlns:p14="http://schemas.microsoft.com/office/powerpoint/2010/main" val="14487290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9" grpId="0" build="p"/>
      <p:bldP spid="10" grpId="0"/>
      <p:bldP spid="11" grpId="0"/>
      <p:bldP spid="12" grpId="0"/>
      <p:bldP spid="13" grpId="0"/>
      <p:bldP spid="14" grpId="0"/>
      <p:bldP spid="15" grpId="0"/>
      <p:bldP spid="16" grpId="0"/>
      <p:bldP spid="17" grpId="0"/>
      <p:bldP spid="20"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Subtitle">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Bullets">
  <a:themeElements>
    <a:clrScheme name="">
      <a:dk1>
        <a:srgbClr val="000000"/>
      </a:dk1>
      <a:lt1>
        <a:srgbClr val="FFFFFF"/>
      </a:lt1>
      <a:dk2>
        <a:srgbClr val="000000"/>
      </a:dk2>
      <a:lt2>
        <a:srgbClr val="808080"/>
      </a:lt2>
      <a:accent1>
        <a:srgbClr val="822621"/>
      </a:accent1>
      <a:accent2>
        <a:srgbClr val="333399"/>
      </a:accent2>
      <a:accent3>
        <a:srgbClr val="FFFFFF"/>
      </a:accent3>
      <a:accent4>
        <a:srgbClr val="000000"/>
      </a:accent4>
      <a:accent5>
        <a:srgbClr val="C1ACAB"/>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amp; Bullets copy 1">
  <a:themeElements>
    <a:clrScheme name="">
      <a:dk1>
        <a:srgbClr val="FFFFFF"/>
      </a:dk1>
      <a:lt1>
        <a:srgbClr val="FFFFFF"/>
      </a:lt1>
      <a:dk2>
        <a:srgbClr val="000000"/>
      </a:dk2>
      <a:lt2>
        <a:srgbClr val="808080"/>
      </a:lt2>
      <a:accent1>
        <a:srgbClr val="00B8FF"/>
      </a:accent1>
      <a:accent2>
        <a:srgbClr val="333399"/>
      </a:accent2>
      <a:accent3>
        <a:srgbClr val="FFFFFF"/>
      </a:accent3>
      <a:accent4>
        <a:srgbClr val="DADADA"/>
      </a:accent4>
      <a:accent5>
        <a:srgbClr val="AAD8FF"/>
      </a:accent5>
      <a:accent6>
        <a:srgbClr val="2D2D8A"/>
      </a:accent6>
      <a:hlink>
        <a:srgbClr val="009999"/>
      </a:hlink>
      <a:folHlink>
        <a:srgbClr val="99CC00"/>
      </a:folHlink>
    </a:clrScheme>
    <a:fontScheme name="Title &amp; Bullets copy 1">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26665</TotalTime>
  <Pages>0</Pages>
  <Words>1296</Words>
  <Characters>0</Characters>
  <Application>Microsoft Macintosh PowerPoint</Application>
  <PresentationFormat>Custom</PresentationFormat>
  <Lines>0</Lines>
  <Paragraphs>226</Paragraphs>
  <Slides>27</Slides>
  <Notes>4</Notes>
  <HiddenSlides>2</HiddenSlides>
  <MMClips>0</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Title &amp; Subtitle</vt:lpstr>
      <vt:lpstr>Title &amp; Bullets</vt:lpstr>
      <vt:lpstr>Title &amp; Bullets copy 1</vt:lpstr>
      <vt:lpstr>Computational Structure Prediction</vt:lpstr>
      <vt:lpstr>Outline</vt:lpstr>
      <vt:lpstr>Sequence defines Structure Structure defines Function</vt:lpstr>
      <vt:lpstr>Protein Data Bank (PDB)</vt:lpstr>
      <vt:lpstr>What is a 3D structure?</vt:lpstr>
      <vt:lpstr>What is a 3D structure?</vt:lpstr>
      <vt:lpstr>Phi / Psi torsion angles</vt:lpstr>
      <vt:lpstr>Ramachandran Plot</vt:lpstr>
      <vt:lpstr>Levinthal’s Paradox – thought experiment</vt:lpstr>
      <vt:lpstr>PowerPoint Presentation</vt:lpstr>
      <vt:lpstr>Comparative Modeling</vt:lpstr>
      <vt:lpstr>PowerPoint Presentation</vt:lpstr>
      <vt:lpstr>HHPRED</vt:lpstr>
      <vt:lpstr>Sequence Profiles</vt:lpstr>
      <vt:lpstr>Sequence Profiles</vt:lpstr>
      <vt:lpstr>HHPRED</vt:lpstr>
      <vt:lpstr>HHPRED</vt:lpstr>
      <vt:lpstr>HHPRED</vt:lpstr>
      <vt:lpstr>Comparative Modeling</vt:lpstr>
      <vt:lpstr>3) Build Model: Computational Modeling </vt:lpstr>
      <vt:lpstr>MODELLER</vt:lpstr>
      <vt:lpstr>MODELLER</vt:lpstr>
      <vt:lpstr>MODELLER</vt:lpstr>
      <vt:lpstr>Comparative Modeling</vt:lpstr>
      <vt:lpstr>PowerPoint Presentation</vt:lpstr>
      <vt:lpstr>PowerPoint Presentation</vt:lpstr>
      <vt:lpstr>Pymol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 challenge in molecular biology</dc:title>
  <dc:subject/>
  <dc:creator/>
  <cp:keywords/>
  <dc:description/>
  <cp:lastModifiedBy>Kevin Drew</cp:lastModifiedBy>
  <cp:revision>99</cp:revision>
  <dcterms:modified xsi:type="dcterms:W3CDTF">2019-03-28T18:16:35Z</dcterms:modified>
</cp:coreProperties>
</file>