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57" r:id="rId4"/>
    <p:sldId id="262" r:id="rId5"/>
    <p:sldId id="263" r:id="rId6"/>
    <p:sldId id="259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75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CB4A-69FA-4755-B19E-8E35100167B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9BCF-FA3E-4539-8B27-FF564868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9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CB4A-69FA-4755-B19E-8E35100167B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9BCF-FA3E-4539-8B27-FF564868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7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CB4A-69FA-4755-B19E-8E35100167B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9BCF-FA3E-4539-8B27-FF564868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7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CB4A-69FA-4755-B19E-8E35100167B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9BCF-FA3E-4539-8B27-FF564868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86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CB4A-69FA-4755-B19E-8E35100167B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9BCF-FA3E-4539-8B27-FF564868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0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CB4A-69FA-4755-B19E-8E35100167B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9BCF-FA3E-4539-8B27-FF564868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0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CB4A-69FA-4755-B19E-8E35100167B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9BCF-FA3E-4539-8B27-FF564868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0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CB4A-69FA-4755-B19E-8E35100167B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9BCF-FA3E-4539-8B27-FF564868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4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CB4A-69FA-4755-B19E-8E35100167B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9BCF-FA3E-4539-8B27-FF564868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8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CB4A-69FA-4755-B19E-8E35100167B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9BCF-FA3E-4539-8B27-FF564868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6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CB4A-69FA-4755-B19E-8E35100167B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9BCF-FA3E-4539-8B27-FF564868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4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DCB4A-69FA-4755-B19E-8E35100167B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A9BCF-FA3E-4539-8B27-FF564868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6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44EF7E-105A-4109-AE96-96BBEE358CDD}"/>
              </a:ext>
            </a:extLst>
          </p:cNvPr>
          <p:cNvSpPr txBox="1"/>
          <p:nvPr/>
        </p:nvSpPr>
        <p:spPr>
          <a:xfrm>
            <a:off x="245662" y="-11602"/>
            <a:ext cx="8816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Wuhan coronavirus 2019-nCoV, DNA sequencing, bioinformatics, and the </a:t>
            </a:r>
            <a:r>
              <a:rPr lang="en-US" sz="2000" b="1" i="1" dirty="0" err="1">
                <a:solidFill>
                  <a:srgbClr val="FF0000"/>
                </a:solidFill>
              </a:rPr>
              <a:t>bioRxiv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A585A1-3027-4F66-A2EA-471D666905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83" t="26318" r="48806" b="62007"/>
          <a:stretch/>
        </p:blipFill>
        <p:spPr>
          <a:xfrm>
            <a:off x="2804615" y="859806"/>
            <a:ext cx="6202908" cy="1237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E3BB6A-F098-47AD-9E28-A42158507477}"/>
              </a:ext>
            </a:extLst>
          </p:cNvPr>
          <p:cNvSpPr txBox="1"/>
          <p:nvPr/>
        </p:nvSpPr>
        <p:spPr>
          <a:xfrm>
            <a:off x="245659" y="430927"/>
            <a:ext cx="831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Id’d</a:t>
            </a:r>
            <a:r>
              <a:rPr lang="en-US" b="1" dirty="0">
                <a:solidFill>
                  <a:srgbClr val="FF0000"/>
                </a:solidFill>
              </a:rPr>
              <a:t> as causative agent by Chinese authorities &amp; reported by WHO on </a:t>
            </a:r>
            <a:r>
              <a:rPr lang="en-US" b="1" i="1" dirty="0">
                <a:solidFill>
                  <a:srgbClr val="FF0000"/>
                </a:solidFill>
              </a:rPr>
              <a:t>January 7, 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FE5320-25C9-4797-933F-B84B049A034A}"/>
              </a:ext>
            </a:extLst>
          </p:cNvPr>
          <p:cNvSpPr txBox="1"/>
          <p:nvPr/>
        </p:nvSpPr>
        <p:spPr>
          <a:xfrm>
            <a:off x="66117" y="1139588"/>
            <a:ext cx="2590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baseline="30000" dirty="0">
                <a:solidFill>
                  <a:srgbClr val="FF0000"/>
                </a:solidFill>
              </a:rPr>
              <a:t>st</a:t>
            </a:r>
            <a:r>
              <a:rPr lang="en-US" b="1" dirty="0">
                <a:solidFill>
                  <a:srgbClr val="FF0000"/>
                </a:solidFill>
              </a:rPr>
              <a:t> model of transmission</a:t>
            </a:r>
          </a:p>
          <a:p>
            <a:r>
              <a:rPr lang="en-US" b="1" dirty="0">
                <a:solidFill>
                  <a:srgbClr val="FF0000"/>
                </a:solidFill>
              </a:rPr>
              <a:t>Jan 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075DE-AB71-4149-9D20-B460837A9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32" t="30030" r="43805" b="54393"/>
          <a:stretch/>
        </p:blipFill>
        <p:spPr>
          <a:xfrm>
            <a:off x="2750025" y="2252227"/>
            <a:ext cx="6257498" cy="1392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0923B7-9D1C-466E-95F3-00776A1F7FA1}"/>
              </a:ext>
            </a:extLst>
          </p:cNvPr>
          <p:cNvSpPr txBox="1"/>
          <p:nvPr/>
        </p:nvSpPr>
        <p:spPr>
          <a:xfrm>
            <a:off x="66117" y="2424754"/>
            <a:ext cx="2166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Id’d</a:t>
            </a:r>
            <a:r>
              <a:rPr lang="en-US" b="1" dirty="0">
                <a:solidFill>
                  <a:srgbClr val="FF0000"/>
                </a:solidFill>
              </a:rPr>
              <a:t> as bat 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FF0000"/>
                </a:solidFill>
              </a:rPr>
              <a:t>human</a:t>
            </a:r>
          </a:p>
          <a:p>
            <a:r>
              <a:rPr lang="en-US" b="1" dirty="0">
                <a:solidFill>
                  <a:srgbClr val="FF0000"/>
                </a:solidFill>
              </a:rPr>
              <a:t>Jan 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46A0CC-2ED3-47F5-A16F-6398209D73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82" t="27519" r="50000" b="59273"/>
          <a:stretch/>
        </p:blipFill>
        <p:spPr>
          <a:xfrm>
            <a:off x="2750025" y="3799328"/>
            <a:ext cx="6257498" cy="14078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3BBB95-BCA4-4DC5-A1D3-38BB6C0F538B}"/>
              </a:ext>
            </a:extLst>
          </p:cNvPr>
          <p:cNvSpPr txBox="1"/>
          <p:nvPr/>
        </p:nvSpPr>
        <p:spPr>
          <a:xfrm>
            <a:off x="66117" y="4194417"/>
            <a:ext cx="2666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Id’d</a:t>
            </a:r>
            <a:r>
              <a:rPr lang="en-US" b="1" dirty="0">
                <a:solidFill>
                  <a:srgbClr val="FF0000"/>
                </a:solidFill>
              </a:rPr>
              <a:t> human receptor ACE2</a:t>
            </a:r>
          </a:p>
          <a:p>
            <a:r>
              <a:rPr lang="en-US" b="1" dirty="0">
                <a:solidFill>
                  <a:srgbClr val="FF0000"/>
                </a:solidFill>
              </a:rPr>
              <a:t>Jan 22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E3FDE2-5653-4B33-B3A6-8DE9413ACE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433" t="37539" r="44179" b="44259"/>
          <a:stretch/>
        </p:blipFill>
        <p:spPr>
          <a:xfrm>
            <a:off x="3350491" y="5361784"/>
            <a:ext cx="5657032" cy="14738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852CA9-0EA4-4C0D-9C54-B117FDB71650}"/>
              </a:ext>
            </a:extLst>
          </p:cNvPr>
          <p:cNvSpPr txBox="1"/>
          <p:nvPr/>
        </p:nvSpPr>
        <p:spPr>
          <a:xfrm>
            <a:off x="66117" y="5677469"/>
            <a:ext cx="23680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Genome sequence</a:t>
            </a:r>
          </a:p>
          <a:p>
            <a:r>
              <a:rPr lang="en-US" b="1" dirty="0">
                <a:solidFill>
                  <a:srgbClr val="FF0000"/>
                </a:solidFill>
              </a:rPr>
              <a:t>(one of several papers)</a:t>
            </a:r>
          </a:p>
          <a:p>
            <a:r>
              <a:rPr lang="en-US" b="1" dirty="0">
                <a:solidFill>
                  <a:srgbClr val="FF0000"/>
                </a:solidFill>
              </a:rPr>
              <a:t>Jan 23</a:t>
            </a:r>
          </a:p>
        </p:txBody>
      </p:sp>
    </p:spTree>
    <p:extLst>
      <p:ext uri="{BB962C8B-B14F-4D97-AF65-F5344CB8AC3E}">
        <p14:creationId xmlns:p14="http://schemas.microsoft.com/office/powerpoint/2010/main" val="173865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6C7ED9-A444-4E57-8A15-29A0C4375D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32" t="23017" r="49030" b="67083"/>
          <a:stretch/>
        </p:blipFill>
        <p:spPr>
          <a:xfrm>
            <a:off x="2593074" y="914399"/>
            <a:ext cx="6284091" cy="1023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79E3E2-F592-4049-9228-A1DFDBE717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33" t="36125" r="44611" b="48954"/>
          <a:stretch/>
        </p:blipFill>
        <p:spPr>
          <a:xfrm>
            <a:off x="1739386" y="2320119"/>
            <a:ext cx="7137779" cy="15421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836907-1329-4975-A13A-5ED3E35C8B65}"/>
              </a:ext>
            </a:extLst>
          </p:cNvPr>
          <p:cNvSpPr txBox="1"/>
          <p:nvPr/>
        </p:nvSpPr>
        <p:spPr>
          <a:xfrm>
            <a:off x="245662" y="-11602"/>
            <a:ext cx="8816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Wuhan coronavirus 2019-nCoV, DNA sequencing, bioinformatics, and the </a:t>
            </a:r>
            <a:r>
              <a:rPr lang="en-US" sz="2000" b="1" i="1" dirty="0" err="1">
                <a:solidFill>
                  <a:srgbClr val="FF0000"/>
                </a:solidFill>
              </a:rPr>
              <a:t>bioRxiv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A52995-EC48-4BFC-A531-521A405EE041}"/>
              </a:ext>
            </a:extLst>
          </p:cNvPr>
          <p:cNvSpPr txBox="1"/>
          <p:nvPr/>
        </p:nvSpPr>
        <p:spPr>
          <a:xfrm>
            <a:off x="66117" y="1139588"/>
            <a:ext cx="2375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Transmission dynamics</a:t>
            </a:r>
          </a:p>
          <a:p>
            <a:r>
              <a:rPr lang="en-US" b="1" dirty="0">
                <a:solidFill>
                  <a:srgbClr val="FF0000"/>
                </a:solidFill>
              </a:rPr>
              <a:t>Jan 24, 26,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71222E-A958-4FB2-B41D-27157D0BDF61}"/>
              </a:ext>
            </a:extLst>
          </p:cNvPr>
          <p:cNvSpPr txBox="1"/>
          <p:nvPr/>
        </p:nvSpPr>
        <p:spPr>
          <a:xfrm>
            <a:off x="1035238" y="5332262"/>
            <a:ext cx="7121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as of Feb 4, already up to 33 preprints on 2019-nCov</a:t>
            </a:r>
          </a:p>
        </p:txBody>
      </p:sp>
    </p:spTree>
    <p:extLst>
      <p:ext uri="{BB962C8B-B14F-4D97-AF65-F5344CB8AC3E}">
        <p14:creationId xmlns:p14="http://schemas.microsoft.com/office/powerpoint/2010/main" val="606222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BC3FD9-569D-4F52-95E7-5583212204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85" t="16463" r="34329" b="46026"/>
          <a:stretch/>
        </p:blipFill>
        <p:spPr>
          <a:xfrm>
            <a:off x="170595" y="634618"/>
            <a:ext cx="8656079" cy="36439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A55967-068F-4033-9470-F808E8DCEC12}"/>
              </a:ext>
            </a:extLst>
          </p:cNvPr>
          <p:cNvSpPr txBox="1"/>
          <p:nvPr/>
        </p:nvSpPr>
        <p:spPr>
          <a:xfrm>
            <a:off x="54591" y="116006"/>
            <a:ext cx="2496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Posted January 31, 2020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5C770F-90C7-4EAA-880C-0FF0E04C5DC2}"/>
              </a:ext>
            </a:extLst>
          </p:cNvPr>
          <p:cNvSpPr/>
          <p:nvPr/>
        </p:nvSpPr>
        <p:spPr>
          <a:xfrm>
            <a:off x="3302758" y="2558953"/>
            <a:ext cx="3828197" cy="436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8B5468-0F8F-4EA6-B54F-8E3C108A94FC}"/>
              </a:ext>
            </a:extLst>
          </p:cNvPr>
          <p:cNvSpPr txBox="1"/>
          <p:nvPr/>
        </p:nvSpPr>
        <p:spPr>
          <a:xfrm>
            <a:off x="1296537" y="5581934"/>
            <a:ext cx="5238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&amp; then there was this paper…</a:t>
            </a:r>
          </a:p>
        </p:txBody>
      </p:sp>
    </p:spTree>
    <p:extLst>
      <p:ext uri="{BB962C8B-B14F-4D97-AF65-F5344CB8AC3E}">
        <p14:creationId xmlns:p14="http://schemas.microsoft.com/office/powerpoint/2010/main" val="2535769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48972B-E760-4642-AD74-2C251A5CAADE}"/>
              </a:ext>
            </a:extLst>
          </p:cNvPr>
          <p:cNvSpPr/>
          <p:nvPr/>
        </p:nvSpPr>
        <p:spPr>
          <a:xfrm>
            <a:off x="68239" y="587568"/>
            <a:ext cx="883692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“we identified 4 unique inserts in the 2019-nCoV spike glycoprotein that are not present in any other coronavirus reported till date.”</a:t>
            </a:r>
          </a:p>
          <a:p>
            <a:endParaRPr lang="en-US" sz="800" dirty="0"/>
          </a:p>
          <a:p>
            <a:r>
              <a:rPr lang="en-US" sz="2400" dirty="0"/>
              <a:t>“To our surprise, all the 4 inserts in the 2019-nCoV mapped to short segments of amino acids in the HIV-1 gp120 and Gag among all annotated virus proteins in the NCBI database.” </a:t>
            </a:r>
          </a:p>
          <a:p>
            <a:endParaRPr lang="en-US" sz="2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800" dirty="0"/>
          </a:p>
          <a:p>
            <a:r>
              <a:rPr lang="en-US" sz="2400" dirty="0"/>
              <a:t>“This uncanny similarity of novel inserts in the 2019- </a:t>
            </a:r>
            <a:r>
              <a:rPr lang="en-US" sz="2400" dirty="0" err="1"/>
              <a:t>nCoV</a:t>
            </a:r>
            <a:r>
              <a:rPr lang="en-US" sz="2400" dirty="0"/>
              <a:t> spike protein to HIV-1 gp120 and Gag is unlikely to be fortuitous.”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79D4BB-88CC-465A-B7FF-19A2C0F96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33" t="22041" r="23508" b="30826"/>
          <a:stretch/>
        </p:blipFill>
        <p:spPr>
          <a:xfrm>
            <a:off x="1310186" y="2604990"/>
            <a:ext cx="7062353" cy="3357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92C1F2-FE93-4867-911D-F5F71DECB9F4}"/>
              </a:ext>
            </a:extLst>
          </p:cNvPr>
          <p:cNvSpPr txBox="1"/>
          <p:nvPr/>
        </p:nvSpPr>
        <p:spPr>
          <a:xfrm>
            <a:off x="0" y="-49495"/>
            <a:ext cx="4048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 authors claim that: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3E3371-7918-411B-B640-2784D119A722}"/>
              </a:ext>
            </a:extLst>
          </p:cNvPr>
          <p:cNvSpPr txBox="1"/>
          <p:nvPr/>
        </p:nvSpPr>
        <p:spPr>
          <a:xfrm>
            <a:off x="5233916" y="4283665"/>
            <a:ext cx="2586251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Based on this multiple sequence alignment</a:t>
            </a:r>
          </a:p>
        </p:txBody>
      </p:sp>
    </p:spTree>
    <p:extLst>
      <p:ext uri="{BB962C8B-B14F-4D97-AF65-F5344CB8AC3E}">
        <p14:creationId xmlns:p14="http://schemas.microsoft.com/office/powerpoint/2010/main" val="2488708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968E1-D1C2-4995-9495-E029950BE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23" t="22877" r="43582"/>
          <a:stretch/>
        </p:blipFill>
        <p:spPr>
          <a:xfrm>
            <a:off x="116005" y="614148"/>
            <a:ext cx="5540992" cy="55921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8B4A2A-4C79-4C33-A1A1-E3BD54BD36E4}"/>
              </a:ext>
            </a:extLst>
          </p:cNvPr>
          <p:cNvSpPr txBox="1"/>
          <p:nvPr/>
        </p:nvSpPr>
        <p:spPr>
          <a:xfrm>
            <a:off x="0" y="-49495"/>
            <a:ext cx="8851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This was debunked (and widely ridiculed) on Twitter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CAB690-B6F5-4DB6-990A-2F98B6B9EE62}"/>
              </a:ext>
            </a:extLst>
          </p:cNvPr>
          <p:cNvSpPr/>
          <p:nvPr/>
        </p:nvSpPr>
        <p:spPr>
          <a:xfrm>
            <a:off x="3016155" y="2889912"/>
            <a:ext cx="3500651" cy="34017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EE38AA-E242-4DCB-A129-A1879F4FA7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4" t="15821" r="39258" b="42189"/>
          <a:stretch/>
        </p:blipFill>
        <p:spPr>
          <a:xfrm>
            <a:off x="3489165" y="3074160"/>
            <a:ext cx="5410257" cy="353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76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BC3FD9-569D-4F52-95E7-5583212204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85" t="16463" r="34329" b="46026"/>
          <a:stretch/>
        </p:blipFill>
        <p:spPr>
          <a:xfrm>
            <a:off x="170595" y="634618"/>
            <a:ext cx="8656079" cy="364395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51FBD42-A52C-4800-975F-CFA58BC4A6CE}"/>
              </a:ext>
            </a:extLst>
          </p:cNvPr>
          <p:cNvSpPr/>
          <p:nvPr/>
        </p:nvSpPr>
        <p:spPr>
          <a:xfrm>
            <a:off x="2886502" y="2217758"/>
            <a:ext cx="4660710" cy="11327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2940E0-1B7D-4D30-A8A0-28F6399B3A8E}"/>
              </a:ext>
            </a:extLst>
          </p:cNvPr>
          <p:cNvSpPr txBox="1"/>
          <p:nvPr/>
        </p:nvSpPr>
        <p:spPr>
          <a:xfrm>
            <a:off x="545910" y="5030713"/>
            <a:ext cx="7656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Note that withdrawn </a:t>
            </a:r>
            <a:r>
              <a:rPr lang="en-US" sz="2400" b="1" i="1" dirty="0" err="1">
                <a:solidFill>
                  <a:srgbClr val="FF0000"/>
                </a:solidFill>
              </a:rPr>
              <a:t>bioRxiv</a:t>
            </a:r>
            <a:r>
              <a:rPr lang="en-US" sz="2400" b="1" dirty="0">
                <a:solidFill>
                  <a:srgbClr val="FF0000"/>
                </a:solidFill>
              </a:rPr>
              <a:t> papers are still visible &amp; in the permanent scientific record, just marked as withdrawn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7E0293C-1352-4641-9114-CA30A81C73FD}"/>
              </a:ext>
            </a:extLst>
          </p:cNvPr>
          <p:cNvCxnSpPr>
            <a:stCxn id="3" idx="0"/>
          </p:cNvCxnSpPr>
          <p:nvPr/>
        </p:nvCxnSpPr>
        <p:spPr>
          <a:xfrm flipV="1">
            <a:off x="4374107" y="3350522"/>
            <a:ext cx="300251" cy="16801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7A55967-068F-4033-9470-F808E8DCEC12}"/>
              </a:ext>
            </a:extLst>
          </p:cNvPr>
          <p:cNvSpPr txBox="1"/>
          <p:nvPr/>
        </p:nvSpPr>
        <p:spPr>
          <a:xfrm>
            <a:off x="54591" y="116006"/>
            <a:ext cx="2496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Posted January 31, 2020</a:t>
            </a:r>
          </a:p>
        </p:txBody>
      </p:sp>
    </p:spTree>
    <p:extLst>
      <p:ext uri="{BB962C8B-B14F-4D97-AF65-F5344CB8AC3E}">
        <p14:creationId xmlns:p14="http://schemas.microsoft.com/office/powerpoint/2010/main" val="3947361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BC3FD9-569D-4F52-95E7-5583212204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85" t="16463" r="34329" b="46026"/>
          <a:stretch/>
        </p:blipFill>
        <p:spPr>
          <a:xfrm>
            <a:off x="170595" y="1241947"/>
            <a:ext cx="8656079" cy="364395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51FBD42-A52C-4800-975F-CFA58BC4A6CE}"/>
              </a:ext>
            </a:extLst>
          </p:cNvPr>
          <p:cNvSpPr/>
          <p:nvPr/>
        </p:nvSpPr>
        <p:spPr>
          <a:xfrm>
            <a:off x="2886502" y="2825087"/>
            <a:ext cx="4660710" cy="11327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2940E0-1B7D-4D30-A8A0-28F6399B3A8E}"/>
              </a:ext>
            </a:extLst>
          </p:cNvPr>
          <p:cNvSpPr txBox="1"/>
          <p:nvPr/>
        </p:nvSpPr>
        <p:spPr>
          <a:xfrm>
            <a:off x="545910" y="5638042"/>
            <a:ext cx="7656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Note that withdrawn </a:t>
            </a:r>
            <a:r>
              <a:rPr lang="en-US" sz="2400" b="1" dirty="0" err="1">
                <a:solidFill>
                  <a:srgbClr val="FF0000"/>
                </a:solidFill>
              </a:rPr>
              <a:t>bioRxiv</a:t>
            </a:r>
            <a:r>
              <a:rPr lang="en-US" sz="2400" b="1" dirty="0">
                <a:solidFill>
                  <a:srgbClr val="FF0000"/>
                </a:solidFill>
              </a:rPr>
              <a:t> papers are still visible &amp; in the permanent scientific record, just marked as withdrawn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7E0293C-1352-4641-9114-CA30A81C73FD}"/>
              </a:ext>
            </a:extLst>
          </p:cNvPr>
          <p:cNvCxnSpPr>
            <a:stCxn id="3" idx="0"/>
          </p:cNvCxnSpPr>
          <p:nvPr/>
        </p:nvCxnSpPr>
        <p:spPr>
          <a:xfrm flipV="1">
            <a:off x="4374107" y="3957851"/>
            <a:ext cx="300251" cy="16801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7A55967-068F-4033-9470-F808E8DCEC12}"/>
              </a:ext>
            </a:extLst>
          </p:cNvPr>
          <p:cNvSpPr txBox="1"/>
          <p:nvPr/>
        </p:nvSpPr>
        <p:spPr>
          <a:xfrm>
            <a:off x="54591" y="116006"/>
            <a:ext cx="2487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Posted February 2,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192388-13D5-498E-A757-5C1EA1156A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63" t="17737" r="33572" b="21675"/>
          <a:stretch/>
        </p:blipFill>
        <p:spPr>
          <a:xfrm>
            <a:off x="81409" y="655092"/>
            <a:ext cx="8830579" cy="614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53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253</Words>
  <Application>Microsoft Office PowerPoint</Application>
  <PresentationFormat>On-screen Show (4:3)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Marcotte</dc:creator>
  <cp:lastModifiedBy>Marcotte</cp:lastModifiedBy>
  <cp:revision>5</cp:revision>
  <dcterms:created xsi:type="dcterms:W3CDTF">2020-02-04T15:35:55Z</dcterms:created>
  <dcterms:modified xsi:type="dcterms:W3CDTF">2020-02-04T16:11:53Z</dcterms:modified>
</cp:coreProperties>
</file>