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2" r:id="rId3"/>
    <p:sldId id="263" r:id="rId4"/>
    <p:sldId id="264" r:id="rId5"/>
    <p:sldId id="265" r:id="rId6"/>
    <p:sldId id="266" r:id="rId7"/>
    <p:sldId id="267" r:id="rId8"/>
    <p:sldId id="256" r:id="rId9"/>
    <p:sldId id="257" r:id="rId10"/>
    <p:sldId id="258" r:id="rId11"/>
    <p:sldId id="259" r:id="rId12"/>
    <p:sldId id="268" r:id="rId13"/>
    <p:sldId id="271" r:id="rId14"/>
    <p:sldId id="272" r:id="rId15"/>
    <p:sldId id="270" r:id="rId16"/>
    <p:sldId id="273" r:id="rId17"/>
    <p:sldId id="274" r:id="rId18"/>
    <p:sldId id="276" r:id="rId19"/>
    <p:sldId id="261" r:id="rId20"/>
    <p:sldId id="269" r:id="rId2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73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5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3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59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4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98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681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2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01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07D0E-F905-4AA5-906F-DBD9A2766A5A}" type="datetimeFigureOut">
              <a:rPr lang="en-US" smtClean="0"/>
              <a:t>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5F575-BA88-4F74-8D5A-947BCF011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0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rosalind.info/faq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osalind.info/classes/enroll/32e1671726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9195" y="53340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BIO337 Systems Biology/Bioinformatics </a:t>
            </a:r>
            <a:r>
              <a:rPr lang="en-US" sz="2800" dirty="0"/>
              <a:t>(course # 50524)</a:t>
            </a:r>
          </a:p>
          <a:p>
            <a:pPr algn="ctr"/>
            <a:r>
              <a:rPr lang="en-US" sz="2800" b="1" dirty="0"/>
              <a:t>Spring 2014	</a:t>
            </a:r>
            <a:r>
              <a:rPr lang="en-US" sz="2800" b="1" dirty="0" smtClean="0"/>
              <a:t>  Tues/Thurs</a:t>
            </a:r>
            <a:r>
              <a:rPr lang="en-US" sz="2800" b="1" dirty="0"/>
              <a:t>	</a:t>
            </a:r>
            <a:r>
              <a:rPr lang="en-US" sz="2800" b="1" dirty="0" smtClean="0"/>
              <a:t>  11 </a:t>
            </a:r>
            <a:r>
              <a:rPr lang="en-US" sz="2800" b="1" dirty="0"/>
              <a:t>– 12:30 PM	 BUR 212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59868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9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r="17192"/>
          <a:stretch/>
        </p:blipFill>
        <p:spPr bwMode="auto">
          <a:xfrm>
            <a:off x="1066800" y="552450"/>
            <a:ext cx="700972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590800" y="76200"/>
            <a:ext cx="4414219" cy="1143000"/>
            <a:chOff x="2590800" y="76200"/>
            <a:chExt cx="4414219" cy="1143000"/>
          </a:xfrm>
        </p:grpSpPr>
        <p:sp>
          <p:nvSpPr>
            <p:cNvPr id="3" name="Oval 2"/>
            <p:cNvSpPr/>
            <p:nvPr/>
          </p:nvSpPr>
          <p:spPr>
            <a:xfrm>
              <a:off x="2590800" y="914400"/>
              <a:ext cx="5334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936" y="76200"/>
              <a:ext cx="39560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If you’re feeling restless/adventurous…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2932742" y="421333"/>
              <a:ext cx="382915" cy="51350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219200" y="4800600"/>
            <a:ext cx="3905990" cy="1219200"/>
            <a:chOff x="2438400" y="76200"/>
            <a:chExt cx="3905990" cy="1219200"/>
          </a:xfrm>
        </p:grpSpPr>
        <p:sp>
          <p:nvSpPr>
            <p:cNvPr id="9" name="Oval 8"/>
            <p:cNvSpPr/>
            <p:nvPr/>
          </p:nvSpPr>
          <p:spPr>
            <a:xfrm>
              <a:off x="2438400" y="914400"/>
              <a:ext cx="9906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048936" y="76200"/>
              <a:ext cx="32954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Click here to turn in your answer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932742" y="421333"/>
              <a:ext cx="382915" cy="51350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1738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r="17192"/>
          <a:stretch/>
        </p:blipFill>
        <p:spPr bwMode="auto">
          <a:xfrm>
            <a:off x="1066800" y="552450"/>
            <a:ext cx="700972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0" r="18000"/>
          <a:stretch/>
        </p:blipFill>
        <p:spPr bwMode="auto">
          <a:xfrm>
            <a:off x="1066799" y="533400"/>
            <a:ext cx="7031905" cy="603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8053" y="87868"/>
            <a:ext cx="6761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…there are quite a few good bioinformatics problems in the archives.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5400000">
            <a:off x="1940884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53860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5843218" y="6452818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577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Students are welcome to discuss ideas and problems with each other, but </a:t>
            </a:r>
            <a:r>
              <a:rPr lang="en-US" sz="2800" b="1" dirty="0"/>
              <a:t>all programs, Rosalind homework, and written solutions should be performed independently</a:t>
            </a:r>
            <a:r>
              <a:rPr lang="en-US" sz="2800" dirty="0"/>
              <a:t> (except the final collaborative project</a:t>
            </a:r>
            <a:r>
              <a:rPr lang="en-US" sz="2800" dirty="0" smtClean="0"/>
              <a:t>).</a:t>
            </a:r>
          </a:p>
          <a:p>
            <a:endParaRPr lang="en-US" sz="2800" dirty="0"/>
          </a:p>
          <a:p>
            <a:r>
              <a:rPr lang="en-US" sz="2800" dirty="0" err="1" smtClean="0"/>
              <a:t>tl;dr</a:t>
            </a:r>
            <a:r>
              <a:rPr lang="en-US" sz="2800" dirty="0" smtClean="0"/>
              <a:t>:  	study/discuss together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do your own programming/writing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collaborate on the final project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4" name="TextBox 3"/>
          <p:cNvSpPr txBox="1"/>
          <p:nvPr/>
        </p:nvSpPr>
        <p:spPr>
          <a:xfrm>
            <a:off x="1876904" y="168876"/>
            <a:ext cx="52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Expectations on working together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1610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895600"/>
            <a:ext cx="7259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Why are we here? (practically, not existentially)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048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" t="6416" r="23474" b="1729"/>
          <a:stretch/>
        </p:blipFill>
        <p:spPr bwMode="auto">
          <a:xfrm>
            <a:off x="218532" y="457200"/>
            <a:ext cx="8510065" cy="592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34949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http://web.expasy.org/cgi-bin/pathways/show_thumbnails.pl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30825" y="-76200"/>
            <a:ext cx="4143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 metabolic wall chart…</a:t>
            </a:r>
            <a:endParaRPr lang="en-US" sz="28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3302770" y="0"/>
            <a:ext cx="5841230" cy="4572000"/>
            <a:chOff x="3302770" y="0"/>
            <a:chExt cx="5841230" cy="4572000"/>
          </a:xfrm>
        </p:grpSpPr>
        <p:pic>
          <p:nvPicPr>
            <p:cNvPr id="2052" name="Picture 4" descr="Map biochem_E7.map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0"/>
              <a:ext cx="5257800" cy="43815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3302770" y="0"/>
              <a:ext cx="583430" cy="40386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3839561" y="4381500"/>
              <a:ext cx="5304439" cy="1905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3302770" y="4038600"/>
              <a:ext cx="536791" cy="5334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0849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58"/>
          <a:stretch/>
        </p:blipFill>
        <p:spPr bwMode="auto">
          <a:xfrm>
            <a:off x="1706881" y="1172880"/>
            <a:ext cx="448056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9" r="4642"/>
          <a:stretch/>
        </p:blipFill>
        <p:spPr bwMode="auto">
          <a:xfrm>
            <a:off x="6202680" y="1172880"/>
            <a:ext cx="1188720" cy="332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6488668"/>
            <a:ext cx="3889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Nat </a:t>
            </a:r>
            <a:r>
              <a:rPr lang="en-US" dirty="0" err="1"/>
              <a:t>Biotechnol</a:t>
            </a:r>
            <a:r>
              <a:rPr lang="en-US" dirty="0"/>
              <a:t>. 2013 May;31(5):419-25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168876"/>
            <a:ext cx="7287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Our current knowledge of human </a:t>
            </a:r>
            <a:r>
              <a:rPr lang="en-US" sz="2800" b="1" dirty="0" smtClean="0"/>
              <a:t>metabolism…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930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genome.gov/images/content/cost_per_megabase_ap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72540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0" y="0"/>
            <a:ext cx="9237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Pales beside the phenomenal drop in DNA sequencing costs…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6718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020" y="0"/>
            <a:ext cx="8700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&amp; the corresponding explosion of DNA sequencing data…</a:t>
            </a:r>
            <a:endParaRPr lang="en-US" sz="2800" b="1" dirty="0"/>
          </a:p>
        </p:txBody>
      </p:sp>
      <p:pic>
        <p:nvPicPr>
          <p:cNvPr id="4100" name="Picture 4" descr="Graphic of the growth of GenBank 1982-2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599" y="609600"/>
            <a:ext cx="5438775" cy="5579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14713" y="6564868"/>
            <a:ext cx="5957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http://www.ncbi.nlm.nih.gov/genbank/genbankstats-2008/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552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58240"/>
            <a:ext cx="8077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 have no choice!</a:t>
            </a:r>
          </a:p>
          <a:p>
            <a:endParaRPr lang="en-US" sz="2800" b="1" dirty="0"/>
          </a:p>
          <a:p>
            <a:r>
              <a:rPr lang="en-US" sz="2800" b="1" dirty="0" smtClean="0"/>
              <a:t>Biologists are now faced with a staggering deluge of data, growing at exponential rates.</a:t>
            </a:r>
          </a:p>
          <a:p>
            <a:endParaRPr lang="en-US" sz="2800" b="1" dirty="0"/>
          </a:p>
          <a:p>
            <a:r>
              <a:rPr lang="en-US" sz="2800" b="1" dirty="0" smtClean="0"/>
              <a:t>Bioinformatics offers tools and approaches to understand these data and work </a:t>
            </a:r>
            <a:r>
              <a:rPr lang="en-US" sz="2800" b="1" dirty="0" smtClean="0"/>
              <a:t>productively, and to build algorithmic models that help us better understand biological systems.</a:t>
            </a:r>
            <a:endParaRPr lang="en-US" sz="2800" b="1" dirty="0" smtClean="0"/>
          </a:p>
          <a:p>
            <a:endParaRPr lang="en-US" sz="2800" b="1" dirty="0"/>
          </a:p>
          <a:p>
            <a:r>
              <a:rPr lang="en-US" sz="2800" b="1" dirty="0" smtClean="0"/>
              <a:t>We’ll learn some of the important basic concepts in this field, along with getting exposed to key technologies driving the field forward.</a:t>
            </a:r>
          </a:p>
          <a:p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42440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9381"/>
          <a:stretch/>
        </p:blipFill>
        <p:spPr bwMode="auto">
          <a:xfrm>
            <a:off x="76199" y="1127760"/>
            <a:ext cx="9009359" cy="3749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2800" y="168876"/>
            <a:ext cx="21082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Specifically…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0955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447800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Instructor:  Prof. Edward </a:t>
            </a:r>
            <a:r>
              <a:rPr lang="en-US" sz="2400" b="1" dirty="0" err="1"/>
              <a:t>Marcotte</a:t>
            </a:r>
            <a:r>
              <a:rPr lang="en-US" sz="2400" b="1" dirty="0"/>
              <a:t>	</a:t>
            </a:r>
            <a:r>
              <a:rPr lang="en-US" sz="2400" b="1" dirty="0" smtClean="0"/>
              <a:t>       marcotte@icmb.utexas.edu </a:t>
            </a:r>
            <a:endParaRPr lang="en-US" sz="2400" b="1" dirty="0"/>
          </a:p>
          <a:p>
            <a:pPr algn="ctr"/>
            <a:r>
              <a:rPr lang="en-US" sz="2400" b="1" dirty="0"/>
              <a:t>Office hours:  Wed 11 AM – 12 Noon	 MBB 3. 148BA</a:t>
            </a:r>
          </a:p>
          <a:p>
            <a:pPr algn="ctr"/>
            <a:r>
              <a:rPr lang="en-US" sz="2400" b="1" dirty="0"/>
              <a:t> </a:t>
            </a:r>
          </a:p>
          <a:p>
            <a:pPr algn="ctr"/>
            <a:r>
              <a:rPr lang="en-US" sz="2400" b="1" dirty="0"/>
              <a:t>TA:  Dakota </a:t>
            </a:r>
            <a:r>
              <a:rPr lang="en-US" sz="2400" b="1" dirty="0" err="1"/>
              <a:t>Derryberry</a:t>
            </a:r>
            <a:r>
              <a:rPr lang="en-US" sz="2400" b="1" dirty="0"/>
              <a:t>		dakotaz@utexas.edu</a:t>
            </a:r>
          </a:p>
          <a:p>
            <a:pPr algn="ctr"/>
            <a:r>
              <a:rPr lang="en-US" sz="2400" b="1" dirty="0"/>
              <a:t>Office hours:  Mon 4-5 PM/Fri 9 – 10 AM	MBB 3.304		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TA </a:t>
            </a:r>
            <a:r>
              <a:rPr lang="en-US" sz="2400" b="1" dirty="0"/>
              <a:t>Phone: 512-232-2459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68130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43" b="584"/>
          <a:stretch/>
        </p:blipFill>
        <p:spPr bwMode="auto">
          <a:xfrm>
            <a:off x="134641" y="655320"/>
            <a:ext cx="9009359" cy="521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2248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  <p:sp>
        <p:nvSpPr>
          <p:cNvPr id="3" name="Rectangle 2"/>
          <p:cNvSpPr/>
          <p:nvPr/>
        </p:nvSpPr>
        <p:spPr>
          <a:xfrm>
            <a:off x="152400" y="1371600"/>
            <a:ext cx="8686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Course web page: </a:t>
            </a:r>
            <a:r>
              <a:rPr lang="en-US" sz="2800" b="1" dirty="0" smtClean="0"/>
              <a:t>http</a:t>
            </a:r>
            <a:r>
              <a:rPr lang="en-US" sz="2800" b="1" dirty="0"/>
              <a:t>://www.marcottelab.org/index.php/BIO337_2014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49195" y="152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Probably the most important slide today!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195" y="4038600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Open to upper division undergraduates in natural sciences and </a:t>
            </a:r>
            <a:r>
              <a:rPr lang="en-US" b="1" dirty="0" smtClean="0"/>
              <a:t>engineering</a:t>
            </a:r>
            <a:endParaRPr lang="en-US" b="1" dirty="0"/>
          </a:p>
          <a:p>
            <a:r>
              <a:rPr lang="en-US" b="1" dirty="0"/>
              <a:t>Prerequisites:  </a:t>
            </a:r>
            <a:r>
              <a:rPr lang="en-US" b="1" dirty="0" smtClean="0"/>
              <a:t>	</a:t>
            </a:r>
            <a:r>
              <a:rPr lang="en-US" b="1" dirty="0" err="1" smtClean="0"/>
              <a:t>Biochem</a:t>
            </a:r>
            <a:r>
              <a:rPr lang="en-US" b="1" dirty="0" smtClean="0"/>
              <a:t> </a:t>
            </a:r>
            <a:r>
              <a:rPr lang="en-US" b="1" dirty="0"/>
              <a:t>I or equivalent (e.g. CH339J or </a:t>
            </a:r>
            <a:r>
              <a:rPr lang="en-US" b="1" dirty="0" smtClean="0"/>
              <a:t>CH339K/L)</a:t>
            </a:r>
          </a:p>
          <a:p>
            <a:r>
              <a:rPr lang="en-US" b="1" dirty="0"/>
              <a:t>	</a:t>
            </a:r>
            <a:r>
              <a:rPr lang="en-US" b="1" dirty="0" smtClean="0"/>
              <a:t>	Basic </a:t>
            </a:r>
            <a:r>
              <a:rPr lang="en-US" b="1" dirty="0"/>
              <a:t>familiarity with molecular </a:t>
            </a:r>
            <a:r>
              <a:rPr lang="en-US" b="1" dirty="0" smtClean="0"/>
              <a:t>biology</a:t>
            </a:r>
          </a:p>
          <a:p>
            <a:r>
              <a:rPr lang="en-US" b="1" dirty="0"/>
              <a:t>T</a:t>
            </a:r>
            <a:r>
              <a:rPr lang="en-US" b="1" dirty="0" smtClean="0"/>
              <a:t>his is NOT the mixed undergrad/ graduate course in bioinformatics (CH364C/CH391L)!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88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 introduction to systems biology and bioinformatics, </a:t>
            </a:r>
            <a:r>
              <a:rPr lang="en-US" sz="2400" dirty="0"/>
              <a:t>emphasizing quantitative analysis of high-throughput biological data, and covering typical data, data analysis, and computer algorithms.  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 smtClean="0"/>
              <a:t>Topics </a:t>
            </a:r>
            <a:r>
              <a:rPr lang="en-US" sz="2400" dirty="0"/>
              <a:t>will include introductory probability and statistics, basics of Python programming, protein and nucleic acid sequence analysis, genome sequencing and assembly, proteomics, synthetic biology, analysis of large-scale gene expression data, data clustering, biological pattern recognition, and gene and protein networks.</a:t>
            </a:r>
          </a:p>
          <a:p>
            <a:pPr algn="ctr"/>
            <a:r>
              <a:rPr lang="en-US" sz="2400" dirty="0"/>
              <a:t> </a:t>
            </a:r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** </a:t>
            </a:r>
            <a:r>
              <a:rPr lang="en-US" sz="2400" dirty="0" smtClean="0"/>
              <a:t>NOT a </a:t>
            </a:r>
            <a:r>
              <a:rPr lang="en-US" sz="2400" dirty="0"/>
              <a:t>course on practical sequence analysis or using web-based tools (although we’ll use a few), but rather on algorithms, exploratory data analyses and their applications in high-throughput biology. **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50107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873978"/>
            <a:ext cx="8839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Most of the lectures will be from research articles and slides. For sequence analysis, there will be an </a:t>
            </a:r>
            <a:r>
              <a:rPr lang="en-US" sz="2400" b="1" dirty="0" smtClean="0"/>
              <a:t>Optional </a:t>
            </a:r>
            <a:r>
              <a:rPr lang="en-US" sz="2400" b="1" dirty="0"/>
              <a:t>text:</a:t>
            </a:r>
            <a:r>
              <a:rPr lang="en-US" sz="2400" dirty="0"/>
              <a:t> </a:t>
            </a:r>
            <a:endParaRPr lang="en-US" sz="2400" dirty="0" smtClean="0"/>
          </a:p>
          <a:p>
            <a:endParaRPr lang="en-US" sz="2400" i="1" dirty="0" smtClean="0"/>
          </a:p>
          <a:p>
            <a:r>
              <a:rPr lang="en-US" sz="2400" i="1" dirty="0" smtClean="0"/>
              <a:t>Biological </a:t>
            </a:r>
            <a:r>
              <a:rPr lang="en-US" sz="2400" i="1" dirty="0"/>
              <a:t>sequence analysis, </a:t>
            </a:r>
            <a:r>
              <a:rPr lang="en-US" sz="2400" dirty="0"/>
              <a:t>Durbin, Eddy, Krogh, </a:t>
            </a:r>
            <a:r>
              <a:rPr lang="en-US" sz="2400" dirty="0" err="1"/>
              <a:t>Mitchison</a:t>
            </a:r>
            <a:r>
              <a:rPr lang="en-US" sz="2400" dirty="0"/>
              <a:t>, Cambridge Univ. </a:t>
            </a:r>
            <a:r>
              <a:rPr lang="en-US" sz="2400" dirty="0" smtClean="0"/>
              <a:t>Press (available </a:t>
            </a:r>
            <a:r>
              <a:rPr lang="en-US" sz="2400" dirty="0"/>
              <a:t>from Amazon, used from $21.36)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For biologists rusty on their stats, </a:t>
            </a:r>
            <a:r>
              <a:rPr lang="en-US" sz="2400" i="1" dirty="0"/>
              <a:t>The Cartoon Guide to Statistics</a:t>
            </a:r>
            <a:r>
              <a:rPr lang="en-US" sz="2400" dirty="0"/>
              <a:t> (</a:t>
            </a:r>
            <a:r>
              <a:rPr lang="en-US" sz="2400" dirty="0" err="1"/>
              <a:t>Gonick</a:t>
            </a:r>
            <a:r>
              <a:rPr lang="en-US" sz="2400" dirty="0"/>
              <a:t>/Smith) is very good (really!).</a:t>
            </a:r>
          </a:p>
          <a:p>
            <a:r>
              <a:rPr lang="en-US" sz="2400" dirty="0"/>
              <a:t> </a:t>
            </a:r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will also be learning some Python programming.  </a:t>
            </a:r>
            <a:endParaRPr lang="en-US" sz="2400" dirty="0" smtClean="0"/>
          </a:p>
          <a:p>
            <a:r>
              <a:rPr lang="en-US" sz="2400" dirty="0" smtClean="0"/>
              <a:t>I </a:t>
            </a:r>
            <a:r>
              <a:rPr lang="en-US" sz="2400" u="sng" dirty="0" smtClean="0"/>
              <a:t>highly</a:t>
            </a:r>
            <a:r>
              <a:rPr lang="en-US" sz="2400" dirty="0" smtClean="0"/>
              <a:t> recommend…</a:t>
            </a:r>
          </a:p>
          <a:p>
            <a:r>
              <a:rPr lang="en-US" sz="2800" b="1" dirty="0" smtClean="0"/>
              <a:t>Python programming for beginners:	http://www.codecademy.com/tracks/python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04636" y="168876"/>
            <a:ext cx="1084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Books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82606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741" y="762000"/>
            <a:ext cx="86868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No </a:t>
            </a:r>
            <a:r>
              <a:rPr lang="en-US" sz="2400" b="1" dirty="0" smtClean="0"/>
              <a:t>exams.   Instead, grades will be based on: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O</a:t>
            </a:r>
            <a:r>
              <a:rPr lang="en-US" sz="2400" b="1" dirty="0" smtClean="0"/>
              <a:t>nline programming homework </a:t>
            </a:r>
          </a:p>
          <a:p>
            <a:pPr lvl="1"/>
            <a:r>
              <a:rPr lang="en-US" sz="2400" dirty="0" smtClean="0"/>
              <a:t>(10 points each and counting </a:t>
            </a:r>
            <a:r>
              <a:rPr lang="en-US" sz="2400" dirty="0"/>
              <a:t>30% of the </a:t>
            </a:r>
            <a:r>
              <a:rPr lang="en-US" sz="2400" dirty="0" smtClean="0"/>
              <a:t>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3 </a:t>
            </a:r>
            <a:r>
              <a:rPr lang="en-US" sz="2400" b="1" dirty="0"/>
              <a:t>problem sets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(15 points each and counting 45% of the final grade)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A final collaborative course </a:t>
            </a:r>
            <a:r>
              <a:rPr lang="en-US" sz="2400" b="1" dirty="0"/>
              <a:t>project</a:t>
            </a:r>
            <a:r>
              <a:rPr lang="en-US" sz="2400" dirty="0"/>
              <a:t> </a:t>
            </a:r>
            <a:endParaRPr lang="en-US" sz="2400" dirty="0" smtClean="0"/>
          </a:p>
          <a:p>
            <a:pPr lvl="1"/>
            <a:r>
              <a:rPr lang="en-US" sz="2400" dirty="0" smtClean="0"/>
              <a:t>(</a:t>
            </a:r>
            <a:r>
              <a:rPr lang="en-US" sz="2400" dirty="0"/>
              <a:t>25% of final </a:t>
            </a:r>
            <a:r>
              <a:rPr lang="en-US" sz="2400" dirty="0" smtClean="0"/>
              <a:t>grade, 3-4 students/project)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course project will consist of a research project on a </a:t>
            </a:r>
            <a:r>
              <a:rPr lang="en-US" sz="2400" dirty="0" smtClean="0"/>
              <a:t>topic </a:t>
            </a:r>
            <a:r>
              <a:rPr lang="en-US" sz="2400" dirty="0"/>
              <a:t>chosen by </a:t>
            </a:r>
            <a:r>
              <a:rPr lang="en-US" sz="2400" dirty="0" smtClean="0"/>
              <a:t>you (approved </a:t>
            </a:r>
            <a:r>
              <a:rPr lang="en-US" sz="2400" dirty="0"/>
              <a:t>by </a:t>
            </a:r>
            <a:r>
              <a:rPr lang="en-US" sz="2400" dirty="0" smtClean="0"/>
              <a:t>me) &amp; containing some element </a:t>
            </a:r>
            <a:r>
              <a:rPr lang="en-US" sz="2400" dirty="0"/>
              <a:t>of independent </a:t>
            </a:r>
            <a:r>
              <a:rPr lang="en-US" sz="2400" dirty="0" smtClean="0"/>
              <a:t>bioinformatics research </a:t>
            </a:r>
            <a:r>
              <a:rPr lang="en-US" sz="2400" dirty="0"/>
              <a:t>(e.g. calculation, programming, database analysis, etc.). </a:t>
            </a:r>
            <a:endParaRPr lang="en-US" sz="2400" dirty="0" smtClean="0"/>
          </a:p>
          <a:p>
            <a:endParaRPr lang="en-US" sz="800" dirty="0" smtClean="0"/>
          </a:p>
          <a:p>
            <a:r>
              <a:rPr lang="en-US" sz="2400" b="1" dirty="0" smtClean="0"/>
              <a:t>The </a:t>
            </a:r>
            <a:r>
              <a:rPr lang="en-US" sz="2400" b="1" dirty="0"/>
              <a:t>final project is due </a:t>
            </a:r>
            <a:r>
              <a:rPr lang="en-US" sz="2400" b="1" dirty="0" smtClean="0"/>
              <a:t>(by emailing a web URL to the TA &amp; I) by </a:t>
            </a:r>
            <a:r>
              <a:rPr lang="en-US" sz="2400" b="1" dirty="0"/>
              <a:t>midnight, April 28, 2014.  </a:t>
            </a:r>
            <a:r>
              <a:rPr lang="en-US" sz="2400" b="1" dirty="0" smtClean="0"/>
              <a:t>The last two classes will be spent presenting your projects to each other.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804636" y="168876"/>
            <a:ext cx="1354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Grading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94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36223"/>
            <a:ext cx="87630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/>
              <a:t>All projects and homework will be turned in electronically and time-stamped. </a:t>
            </a: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No </a:t>
            </a:r>
            <a:r>
              <a:rPr lang="en-US" sz="2400" b="1" dirty="0"/>
              <a:t>makeup work will be </a:t>
            </a:r>
            <a:r>
              <a:rPr lang="en-US" sz="2400" b="1" dirty="0" smtClean="0"/>
              <a:t>given.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Instead</a:t>
            </a:r>
            <a:r>
              <a:rPr lang="en-US" sz="2400" b="1" dirty="0"/>
              <a:t>, all students have 5 days of free “late time</a:t>
            </a:r>
            <a:r>
              <a:rPr lang="en-US" sz="2400" b="1" dirty="0" smtClean="0"/>
              <a:t>”.</a:t>
            </a:r>
          </a:p>
          <a:p>
            <a:pPr lvl="1"/>
            <a:r>
              <a:rPr lang="en-US" sz="2400" b="1" dirty="0" smtClean="0"/>
              <a:t>This is for </a:t>
            </a:r>
            <a:r>
              <a:rPr lang="en-US" sz="2400" b="1" dirty="0"/>
              <a:t>the </a:t>
            </a:r>
            <a:r>
              <a:rPr lang="en-US" sz="2400" b="1" u="sng" dirty="0"/>
              <a:t>entire semester</a:t>
            </a:r>
            <a:r>
              <a:rPr lang="en-US" sz="2400" b="1" dirty="0"/>
              <a:t>, NOT per project, and </a:t>
            </a:r>
            <a:r>
              <a:rPr lang="en-US" sz="2400" b="1" dirty="0" smtClean="0"/>
              <a:t>counting weekends/holidays just like any other day.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projects turned in late, days will be deducted from the 5 day total (or what remains of it) by the </a:t>
            </a:r>
            <a:r>
              <a:rPr lang="en-US" dirty="0" smtClean="0"/>
              <a:t># of </a:t>
            </a:r>
            <a:r>
              <a:rPr lang="en-US" dirty="0"/>
              <a:t>days </a:t>
            </a:r>
            <a:r>
              <a:rPr lang="en-US" dirty="0" smtClean="0"/>
              <a:t>late.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Deductions are in </a:t>
            </a:r>
            <a:r>
              <a:rPr lang="en-US" dirty="0"/>
              <a:t>1 day increments, </a:t>
            </a:r>
            <a:r>
              <a:rPr lang="en-US" u="sng" dirty="0"/>
              <a:t>rounding </a:t>
            </a:r>
            <a:r>
              <a:rPr lang="en-US" u="sng" dirty="0" smtClean="0"/>
              <a:t>up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</a:t>
            </a:r>
            <a:r>
              <a:rPr lang="en-US" dirty="0"/>
              <a:t>10 minutes late = 1 day </a:t>
            </a:r>
            <a:r>
              <a:rPr lang="en-US" dirty="0" smtClean="0"/>
              <a:t>deducted. 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Once </a:t>
            </a:r>
            <a:r>
              <a:rPr lang="en-US" dirty="0"/>
              <a:t>the </a:t>
            </a:r>
            <a:r>
              <a:rPr lang="en-US" dirty="0" smtClean="0"/>
              <a:t>5 </a:t>
            </a:r>
            <a:r>
              <a:rPr lang="en-US" dirty="0"/>
              <a:t>days </a:t>
            </a:r>
            <a:r>
              <a:rPr lang="en-US" dirty="0" smtClean="0"/>
              <a:t>are used </a:t>
            </a:r>
            <a:r>
              <a:rPr lang="en-US" dirty="0"/>
              <a:t>up, assignments will be penalized </a:t>
            </a:r>
            <a:r>
              <a:rPr lang="en-US" dirty="0" smtClean="0"/>
              <a:t>10% / day late (</a:t>
            </a:r>
            <a:r>
              <a:rPr lang="en-US" dirty="0"/>
              <a:t>rounding up</a:t>
            </a:r>
            <a:r>
              <a:rPr lang="en-US" dirty="0" smtClean="0"/>
              <a:t>), e.g., </a:t>
            </a:r>
            <a:r>
              <a:rPr lang="en-US" dirty="0"/>
              <a:t>a 50 point assignment turned in </a:t>
            </a:r>
            <a:r>
              <a:rPr lang="en-US" dirty="0" smtClean="0"/>
              <a:t>1</a:t>
            </a:r>
            <a:r>
              <a:rPr lang="en-US" dirty="0"/>
              <a:t> </a:t>
            </a:r>
            <a:r>
              <a:rPr lang="en-US" dirty="0" smtClean="0"/>
              <a:t>½ days </a:t>
            </a:r>
            <a:r>
              <a:rPr lang="en-US" dirty="0"/>
              <a:t>late would be penalized 20%, or 10 points.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05200" y="168876"/>
            <a:ext cx="17767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Late policy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26334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4073" r="18750" b="44815"/>
          <a:stretch/>
        </p:blipFill>
        <p:spPr bwMode="auto">
          <a:xfrm>
            <a:off x="457200" y="1981200"/>
            <a:ext cx="8116957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76200"/>
            <a:ext cx="91453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Online homework will be via </a:t>
            </a:r>
            <a:r>
              <a:rPr lang="en-US" sz="2400" b="1" i="1" dirty="0" smtClean="0"/>
              <a:t>Rosalind</a:t>
            </a:r>
            <a:r>
              <a:rPr lang="en-US" sz="2400" b="1" dirty="0" smtClean="0"/>
              <a:t>:    </a:t>
            </a:r>
            <a:r>
              <a:rPr lang="en-US" sz="2400" b="1" dirty="0" smtClean="0">
                <a:hlinkClick r:id="rId3"/>
              </a:rPr>
              <a:t>http://rosalind.info/faq/</a:t>
            </a:r>
            <a:endParaRPr lang="en-US" sz="2400" b="1" dirty="0" smtClean="0"/>
          </a:p>
          <a:p>
            <a:endParaRPr lang="en-US" sz="2400" b="1" dirty="0"/>
          </a:p>
          <a:p>
            <a:r>
              <a:rPr lang="en-US" sz="2400" b="1" dirty="0" smtClean="0"/>
              <a:t>Enroll specifically for BIO337 at:  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</a:t>
            </a:r>
            <a:r>
              <a:rPr lang="en-US" sz="2400" b="1" dirty="0" smtClean="0">
                <a:hlinkClick r:id="rId4"/>
              </a:rPr>
              <a:t>http://rosalind.info/classes/enroll/32e1671726/</a:t>
            </a:r>
            <a:endParaRPr lang="en-US" sz="2400" b="1" dirty="0" smtClean="0"/>
          </a:p>
          <a:p>
            <a:endParaRPr 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09930" y="6019800"/>
            <a:ext cx="8505470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The first homework will be due (in Rosalind) by midnight, Jan 21. 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0114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3" r="17167"/>
          <a:stretch/>
        </p:blipFill>
        <p:spPr bwMode="auto">
          <a:xfrm>
            <a:off x="1066800" y="533400"/>
            <a:ext cx="7009723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057400" y="2209800"/>
            <a:ext cx="533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642556"/>
            <a:ext cx="24352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Edward </a:t>
            </a:r>
            <a:r>
              <a:rPr lang="en-US" sz="800" dirty="0" err="1" smtClean="0"/>
              <a:t>Marcotte</a:t>
            </a:r>
            <a:r>
              <a:rPr lang="en-US" sz="800" dirty="0" smtClean="0"/>
              <a:t>/Univ. of Texas/BIO337/Spring 2014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7846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801</Words>
  <Application>Microsoft Office PowerPoint</Application>
  <PresentationFormat>On-screen Show (4:3)</PresentationFormat>
  <Paragraphs>111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Edward Marcotte</dc:creator>
  <cp:lastModifiedBy>Edward Marcotte</cp:lastModifiedBy>
  <cp:revision>15</cp:revision>
  <cp:lastPrinted>2014-01-13T23:29:13Z</cp:lastPrinted>
  <dcterms:created xsi:type="dcterms:W3CDTF">2014-01-13T19:44:00Z</dcterms:created>
  <dcterms:modified xsi:type="dcterms:W3CDTF">2014-01-14T16:44:46Z</dcterms:modified>
</cp:coreProperties>
</file>