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58" r:id="rId5"/>
    <p:sldId id="268" r:id="rId6"/>
    <p:sldId id="257" r:id="rId7"/>
    <p:sldId id="260" r:id="rId8"/>
    <p:sldId id="263" r:id="rId9"/>
    <p:sldId id="264" r:id="rId10"/>
    <p:sldId id="265" r:id="rId11"/>
    <p:sldId id="266" r:id="rId12"/>
    <p:sldId id="267" r:id="rId13"/>
    <p:sldId id="270" r:id="rId14"/>
    <p:sldId id="262" r:id="rId15"/>
    <p:sldId id="271" r:id="rId16"/>
    <p:sldId id="272" r:id="rId17"/>
    <p:sldId id="273" r:id="rId18"/>
    <p:sldId id="269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215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9352-0BFB-4EF7-B9E3-1AAC3E7992CA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BC2-25D5-4D9F-B7A9-27BDCBAA9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1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9352-0BFB-4EF7-B9E3-1AAC3E7992CA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BC2-25D5-4D9F-B7A9-27BDCBAA9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88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9352-0BFB-4EF7-B9E3-1AAC3E7992CA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BC2-25D5-4D9F-B7A9-27BDCBAA9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0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9352-0BFB-4EF7-B9E3-1AAC3E7992CA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BC2-25D5-4D9F-B7A9-27BDCBAA9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21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9352-0BFB-4EF7-B9E3-1AAC3E7992CA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BC2-25D5-4D9F-B7A9-27BDCBAA9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3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9352-0BFB-4EF7-B9E3-1AAC3E7992CA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BC2-25D5-4D9F-B7A9-27BDCBAA9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07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9352-0BFB-4EF7-B9E3-1AAC3E7992CA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BC2-25D5-4D9F-B7A9-27BDCBAA9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403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9352-0BFB-4EF7-B9E3-1AAC3E7992CA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BC2-25D5-4D9F-B7A9-27BDCBAA9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8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9352-0BFB-4EF7-B9E3-1AAC3E7992CA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BC2-25D5-4D9F-B7A9-27BDCBAA9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342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9352-0BFB-4EF7-B9E3-1AAC3E7992CA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BC2-25D5-4D9F-B7A9-27BDCBAA9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745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9352-0BFB-4EF7-B9E3-1AAC3E7992CA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BC2-25D5-4D9F-B7A9-27BDCBAA9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73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A9352-0BFB-4EF7-B9E3-1AAC3E7992CA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CBBC2-25D5-4D9F-B7A9-27BDCBAA9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75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04268" y="1447800"/>
            <a:ext cx="71114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 Python programming </a:t>
            </a:r>
            <a:r>
              <a:rPr lang="en-US" sz="2800" b="1" dirty="0" smtClean="0"/>
              <a:t>primer for biochemists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457200" y="5410200"/>
            <a:ext cx="84056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BIO337 Systems Biology / Bioinformatics – Spring 2014 </a:t>
            </a:r>
            <a:endParaRPr lang="en-US" sz="2800" b="1" dirty="0"/>
          </a:p>
        </p:txBody>
      </p:sp>
      <p:sp>
        <p:nvSpPr>
          <p:cNvPr id="7" name="Rectangle 6"/>
          <p:cNvSpPr/>
          <p:nvPr/>
        </p:nvSpPr>
        <p:spPr>
          <a:xfrm>
            <a:off x="1502743" y="5867400"/>
            <a:ext cx="63145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Edward </a:t>
            </a:r>
            <a:r>
              <a:rPr lang="en-US" sz="2800" b="1" dirty="0" err="1" smtClean="0"/>
              <a:t>Marcotte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Univ</a:t>
            </a:r>
            <a:r>
              <a:rPr lang="en-US" sz="2800" b="1" dirty="0" smtClean="0"/>
              <a:t> of Texas at Austin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1355333" y="2362200"/>
            <a:ext cx="6609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(Named </a:t>
            </a:r>
            <a:r>
              <a:rPr lang="en-US" sz="2400" b="1" dirty="0"/>
              <a:t>after </a:t>
            </a:r>
            <a:r>
              <a:rPr lang="en-US" sz="2400" b="1" i="1" dirty="0"/>
              <a:t>Monty Python’s Flying </a:t>
            </a:r>
            <a:r>
              <a:rPr lang="en-US" sz="2400" b="1" i="1" dirty="0" smtClean="0"/>
              <a:t>Circus</a:t>
            </a:r>
            <a:r>
              <a:rPr lang="en-US" sz="2400" b="1" dirty="0" smtClean="0"/>
              <a:t> &amp; designed </a:t>
            </a:r>
            <a:r>
              <a:rPr lang="en-US" sz="2400" b="1" dirty="0"/>
              <a:t>to be fun to use)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642556"/>
            <a:ext cx="24352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Edward </a:t>
            </a:r>
            <a:r>
              <a:rPr lang="en-US" sz="800" dirty="0" err="1" smtClean="0"/>
              <a:t>Marcotte</a:t>
            </a:r>
            <a:r>
              <a:rPr lang="en-US" sz="800" dirty="0" smtClean="0"/>
              <a:t>/Univ. of Texas/BIO337/Spring 2014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37665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8763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/>
              <a:t>DICTIONARIES</a:t>
            </a:r>
          </a:p>
          <a:p>
            <a:endParaRPr lang="en-US" sz="2400" dirty="0" smtClean="0"/>
          </a:p>
          <a:p>
            <a:r>
              <a:rPr lang="en-US" sz="2400" dirty="0" smtClean="0"/>
              <a:t>A </a:t>
            </a:r>
            <a:r>
              <a:rPr lang="en-US" sz="2400" dirty="0"/>
              <a:t>VERY useful variation on lists is called a </a:t>
            </a:r>
            <a:r>
              <a:rPr lang="en-US" sz="2400" b="1" i="1" dirty="0"/>
              <a:t>dictionary</a:t>
            </a:r>
            <a:r>
              <a:rPr lang="en-US" sz="2400" dirty="0"/>
              <a:t> or </a:t>
            </a:r>
            <a:r>
              <a:rPr lang="en-US" sz="2400" i="1" dirty="0" err="1"/>
              <a:t>dict</a:t>
            </a:r>
            <a:r>
              <a:rPr lang="en-US" sz="2400" i="1" dirty="0"/>
              <a:t> </a:t>
            </a:r>
            <a:r>
              <a:rPr lang="en-US" sz="2400" i="1" dirty="0" smtClean="0"/>
              <a:t>	</a:t>
            </a:r>
            <a:r>
              <a:rPr lang="en-US" sz="2400" dirty="0" smtClean="0"/>
              <a:t>(</a:t>
            </a:r>
            <a:r>
              <a:rPr lang="en-US" sz="2400" dirty="0"/>
              <a:t>sometimes also called a </a:t>
            </a:r>
            <a:r>
              <a:rPr lang="en-US" sz="2400" i="1" dirty="0"/>
              <a:t>hash</a:t>
            </a:r>
            <a:r>
              <a:rPr lang="en-US" sz="2400" dirty="0" smtClean="0"/>
              <a:t>).</a:t>
            </a:r>
          </a:p>
          <a:p>
            <a:r>
              <a:rPr lang="en-US" sz="2400" dirty="0" smtClean="0"/>
              <a:t>  </a:t>
            </a:r>
            <a:endParaRPr lang="en-US" sz="2400" dirty="0"/>
          </a:p>
          <a:p>
            <a:pPr marL="342900" indent="-342900">
              <a:buFont typeface="Wingdings"/>
              <a:buChar char="à"/>
            </a:pPr>
            <a:r>
              <a:rPr lang="en-US" sz="2400" dirty="0" smtClean="0"/>
              <a:t>Groups </a:t>
            </a:r>
            <a:r>
              <a:rPr lang="en-US" sz="2400" dirty="0"/>
              <a:t>of values indexed not with numbers (although they could be) but with other values.  </a:t>
            </a:r>
            <a:endParaRPr lang="en-US" sz="2400" dirty="0" smtClean="0"/>
          </a:p>
          <a:p>
            <a:pPr marL="342900" indent="-342900">
              <a:buFont typeface="Wingdings"/>
              <a:buChar char="à"/>
            </a:pPr>
            <a:endParaRPr lang="en-US" sz="2400" dirty="0"/>
          </a:p>
          <a:p>
            <a:r>
              <a:rPr lang="en-US" sz="2400" dirty="0"/>
              <a:t>Individual hash elements are accessed like array elements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r>
              <a:rPr lang="en-US" sz="2400" dirty="0" smtClean="0"/>
              <a:t>For example, we </a:t>
            </a:r>
            <a:r>
              <a:rPr lang="en-US" sz="2400" dirty="0"/>
              <a:t>could store the genetic code in a hash named </a:t>
            </a:r>
            <a:r>
              <a:rPr lang="en-US" sz="2400" i="1" dirty="0"/>
              <a:t>codons</a:t>
            </a:r>
            <a:r>
              <a:rPr lang="en-US" sz="2400" dirty="0"/>
              <a:t>, which might </a:t>
            </a:r>
            <a:r>
              <a:rPr lang="en-US" sz="2400" dirty="0" smtClean="0"/>
              <a:t>contain 64 </a:t>
            </a:r>
            <a:r>
              <a:rPr lang="en-US" sz="2400" dirty="0"/>
              <a:t>entries, one for each codon, </a:t>
            </a:r>
            <a:r>
              <a:rPr lang="en-US" sz="2400" dirty="0" smtClean="0"/>
              <a:t>e.g.</a:t>
            </a:r>
          </a:p>
          <a:p>
            <a:endParaRPr lang="en-US" sz="2400" dirty="0"/>
          </a:p>
          <a:p>
            <a:r>
              <a:rPr lang="en-US" sz="2400" dirty="0" smtClean="0"/>
              <a:t>	codons</a:t>
            </a:r>
            <a:r>
              <a:rPr lang="en-US" sz="2400" dirty="0"/>
              <a:t>["ATG"] = "</a:t>
            </a:r>
            <a:r>
              <a:rPr lang="en-US" sz="2400" dirty="0" smtClean="0"/>
              <a:t>Methionine“</a:t>
            </a:r>
          </a:p>
          <a:p>
            <a:r>
              <a:rPr lang="en-US" sz="2400" dirty="0" smtClean="0"/>
              <a:t>	codons["</a:t>
            </a:r>
            <a:r>
              <a:rPr lang="en-US" sz="2400" dirty="0"/>
              <a:t>TAG"] = "Stop </a:t>
            </a:r>
            <a:r>
              <a:rPr lang="en-US" sz="2400" dirty="0" smtClean="0"/>
              <a:t>codon“</a:t>
            </a:r>
          </a:p>
          <a:p>
            <a:r>
              <a:rPr lang="en-US" sz="2400" dirty="0" smtClean="0"/>
              <a:t>	etc…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642556"/>
            <a:ext cx="24352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Edward </a:t>
            </a:r>
            <a:r>
              <a:rPr lang="en-US" sz="800" dirty="0" err="1" smtClean="0"/>
              <a:t>Marcotte</a:t>
            </a:r>
            <a:r>
              <a:rPr lang="en-US" sz="800" dirty="0" smtClean="0"/>
              <a:t>/Univ. of Texas/BIO337/Spring 2014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69370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33400"/>
            <a:ext cx="8610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Now, for some control over what happens in programs.  </a:t>
            </a:r>
            <a:endParaRPr lang="en-US" sz="2400" b="1" dirty="0" smtClean="0"/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There </a:t>
            </a:r>
            <a:r>
              <a:rPr lang="en-US" sz="2400" dirty="0"/>
              <a:t>are two very important ways to control </a:t>
            </a:r>
            <a:r>
              <a:rPr lang="en-US" sz="2400" dirty="0" smtClean="0"/>
              <a:t>the logical flow of your programs</a:t>
            </a:r>
            <a:r>
              <a:rPr lang="en-US" sz="2400" dirty="0"/>
              <a:t>: </a:t>
            </a:r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r>
              <a:rPr lang="en-US" sz="2400" b="1" dirty="0" smtClean="0"/>
              <a:t>if statements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/>
              <a:t>a</a:t>
            </a:r>
            <a:r>
              <a:rPr lang="en-US" sz="2400" dirty="0" smtClean="0"/>
              <a:t>nd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b="1" dirty="0" smtClean="0"/>
              <a:t>for loops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There are some other ways too, but this will get you going for now.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642556"/>
            <a:ext cx="24352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Edward </a:t>
            </a:r>
            <a:r>
              <a:rPr lang="en-US" sz="800" dirty="0" err="1" smtClean="0"/>
              <a:t>Marcotte</a:t>
            </a:r>
            <a:r>
              <a:rPr lang="en-US" sz="800" dirty="0" smtClean="0"/>
              <a:t>/Univ. of Texas/BIO337/Spring 2014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33987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85800"/>
            <a:ext cx="868679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if </a:t>
            </a:r>
            <a:r>
              <a:rPr lang="en-US" sz="2400" b="1" i="1" dirty="0"/>
              <a:t>statements</a:t>
            </a:r>
            <a:endParaRPr lang="en-US" sz="2400" dirty="0"/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if </a:t>
            </a:r>
            <a:r>
              <a:rPr lang="en-US" sz="2400" dirty="0" err="1"/>
              <a:t>dnaTriplet</a:t>
            </a:r>
            <a:r>
              <a:rPr lang="en-US" sz="2400" dirty="0"/>
              <a:t> == "ATG":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# </a:t>
            </a:r>
            <a:r>
              <a:rPr lang="en-US" sz="2400" dirty="0"/>
              <a:t>Start translating here.  We’re not going to write this </a:t>
            </a:r>
            <a:r>
              <a:rPr lang="en-US" sz="2400" dirty="0" smtClean="0"/>
              <a:t>part</a:t>
            </a:r>
            <a:endParaRPr lang="en-US" sz="2400" dirty="0"/>
          </a:p>
          <a:p>
            <a:r>
              <a:rPr lang="en-US" sz="2400" dirty="0"/>
              <a:t>    </a:t>
            </a:r>
            <a:r>
              <a:rPr lang="en-US" sz="2400" dirty="0" smtClean="0"/>
              <a:t>	# since we’re really </a:t>
            </a:r>
            <a:r>
              <a:rPr lang="en-US" sz="2400" dirty="0"/>
              <a:t>just learning about IF statements</a:t>
            </a:r>
          </a:p>
          <a:p>
            <a:r>
              <a:rPr lang="en-US" sz="2400" dirty="0"/>
              <a:t>else:</a:t>
            </a:r>
          </a:p>
          <a:p>
            <a:r>
              <a:rPr lang="en-US" sz="2400" dirty="0"/>
              <a:t>    </a:t>
            </a:r>
            <a:r>
              <a:rPr lang="en-US" sz="2400" dirty="0" smtClean="0"/>
              <a:t>	# </a:t>
            </a:r>
            <a:r>
              <a:rPr lang="en-US" sz="2400" dirty="0"/>
              <a:t>Read another codon</a:t>
            </a:r>
          </a:p>
          <a:p>
            <a:r>
              <a:rPr lang="en-US" sz="2400" dirty="0"/>
              <a:t> 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81000" y="2286000"/>
            <a:ext cx="6476999" cy="3860125"/>
            <a:chOff x="381000" y="2286000"/>
            <a:chExt cx="6476999" cy="3860125"/>
          </a:xfrm>
        </p:grpSpPr>
        <p:sp>
          <p:nvSpPr>
            <p:cNvPr id="3" name="TextBox 2"/>
            <p:cNvSpPr txBox="1"/>
            <p:nvPr/>
          </p:nvSpPr>
          <p:spPr>
            <a:xfrm>
              <a:off x="609600" y="4114800"/>
              <a:ext cx="6248399" cy="203132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P</a:t>
              </a:r>
              <a:r>
                <a:rPr lang="en-US" b="1" dirty="0" smtClean="0"/>
                <a:t>ython </a:t>
              </a:r>
              <a:r>
                <a:rPr lang="en-US" b="1" dirty="0"/>
                <a:t>cares about </a:t>
              </a:r>
              <a:r>
                <a:rPr lang="en-US" b="1" dirty="0" smtClean="0"/>
                <a:t>the white </a:t>
              </a:r>
              <a:r>
                <a:rPr lang="en-US" b="1" dirty="0"/>
                <a:t>space (tabs &amp; spaces) you </a:t>
              </a:r>
              <a:r>
                <a:rPr lang="en-US" b="1" dirty="0" smtClean="0"/>
                <a:t>use</a:t>
              </a:r>
              <a:r>
                <a:rPr lang="en-US" dirty="0" smtClean="0"/>
                <a:t>!</a:t>
              </a:r>
            </a:p>
            <a:p>
              <a:pPr algn="ctr"/>
              <a:r>
                <a:rPr lang="en-US" dirty="0" smtClean="0"/>
                <a:t>This </a:t>
              </a:r>
              <a:r>
                <a:rPr lang="en-US" dirty="0"/>
                <a:t>is how it knows where the conditional actions that follow begin and end. </a:t>
              </a:r>
              <a:r>
                <a:rPr lang="en-US" b="1" dirty="0"/>
                <a:t>These conditional steps must </a:t>
              </a:r>
              <a:r>
                <a:rPr lang="en-US" b="1" i="1" dirty="0"/>
                <a:t>always</a:t>
              </a:r>
              <a:r>
                <a:rPr lang="en-US" b="1" dirty="0"/>
                <a:t> be indented by the same number of spaces (e.g., 4).</a:t>
              </a:r>
              <a:r>
                <a:rPr lang="en-US" dirty="0"/>
                <a:t> </a:t>
              </a:r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r>
                <a:rPr lang="en-US" dirty="0" smtClean="0"/>
                <a:t>I </a:t>
              </a:r>
              <a:r>
                <a:rPr lang="en-US" dirty="0"/>
                <a:t>recommend </a:t>
              </a:r>
              <a:r>
                <a:rPr lang="en-US" dirty="0" smtClean="0"/>
                <a:t>using </a:t>
              </a:r>
              <a:r>
                <a:rPr lang="en-US" dirty="0"/>
                <a:t>a tab (rather than spaces) so </a:t>
              </a:r>
              <a:r>
                <a:rPr lang="en-US" dirty="0" smtClean="0"/>
                <a:t>you’re </a:t>
              </a:r>
              <a:r>
                <a:rPr lang="en-US" dirty="0"/>
                <a:t>always consistent. </a:t>
              </a:r>
            </a:p>
          </p:txBody>
        </p:sp>
        <p:cxnSp>
          <p:nvCxnSpPr>
            <p:cNvPr id="5" name="Straight Arrow Connector 4"/>
            <p:cNvCxnSpPr/>
            <p:nvPr/>
          </p:nvCxnSpPr>
          <p:spPr>
            <a:xfrm flipV="1">
              <a:off x="990600" y="3200400"/>
              <a:ext cx="152400" cy="9144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V="1">
              <a:off x="990600" y="2286000"/>
              <a:ext cx="152400" cy="18288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 flipV="1">
              <a:off x="381000" y="2895600"/>
              <a:ext cx="609600" cy="12192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0" y="6642556"/>
            <a:ext cx="24352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Edward </a:t>
            </a:r>
            <a:r>
              <a:rPr lang="en-US" sz="800" dirty="0" err="1" smtClean="0"/>
              <a:t>Marcotte</a:t>
            </a:r>
            <a:r>
              <a:rPr lang="en-US" sz="800" dirty="0" smtClean="0"/>
              <a:t>/Univ. of Texas/BIO337/Spring 2014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84224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685800"/>
            <a:ext cx="8763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 </a:t>
            </a:r>
          </a:p>
          <a:p>
            <a:r>
              <a:rPr lang="en-US" sz="2400" dirty="0" smtClean="0"/>
              <a:t>	==</a:t>
            </a:r>
            <a:r>
              <a:rPr lang="en-US" sz="2400" dirty="0"/>
              <a:t>	</a:t>
            </a:r>
            <a:r>
              <a:rPr lang="en-US" sz="2400" dirty="0" smtClean="0"/>
              <a:t>equals </a:t>
            </a:r>
            <a:r>
              <a:rPr lang="en-US" sz="2400" dirty="0"/>
              <a:t>		</a:t>
            </a:r>
          </a:p>
          <a:p>
            <a:r>
              <a:rPr lang="en-US" sz="2400" dirty="0" smtClean="0"/>
              <a:t>	!=</a:t>
            </a:r>
            <a:r>
              <a:rPr lang="en-US" sz="2400" dirty="0"/>
              <a:t>	is not equal to 	</a:t>
            </a:r>
          </a:p>
          <a:p>
            <a:r>
              <a:rPr lang="en-US" sz="2400" dirty="0" smtClean="0"/>
              <a:t>	&lt;</a:t>
            </a:r>
            <a:r>
              <a:rPr lang="en-US" sz="2400" dirty="0"/>
              <a:t>	is less than</a:t>
            </a:r>
          </a:p>
          <a:p>
            <a:r>
              <a:rPr lang="en-US" sz="2400" dirty="0" smtClean="0"/>
              <a:t>	&gt;</a:t>
            </a:r>
            <a:r>
              <a:rPr lang="en-US" sz="2400" dirty="0"/>
              <a:t>	is greater than	</a:t>
            </a:r>
          </a:p>
          <a:p>
            <a:r>
              <a:rPr lang="en-US" sz="2400" dirty="0" smtClean="0"/>
              <a:t>	&lt;=</a:t>
            </a:r>
            <a:r>
              <a:rPr lang="en-US" sz="2400" dirty="0"/>
              <a:t>	is less than or equal to</a:t>
            </a:r>
          </a:p>
          <a:p>
            <a:r>
              <a:rPr lang="en-US" sz="2400" dirty="0" smtClean="0"/>
              <a:t>	&gt;=</a:t>
            </a:r>
            <a:r>
              <a:rPr lang="en-US" sz="2400" dirty="0"/>
              <a:t>	is greater than or equal to</a:t>
            </a:r>
          </a:p>
          <a:p>
            <a:r>
              <a:rPr lang="en-US" sz="2400" dirty="0"/>
              <a:t> </a:t>
            </a:r>
          </a:p>
          <a:p>
            <a:r>
              <a:rPr lang="en-US" sz="2400" b="1" dirty="0"/>
              <a:t>Can nest these using </a:t>
            </a:r>
            <a:r>
              <a:rPr lang="en-US" sz="2400" b="1" dirty="0" smtClean="0"/>
              <a:t>parentheses </a:t>
            </a:r>
            <a:r>
              <a:rPr lang="en-US" sz="2400" b="1" dirty="0"/>
              <a:t>and Boolean </a:t>
            </a:r>
            <a:r>
              <a:rPr lang="en-US" sz="2400" b="1" dirty="0" smtClean="0"/>
              <a:t>operations, </a:t>
            </a:r>
            <a:r>
              <a:rPr lang="en-US" sz="2400" b="1" dirty="0"/>
              <a:t>such as </a:t>
            </a:r>
            <a:r>
              <a:rPr lang="en-US" sz="2400" b="1" dirty="0" smtClean="0"/>
              <a:t>	</a:t>
            </a:r>
            <a:r>
              <a:rPr lang="en-US" sz="2400" b="1" i="1" dirty="0" smtClean="0"/>
              <a:t>and</a:t>
            </a:r>
            <a:r>
              <a:rPr lang="en-US" sz="2400" b="1" i="1" dirty="0"/>
              <a:t>, not</a:t>
            </a:r>
            <a:r>
              <a:rPr lang="en-US" sz="2400" b="1" dirty="0"/>
              <a:t>, or </a:t>
            </a:r>
            <a:r>
              <a:rPr lang="en-US" sz="2400" b="1" i="1" dirty="0" err="1"/>
              <a:t>or</a:t>
            </a:r>
            <a:r>
              <a:rPr lang="en-US" sz="2400" b="1" dirty="0"/>
              <a:t>, e.g.:</a:t>
            </a:r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if </a:t>
            </a:r>
            <a:r>
              <a:rPr lang="en-US" sz="2400" dirty="0" err="1"/>
              <a:t>dnaTriplet</a:t>
            </a:r>
            <a:r>
              <a:rPr lang="en-US" sz="2400" dirty="0"/>
              <a:t> == "TAA" or </a:t>
            </a:r>
            <a:r>
              <a:rPr lang="en-US" sz="2400" dirty="0" err="1"/>
              <a:t>dnaTriplet</a:t>
            </a:r>
            <a:r>
              <a:rPr lang="en-US" sz="2400" dirty="0"/>
              <a:t> == "TAG" or </a:t>
            </a:r>
            <a:r>
              <a:rPr lang="en-US" sz="2400" dirty="0" err="1"/>
              <a:t>dnaTriplet</a:t>
            </a:r>
            <a:r>
              <a:rPr lang="en-US" sz="2400" dirty="0"/>
              <a:t> == "TGA":</a:t>
            </a:r>
          </a:p>
          <a:p>
            <a:r>
              <a:rPr lang="en-US" sz="2400" dirty="0"/>
              <a:t>	print("Reached stop codon")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048000" y="533400"/>
            <a:ext cx="4800600" cy="646331"/>
            <a:chOff x="3048000" y="533400"/>
            <a:chExt cx="4800600" cy="646331"/>
          </a:xfrm>
        </p:grpSpPr>
        <p:sp>
          <p:nvSpPr>
            <p:cNvPr id="3" name="Rectangle 2"/>
            <p:cNvSpPr/>
            <p:nvPr/>
          </p:nvSpPr>
          <p:spPr>
            <a:xfrm>
              <a:off x="3733800" y="533400"/>
              <a:ext cx="4114800" cy="64633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/>
                <a:t>Note: in </a:t>
              </a:r>
              <a:r>
                <a:rPr lang="en-US" b="1" dirty="0"/>
                <a:t>the sense of performing a comparison, not setting a </a:t>
              </a:r>
              <a:r>
                <a:rPr lang="en-US" b="1" dirty="0" smtClean="0"/>
                <a:t>value.</a:t>
              </a:r>
              <a:endParaRPr lang="en-US" b="1" dirty="0"/>
            </a:p>
          </p:txBody>
        </p:sp>
        <p:cxnSp>
          <p:nvCxnSpPr>
            <p:cNvPr id="5" name="Straight Arrow Connector 4"/>
            <p:cNvCxnSpPr>
              <a:stCxn id="3" idx="1"/>
            </p:cNvCxnSpPr>
            <p:nvPr/>
          </p:nvCxnSpPr>
          <p:spPr>
            <a:xfrm flipH="1">
              <a:off x="3048000" y="856566"/>
              <a:ext cx="685800" cy="32316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0" y="6642556"/>
            <a:ext cx="24352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Edward </a:t>
            </a:r>
            <a:r>
              <a:rPr lang="en-US" sz="800" dirty="0" err="1" smtClean="0"/>
              <a:t>Marcotte</a:t>
            </a:r>
            <a:r>
              <a:rPr lang="en-US" sz="800" dirty="0" smtClean="0"/>
              <a:t>/Univ. of Texas/BIO337/Spring 2014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49016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610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for</a:t>
            </a:r>
            <a:r>
              <a:rPr lang="en-US" sz="2400" b="1" i="1" dirty="0"/>
              <a:t> </a:t>
            </a:r>
            <a:r>
              <a:rPr lang="en-US" sz="2400" b="1" i="1" dirty="0" smtClean="0"/>
              <a:t>loops</a:t>
            </a:r>
          </a:p>
          <a:p>
            <a:endParaRPr lang="en-US" sz="2400" dirty="0"/>
          </a:p>
          <a:p>
            <a:r>
              <a:rPr lang="en-US" sz="2400" dirty="0"/>
              <a:t>Often, we’d like to perform the same command repeatedly or with slight variations. 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For </a:t>
            </a:r>
            <a:r>
              <a:rPr lang="en-US" sz="2400" dirty="0"/>
              <a:t>example, to calculate the mean value of the number in an array, we might try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r>
              <a:rPr lang="en-US" sz="2400" dirty="0" smtClean="0"/>
              <a:t>	Take </a:t>
            </a:r>
            <a:r>
              <a:rPr lang="en-US" sz="2400" dirty="0"/>
              <a:t>each value in the array in turn.</a:t>
            </a:r>
          </a:p>
          <a:p>
            <a:r>
              <a:rPr lang="en-US" sz="2400" dirty="0" smtClean="0"/>
              <a:t>	Add </a:t>
            </a:r>
            <a:r>
              <a:rPr lang="en-US" sz="2400" dirty="0"/>
              <a:t>each value to a running sum.</a:t>
            </a:r>
          </a:p>
          <a:p>
            <a:r>
              <a:rPr lang="en-US" sz="2400" dirty="0" smtClean="0"/>
              <a:t>	Divide </a:t>
            </a:r>
            <a:r>
              <a:rPr lang="en-US" sz="2400" dirty="0"/>
              <a:t>the total by the number of </a:t>
            </a:r>
            <a:r>
              <a:rPr lang="en-US" sz="2400" dirty="0" smtClean="0"/>
              <a:t>values.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642556"/>
            <a:ext cx="24352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Edward </a:t>
            </a:r>
            <a:r>
              <a:rPr lang="en-US" sz="800" dirty="0" err="1" smtClean="0"/>
              <a:t>Marcotte</a:t>
            </a:r>
            <a:r>
              <a:rPr lang="en-US" sz="800" dirty="0" smtClean="0"/>
              <a:t>/Univ. of Texas/BIO337/Spring 2014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8876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65879"/>
            <a:ext cx="8610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In Python, you could write this as:</a:t>
            </a:r>
          </a:p>
          <a:p>
            <a:endParaRPr lang="en-US" sz="2400" dirty="0" smtClean="0"/>
          </a:p>
          <a:p>
            <a:r>
              <a:rPr lang="en-US" sz="2400" dirty="0" smtClean="0"/>
              <a:t>grades </a:t>
            </a:r>
            <a:r>
              <a:rPr lang="en-US" sz="2400" dirty="0"/>
              <a:t>= [93, 95, 87, 63, 75]   </a:t>
            </a:r>
            <a:r>
              <a:rPr lang="en-US" sz="2400" dirty="0" smtClean="0"/>
              <a:t>	# </a:t>
            </a:r>
            <a:r>
              <a:rPr lang="en-US" sz="2400" dirty="0"/>
              <a:t>create a list of grades</a:t>
            </a:r>
          </a:p>
          <a:p>
            <a:r>
              <a:rPr lang="en-US" sz="2400" dirty="0"/>
              <a:t>sum = 0.0                       </a:t>
            </a:r>
            <a:r>
              <a:rPr lang="en-US" sz="2400" dirty="0" smtClean="0"/>
              <a:t>	# </a:t>
            </a:r>
            <a:r>
              <a:rPr lang="en-US" sz="2400" dirty="0"/>
              <a:t>variable to store the sum</a:t>
            </a:r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for grade in grades:            </a:t>
            </a:r>
            <a:r>
              <a:rPr lang="en-US" sz="2400" dirty="0" smtClean="0"/>
              <a:t>	# </a:t>
            </a:r>
            <a:r>
              <a:rPr lang="en-US" sz="2400" dirty="0"/>
              <a:t>iterate over the list called grades</a:t>
            </a:r>
          </a:p>
          <a:p>
            <a:r>
              <a:rPr lang="en-US" sz="2400" dirty="0" smtClean="0"/>
              <a:t>    	sum </a:t>
            </a:r>
            <a:r>
              <a:rPr lang="en-US" sz="2400" dirty="0"/>
              <a:t>= sum + grade  </a:t>
            </a:r>
            <a:r>
              <a:rPr lang="en-US" sz="2400" dirty="0" smtClean="0"/>
              <a:t>   # </a:t>
            </a:r>
            <a:r>
              <a:rPr lang="en-US" sz="2400" dirty="0"/>
              <a:t>indented commands are executed on</a:t>
            </a:r>
          </a:p>
          <a:p>
            <a:r>
              <a:rPr lang="en-US" sz="2400" dirty="0"/>
              <a:t>                                </a:t>
            </a:r>
            <a:r>
              <a:rPr lang="en-US" sz="2400" dirty="0" smtClean="0"/>
              <a:t>		# </a:t>
            </a:r>
            <a:r>
              <a:rPr lang="en-US" sz="2400" dirty="0"/>
              <a:t>each cycle of the loop.</a:t>
            </a:r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mean = sum / 5                  # now calculate the average </a:t>
            </a:r>
            <a:r>
              <a:rPr lang="en-US" sz="2400" dirty="0" smtClean="0"/>
              <a:t>grade</a:t>
            </a:r>
          </a:p>
          <a:p>
            <a:endParaRPr lang="en-US" sz="2400" dirty="0"/>
          </a:p>
          <a:p>
            <a:r>
              <a:rPr lang="en-US" sz="2400" dirty="0"/>
              <a:t>print ("The average grade is "),mean   # print the results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600200" y="1828800"/>
            <a:ext cx="7240292" cy="1830526"/>
            <a:chOff x="1600200" y="1828800"/>
            <a:chExt cx="7240292" cy="1830526"/>
          </a:xfrm>
        </p:grpSpPr>
        <p:sp>
          <p:nvSpPr>
            <p:cNvPr id="3" name="Rectangle 2"/>
            <p:cNvSpPr/>
            <p:nvPr/>
          </p:nvSpPr>
          <p:spPr>
            <a:xfrm>
              <a:off x="4268492" y="1905000"/>
              <a:ext cx="4572000" cy="175432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>
              <a:spAutoFit/>
            </a:bodyPr>
            <a:lstStyle/>
            <a:p>
              <a:pPr algn="ctr"/>
              <a:r>
                <a:rPr lang="en-US" dirty="0"/>
                <a:t>Python </a:t>
              </a:r>
              <a:r>
                <a:rPr lang="en-US" dirty="0" smtClean="0"/>
                <a:t>cares whether </a:t>
              </a:r>
              <a:r>
                <a:rPr lang="en-US" dirty="0"/>
                <a:t>numbers are </a:t>
              </a:r>
              <a:r>
                <a:rPr lang="en-US" b="1" dirty="0" smtClean="0"/>
                <a:t>integers</a:t>
              </a:r>
              <a:r>
                <a:rPr lang="en-US" dirty="0" smtClean="0"/>
                <a:t> </a:t>
              </a:r>
              <a:r>
                <a:rPr lang="en-US" dirty="0"/>
                <a:t>or </a:t>
              </a:r>
              <a:r>
                <a:rPr lang="en-US" b="1" dirty="0"/>
                <a:t>floating point </a:t>
              </a:r>
              <a:r>
                <a:rPr lang="en-US" dirty="0" smtClean="0"/>
                <a:t>(also </a:t>
              </a:r>
              <a:r>
                <a:rPr lang="en-US" b="1" dirty="0" smtClean="0"/>
                <a:t>long </a:t>
              </a:r>
              <a:r>
                <a:rPr lang="en-US" b="1" dirty="0"/>
                <a:t>integers </a:t>
              </a:r>
              <a:r>
                <a:rPr lang="en-US" dirty="0"/>
                <a:t>and </a:t>
              </a:r>
              <a:r>
                <a:rPr lang="en-US" b="1" dirty="0"/>
                <a:t>complex </a:t>
              </a:r>
              <a:r>
                <a:rPr lang="en-US" b="1" dirty="0" smtClean="0"/>
                <a:t>numbers</a:t>
              </a:r>
              <a:r>
                <a:rPr lang="en-US" dirty="0" smtClean="0"/>
                <a:t>).</a:t>
              </a:r>
            </a:p>
            <a:p>
              <a:pPr algn="ctr"/>
              <a:r>
                <a:rPr lang="en-US" b="1" dirty="0" smtClean="0"/>
                <a:t>Tell Python you </a:t>
              </a:r>
              <a:r>
                <a:rPr lang="en-US" b="1" dirty="0"/>
                <a:t>want floating point by </a:t>
              </a:r>
              <a:r>
                <a:rPr lang="en-US" b="1" dirty="0" smtClean="0"/>
                <a:t>defining </a:t>
              </a:r>
              <a:r>
                <a:rPr lang="en-US" b="1" dirty="0"/>
                <a:t>your variables </a:t>
              </a:r>
              <a:r>
                <a:rPr lang="en-US" b="1" dirty="0" smtClean="0"/>
                <a:t>accordingly</a:t>
              </a:r>
            </a:p>
            <a:p>
              <a:pPr algn="ctr"/>
              <a:r>
                <a:rPr lang="en-US" b="1" dirty="0" smtClean="0"/>
                <a:t>(</a:t>
              </a:r>
              <a:r>
                <a:rPr lang="en-US" b="1" dirty="0"/>
                <a:t>e.g., X = 1.0 versus X = 1)</a:t>
              </a:r>
            </a:p>
          </p:txBody>
        </p:sp>
        <p:cxnSp>
          <p:nvCxnSpPr>
            <p:cNvPr id="5" name="Straight Arrow Connector 4"/>
            <p:cNvCxnSpPr>
              <a:stCxn id="3" idx="1"/>
            </p:cNvCxnSpPr>
            <p:nvPr/>
          </p:nvCxnSpPr>
          <p:spPr>
            <a:xfrm flipH="1" flipV="1">
              <a:off x="1600200" y="1828800"/>
              <a:ext cx="2668292" cy="953363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0" y="6642556"/>
            <a:ext cx="24352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Edward </a:t>
            </a:r>
            <a:r>
              <a:rPr lang="en-US" sz="800" dirty="0" err="1" smtClean="0"/>
              <a:t>Marcotte</a:t>
            </a:r>
            <a:r>
              <a:rPr lang="en-US" sz="800" dirty="0" smtClean="0"/>
              <a:t>/Univ. of Texas/BIO337/Spring 2014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15401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609600"/>
            <a:ext cx="8839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In general, Python </a:t>
            </a:r>
            <a:r>
              <a:rPr lang="en-US" sz="2400" dirty="0"/>
              <a:t>will perform most mathematical operations, e.g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	</a:t>
            </a:r>
            <a:r>
              <a:rPr lang="en-US" sz="2400" b="1" dirty="0" smtClean="0"/>
              <a:t>multiplication 	(</a:t>
            </a:r>
            <a:r>
              <a:rPr lang="en-US" sz="2400" b="1" dirty="0"/>
              <a:t>A * B)</a:t>
            </a:r>
          </a:p>
          <a:p>
            <a:r>
              <a:rPr lang="en-US" sz="2400" b="1" dirty="0" smtClean="0"/>
              <a:t>	division 		(</a:t>
            </a:r>
            <a:r>
              <a:rPr lang="en-US" sz="2400" b="1" dirty="0"/>
              <a:t>A / B)</a:t>
            </a:r>
          </a:p>
          <a:p>
            <a:r>
              <a:rPr lang="en-US" sz="2400" b="1" dirty="0" smtClean="0"/>
              <a:t>	exponentiation 	(</a:t>
            </a:r>
            <a:r>
              <a:rPr lang="en-US" sz="2400" b="1" dirty="0"/>
              <a:t>A ** B)</a:t>
            </a:r>
          </a:p>
          <a:p>
            <a:r>
              <a:rPr lang="en-US" sz="2400" dirty="0" smtClean="0"/>
              <a:t>		etc.</a:t>
            </a:r>
          </a:p>
          <a:p>
            <a:endParaRPr lang="en-US" sz="2400" dirty="0"/>
          </a:p>
          <a:p>
            <a:r>
              <a:rPr lang="en-US" sz="2400" dirty="0" smtClean="0"/>
              <a:t>There </a:t>
            </a:r>
            <a:r>
              <a:rPr lang="en-US" sz="2400" dirty="0"/>
              <a:t>are </a:t>
            </a:r>
            <a:r>
              <a:rPr lang="en-US" sz="2400" dirty="0" smtClean="0"/>
              <a:t>lots of advanced mathematical </a:t>
            </a:r>
            <a:r>
              <a:rPr lang="en-US" sz="2400" dirty="0"/>
              <a:t>capabilities you can explore </a:t>
            </a:r>
            <a:r>
              <a:rPr lang="en-US" sz="2400" dirty="0" smtClean="0"/>
              <a:t>later on.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642556"/>
            <a:ext cx="24352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Edward </a:t>
            </a:r>
            <a:r>
              <a:rPr lang="en-US" sz="800" dirty="0" err="1" smtClean="0"/>
              <a:t>Marcotte</a:t>
            </a:r>
            <a:r>
              <a:rPr lang="en-US" sz="800" dirty="0" smtClean="0"/>
              <a:t>/Univ. of Texas/BIO337/Spring 2014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97285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76200" y="197346"/>
            <a:ext cx="9448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READING FILES</a:t>
            </a:r>
            <a:endParaRPr lang="en-US" sz="2400" dirty="0"/>
          </a:p>
          <a:p>
            <a:r>
              <a:rPr lang="en-US" sz="2400" b="1" dirty="0"/>
              <a:t>Y</a:t>
            </a:r>
            <a:r>
              <a:rPr lang="en-US" sz="2400" b="1" dirty="0" smtClean="0"/>
              <a:t>ou can use </a:t>
            </a:r>
            <a:r>
              <a:rPr lang="en-US" sz="2400" b="1" dirty="0"/>
              <a:t>a </a:t>
            </a:r>
            <a:r>
              <a:rPr lang="en-US" sz="2400" b="1" i="1" dirty="0"/>
              <a:t>for</a:t>
            </a:r>
            <a:r>
              <a:rPr lang="en-US" sz="2400" b="1" dirty="0"/>
              <a:t> loop to read </a:t>
            </a:r>
            <a:r>
              <a:rPr lang="en-US" sz="2400" b="1" dirty="0" smtClean="0"/>
              <a:t>text files line by line:</a:t>
            </a:r>
            <a:endParaRPr lang="en-US" sz="2400" dirty="0"/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count = 0                               </a:t>
            </a:r>
            <a:r>
              <a:rPr lang="en-US" sz="2400" dirty="0" smtClean="0"/>
              <a:t>		# </a:t>
            </a:r>
            <a:r>
              <a:rPr lang="en-US" sz="2400" dirty="0"/>
              <a:t>Declare a variable to count lines</a:t>
            </a:r>
          </a:p>
          <a:p>
            <a:r>
              <a:rPr lang="en-US" sz="2400" dirty="0"/>
              <a:t>file = open("</a:t>
            </a:r>
            <a:r>
              <a:rPr lang="en-US" sz="2400" dirty="0" err="1"/>
              <a:t>mygenomefile</a:t>
            </a:r>
            <a:r>
              <a:rPr lang="en-US" sz="2400" dirty="0"/>
              <a:t>", "r")        # Open a file for reading (r)</a:t>
            </a:r>
          </a:p>
          <a:p>
            <a:r>
              <a:rPr lang="en-US" sz="2400" dirty="0"/>
              <a:t>for </a:t>
            </a:r>
            <a:r>
              <a:rPr lang="en-US" sz="2400" dirty="0" err="1"/>
              <a:t>raw_line</a:t>
            </a:r>
            <a:r>
              <a:rPr lang="en-US" sz="2400" dirty="0"/>
              <a:t> in file:                   </a:t>
            </a:r>
            <a:r>
              <a:rPr lang="en-US" sz="2400" dirty="0" smtClean="0"/>
              <a:t>		# </a:t>
            </a:r>
            <a:r>
              <a:rPr lang="en-US" sz="2400" dirty="0"/>
              <a:t>Loop through each line in the file</a:t>
            </a:r>
          </a:p>
          <a:p>
            <a:r>
              <a:rPr lang="en-US" sz="2400" dirty="0"/>
              <a:t>    line = </a:t>
            </a:r>
            <a:r>
              <a:rPr lang="en-US" sz="2400" dirty="0" err="1"/>
              <a:t>raw_line.rstrip</a:t>
            </a:r>
            <a:r>
              <a:rPr lang="en-US" sz="2400" dirty="0"/>
              <a:t>("\r\n")      </a:t>
            </a:r>
            <a:r>
              <a:rPr lang="en-US" sz="2400" dirty="0" smtClean="0"/>
              <a:t>	# </a:t>
            </a:r>
            <a:r>
              <a:rPr lang="en-US" sz="2400" dirty="0"/>
              <a:t>Remove newline</a:t>
            </a:r>
          </a:p>
          <a:p>
            <a:r>
              <a:rPr lang="en-US" sz="2400" dirty="0"/>
              <a:t>    words = </a:t>
            </a:r>
            <a:r>
              <a:rPr lang="en-US" sz="2400" dirty="0" err="1"/>
              <a:t>line.split</a:t>
            </a:r>
            <a:r>
              <a:rPr lang="en-US" sz="2400" dirty="0"/>
              <a:t>(" ")             </a:t>
            </a:r>
            <a:r>
              <a:rPr lang="en-US" sz="2400" dirty="0" smtClean="0"/>
              <a:t>	# </a:t>
            </a:r>
            <a:r>
              <a:rPr lang="en-US" sz="2400" dirty="0"/>
              <a:t>split the line into a list of </a:t>
            </a:r>
            <a:r>
              <a:rPr lang="en-US" sz="2400" dirty="0" smtClean="0"/>
              <a:t>words</a:t>
            </a:r>
          </a:p>
          <a:p>
            <a:endParaRPr lang="en-US" sz="2400" dirty="0"/>
          </a:p>
          <a:p>
            <a:r>
              <a:rPr lang="en-US" sz="2400" dirty="0"/>
              <a:t>    # Print the appropriate word:</a:t>
            </a:r>
          </a:p>
          <a:p>
            <a:r>
              <a:rPr lang="en-US" sz="2400" dirty="0"/>
              <a:t>    print "The first word of line {0} of the file is {1}".format(count, words[0])</a:t>
            </a:r>
          </a:p>
          <a:p>
            <a:r>
              <a:rPr lang="en-US" sz="2400" dirty="0"/>
              <a:t>    count += 1                          </a:t>
            </a:r>
            <a:r>
              <a:rPr lang="en-US" sz="2400" dirty="0" smtClean="0"/>
              <a:t>		# </a:t>
            </a:r>
            <a:r>
              <a:rPr lang="en-US" sz="2400" dirty="0"/>
              <a:t>shorthand for count = count + 1</a:t>
            </a:r>
          </a:p>
          <a:p>
            <a:r>
              <a:rPr lang="en-US" sz="2400" dirty="0"/>
              <a:t> </a:t>
            </a:r>
          </a:p>
          <a:p>
            <a:r>
              <a:rPr lang="en-US" sz="2400" dirty="0" err="1"/>
              <a:t>file.close</a:t>
            </a:r>
            <a:r>
              <a:rPr lang="en-US" sz="2400" dirty="0"/>
              <a:t>()                            </a:t>
            </a:r>
            <a:r>
              <a:rPr lang="en-US" sz="2400" dirty="0" smtClean="0"/>
              <a:t>		# </a:t>
            </a:r>
            <a:r>
              <a:rPr lang="en-US" sz="2400" dirty="0"/>
              <a:t>Last, close the file.</a:t>
            </a:r>
          </a:p>
          <a:p>
            <a:r>
              <a:rPr lang="en-US" sz="2400" dirty="0"/>
              <a:t>print "Read in {0} lines\</a:t>
            </a:r>
            <a:r>
              <a:rPr lang="en-US" sz="2400" dirty="0" err="1"/>
              <a:t>n".format</a:t>
            </a:r>
            <a:r>
              <a:rPr lang="en-US" sz="2400" dirty="0"/>
              <a:t>(count</a:t>
            </a:r>
            <a:r>
              <a:rPr lang="en-US" sz="2400" dirty="0" smtClean="0"/>
              <a:t>)</a:t>
            </a:r>
            <a:r>
              <a:rPr lang="en-US" sz="2400" dirty="0"/>
              <a:t> 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3642526" y="1022866"/>
            <a:ext cx="1838708" cy="729734"/>
            <a:chOff x="3642526" y="1022866"/>
            <a:chExt cx="1838708" cy="729734"/>
          </a:xfrm>
        </p:grpSpPr>
        <p:sp>
          <p:nvSpPr>
            <p:cNvPr id="3" name="TextBox 2"/>
            <p:cNvSpPr txBox="1"/>
            <p:nvPr/>
          </p:nvSpPr>
          <p:spPr>
            <a:xfrm>
              <a:off x="3642526" y="1022866"/>
              <a:ext cx="1838708" cy="36933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Stands for “read”</a:t>
              </a:r>
              <a:endParaRPr lang="en-US" b="1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3733800" y="1392198"/>
              <a:ext cx="228600" cy="36040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3830019" y="2357974"/>
            <a:ext cx="2386677" cy="646331"/>
            <a:chOff x="9275090" y="1831951"/>
            <a:chExt cx="2386677" cy="646331"/>
          </a:xfrm>
        </p:grpSpPr>
        <p:sp>
          <p:nvSpPr>
            <p:cNvPr id="6" name="TextBox 5"/>
            <p:cNvSpPr txBox="1"/>
            <p:nvPr/>
          </p:nvSpPr>
          <p:spPr>
            <a:xfrm>
              <a:off x="9656090" y="1831951"/>
              <a:ext cx="2005677" cy="64633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\r = carriage return</a:t>
              </a:r>
            </a:p>
            <a:p>
              <a:r>
                <a:rPr lang="en-US" b="1" dirty="0" smtClean="0"/>
                <a:t>\n = newline</a:t>
              </a:r>
              <a:endParaRPr lang="en-US" b="1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9275090" y="2117880"/>
              <a:ext cx="35969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3962401" y="4267200"/>
            <a:ext cx="5168684" cy="2419529"/>
            <a:chOff x="3962401" y="4267200"/>
            <a:chExt cx="5168684" cy="2419529"/>
          </a:xfrm>
        </p:grpSpPr>
        <p:sp>
          <p:nvSpPr>
            <p:cNvPr id="7" name="TextBox 6"/>
            <p:cNvSpPr txBox="1"/>
            <p:nvPr/>
          </p:nvSpPr>
          <p:spPr>
            <a:xfrm>
              <a:off x="5473485" y="5486400"/>
              <a:ext cx="3657600" cy="120032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Placeholders </a:t>
              </a:r>
              <a:r>
                <a:rPr lang="en-US" b="1" dirty="0"/>
                <a:t>(e.g., {0</a:t>
              </a:r>
              <a:r>
                <a:rPr lang="en-US" b="1" dirty="0" smtClean="0"/>
                <a:t>}) in the print </a:t>
              </a:r>
              <a:r>
                <a:rPr lang="en-US" b="1" dirty="0"/>
                <a:t>statement </a:t>
              </a:r>
              <a:r>
                <a:rPr lang="en-US" b="1" dirty="0" smtClean="0"/>
                <a:t>indicate variables listed at </a:t>
              </a:r>
              <a:r>
                <a:rPr lang="en-US" b="1" dirty="0"/>
                <a:t>the end of the line after the format command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 flipV="1">
              <a:off x="3962401" y="4267201"/>
              <a:ext cx="1752599" cy="121919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 flipV="1">
              <a:off x="5791200" y="4267200"/>
              <a:ext cx="76201" cy="12192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1196555" y="4648200"/>
            <a:ext cx="2408865" cy="674132"/>
            <a:chOff x="3642526" y="718066"/>
            <a:chExt cx="2408865" cy="674132"/>
          </a:xfrm>
        </p:grpSpPr>
        <p:sp>
          <p:nvSpPr>
            <p:cNvPr id="22" name="TextBox 21"/>
            <p:cNvSpPr txBox="1"/>
            <p:nvPr/>
          </p:nvSpPr>
          <p:spPr>
            <a:xfrm>
              <a:off x="3642526" y="1022866"/>
              <a:ext cx="2408865" cy="36933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Increment counter by 1</a:t>
              </a:r>
              <a:endParaRPr lang="en-US" b="1" dirty="0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 flipV="1">
              <a:off x="3958590" y="718066"/>
              <a:ext cx="217336" cy="3048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0" y="6642556"/>
            <a:ext cx="24352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Edward </a:t>
            </a:r>
            <a:r>
              <a:rPr lang="en-US" sz="800" dirty="0" err="1" smtClean="0"/>
              <a:t>Marcotte</a:t>
            </a:r>
            <a:r>
              <a:rPr lang="en-US" sz="800" dirty="0" smtClean="0"/>
              <a:t>/Univ. of Texas/BIO337/Spring 2014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1930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686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WRITING FILES</a:t>
            </a:r>
          </a:p>
          <a:p>
            <a:endParaRPr lang="en-US" sz="2400" b="1" dirty="0"/>
          </a:p>
          <a:p>
            <a:r>
              <a:rPr lang="en-US" sz="2400" b="1" dirty="0" smtClean="0"/>
              <a:t>Same </a:t>
            </a:r>
            <a:r>
              <a:rPr lang="en-US" sz="2400" b="1" dirty="0"/>
              <a:t>as reading files, but use "w" for  ‘</a:t>
            </a:r>
            <a:r>
              <a:rPr lang="en-US" sz="2400" b="1" dirty="0" smtClean="0"/>
              <a:t>write’:</a:t>
            </a:r>
          </a:p>
          <a:p>
            <a:endParaRPr lang="en-US" sz="2400" dirty="0"/>
          </a:p>
          <a:p>
            <a:r>
              <a:rPr lang="en-US" sz="2400" dirty="0"/>
              <a:t>file = open("</a:t>
            </a:r>
            <a:r>
              <a:rPr lang="en-US" sz="2400" dirty="0" err="1"/>
              <a:t>test_file</a:t>
            </a:r>
            <a:r>
              <a:rPr lang="en-US" sz="2400" dirty="0"/>
              <a:t>", "w")</a:t>
            </a:r>
          </a:p>
          <a:p>
            <a:r>
              <a:rPr lang="en-US" sz="2400" dirty="0" err="1"/>
              <a:t>file.write</a:t>
            </a:r>
            <a:r>
              <a:rPr lang="en-US" sz="2400" dirty="0"/>
              <a:t>("Hello!\n")</a:t>
            </a:r>
          </a:p>
          <a:p>
            <a:r>
              <a:rPr lang="en-US" sz="2400" dirty="0" err="1"/>
              <a:t>file.write</a:t>
            </a:r>
            <a:r>
              <a:rPr lang="en-US" sz="2400" dirty="0"/>
              <a:t>("Goodbye!\n")</a:t>
            </a:r>
          </a:p>
          <a:p>
            <a:r>
              <a:rPr lang="en-US" sz="2400" dirty="0" err="1"/>
              <a:t>file.close</a:t>
            </a:r>
            <a:r>
              <a:rPr lang="en-US" sz="2400" dirty="0"/>
              <a:t>()	</a:t>
            </a:r>
            <a:r>
              <a:rPr lang="en-US" sz="2400" dirty="0" smtClean="0"/>
              <a:t>		# </a:t>
            </a:r>
            <a:r>
              <a:rPr lang="en-US" sz="2400" dirty="0"/>
              <a:t>close the file as you did before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3581400" y="1371600"/>
            <a:ext cx="609600" cy="380494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52400" y="5449669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Unless you specify otherwise, you can find the new text file you created (</a:t>
            </a:r>
            <a:r>
              <a:rPr lang="en-US" dirty="0" err="1"/>
              <a:t>test_file</a:t>
            </a:r>
            <a:r>
              <a:rPr lang="en-US" dirty="0"/>
              <a:t>) in the default Python </a:t>
            </a:r>
            <a:r>
              <a:rPr lang="en-US" dirty="0" smtClean="0"/>
              <a:t>directory on your computer.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642556"/>
            <a:ext cx="24352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Edward </a:t>
            </a:r>
            <a:r>
              <a:rPr lang="en-US" sz="800" dirty="0" err="1" smtClean="0"/>
              <a:t>Marcotte</a:t>
            </a:r>
            <a:r>
              <a:rPr lang="en-US" sz="800" dirty="0" smtClean="0"/>
              <a:t>/Univ. of Texas/BIO337/Spring 2014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28608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7630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PUTTING IT ALL TOGETHER</a:t>
            </a:r>
          </a:p>
          <a:p>
            <a:r>
              <a:rPr lang="en-US" dirty="0" smtClean="0"/>
              <a:t>	</a:t>
            </a:r>
          </a:p>
          <a:p>
            <a:r>
              <a:rPr lang="en-US" dirty="0" err="1" smtClean="0"/>
              <a:t>seq_filename</a:t>
            </a:r>
            <a:r>
              <a:rPr lang="en-US" dirty="0" smtClean="0"/>
              <a:t> </a:t>
            </a:r>
            <a:r>
              <a:rPr lang="en-US" dirty="0"/>
              <a:t>= "Ecoli_genome.txt"</a:t>
            </a:r>
          </a:p>
          <a:p>
            <a:r>
              <a:rPr lang="en-US" dirty="0" err="1"/>
              <a:t>total_length</a:t>
            </a:r>
            <a:r>
              <a:rPr lang="en-US" dirty="0"/>
              <a:t> = 0</a:t>
            </a:r>
          </a:p>
          <a:p>
            <a:r>
              <a:rPr lang="en-US" dirty="0"/>
              <a:t>nucleotide = {} </a:t>
            </a:r>
            <a:r>
              <a:rPr lang="en-US" dirty="0" smtClean="0"/>
              <a:t>			# </a:t>
            </a:r>
            <a:r>
              <a:rPr lang="en-US" dirty="0"/>
              <a:t>create an empty dictionary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seq_file</a:t>
            </a:r>
            <a:r>
              <a:rPr lang="en-US" dirty="0"/>
              <a:t> = open(</a:t>
            </a:r>
            <a:r>
              <a:rPr lang="en-US" dirty="0" err="1"/>
              <a:t>seq_filename</a:t>
            </a:r>
            <a:r>
              <a:rPr lang="en-US" dirty="0"/>
              <a:t>, "r")</a:t>
            </a:r>
          </a:p>
          <a:p>
            <a:r>
              <a:rPr lang="en-US" dirty="0"/>
              <a:t>for </a:t>
            </a:r>
            <a:r>
              <a:rPr lang="en-US" dirty="0" err="1"/>
              <a:t>raw_line</a:t>
            </a:r>
            <a:r>
              <a:rPr lang="en-US" dirty="0"/>
              <a:t> in </a:t>
            </a:r>
            <a:r>
              <a:rPr lang="en-US" dirty="0" err="1"/>
              <a:t>seq_file</a:t>
            </a:r>
            <a:r>
              <a:rPr lang="en-US" dirty="0"/>
              <a:t>:</a:t>
            </a:r>
          </a:p>
          <a:p>
            <a:r>
              <a:rPr lang="en-US" dirty="0"/>
              <a:t>    line = </a:t>
            </a:r>
            <a:r>
              <a:rPr lang="en-US" dirty="0" err="1"/>
              <a:t>raw_line.rstrip</a:t>
            </a:r>
            <a:r>
              <a:rPr lang="en-US" dirty="0"/>
              <a:t>("\r\n")</a:t>
            </a:r>
          </a:p>
          <a:p>
            <a:r>
              <a:rPr lang="en-US" dirty="0"/>
              <a:t>    length = </a:t>
            </a:r>
            <a:r>
              <a:rPr lang="en-US" dirty="0" err="1"/>
              <a:t>len</a:t>
            </a:r>
            <a:r>
              <a:rPr lang="en-US" dirty="0"/>
              <a:t>(line</a:t>
            </a:r>
            <a:r>
              <a:rPr lang="en-US" dirty="0" smtClean="0"/>
              <a:t>)			# Python function to calculate the length of a string</a:t>
            </a:r>
            <a:endParaRPr lang="en-US" dirty="0"/>
          </a:p>
          <a:p>
            <a:r>
              <a:rPr lang="en-US" dirty="0"/>
              <a:t>    for </a:t>
            </a:r>
            <a:r>
              <a:rPr lang="en-US" dirty="0" err="1"/>
              <a:t>nuc</a:t>
            </a:r>
            <a:r>
              <a:rPr lang="en-US" dirty="0"/>
              <a:t> in line:</a:t>
            </a:r>
          </a:p>
          <a:p>
            <a:r>
              <a:rPr lang="en-US" dirty="0"/>
              <a:t>        if </a:t>
            </a:r>
            <a:r>
              <a:rPr lang="en-US" dirty="0" err="1"/>
              <a:t>nucleotide.has_key</a:t>
            </a:r>
            <a:r>
              <a:rPr lang="en-US" dirty="0"/>
              <a:t>(</a:t>
            </a:r>
            <a:r>
              <a:rPr lang="en-US" dirty="0" err="1"/>
              <a:t>nuc</a:t>
            </a:r>
            <a:r>
              <a:rPr lang="en-US" dirty="0"/>
              <a:t>):</a:t>
            </a:r>
          </a:p>
          <a:p>
            <a:r>
              <a:rPr lang="en-US" dirty="0"/>
              <a:t>            nucleotide[</a:t>
            </a:r>
            <a:r>
              <a:rPr lang="en-US" dirty="0" err="1"/>
              <a:t>nuc</a:t>
            </a:r>
            <a:r>
              <a:rPr lang="en-US" dirty="0"/>
              <a:t>] += 1</a:t>
            </a:r>
          </a:p>
          <a:p>
            <a:r>
              <a:rPr lang="en-US" dirty="0"/>
              <a:t>        else:</a:t>
            </a:r>
          </a:p>
          <a:p>
            <a:r>
              <a:rPr lang="en-US" dirty="0"/>
              <a:t>            nucleotide[</a:t>
            </a:r>
            <a:r>
              <a:rPr lang="en-US" dirty="0" err="1"/>
              <a:t>nuc</a:t>
            </a:r>
            <a:r>
              <a:rPr lang="en-US" dirty="0"/>
              <a:t>] = 1</a:t>
            </a:r>
          </a:p>
          <a:p>
            <a:r>
              <a:rPr lang="en-US" dirty="0"/>
              <a:t>    </a:t>
            </a:r>
            <a:r>
              <a:rPr lang="en-US" dirty="0" err="1"/>
              <a:t>total_length</a:t>
            </a:r>
            <a:r>
              <a:rPr lang="en-US" dirty="0"/>
              <a:t> += length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seq_file.close</a:t>
            </a:r>
            <a:r>
              <a:rPr lang="en-US" dirty="0"/>
              <a:t>()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for n in </a:t>
            </a:r>
            <a:r>
              <a:rPr lang="en-US" dirty="0" err="1"/>
              <a:t>nucleotide.keys</a:t>
            </a:r>
            <a:r>
              <a:rPr lang="en-US" dirty="0"/>
              <a:t>():</a:t>
            </a:r>
          </a:p>
          <a:p>
            <a:r>
              <a:rPr lang="en-US" dirty="0"/>
              <a:t>    fraction = 100.0 * nucleotide[n] / </a:t>
            </a:r>
            <a:r>
              <a:rPr lang="en-US" dirty="0" err="1"/>
              <a:t>total_length</a:t>
            </a:r>
            <a:endParaRPr lang="en-US" dirty="0"/>
          </a:p>
          <a:p>
            <a:r>
              <a:rPr lang="en-US" dirty="0"/>
              <a:t>    print "The nucleotide {0} occurs {1} times, or {2} %".format(n, nucleotide[n], fraction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642556"/>
            <a:ext cx="24352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Edward </a:t>
            </a:r>
            <a:r>
              <a:rPr lang="en-US" sz="800" dirty="0" err="1" smtClean="0"/>
              <a:t>Marcotte</a:t>
            </a:r>
            <a:r>
              <a:rPr lang="en-US" sz="800" dirty="0" smtClean="0"/>
              <a:t>/Univ. of Texas/BIO337/Spring 2014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47145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98" t="17779" r="41503" b="15551"/>
          <a:stretch/>
        </p:blipFill>
        <p:spPr bwMode="auto">
          <a:xfrm>
            <a:off x="1371600" y="525955"/>
            <a:ext cx="6172200" cy="6255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2735"/>
            <a:ext cx="38708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Science news of the day: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543561" y="345423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will be 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4848362" y="762000"/>
            <a:ext cx="129774" cy="304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978136" y="762000"/>
            <a:ext cx="98826" cy="304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191000" y="1676400"/>
            <a:ext cx="4379849" cy="2363926"/>
            <a:chOff x="4191000" y="1676400"/>
            <a:chExt cx="4379849" cy="2363926"/>
          </a:xfrm>
        </p:grpSpPr>
        <p:sp>
          <p:nvSpPr>
            <p:cNvPr id="8" name="TextBox 7"/>
            <p:cNvSpPr txBox="1"/>
            <p:nvPr/>
          </p:nvSpPr>
          <p:spPr>
            <a:xfrm>
              <a:off x="4913249" y="1676400"/>
              <a:ext cx="3657600" cy="175432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“…serves as a pilot for an ambitious plan to sequence 100,000 genomes within the UK’s National Health Service </a:t>
              </a:r>
              <a:r>
                <a:rPr lang="en-US" b="1" i="1" dirty="0" smtClean="0"/>
                <a:t>and ultimately introduce genome sequencing into routine clinical practice.”</a:t>
              </a:r>
              <a:endParaRPr lang="en-US" b="1" i="1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 flipV="1">
              <a:off x="4191000" y="3430726"/>
              <a:ext cx="722249" cy="609600"/>
            </a:xfrm>
            <a:prstGeom prst="line">
              <a:avLst/>
            </a:prstGeom>
            <a:ln w="38100">
              <a:solidFill>
                <a:srgbClr val="FF0000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0" y="6642556"/>
            <a:ext cx="24352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Edward </a:t>
            </a:r>
            <a:r>
              <a:rPr lang="en-US" sz="800" dirty="0" err="1" smtClean="0"/>
              <a:t>Marcotte</a:t>
            </a:r>
            <a:r>
              <a:rPr lang="en-US" sz="800" dirty="0" smtClean="0"/>
              <a:t>/Univ. of Texas/BIO337/Spring 2014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17738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86868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Let’s choose the input DNA sequence in the file </a:t>
            </a:r>
            <a:r>
              <a:rPr lang="en-US" sz="2400" dirty="0" smtClean="0"/>
              <a:t>to </a:t>
            </a:r>
            <a:r>
              <a:rPr lang="en-US" sz="2400" dirty="0"/>
              <a:t>be the genome of </a:t>
            </a:r>
            <a:r>
              <a:rPr lang="en-US" sz="2400" i="1" dirty="0"/>
              <a:t>E. coli</a:t>
            </a:r>
            <a:r>
              <a:rPr lang="en-US" sz="2400" dirty="0"/>
              <a:t>, </a:t>
            </a:r>
            <a:r>
              <a:rPr lang="en-US" sz="2400" dirty="0" smtClean="0"/>
              <a:t>available </a:t>
            </a:r>
            <a:r>
              <a:rPr lang="en-US" sz="2400" dirty="0"/>
              <a:t>from the </a:t>
            </a:r>
            <a:r>
              <a:rPr lang="en-US" sz="2400" b="1" dirty="0" err="1"/>
              <a:t>Entrez</a:t>
            </a:r>
            <a:r>
              <a:rPr lang="en-US" sz="2400" b="1" dirty="0"/>
              <a:t> genomes</a:t>
            </a:r>
            <a:r>
              <a:rPr lang="en-US" sz="2400" dirty="0"/>
              <a:t> web site </a:t>
            </a:r>
            <a:r>
              <a:rPr lang="en-US" sz="2400" dirty="0" smtClean="0"/>
              <a:t>or the BIO337 web site.</a:t>
            </a:r>
          </a:p>
          <a:p>
            <a:r>
              <a:rPr lang="en-US" sz="2400" dirty="0"/>
              <a:t>  </a:t>
            </a:r>
          </a:p>
          <a:p>
            <a:r>
              <a:rPr lang="en-US" sz="2400" dirty="0"/>
              <a:t>The format of the file </a:t>
            </a:r>
            <a:r>
              <a:rPr lang="en-US" sz="2400" dirty="0" smtClean="0"/>
              <a:t>is ~77,000 lines </a:t>
            </a:r>
            <a:r>
              <a:rPr lang="en-US" sz="2400" dirty="0"/>
              <a:t>of A’s, C’s, G’s and </a:t>
            </a:r>
            <a:r>
              <a:rPr lang="en-US" sz="2400" dirty="0" smtClean="0"/>
              <a:t>T’s:</a:t>
            </a:r>
            <a:endParaRPr lang="en-US" sz="2400" dirty="0"/>
          </a:p>
          <a:p>
            <a:r>
              <a:rPr lang="en-US" dirty="0"/>
              <a:t>AGCTTTTCATTCTGACTGCAACGGGCAATATGTCTCTGTGTGGATTAAAAAAAGAGTGTC</a:t>
            </a:r>
          </a:p>
          <a:p>
            <a:r>
              <a:rPr lang="en-US" dirty="0"/>
              <a:t>TGATAGCAGCTTCTGAACTGGTTACCTGCCGTGAGTAAATTAAAATTTTATTGACTTAGG</a:t>
            </a:r>
          </a:p>
          <a:p>
            <a:r>
              <a:rPr lang="en-US" dirty="0"/>
              <a:t>TCACTAAATACTTTAACCAATATAGGCATAGCGCACAGACAGATAAAAATTACAGAGTAC</a:t>
            </a:r>
          </a:p>
          <a:p>
            <a:r>
              <a:rPr lang="en-US" dirty="0"/>
              <a:t>ACAACATCCATGAAACGCATTAGCACCACCATTACCACCACCATCACCATTACCACAGGT</a:t>
            </a:r>
          </a:p>
          <a:p>
            <a:r>
              <a:rPr lang="en-US" sz="2400" dirty="0" smtClean="0"/>
              <a:t>etc…</a:t>
            </a:r>
            <a:endParaRPr lang="en-US" sz="2400" dirty="0"/>
          </a:p>
          <a:p>
            <a:r>
              <a:rPr lang="en-US" sz="2400" dirty="0"/>
              <a:t> </a:t>
            </a:r>
          </a:p>
          <a:p>
            <a:r>
              <a:rPr lang="en-US" sz="2400" b="1" dirty="0"/>
              <a:t>Running the program produces the output:</a:t>
            </a:r>
          </a:p>
          <a:p>
            <a:r>
              <a:rPr lang="en-US" sz="2400" dirty="0"/>
              <a:t>The nucleotide A occurs 1142136 times, or 24.6191332553 %</a:t>
            </a:r>
          </a:p>
          <a:p>
            <a:r>
              <a:rPr lang="en-US" sz="2400" dirty="0"/>
              <a:t>The nucleotide C occurs 1179433 times, or 25.423082884 %</a:t>
            </a:r>
          </a:p>
          <a:p>
            <a:r>
              <a:rPr lang="en-US" sz="2400" dirty="0"/>
              <a:t>The nucleotide T occurs 1140877 times, or 24.5919950785 %</a:t>
            </a:r>
          </a:p>
          <a:p>
            <a:r>
              <a:rPr lang="en-US" sz="2400" dirty="0"/>
              <a:t>The nucleotide G occurs 1176775 times, or 25.3657887822 </a:t>
            </a:r>
            <a:r>
              <a:rPr lang="en-US" sz="2400" dirty="0" smtClean="0"/>
              <a:t>%</a:t>
            </a:r>
          </a:p>
          <a:p>
            <a:endParaRPr lang="en-US" sz="2400" dirty="0" smtClean="0"/>
          </a:p>
          <a:p>
            <a:r>
              <a:rPr lang="en-US" sz="2400" dirty="0" smtClean="0"/>
              <a:t>So</a:t>
            </a:r>
            <a:r>
              <a:rPr lang="en-US" sz="2400" dirty="0"/>
              <a:t>, </a:t>
            </a:r>
            <a:r>
              <a:rPr lang="en-US" sz="2400" dirty="0" smtClean="0"/>
              <a:t>now </a:t>
            </a:r>
            <a:r>
              <a:rPr lang="en-US" sz="2400" dirty="0"/>
              <a:t>we </a:t>
            </a:r>
            <a:r>
              <a:rPr lang="en-US" sz="2400" dirty="0" smtClean="0"/>
              <a:t>know </a:t>
            </a:r>
            <a:r>
              <a:rPr lang="en-US" sz="2400" dirty="0"/>
              <a:t>that the four nucleotides are present in roughly equal numbers in the </a:t>
            </a:r>
            <a:r>
              <a:rPr lang="en-US" sz="2400" i="1" dirty="0"/>
              <a:t>E. coli </a:t>
            </a:r>
            <a:r>
              <a:rPr lang="en-US" sz="2400" dirty="0"/>
              <a:t>genome.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642556"/>
            <a:ext cx="24352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Edward </a:t>
            </a:r>
            <a:r>
              <a:rPr lang="en-US" sz="800" dirty="0" err="1" smtClean="0"/>
              <a:t>Marcotte</a:t>
            </a:r>
            <a:r>
              <a:rPr lang="en-US" sz="800" dirty="0" smtClean="0"/>
              <a:t>/Univ. of Texas/BIO337/Spring 2014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10606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81000"/>
            <a:ext cx="8534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In bioinformatics, you often want to do completely new analyses.  Having the ability to program a computer opens up all sorts of research opportunities.  Plus, it’s fun.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 smtClean="0"/>
              <a:t>Most bioinformatics researchers use </a:t>
            </a:r>
            <a:r>
              <a:rPr lang="en-US" sz="2400" b="1" dirty="0"/>
              <a:t>a scripting language, such as Python, Perl, or Ruby.  </a:t>
            </a:r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r>
              <a:rPr lang="en-US" sz="2400" b="1" dirty="0" smtClean="0"/>
              <a:t>These </a:t>
            </a:r>
            <a:r>
              <a:rPr lang="en-US" sz="2400" b="1" dirty="0"/>
              <a:t>languages are not the fastest, not the slowest, nor best, nor worst </a:t>
            </a:r>
            <a:r>
              <a:rPr lang="en-US" sz="2400" b="1" dirty="0" smtClean="0"/>
              <a:t>languages, but they’re easy </a:t>
            </a:r>
            <a:r>
              <a:rPr lang="en-US" sz="2400" b="1" dirty="0"/>
              <a:t>to learn and </a:t>
            </a:r>
            <a:r>
              <a:rPr lang="en-US" sz="2400" b="1" dirty="0" smtClean="0"/>
              <a:t>write</a:t>
            </a:r>
            <a:r>
              <a:rPr lang="en-US" sz="2400" b="1" dirty="0"/>
              <a:t>,</a:t>
            </a:r>
            <a:r>
              <a:rPr lang="en-US" sz="2400" b="1" dirty="0" smtClean="0"/>
              <a:t> and for many </a:t>
            </a:r>
            <a:r>
              <a:rPr lang="en-US" sz="2400" b="1" dirty="0"/>
              <a:t>reasons, </a:t>
            </a:r>
            <a:r>
              <a:rPr lang="en-US" sz="2400" b="1" dirty="0" smtClean="0"/>
              <a:t>are </a:t>
            </a:r>
            <a:r>
              <a:rPr lang="en-US" sz="2400" b="1" dirty="0"/>
              <a:t>well-suited to bioinformatics.  </a:t>
            </a:r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We’ll spend the next 2 lectures giving an introduction to </a:t>
            </a:r>
            <a:r>
              <a:rPr lang="en-US" sz="2400" b="1" u="sng" dirty="0"/>
              <a:t>Python</a:t>
            </a:r>
            <a:r>
              <a:rPr lang="en-US" sz="2400" b="1" dirty="0"/>
              <a:t>.  This will give you a sense for the </a:t>
            </a:r>
            <a:r>
              <a:rPr lang="en-US" sz="2400" b="1" dirty="0" smtClean="0"/>
              <a:t>language </a:t>
            </a:r>
            <a:r>
              <a:rPr lang="en-US" sz="2400" b="1" dirty="0"/>
              <a:t>and help us introduce the basics of algorithms</a:t>
            </a:r>
          </a:p>
          <a:p>
            <a:pPr algn="ctr"/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642556"/>
            <a:ext cx="24352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Edward </a:t>
            </a:r>
            <a:r>
              <a:rPr lang="en-US" sz="800" dirty="0" err="1" smtClean="0"/>
              <a:t>Marcotte</a:t>
            </a:r>
            <a:r>
              <a:rPr lang="en-US" sz="800" dirty="0" smtClean="0"/>
              <a:t>/Univ. of Texas/BIO337/Spring 2014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83837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76200"/>
            <a:ext cx="838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Python documentation:</a:t>
            </a:r>
            <a:r>
              <a:rPr lang="en-US" sz="2400" b="1" dirty="0"/>
              <a:t> http://www.python.org/doc/    </a:t>
            </a:r>
            <a:endParaRPr lang="en-US" sz="2400" b="1" dirty="0" smtClean="0"/>
          </a:p>
          <a:p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&amp; </a:t>
            </a:r>
            <a:r>
              <a:rPr lang="en-US" sz="2400" b="1" dirty="0">
                <a:solidFill>
                  <a:srgbClr val="FF0000"/>
                </a:solidFill>
              </a:rPr>
              <a:t>tips:   </a:t>
            </a:r>
            <a:r>
              <a:rPr lang="en-US" sz="2400" b="1" dirty="0"/>
              <a:t>http://www.tutorialspoint.com/python</a:t>
            </a:r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Good </a:t>
            </a:r>
            <a:r>
              <a:rPr lang="en-US" sz="2400" b="1" dirty="0">
                <a:solidFill>
                  <a:srgbClr val="FF0000"/>
                </a:solidFill>
              </a:rPr>
              <a:t>introductory Python books:  </a:t>
            </a:r>
          </a:p>
          <a:p>
            <a:r>
              <a:rPr lang="en-US" sz="2400" b="1" i="1" dirty="0"/>
              <a:t>Learning Python</a:t>
            </a:r>
            <a:r>
              <a:rPr lang="en-US" sz="2400" b="1" dirty="0"/>
              <a:t>, Mark Lutz &amp; David </a:t>
            </a:r>
            <a:r>
              <a:rPr lang="en-US" sz="2400" b="1" dirty="0" err="1"/>
              <a:t>Ascher</a:t>
            </a:r>
            <a:r>
              <a:rPr lang="en-US" sz="2400" b="1" dirty="0"/>
              <a:t>, O’Reilly Media</a:t>
            </a:r>
          </a:p>
          <a:p>
            <a:endParaRPr lang="en-US" sz="2400" b="1" i="1" dirty="0" smtClean="0"/>
          </a:p>
          <a:p>
            <a:r>
              <a:rPr lang="en-US" sz="2400" b="1" i="1" dirty="0" smtClean="0"/>
              <a:t>Bioinformatics </a:t>
            </a:r>
            <a:r>
              <a:rPr lang="en-US" sz="2400" b="1" i="1" dirty="0"/>
              <a:t>Programming Using Python: Practical Programming for Biological Data</a:t>
            </a:r>
            <a:r>
              <a:rPr lang="en-US" sz="2400" b="1" dirty="0"/>
              <a:t>, </a:t>
            </a:r>
            <a:r>
              <a:rPr lang="en-US" sz="2400" b="1" dirty="0" smtClean="0"/>
              <a:t> Mitchell </a:t>
            </a:r>
            <a:r>
              <a:rPr lang="en-US" sz="2400" b="1" dirty="0"/>
              <a:t>L. Model, O'Reilly Media</a:t>
            </a:r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Good intro videos on Python:</a:t>
            </a:r>
          </a:p>
          <a:p>
            <a:r>
              <a:rPr lang="en-US" sz="2400" b="1" dirty="0" err="1" smtClean="0"/>
              <a:t>CodeAcademy</a:t>
            </a:r>
            <a:r>
              <a:rPr lang="en-US" sz="2400" b="1" dirty="0"/>
              <a:t>:  </a:t>
            </a:r>
            <a:r>
              <a:rPr lang="en-US" sz="2400" b="1" dirty="0">
                <a:solidFill>
                  <a:schemeClr val="accent1"/>
                </a:solidFill>
              </a:rPr>
              <a:t>http://www.codecademy.com/tracks/python</a:t>
            </a:r>
          </a:p>
          <a:p>
            <a:r>
              <a:rPr lang="en-US" sz="2400" b="1" dirty="0" smtClean="0"/>
              <a:t>&amp; the </a:t>
            </a:r>
            <a:r>
              <a:rPr lang="en-US" sz="2400" b="1" dirty="0"/>
              <a:t>Kahn Academy: </a:t>
            </a:r>
          </a:p>
          <a:p>
            <a:r>
              <a:rPr lang="en-US" sz="2400" b="1" dirty="0"/>
              <a:t>https://</a:t>
            </a:r>
            <a:r>
              <a:rPr lang="en-US" sz="2400" b="1" dirty="0" smtClean="0"/>
              <a:t>www.khanacademy.org/science/computer-science</a:t>
            </a:r>
          </a:p>
          <a:p>
            <a:endParaRPr lang="en-US" sz="2400" b="1" dirty="0"/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A </a:t>
            </a:r>
            <a:r>
              <a:rPr lang="en-US" sz="2400" b="1" dirty="0">
                <a:solidFill>
                  <a:srgbClr val="FF0000"/>
                </a:solidFill>
              </a:rPr>
              <a:t>bit more advanced:     </a:t>
            </a:r>
            <a:r>
              <a:rPr lang="en-US" sz="2400" b="1" dirty="0" smtClean="0"/>
              <a:t>	</a:t>
            </a:r>
            <a:r>
              <a:rPr lang="en-US" sz="2400" b="1" i="1" dirty="0" smtClean="0"/>
              <a:t>Programming </a:t>
            </a:r>
            <a:r>
              <a:rPr lang="en-US" sz="2400" b="1" i="1" dirty="0"/>
              <a:t>Python</a:t>
            </a:r>
            <a:r>
              <a:rPr lang="en-US" sz="2400" b="1" dirty="0"/>
              <a:t>, 4th ed</a:t>
            </a:r>
            <a:r>
              <a:rPr lang="en-US" sz="2400" b="1" dirty="0" smtClean="0"/>
              <a:t>. </a:t>
            </a:r>
          </a:p>
          <a:p>
            <a:r>
              <a:rPr lang="en-US" sz="2400" b="1" dirty="0"/>
              <a:t>	</a:t>
            </a:r>
            <a:r>
              <a:rPr lang="en-US" sz="2400" b="1" dirty="0" smtClean="0"/>
              <a:t>			Mark Lutz</a:t>
            </a:r>
            <a:r>
              <a:rPr lang="en-US" sz="2400" b="1" dirty="0"/>
              <a:t>, O’Reilly Media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642556"/>
            <a:ext cx="24352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Edward </a:t>
            </a:r>
            <a:r>
              <a:rPr lang="en-US" sz="800" dirty="0" err="1" smtClean="0"/>
              <a:t>Marcotte</a:t>
            </a:r>
            <a:r>
              <a:rPr lang="en-US" sz="800" dirty="0" smtClean="0"/>
              <a:t>/Univ. of Texas/BIO337/Spring 2014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84763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763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By now, you should have installed Python on your computer,</a:t>
            </a:r>
          </a:p>
          <a:p>
            <a:pPr algn="ctr"/>
            <a:r>
              <a:rPr lang="en-US" sz="2400" b="1" dirty="0"/>
              <a:t>f</a:t>
            </a:r>
            <a:r>
              <a:rPr lang="en-US" sz="2400" b="1" dirty="0" smtClean="0"/>
              <a:t>ollowing the instructions in </a:t>
            </a:r>
            <a:r>
              <a:rPr lang="en-US" sz="2400" b="1" dirty="0"/>
              <a:t>Rosalind </a:t>
            </a:r>
            <a:r>
              <a:rPr lang="en-US" sz="2400" b="1" dirty="0" smtClean="0"/>
              <a:t>Homework problem #1.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81200"/>
            <a:ext cx="4176713" cy="4396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1600200"/>
            <a:ext cx="1382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Launch IDLE: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533400" y="2667000"/>
            <a:ext cx="3409001" cy="1140701"/>
            <a:chOff x="533400" y="2667000"/>
            <a:chExt cx="3409001" cy="1140701"/>
          </a:xfrm>
        </p:grpSpPr>
        <p:sp>
          <p:nvSpPr>
            <p:cNvPr id="7" name="TextBox 6"/>
            <p:cNvSpPr txBox="1"/>
            <p:nvPr/>
          </p:nvSpPr>
          <p:spPr>
            <a:xfrm>
              <a:off x="691511" y="3161370"/>
              <a:ext cx="3250890" cy="646331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You can test out commands here</a:t>
              </a:r>
            </a:p>
            <a:p>
              <a:r>
                <a:rPr lang="en-US" dirty="0"/>
                <a:t>t</a:t>
              </a:r>
              <a:r>
                <a:rPr lang="en-US" dirty="0" smtClean="0"/>
                <a:t>o make sure they work…</a:t>
              </a:r>
              <a:endParaRPr lang="en-US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 flipV="1">
              <a:off x="533400" y="2667000"/>
              <a:ext cx="304800" cy="49437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381000" y="2286002"/>
            <a:ext cx="3792458" cy="2627529"/>
            <a:chOff x="381000" y="2286002"/>
            <a:chExt cx="3792458" cy="2627529"/>
          </a:xfrm>
        </p:grpSpPr>
        <p:sp>
          <p:nvSpPr>
            <p:cNvPr id="10" name="TextBox 9"/>
            <p:cNvSpPr txBox="1"/>
            <p:nvPr/>
          </p:nvSpPr>
          <p:spPr>
            <a:xfrm>
              <a:off x="460454" y="4267200"/>
              <a:ext cx="3713004" cy="646331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…but to actually write your programs,</a:t>
              </a:r>
            </a:p>
            <a:p>
              <a:r>
                <a:rPr lang="en-US" dirty="0" smtClean="0"/>
                <a:t>open a new window.</a:t>
              </a:r>
              <a:endParaRPr lang="en-US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 flipV="1">
              <a:off x="381000" y="2286002"/>
              <a:ext cx="228600" cy="198119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4495799" y="1991015"/>
            <a:ext cx="4249909" cy="4386403"/>
            <a:chOff x="4495799" y="1991015"/>
            <a:chExt cx="4249909" cy="4386403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5799" y="1991015"/>
              <a:ext cx="4249909" cy="4386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1" name="Group 20"/>
            <p:cNvGrpSpPr/>
            <p:nvPr/>
          </p:nvGrpSpPr>
          <p:grpSpPr>
            <a:xfrm>
              <a:off x="4724400" y="2308098"/>
              <a:ext cx="3887154" cy="1494437"/>
              <a:chOff x="4724400" y="2308098"/>
              <a:chExt cx="3887154" cy="1494437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4724400" y="3156204"/>
                <a:ext cx="3887154" cy="646331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Type in your program, save the file, and</a:t>
                </a:r>
              </a:p>
              <a:p>
                <a:pPr algn="ctr"/>
                <a:r>
                  <a:rPr lang="en-US" dirty="0" smtClean="0"/>
                  <a:t>run it….</a:t>
                </a:r>
                <a:endParaRPr lang="en-US" dirty="0"/>
              </a:p>
            </p:txBody>
          </p:sp>
          <p:cxnSp>
            <p:nvCxnSpPr>
              <p:cNvPr id="22" name="Straight Arrow Connector 21"/>
              <p:cNvCxnSpPr/>
              <p:nvPr/>
            </p:nvCxnSpPr>
            <p:spPr>
              <a:xfrm flipH="1" flipV="1">
                <a:off x="5410200" y="2308098"/>
                <a:ext cx="410160" cy="848106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Group 26"/>
          <p:cNvGrpSpPr/>
          <p:nvPr/>
        </p:nvGrpSpPr>
        <p:grpSpPr>
          <a:xfrm>
            <a:off x="265625" y="5983069"/>
            <a:ext cx="8480083" cy="646331"/>
            <a:chOff x="265625" y="5983069"/>
            <a:chExt cx="8480083" cy="646331"/>
          </a:xfrm>
        </p:grpSpPr>
        <p:sp>
          <p:nvSpPr>
            <p:cNvPr id="26" name="TextBox 25"/>
            <p:cNvSpPr txBox="1"/>
            <p:nvPr/>
          </p:nvSpPr>
          <p:spPr>
            <a:xfrm>
              <a:off x="265625" y="5983069"/>
              <a:ext cx="4102662" cy="64633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This window will serve as a command line</a:t>
              </a:r>
            </a:p>
            <a:p>
              <a:pPr algn="ctr"/>
              <a:r>
                <a:rPr lang="en-US" dirty="0"/>
                <a:t>i</a:t>
              </a:r>
              <a:r>
                <a:rPr lang="en-US" dirty="0" smtClean="0"/>
                <a:t>nterface &amp; display your program output.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572000" y="5983069"/>
              <a:ext cx="4173708" cy="64633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This window will serve as a text editor for programming.</a:t>
              </a:r>
              <a:endParaRPr lang="en-US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0" y="6642556"/>
            <a:ext cx="24352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Edward </a:t>
            </a:r>
            <a:r>
              <a:rPr lang="en-US" sz="800" dirty="0" err="1" smtClean="0"/>
              <a:t>Marcotte</a:t>
            </a:r>
            <a:r>
              <a:rPr lang="en-US" sz="800" dirty="0" smtClean="0"/>
              <a:t>/Univ. of Texas/BIO337/Spring 2014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97268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8763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Let’s start </a:t>
            </a:r>
            <a:r>
              <a:rPr lang="en-US" sz="2400" b="1" dirty="0"/>
              <a:t>with some </a:t>
            </a:r>
            <a:r>
              <a:rPr lang="en-US" sz="2400" b="1" dirty="0" smtClean="0"/>
              <a:t>simple </a:t>
            </a:r>
            <a:r>
              <a:rPr lang="en-US" sz="2400" b="1" dirty="0"/>
              <a:t>programs in Python</a:t>
            </a:r>
            <a:r>
              <a:rPr lang="en-US" sz="2400" b="1" dirty="0" smtClean="0"/>
              <a:t>:</a:t>
            </a:r>
          </a:p>
          <a:p>
            <a:endParaRPr lang="en-US" sz="2400" b="1" dirty="0"/>
          </a:p>
          <a:p>
            <a:endParaRPr lang="en-US" sz="2400" dirty="0"/>
          </a:p>
          <a:p>
            <a:r>
              <a:rPr lang="en-US" sz="2400" b="1" dirty="0"/>
              <a:t>A very simple </a:t>
            </a:r>
            <a:r>
              <a:rPr lang="en-US" sz="2400" b="1" dirty="0" smtClean="0"/>
              <a:t>example is</a:t>
            </a:r>
            <a:r>
              <a:rPr lang="en-US" sz="2400" b="1" dirty="0"/>
              <a:t>:</a:t>
            </a:r>
            <a:endParaRPr lang="en-US" sz="2400" dirty="0"/>
          </a:p>
          <a:p>
            <a:r>
              <a:rPr lang="en-US" sz="2400" dirty="0"/>
              <a:t> </a:t>
            </a:r>
          </a:p>
          <a:p>
            <a:r>
              <a:rPr lang="en-US" sz="2400" dirty="0" smtClean="0"/>
              <a:t>print</a:t>
            </a:r>
            <a:r>
              <a:rPr lang="en-US" sz="2400" dirty="0"/>
              <a:t>("Hello, future </a:t>
            </a:r>
            <a:r>
              <a:rPr lang="en-US" sz="2400" dirty="0" err="1"/>
              <a:t>bioinformatician</a:t>
            </a:r>
            <a:r>
              <a:rPr lang="en-US" sz="2400" dirty="0"/>
              <a:t>!")      # print out the greeting</a:t>
            </a:r>
          </a:p>
          <a:p>
            <a:r>
              <a:rPr lang="en-US" sz="2400" dirty="0"/>
              <a:t> </a:t>
            </a:r>
          </a:p>
          <a:p>
            <a:r>
              <a:rPr lang="en-US" sz="2400" b="1" dirty="0"/>
              <a:t>Let’s call it hello.py </a:t>
            </a:r>
          </a:p>
          <a:p>
            <a:r>
              <a:rPr lang="en-US" sz="2400" b="1" dirty="0" smtClean="0"/>
              <a:t>Save &amp; run the program.  The </a:t>
            </a:r>
            <a:r>
              <a:rPr lang="en-US" sz="2400" b="1" dirty="0"/>
              <a:t>output looks like this:</a:t>
            </a:r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Hello, future </a:t>
            </a:r>
            <a:r>
              <a:rPr lang="en-US" sz="2400" dirty="0" err="1"/>
              <a:t>bioinformatician</a:t>
            </a:r>
            <a:r>
              <a:rPr lang="en-US" sz="2400" dirty="0"/>
              <a:t>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642556"/>
            <a:ext cx="24352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Edward </a:t>
            </a:r>
            <a:r>
              <a:rPr lang="en-US" sz="800" dirty="0" err="1" smtClean="0"/>
              <a:t>Marcotte</a:t>
            </a:r>
            <a:r>
              <a:rPr lang="en-US" sz="800" dirty="0" smtClean="0"/>
              <a:t>/Univ. of Texas/BIO337/Spring 2014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30254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09600"/>
            <a:ext cx="8915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A slightly </a:t>
            </a:r>
            <a:r>
              <a:rPr lang="en-US" sz="2400" b="1" dirty="0"/>
              <a:t>more sophisticated version:</a:t>
            </a:r>
          </a:p>
          <a:p>
            <a:r>
              <a:rPr lang="en-US" sz="2400" dirty="0"/>
              <a:t> </a:t>
            </a:r>
          </a:p>
          <a:p>
            <a:r>
              <a:rPr lang="en-US" sz="2000" dirty="0"/>
              <a:t>name = </a:t>
            </a:r>
            <a:r>
              <a:rPr lang="en-US" sz="2000" dirty="0" err="1"/>
              <a:t>raw_input</a:t>
            </a:r>
            <a:r>
              <a:rPr lang="en-US" sz="2000" dirty="0"/>
              <a:t>("What is your name? ")  # </a:t>
            </a:r>
            <a:r>
              <a:rPr lang="en-US" sz="2000" dirty="0" smtClean="0"/>
              <a:t>asks </a:t>
            </a:r>
            <a:r>
              <a:rPr lang="en-US" sz="2000" dirty="0"/>
              <a:t>a question and saves the answer</a:t>
            </a:r>
          </a:p>
          <a:p>
            <a:r>
              <a:rPr lang="en-US" sz="2000" dirty="0"/>
              <a:t>				 </a:t>
            </a:r>
            <a:r>
              <a:rPr lang="en-US" sz="2000" dirty="0" smtClean="0"/>
              <a:t>             # </a:t>
            </a:r>
            <a:r>
              <a:rPr lang="en-US" sz="2000" dirty="0"/>
              <a:t>in the variable "name"</a:t>
            </a:r>
          </a:p>
          <a:p>
            <a:r>
              <a:rPr lang="en-US" sz="2000" dirty="0"/>
              <a:t>print("Hello, future </a:t>
            </a:r>
            <a:r>
              <a:rPr lang="en-US" sz="2000" dirty="0" err="1"/>
              <a:t>bioinformatician</a:t>
            </a:r>
            <a:r>
              <a:rPr lang="en-US" sz="2000" dirty="0"/>
              <a:t> " + name + "!")	</a:t>
            </a:r>
            <a:r>
              <a:rPr lang="en-US" sz="2000" dirty="0" smtClean="0"/>
              <a:t>     # </a:t>
            </a:r>
            <a:r>
              <a:rPr lang="en-US" sz="2000" dirty="0"/>
              <a:t>print out the greeting</a:t>
            </a:r>
          </a:p>
          <a:p>
            <a:r>
              <a:rPr lang="en-US" sz="2400" dirty="0"/>
              <a:t> 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When </a:t>
            </a:r>
            <a:r>
              <a:rPr lang="en-US" sz="2400" b="1" dirty="0"/>
              <a:t>you run it this time, the output looks like:</a:t>
            </a:r>
          </a:p>
          <a:p>
            <a:r>
              <a:rPr lang="en-US" sz="2400" dirty="0"/>
              <a:t> </a:t>
            </a:r>
          </a:p>
          <a:p>
            <a:r>
              <a:rPr lang="en-US" dirty="0"/>
              <a:t>What is your name?  </a:t>
            </a:r>
          </a:p>
          <a:p>
            <a:r>
              <a:rPr lang="en-US" sz="2400" dirty="0"/>
              <a:t> 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If </a:t>
            </a:r>
            <a:r>
              <a:rPr lang="en-US" sz="2400" b="1" dirty="0"/>
              <a:t>you type in your name, followed by the enter key, the program will print:</a:t>
            </a:r>
          </a:p>
          <a:p>
            <a:r>
              <a:rPr lang="en-US" sz="2400" dirty="0"/>
              <a:t> </a:t>
            </a:r>
          </a:p>
          <a:p>
            <a:r>
              <a:rPr lang="en-US" dirty="0"/>
              <a:t>Hello, future </a:t>
            </a:r>
            <a:r>
              <a:rPr lang="en-US" dirty="0" err="1"/>
              <a:t>bioinformatician</a:t>
            </a:r>
            <a:r>
              <a:rPr lang="en-US" dirty="0"/>
              <a:t> Alice!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642556"/>
            <a:ext cx="24352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Edward </a:t>
            </a:r>
            <a:r>
              <a:rPr lang="en-US" sz="800" dirty="0" err="1" smtClean="0"/>
              <a:t>Marcotte</a:t>
            </a:r>
            <a:r>
              <a:rPr lang="en-US" sz="800" dirty="0" smtClean="0"/>
              <a:t>/Univ. of Texas/BIO337/Spring 2014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02794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533400"/>
            <a:ext cx="7924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GENERAL CONCEPTS</a:t>
            </a:r>
          </a:p>
          <a:p>
            <a:pPr algn="ctr"/>
            <a:endParaRPr lang="en-US" sz="2400" dirty="0" smtClean="0"/>
          </a:p>
          <a:p>
            <a:pPr algn="ctr"/>
            <a:endParaRPr lang="en-US" sz="2400" dirty="0"/>
          </a:p>
          <a:p>
            <a:r>
              <a:rPr lang="en-US" sz="2400" dirty="0"/>
              <a:t>Names, numbers, words, etc. are stored as </a:t>
            </a:r>
            <a:r>
              <a:rPr lang="en-US" sz="2400" b="1" i="1" dirty="0"/>
              <a:t>variables</a:t>
            </a:r>
            <a:r>
              <a:rPr lang="en-US" sz="2400" dirty="0"/>
              <a:t>. 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Variables </a:t>
            </a:r>
            <a:r>
              <a:rPr lang="en-US" sz="2400" dirty="0"/>
              <a:t>in Python can be named essentially anything </a:t>
            </a:r>
            <a:r>
              <a:rPr lang="en-US" sz="2400" u="sng" dirty="0"/>
              <a:t>except</a:t>
            </a:r>
            <a:r>
              <a:rPr lang="en-US" sz="2400" dirty="0"/>
              <a:t> words Python uses as command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For example:</a:t>
            </a:r>
          </a:p>
          <a:p>
            <a:endParaRPr lang="en-US" sz="2400" dirty="0"/>
          </a:p>
          <a:p>
            <a:r>
              <a:rPr lang="en-US" sz="2400" dirty="0" smtClean="0"/>
              <a:t>	</a:t>
            </a:r>
            <a:r>
              <a:rPr lang="en-US" sz="2400" dirty="0" err="1" smtClean="0"/>
              <a:t>BobsSocialSecurityNumber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456249685</a:t>
            </a:r>
          </a:p>
          <a:p>
            <a:r>
              <a:rPr lang="en-US" sz="2400" dirty="0" smtClean="0"/>
              <a:t>	mole </a:t>
            </a:r>
            <a:r>
              <a:rPr lang="en-US" sz="2400" dirty="0"/>
              <a:t>= </a:t>
            </a:r>
            <a:r>
              <a:rPr lang="en-US" sz="2400" dirty="0" smtClean="0"/>
              <a:t>6.022e-23</a:t>
            </a:r>
          </a:p>
          <a:p>
            <a:r>
              <a:rPr lang="en-US" sz="2400" dirty="0" smtClean="0"/>
              <a:t>	password </a:t>
            </a:r>
            <a:r>
              <a:rPr lang="en-US" sz="2400" dirty="0"/>
              <a:t>= "7 infinite fields of blue</a:t>
            </a:r>
            <a:r>
              <a:rPr lang="en-US" sz="2400" dirty="0" smtClean="0"/>
              <a:t>"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343399" y="5849034"/>
            <a:ext cx="4572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Note that strings of letters and/or numbers are in quotes, unlike numerical values.</a:t>
            </a:r>
            <a:endParaRPr lang="en-US" b="1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4572000" y="5427047"/>
            <a:ext cx="381000" cy="421987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0" y="6642556"/>
            <a:ext cx="24352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Edward </a:t>
            </a:r>
            <a:r>
              <a:rPr lang="en-US" sz="800" dirty="0" err="1" smtClean="0"/>
              <a:t>Marcotte</a:t>
            </a:r>
            <a:r>
              <a:rPr lang="en-US" sz="800" dirty="0" smtClean="0"/>
              <a:t>/Univ. of Texas/BIO337/Spring 2014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42876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7420" y="76200"/>
            <a:ext cx="856798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/>
              <a:t>				LISTS</a:t>
            </a:r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r>
              <a:rPr lang="en-US" sz="2400" dirty="0" smtClean="0"/>
              <a:t>Groups of variables can be stored as lists.</a:t>
            </a:r>
            <a:endParaRPr lang="en-US" sz="2400" dirty="0"/>
          </a:p>
          <a:p>
            <a:r>
              <a:rPr lang="en-US" sz="2400" dirty="0"/>
              <a:t>A list is a </a:t>
            </a:r>
            <a:r>
              <a:rPr lang="en-US" sz="2400" u="sng" dirty="0"/>
              <a:t>numbered</a:t>
            </a:r>
            <a:r>
              <a:rPr lang="en-US" sz="2400" dirty="0"/>
              <a:t> series of </a:t>
            </a:r>
            <a:r>
              <a:rPr lang="en-US" sz="2400" dirty="0" smtClean="0"/>
              <a:t>values,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like </a:t>
            </a:r>
            <a:r>
              <a:rPr lang="en-US" sz="2400" dirty="0"/>
              <a:t>a </a:t>
            </a:r>
            <a:r>
              <a:rPr lang="en-US" sz="2400" u="sng" dirty="0"/>
              <a:t>vector</a:t>
            </a:r>
            <a:r>
              <a:rPr lang="en-US" sz="2400" dirty="0"/>
              <a:t>, an </a:t>
            </a:r>
            <a:r>
              <a:rPr lang="en-US" sz="2400" u="sng" dirty="0"/>
              <a:t>array</a:t>
            </a:r>
            <a:r>
              <a:rPr lang="en-US" sz="2400" dirty="0"/>
              <a:t>, or a </a:t>
            </a:r>
            <a:r>
              <a:rPr lang="en-US" sz="2400" u="sng" dirty="0"/>
              <a:t>matrix</a:t>
            </a:r>
            <a:r>
              <a:rPr lang="en-US" sz="2400" dirty="0"/>
              <a:t>.  </a:t>
            </a:r>
          </a:p>
          <a:p>
            <a:endParaRPr lang="en-US" sz="2400" dirty="0" smtClean="0"/>
          </a:p>
          <a:p>
            <a:r>
              <a:rPr lang="en-US" sz="2400" dirty="0" smtClean="0"/>
              <a:t>Lists </a:t>
            </a:r>
            <a:r>
              <a:rPr lang="en-US" sz="2400" dirty="0"/>
              <a:t>are variables, so you can name them just as you would name any other variable.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Individual elements of the list can be referred to using [] notation:  </a:t>
            </a:r>
          </a:p>
          <a:p>
            <a:endParaRPr lang="en-US" sz="2400" dirty="0" smtClean="0"/>
          </a:p>
          <a:p>
            <a:r>
              <a:rPr lang="en-US" sz="2400" dirty="0" smtClean="0"/>
              <a:t>	The </a:t>
            </a:r>
            <a:r>
              <a:rPr lang="en-US" sz="2400" dirty="0"/>
              <a:t>list nucleotides might contain the elements </a:t>
            </a:r>
            <a:r>
              <a:rPr lang="en-US" sz="2400" dirty="0" smtClean="0"/>
              <a:t>	</a:t>
            </a:r>
            <a:r>
              <a:rPr lang="en-US" sz="2400" dirty="0" smtClean="0">
                <a:latin typeface="+mj-lt"/>
                <a:cs typeface="Courier New" pitchFamily="49" charset="0"/>
              </a:rPr>
              <a:t>nucleotides[0</a:t>
            </a:r>
            <a:r>
              <a:rPr lang="en-US" sz="2400" dirty="0">
                <a:latin typeface="+mj-lt"/>
                <a:cs typeface="Courier New" pitchFamily="49" charset="0"/>
              </a:rPr>
              <a:t>] = "A</a:t>
            </a:r>
            <a:r>
              <a:rPr lang="en-US" sz="2400" dirty="0" smtClean="0">
                <a:latin typeface="+mj-lt"/>
                <a:cs typeface="Courier New" pitchFamily="49" charset="0"/>
              </a:rPr>
              <a:t>" </a:t>
            </a:r>
          </a:p>
          <a:p>
            <a:r>
              <a:rPr lang="en-US" sz="2400" dirty="0">
                <a:latin typeface="+mj-lt"/>
                <a:cs typeface="Courier New" pitchFamily="49" charset="0"/>
              </a:rPr>
              <a:t>	</a:t>
            </a:r>
            <a:r>
              <a:rPr lang="en-US" sz="2400" dirty="0" smtClean="0">
                <a:latin typeface="+mj-lt"/>
                <a:cs typeface="Courier New" pitchFamily="49" charset="0"/>
              </a:rPr>
              <a:t>nucleotides[1</a:t>
            </a:r>
            <a:r>
              <a:rPr lang="en-US" sz="2400" dirty="0">
                <a:latin typeface="+mj-lt"/>
                <a:cs typeface="Courier New" pitchFamily="49" charset="0"/>
              </a:rPr>
              <a:t>] = "C</a:t>
            </a:r>
            <a:r>
              <a:rPr lang="en-US" sz="2400" dirty="0" smtClean="0">
                <a:latin typeface="+mj-lt"/>
                <a:cs typeface="Courier New" pitchFamily="49" charset="0"/>
              </a:rPr>
              <a:t>" </a:t>
            </a:r>
          </a:p>
          <a:p>
            <a:r>
              <a:rPr lang="en-US" sz="2400" dirty="0">
                <a:latin typeface="+mj-lt"/>
                <a:cs typeface="Courier New" pitchFamily="49" charset="0"/>
              </a:rPr>
              <a:t>	</a:t>
            </a:r>
            <a:r>
              <a:rPr lang="en-US" sz="2400" dirty="0" smtClean="0">
                <a:latin typeface="+mj-lt"/>
                <a:cs typeface="Courier New" pitchFamily="49" charset="0"/>
              </a:rPr>
              <a:t>nucleotides[2</a:t>
            </a:r>
            <a:r>
              <a:rPr lang="en-US" sz="2400" dirty="0">
                <a:latin typeface="+mj-lt"/>
                <a:cs typeface="Courier New" pitchFamily="49" charset="0"/>
              </a:rPr>
              <a:t>] = "</a:t>
            </a:r>
            <a:r>
              <a:rPr lang="en-US" sz="2400" dirty="0" smtClean="0">
                <a:latin typeface="+mj-lt"/>
                <a:cs typeface="Courier New" pitchFamily="49" charset="0"/>
              </a:rPr>
              <a:t>G“</a:t>
            </a:r>
          </a:p>
          <a:p>
            <a:r>
              <a:rPr lang="en-US" sz="2400" dirty="0">
                <a:latin typeface="+mj-lt"/>
                <a:cs typeface="Courier New" pitchFamily="49" charset="0"/>
              </a:rPr>
              <a:t>	</a:t>
            </a:r>
            <a:r>
              <a:rPr lang="en-US" sz="2400" dirty="0" smtClean="0">
                <a:latin typeface="+mj-lt"/>
                <a:cs typeface="Courier New" pitchFamily="49" charset="0"/>
              </a:rPr>
              <a:t>nucleotides[3</a:t>
            </a:r>
            <a:r>
              <a:rPr lang="en-US" sz="2400" dirty="0">
                <a:latin typeface="+mj-lt"/>
                <a:cs typeface="Courier New" pitchFamily="49" charset="0"/>
              </a:rPr>
              <a:t>] = "T</a:t>
            </a:r>
            <a:r>
              <a:rPr lang="en-US" sz="2400" dirty="0" smtClean="0">
                <a:latin typeface="+mj-lt"/>
                <a:cs typeface="Courier New" pitchFamily="49" charset="0"/>
              </a:rPr>
              <a:t>"</a:t>
            </a:r>
            <a:endParaRPr lang="en-US" sz="2400" dirty="0">
              <a:latin typeface="+mj-lt"/>
              <a:cs typeface="Courier New" pitchFamily="49" charset="0"/>
            </a:endParaRPr>
          </a:p>
          <a:p>
            <a:endParaRPr lang="en-US" sz="2400" dirty="0"/>
          </a:p>
          <a:p>
            <a:r>
              <a:rPr lang="en-US" sz="2400" dirty="0" smtClean="0"/>
              <a:t>(Notice </a:t>
            </a:r>
            <a:r>
              <a:rPr lang="en-US" sz="2400" dirty="0"/>
              <a:t>the numbering starts from zero</a:t>
            </a:r>
            <a:r>
              <a:rPr lang="en-US" sz="2400" dirty="0" smtClean="0"/>
              <a:t>. This is standard in Python.)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642556"/>
            <a:ext cx="24352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Edward </a:t>
            </a:r>
            <a:r>
              <a:rPr lang="en-US" sz="800" dirty="0" err="1" smtClean="0"/>
              <a:t>Marcotte</a:t>
            </a:r>
            <a:r>
              <a:rPr lang="en-US" sz="800" dirty="0" smtClean="0"/>
              <a:t>/Univ. of Texas/BIO337/Spring 2014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62873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879</Words>
  <Application>Microsoft Office PowerPoint</Application>
  <PresentationFormat>On-screen Show (4:3)</PresentationFormat>
  <Paragraphs>265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Marcotte</dc:creator>
  <cp:lastModifiedBy>Edward Marcotte</cp:lastModifiedBy>
  <cp:revision>18</cp:revision>
  <dcterms:created xsi:type="dcterms:W3CDTF">2014-01-13T03:49:12Z</dcterms:created>
  <dcterms:modified xsi:type="dcterms:W3CDTF">2014-01-15T23:05:11Z</dcterms:modified>
</cp:coreProperties>
</file>