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7" r:id="rId2"/>
    <p:sldId id="331" r:id="rId3"/>
    <p:sldId id="332" r:id="rId4"/>
    <p:sldId id="333" r:id="rId5"/>
    <p:sldId id="306" r:id="rId6"/>
    <p:sldId id="297" r:id="rId7"/>
    <p:sldId id="312" r:id="rId8"/>
    <p:sldId id="327" r:id="rId9"/>
    <p:sldId id="292" r:id="rId10"/>
    <p:sldId id="328" r:id="rId11"/>
    <p:sldId id="316" r:id="rId12"/>
    <p:sldId id="315" r:id="rId13"/>
    <p:sldId id="307" r:id="rId14"/>
    <p:sldId id="308" r:id="rId15"/>
    <p:sldId id="309" r:id="rId16"/>
    <p:sldId id="329" r:id="rId17"/>
    <p:sldId id="310" r:id="rId18"/>
    <p:sldId id="311" r:id="rId19"/>
    <p:sldId id="313" r:id="rId20"/>
    <p:sldId id="326" r:id="rId21"/>
    <p:sldId id="318" r:id="rId22"/>
    <p:sldId id="321" r:id="rId23"/>
    <p:sldId id="319" r:id="rId24"/>
    <p:sldId id="317" r:id="rId25"/>
    <p:sldId id="314" r:id="rId26"/>
    <p:sldId id="325" r:id="rId27"/>
    <p:sldId id="352" r:id="rId28"/>
    <p:sldId id="330" r:id="rId29"/>
    <p:sldId id="323" r:id="rId30"/>
    <p:sldId id="335" r:id="rId31"/>
    <p:sldId id="336" r:id="rId32"/>
    <p:sldId id="340" r:id="rId33"/>
    <p:sldId id="342" r:id="rId34"/>
    <p:sldId id="343" r:id="rId35"/>
    <p:sldId id="344" r:id="rId36"/>
    <p:sldId id="345" r:id="rId37"/>
    <p:sldId id="347" r:id="rId38"/>
    <p:sldId id="348" r:id="rId39"/>
    <p:sldId id="349" r:id="rId40"/>
    <p:sldId id="350" r:id="rId41"/>
    <p:sldId id="351" r:id="rId42"/>
    <p:sldId id="320" r:id="rId43"/>
    <p:sldId id="334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20AAA-546C-4D20-AA8C-9D2F0240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Careful about interpretation</a:t>
            </a:r>
            <a:r>
              <a:rPr lang="en-US" baseline="0" dirty="0" smtClean="0"/>
              <a:t> of vertical axis</a:t>
            </a:r>
            <a:r>
              <a:rPr lang="en-US" baseline="0" dirty="0" smtClean="0">
                <a:sym typeface="Wingdings" pitchFamily="2" charset="2"/>
              </a:rPr>
              <a:t> this is actually gene size, </a:t>
            </a:r>
            <a:r>
              <a:rPr lang="en-US" baseline="0" smtClean="0">
                <a:sym typeface="Wingdings" pitchFamily="2" charset="2"/>
              </a:rPr>
              <a:t>not count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549" y="1498937"/>
            <a:ext cx="43765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Gene Finding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5181600"/>
            <a:ext cx="6706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BCH339N </a:t>
            </a:r>
            <a:r>
              <a:rPr lang="en-US" sz="2800" b="1" dirty="0" smtClean="0"/>
              <a:t>Systems Biology / Bioinformatics 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02743" y="57150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One way to build a minimal gene finding Markov model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0379" y="2477869"/>
            <a:ext cx="189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Transition probabilities reflect codons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162800" y="2477869"/>
            <a:ext cx="179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Transition probabilities reflect </a:t>
            </a:r>
            <a:r>
              <a:rPr lang="en-US" b="1" dirty="0" err="1" smtClean="0">
                <a:solidFill>
                  <a:srgbClr val="FF0000"/>
                </a:solidFill>
              </a:rPr>
              <a:t>intergenic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coding)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coding)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98676" y="4078069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Coding DNA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198637" y="4078069"/>
            <a:ext cx="160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Intergenic</a:t>
            </a:r>
            <a:r>
              <a:rPr lang="en-US" dirty="0" smtClean="0"/>
              <a:t> DNA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86" y="228600"/>
            <a:ext cx="8491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Really, we’ll want to detect codons.  </a:t>
            </a:r>
          </a:p>
          <a:p>
            <a:r>
              <a:rPr lang="en-US" sz="2800" b="1" dirty="0" smtClean="0"/>
              <a:t>The usual trick is to use a </a:t>
            </a:r>
            <a:r>
              <a:rPr lang="en-US" sz="2800" b="1" i="1" dirty="0" smtClean="0"/>
              <a:t>higher-order Markov process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/>
              <a:t>A standard Markov process only considers the current position in calculating transition probabilities.</a:t>
            </a:r>
          </a:p>
          <a:p>
            <a:endParaRPr lang="en-US" sz="2800" b="1" dirty="0"/>
          </a:p>
          <a:p>
            <a:r>
              <a:rPr lang="en-US" sz="2800" b="1" dirty="0" smtClean="0"/>
              <a:t>An </a:t>
            </a:r>
            <a:r>
              <a:rPr lang="en-US" sz="2800" b="1" i="1" dirty="0" smtClean="0"/>
              <a:t>n</a:t>
            </a:r>
            <a:r>
              <a:rPr lang="en-US" sz="2800" b="1" i="1" baseline="30000" dirty="0" smtClean="0"/>
              <a:t>th</a:t>
            </a:r>
            <a:r>
              <a:rPr lang="en-US" sz="2800" b="1" i="1" dirty="0" smtClean="0"/>
              <a:t>-order </a:t>
            </a:r>
            <a:r>
              <a:rPr lang="en-US" sz="2800" b="1" i="1" dirty="0"/>
              <a:t>Markov process </a:t>
            </a:r>
            <a:r>
              <a:rPr lang="en-US" sz="2800" b="1" dirty="0" smtClean="0"/>
              <a:t>takes into account the past 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 nucleotides, e.g. as for a 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order: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1"/>
            <a:ext cx="4932240" cy="156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4986" y="6705600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from </a:t>
            </a:r>
            <a:r>
              <a:rPr lang="en-US" sz="800" i="1" dirty="0" err="1" smtClean="0"/>
              <a:t>Curr</a:t>
            </a:r>
            <a:r>
              <a:rPr lang="en-US" sz="800" i="1" dirty="0" smtClean="0"/>
              <a:t> Op </a:t>
            </a:r>
            <a:r>
              <a:rPr lang="en-US" sz="800" i="1" dirty="0" err="1" smtClean="0"/>
              <a:t>Struct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Biol</a:t>
            </a:r>
            <a:r>
              <a:rPr lang="en-US" sz="800" i="1" dirty="0" smtClean="0"/>
              <a:t> </a:t>
            </a:r>
            <a:r>
              <a:rPr lang="en-US" sz="800" dirty="0" smtClean="0"/>
              <a:t>8:346-354 (1998)</a:t>
            </a:r>
            <a:endParaRPr lang="en-US" sz="800" dirty="0"/>
          </a:p>
        </p:txBody>
      </p:sp>
      <p:sp>
        <p:nvSpPr>
          <p:cNvPr id="5" name="Right Brace 4"/>
          <p:cNvSpPr/>
          <p:nvPr/>
        </p:nvSpPr>
        <p:spPr>
          <a:xfrm rot="16200000">
            <a:off x="3363421" y="3951780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5856779" y="3951781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6956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471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Codon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78696"/>
            <a:ext cx="4796083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74" y="32365"/>
            <a:ext cx="907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Markov chain, using models of coding vs. non-coding using the classic algorithm </a:t>
            </a:r>
            <a:r>
              <a:rPr lang="en-US" sz="2400" dirty="0" err="1" smtClean="0"/>
              <a:t>GenMark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27611" y="990600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7611" y="19812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7611" y="2983468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27611" y="3974068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27611" y="49530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7611" y="5943600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972" y="2057400"/>
            <a:ext cx="13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strand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297" y="4967163"/>
            <a:ext cx="169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Complementary</a:t>
            </a:r>
          </a:p>
          <a:p>
            <a:r>
              <a:rPr lang="en-US" dirty="0" smtClean="0"/>
              <a:t>(reverse) strand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724650"/>
            <a:ext cx="32289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/>
        </p:blipFill>
        <p:spPr bwMode="auto">
          <a:xfrm>
            <a:off x="533400" y="762000"/>
            <a:ext cx="7965111" cy="52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HMM version of </a:t>
            </a:r>
            <a:r>
              <a:rPr lang="en-US" sz="2400" dirty="0" err="1" smtClean="0"/>
              <a:t>GenMark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1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8" y="2743200"/>
            <a:ext cx="857048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example, accounting for variation in start codons…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57091" r="2672" b="779"/>
          <a:stretch/>
        </p:blipFill>
        <p:spPr bwMode="auto">
          <a:xfrm>
            <a:off x="4648200" y="2135747"/>
            <a:ext cx="4279915" cy="26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35132" y="2083542"/>
            <a:ext cx="4360668" cy="27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467" y="1106269"/>
            <a:ext cx="7743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Length distributions (in # of nucleotides)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78893" y="4953000"/>
            <a:ext cx="280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Coding (ORFs)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953000"/>
            <a:ext cx="477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Non-</a:t>
            </a:r>
            <a:r>
              <a:rPr lang="en-US" sz="3600" dirty="0"/>
              <a:t>c</a:t>
            </a:r>
            <a:r>
              <a:rPr lang="en-US" sz="3600" dirty="0" smtClean="0"/>
              <a:t>oding (</a:t>
            </a:r>
            <a:r>
              <a:rPr lang="en-US" sz="3600" dirty="0" err="1" smtClean="0"/>
              <a:t>intergenic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 and variation in gene lengths</a:t>
            </a:r>
            <a:endParaRPr 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447800" y="1295400"/>
            <a:ext cx="6733309" cy="423949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5105400" y="3053244"/>
            <a:ext cx="164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Coding (ORFs)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18468" y="3934691"/>
            <a:ext cx="150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Non-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oding (</a:t>
            </a:r>
            <a:r>
              <a:rPr lang="en-US" sz="2000" dirty="0" err="1" smtClean="0">
                <a:solidFill>
                  <a:srgbClr val="FF0000"/>
                </a:solidFill>
              </a:rPr>
              <a:t>intergenic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164724" y="-3505200"/>
            <a:ext cx="1030310" cy="8327300"/>
          </a:xfrm>
          <a:custGeom>
            <a:avLst/>
            <a:gdLst>
              <a:gd name="connsiteX0" fmla="*/ 0 w 1030310"/>
              <a:gd name="connsiteY0" fmla="*/ 0 h 1894303"/>
              <a:gd name="connsiteX1" fmla="*/ 64394 w 1030310"/>
              <a:gd name="connsiteY1" fmla="*/ 296214 h 1894303"/>
              <a:gd name="connsiteX2" fmla="*/ 218941 w 1030310"/>
              <a:gd name="connsiteY2" fmla="*/ 1043189 h 1894303"/>
              <a:gd name="connsiteX3" fmla="*/ 373487 w 1030310"/>
              <a:gd name="connsiteY3" fmla="*/ 1378040 h 1894303"/>
              <a:gd name="connsiteX4" fmla="*/ 528034 w 1030310"/>
              <a:gd name="connsiteY4" fmla="*/ 1609859 h 1894303"/>
              <a:gd name="connsiteX5" fmla="*/ 643944 w 1030310"/>
              <a:gd name="connsiteY5" fmla="*/ 1712890 h 1894303"/>
              <a:gd name="connsiteX6" fmla="*/ 927279 w 1030310"/>
              <a:gd name="connsiteY6" fmla="*/ 1867437 h 1894303"/>
              <a:gd name="connsiteX7" fmla="*/ 1030310 w 1030310"/>
              <a:gd name="connsiteY7" fmla="*/ 1893195 h 18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310" h="1894303">
                <a:moveTo>
                  <a:pt x="0" y="0"/>
                </a:moveTo>
                <a:cubicBezTo>
                  <a:pt x="13952" y="61174"/>
                  <a:pt x="27904" y="122349"/>
                  <a:pt x="64394" y="296214"/>
                </a:cubicBezTo>
                <a:cubicBezTo>
                  <a:pt x="100884" y="470079"/>
                  <a:pt x="167426" y="862885"/>
                  <a:pt x="218941" y="1043189"/>
                </a:cubicBezTo>
                <a:cubicBezTo>
                  <a:pt x="270457" y="1223493"/>
                  <a:pt x="321971" y="1283595"/>
                  <a:pt x="373487" y="1378040"/>
                </a:cubicBezTo>
                <a:cubicBezTo>
                  <a:pt x="425003" y="1472485"/>
                  <a:pt x="482958" y="1554051"/>
                  <a:pt x="528034" y="1609859"/>
                </a:cubicBezTo>
                <a:cubicBezTo>
                  <a:pt x="573110" y="1665667"/>
                  <a:pt x="577403" y="1669960"/>
                  <a:pt x="643944" y="1712890"/>
                </a:cubicBezTo>
                <a:cubicBezTo>
                  <a:pt x="710485" y="1755820"/>
                  <a:pt x="862885" y="1837386"/>
                  <a:pt x="927279" y="1867437"/>
                </a:cubicBezTo>
                <a:cubicBezTo>
                  <a:pt x="991673" y="1897488"/>
                  <a:pt x="1010991" y="1895341"/>
                  <a:pt x="1030310" y="18931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4724" y="0"/>
            <a:ext cx="51515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(Placing these curves on top of each other)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319776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ORFS tend to be real protein coding genes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27324" y="3243106"/>
            <a:ext cx="1083076" cy="9478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27172" y="1923365"/>
            <a:ext cx="395129" cy="1819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51" y="1600200"/>
            <a:ext cx="1981200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Short ORFS occur  often by chance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58270" y="3717053"/>
            <a:ext cx="21609" cy="18067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8474" y="5181600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Protein-coding genes &lt;100 </a:t>
            </a:r>
            <a:r>
              <a:rPr lang="en-US" dirty="0" err="1" smtClean="0"/>
              <a:t>aa’s</a:t>
            </a:r>
            <a:endParaRPr lang="en-US" dirty="0" smtClean="0"/>
          </a:p>
          <a:p>
            <a:pPr algn="ctr"/>
            <a:r>
              <a:rPr lang="en-US" dirty="0"/>
              <a:t>a</a:t>
            </a:r>
            <a:r>
              <a:rPr lang="en-US" dirty="0" smtClean="0"/>
              <a:t>re hard to find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4693"/>
            <a:ext cx="7459500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57200"/>
            <a:ext cx="6514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Model for a ribosome binding site</a:t>
            </a:r>
          </a:p>
          <a:p>
            <a:pPr algn="ctr"/>
            <a:r>
              <a:rPr lang="en-US" sz="3600" dirty="0" smtClean="0"/>
              <a:t>(based on ~300 known RBS’s)</a:t>
            </a:r>
            <a:endParaRPr lang="en-US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7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7461"/>
            <a:ext cx="8534400" cy="402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666" y="152400"/>
            <a:ext cx="891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well does it do on well-characterized genomes?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8768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865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962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46763" y="6150114"/>
            <a:ext cx="6297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But this was a long time ago!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4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314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What elements should we build into an HMM to find</a:t>
            </a:r>
          </a:p>
          <a:p>
            <a:r>
              <a:rPr lang="en-US" sz="2800" b="1" dirty="0"/>
              <a:t>e</a:t>
            </a:r>
            <a:r>
              <a:rPr lang="en-US" sz="2800" b="1" dirty="0" smtClean="0"/>
              <a:t>ukaryotic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Eukaryotic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8720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17" y="222766"/>
            <a:ext cx="6974483" cy="633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9365" y="-35417"/>
            <a:ext cx="468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Lots of genes in every genome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934200" y="2133600"/>
            <a:ext cx="1981200" cy="181588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Do humans really have the biggest genomes?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>
          <a:xfrm flipH="1" flipV="1">
            <a:off x="7696200" y="609600"/>
            <a:ext cx="2286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Eukaryotic genes</a:t>
            </a:r>
          </a:p>
        </p:txBody>
      </p:sp>
      <p:pic>
        <p:nvPicPr>
          <p:cNvPr id="1026" name="Picture 2" descr="http://greatneck.k12.ny.us/GNPS/SHS/dept/science/krauz/bio_h/images/19_05EukGeneTranscript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4766" y="6648182"/>
            <a:ext cx="472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http://greatneck.k12.ny.us/GNPS/SHS/dept/science/krauz/bio_h/Biology_Handouts_Diagrams_Videos.htm</a:t>
            </a:r>
          </a:p>
        </p:txBody>
      </p:sp>
    </p:spTree>
    <p:extLst>
      <p:ext uri="{BB962C8B-B14F-4D97-AF65-F5344CB8AC3E}">
        <p14:creationId xmlns:p14="http://schemas.microsoft.com/office/powerpoint/2010/main" val="24776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3" r="10388" b="1473"/>
          <a:stretch/>
        </p:blipFill>
        <p:spPr bwMode="auto">
          <a:xfrm>
            <a:off x="4267200" y="15976"/>
            <a:ext cx="3429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look at the </a:t>
            </a:r>
            <a:r>
              <a:rPr lang="en-US" sz="2800" dirty="0" err="1" smtClean="0"/>
              <a:t>GenScan</a:t>
            </a:r>
            <a:r>
              <a:rPr lang="en-US" sz="2800" dirty="0"/>
              <a:t> </a:t>
            </a:r>
            <a:r>
              <a:rPr lang="en-US" sz="2800" dirty="0" smtClean="0"/>
              <a:t>eukaryotic gene annotation model: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7" r="10388" b="45093"/>
          <a:stretch/>
        </p:blipFill>
        <p:spPr bwMode="auto">
          <a:xfrm>
            <a:off x="1981200" y="15976"/>
            <a:ext cx="5943600" cy="633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look at the </a:t>
            </a:r>
            <a:r>
              <a:rPr lang="en-US" sz="2800" dirty="0" err="1" smtClean="0"/>
              <a:t>GenScan</a:t>
            </a:r>
            <a:r>
              <a:rPr lang="en-US" sz="2800" dirty="0"/>
              <a:t> </a:t>
            </a:r>
            <a:r>
              <a:rPr lang="en-US" sz="2800" dirty="0" smtClean="0"/>
              <a:t>eukaryotic gene annotation model: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514600"/>
            <a:ext cx="263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Zoomed in on the forward</a:t>
            </a:r>
          </a:p>
          <a:p>
            <a:r>
              <a:rPr lang="en-US" dirty="0"/>
              <a:t>s</a:t>
            </a:r>
            <a:r>
              <a:rPr lang="en-US" dirty="0" smtClean="0"/>
              <a:t>trand model…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8699"/>
            <a:ext cx="7543800" cy="56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3090" y="17988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Introns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486" y="1614199"/>
            <a:ext cx="152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Initial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427765"/>
            <a:ext cx="1766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Internal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427765"/>
            <a:ext cx="185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Terminal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27839"/>
            <a:ext cx="881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Introns and different flavors of exons all have different typical lengths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7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53199" cy="573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29" y="0"/>
            <a:ext cx="581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Taking into account donor splice sites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59939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5343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 example of an annotated gene…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85330"/>
            <a:ext cx="3048000" cy="17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well do these programs work?  </a:t>
            </a:r>
          </a:p>
          <a:p>
            <a:r>
              <a:rPr lang="en-US" sz="2800" dirty="0" smtClean="0"/>
              <a:t>We can measure how well an algorithm works using these: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057400"/>
            <a:ext cx="1665595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8396" y="2057400"/>
            <a:ext cx="1665596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2057400"/>
            <a:ext cx="1665595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8396" y="2057400"/>
            <a:ext cx="1665596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167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Algorithm</a:t>
            </a:r>
          </a:p>
          <a:p>
            <a:r>
              <a:rPr lang="en-US" sz="2800" b="1" dirty="0" smtClean="0"/>
              <a:t>predicts: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066800"/>
            <a:ext cx="21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True answer: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86907" y="1590020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590020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38400" y="2358143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349432" y="3746569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True positive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positive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negative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True negative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151" y="5125760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Specificity = TP / (TP + FP)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151" y="5725180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Sensitivity = TP / (TP + FN)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well do these programs work?  </a:t>
            </a:r>
          </a:p>
          <a:p>
            <a:r>
              <a:rPr lang="en-US" sz="2800" dirty="0" smtClean="0"/>
              <a:t>How good </a:t>
            </a:r>
            <a:r>
              <a:rPr lang="en-US" sz="2800" u="sng" dirty="0" smtClean="0"/>
              <a:t>are</a:t>
            </a:r>
            <a:r>
              <a:rPr lang="en-US" sz="2800" dirty="0" smtClean="0"/>
              <a:t> our current gene models?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4" r="44917" b="71516"/>
          <a:stretch/>
        </p:blipFill>
        <p:spPr bwMode="auto">
          <a:xfrm>
            <a:off x="381000" y="1524000"/>
            <a:ext cx="8305800" cy="22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2" t="-4" r="13760" b="71516"/>
          <a:stretch/>
        </p:blipFill>
        <p:spPr bwMode="auto">
          <a:xfrm>
            <a:off x="3200400" y="4038600"/>
            <a:ext cx="329946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52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76200" y="-76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GENSCAN, when it was first developed….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88" r="59962" b="-3632"/>
          <a:stretch/>
        </p:blipFill>
        <p:spPr bwMode="auto">
          <a:xfrm>
            <a:off x="0" y="1905000"/>
            <a:ext cx="6212328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6" t="23183" r="26694" b="-3631"/>
          <a:stretch/>
        </p:blipFill>
        <p:spPr bwMode="auto">
          <a:xfrm>
            <a:off x="6781800" y="1905000"/>
            <a:ext cx="2117839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02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Accuracy per base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10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Accuracy per exon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056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629400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6" y="1219200"/>
            <a:ext cx="891829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general, we can do better with more data, such as</a:t>
            </a:r>
            <a:r>
              <a:rPr lang="en-US" sz="2800" dirty="0"/>
              <a:t> </a:t>
            </a:r>
            <a:r>
              <a:rPr lang="en-US" sz="2800" dirty="0" smtClean="0"/>
              <a:t>mRNA and conservation</a:t>
            </a:r>
          </a:p>
        </p:txBody>
      </p:sp>
    </p:spTree>
    <p:extLst>
      <p:ext uri="{BB962C8B-B14F-4D97-AF65-F5344CB8AC3E}">
        <p14:creationId xmlns:p14="http://schemas.microsoft.com/office/powerpoint/2010/main" val="41692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365" y="-35417"/>
            <a:ext cx="468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Lots of genes in every genome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9557" r="42499" b="19994"/>
          <a:stretch/>
        </p:blipFill>
        <p:spPr bwMode="auto">
          <a:xfrm>
            <a:off x="2304417" y="1143000"/>
            <a:ext cx="465940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9260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animal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63548" y="12954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867674" y="12954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3200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6.5 Gb 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(2X human)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17K genes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34674" y="56388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534674" y="56388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0" y="5867400"/>
            <a:ext cx="25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dirty="0" err="1" smtClean="0">
                <a:solidFill>
                  <a:srgbClr val="FF0000"/>
                </a:solidFill>
              </a:rPr>
              <a:t>igabases</a:t>
            </a:r>
            <a:r>
              <a:rPr lang="en-US" dirty="0" smtClean="0">
                <a:solidFill>
                  <a:srgbClr val="FF0000"/>
                </a:solidFill>
              </a:rPr>
              <a:t> (not gigabytes)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47632"/>
            <a:ext cx="6019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2000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(“GASP”) to predict genes in part of the fly genome, then compare them to experimentally determined “truth”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257729"/>
            <a:ext cx="5815013" cy="31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</a:t>
            </a:r>
            <a:r>
              <a:rPr lang="en-US" sz="800" dirty="0" smtClean="0"/>
              <a:t>(2000)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75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78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2000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</a:t>
            </a:r>
            <a:r>
              <a:rPr lang="en-US" sz="800" dirty="0" smtClean="0"/>
              <a:t>(2000)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9042" y="914400"/>
            <a:ext cx="9134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“Over </a:t>
            </a:r>
            <a:r>
              <a:rPr lang="en-US" sz="2800" u="sng" dirty="0"/>
              <a:t>95%</a:t>
            </a:r>
            <a:r>
              <a:rPr lang="en-US" sz="2800" dirty="0"/>
              <a:t> of the </a:t>
            </a:r>
            <a:r>
              <a:rPr lang="en-US" sz="2800" dirty="0" smtClean="0"/>
              <a:t>coding nucleotides … were </a:t>
            </a:r>
            <a:r>
              <a:rPr lang="en-US" sz="2800" dirty="0"/>
              <a:t>correctly identified by the majority of the gene </a:t>
            </a:r>
            <a:r>
              <a:rPr lang="en-US" sz="2800" dirty="0" smtClean="0"/>
              <a:t>finders.”</a:t>
            </a:r>
          </a:p>
          <a:p>
            <a:endParaRPr lang="en-US" sz="2800" dirty="0"/>
          </a:p>
          <a:p>
            <a:r>
              <a:rPr lang="en-US" sz="2800" dirty="0" smtClean="0"/>
              <a:t>“…the correct intron/exon </a:t>
            </a:r>
            <a:r>
              <a:rPr lang="en-US" sz="2800" dirty="0"/>
              <a:t>structures were predicted </a:t>
            </a:r>
            <a:r>
              <a:rPr lang="en-US" sz="2800" dirty="0" smtClean="0"/>
              <a:t>for </a:t>
            </a:r>
            <a:r>
              <a:rPr lang="en-US" sz="2800" u="sng" dirty="0" smtClean="0"/>
              <a:t>&gt;40</a:t>
            </a:r>
            <a:r>
              <a:rPr lang="en-US" sz="2800" u="sng" dirty="0"/>
              <a:t>% </a:t>
            </a:r>
            <a:r>
              <a:rPr lang="en-US" sz="2800" dirty="0"/>
              <a:t>of the genes</a:t>
            </a:r>
            <a:r>
              <a:rPr lang="en-US" sz="2800" dirty="0" smtClean="0"/>
              <a:t>.”</a:t>
            </a:r>
          </a:p>
          <a:p>
            <a:endParaRPr lang="en-US" sz="2800" dirty="0"/>
          </a:p>
          <a:p>
            <a:r>
              <a:rPr lang="en-US" sz="2800" dirty="0" smtClean="0"/>
              <a:t>Most promoters were missed; many were wrong.</a:t>
            </a:r>
          </a:p>
          <a:p>
            <a:endParaRPr lang="en-US" sz="2800" dirty="0"/>
          </a:p>
          <a:p>
            <a:r>
              <a:rPr lang="en-US" sz="2800" dirty="0"/>
              <a:t>“Integrating gene finding </a:t>
            </a:r>
            <a:r>
              <a:rPr lang="en-US" sz="2800" dirty="0" smtClean="0"/>
              <a:t>and </a:t>
            </a:r>
            <a:r>
              <a:rPr lang="en-US" sz="2800" dirty="0" err="1" smtClean="0"/>
              <a:t>cDNA</a:t>
            </a:r>
            <a:r>
              <a:rPr lang="en-US" sz="2800" dirty="0" smtClean="0"/>
              <a:t>/EST </a:t>
            </a:r>
            <a:r>
              <a:rPr lang="en-US" sz="2800" dirty="0"/>
              <a:t>alignments with promoter predictions decreases the number of false-positive classifications </a:t>
            </a:r>
            <a:r>
              <a:rPr lang="en-US" sz="2800" dirty="0" smtClean="0"/>
              <a:t>but </a:t>
            </a:r>
            <a:r>
              <a:rPr lang="en-US" sz="2800" u="sng" dirty="0" smtClean="0"/>
              <a:t>discovers </a:t>
            </a:r>
            <a:r>
              <a:rPr lang="en-US" sz="2800" u="sng" dirty="0"/>
              <a:t>less than one-third of the promoters in the region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246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(“EGASP”) to predict genes in part of the </a:t>
            </a:r>
            <a:r>
              <a:rPr lang="en-US" sz="2400" u="sng" dirty="0" smtClean="0"/>
              <a:t>human</a:t>
            </a:r>
            <a:r>
              <a:rPr lang="en-US" sz="2400" dirty="0" smtClean="0"/>
              <a:t> genome, then compare them to experimentally determined “truth”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720"/>
            <a:ext cx="9096859" cy="6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6200" y="445532"/>
            <a:ext cx="7309050" cy="6302644"/>
            <a:chOff x="-76200" y="457200"/>
            <a:chExt cx="7309050" cy="630264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57200"/>
              <a:ext cx="5327850" cy="63026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-76200" y="2971800"/>
              <a:ext cx="20149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18 groups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</a:rPr>
                <a:t>36 programs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057400"/>
            <a:ext cx="2057400" cy="3581400"/>
            <a:chOff x="2057400" y="2057400"/>
            <a:chExt cx="2057400" cy="3581400"/>
          </a:xfrm>
        </p:grpSpPr>
        <p:sp>
          <p:nvSpPr>
            <p:cNvPr id="14" name="Oval 13"/>
            <p:cNvSpPr/>
            <p:nvPr/>
          </p:nvSpPr>
          <p:spPr>
            <a:xfrm>
              <a:off x="3276600" y="5419636"/>
              <a:ext cx="838200" cy="2191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57400" y="2057400"/>
              <a:ext cx="2057400" cy="3394332"/>
              <a:chOff x="2057400" y="2057400"/>
              <a:chExt cx="2057400" cy="33943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76600" y="2057400"/>
                <a:ext cx="838200" cy="2191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57400" y="2618712"/>
                <a:ext cx="11430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We discussed these earlier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Connector 10"/>
              <p:cNvCxnSpPr>
                <a:endCxn id="8" idx="3"/>
              </p:cNvCxnSpPr>
              <p:nvPr/>
            </p:nvCxnSpPr>
            <p:spPr>
              <a:xfrm flipV="1">
                <a:off x="2895600" y="2244468"/>
                <a:ext cx="503752" cy="42253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14" idx="1"/>
              </p:cNvCxnSpPr>
              <p:nvPr/>
            </p:nvCxnSpPr>
            <p:spPr>
              <a:xfrm>
                <a:off x="2819400" y="3819041"/>
                <a:ext cx="579952" cy="163269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77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772400" cy="487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94" y="581025"/>
            <a:ext cx="5813266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43934"/>
            <a:ext cx="21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Transcripts vs.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46976"/>
            <a:ext cx="321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 how did they do?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5240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“The </a:t>
            </a:r>
            <a:r>
              <a:rPr lang="en-US" sz="2800" dirty="0"/>
              <a:t>best methods had </a:t>
            </a:r>
            <a:r>
              <a:rPr lang="en-US" sz="2800" u="sng" dirty="0"/>
              <a:t>at least one gene transcript </a:t>
            </a:r>
            <a:r>
              <a:rPr lang="en-US" sz="2800" dirty="0"/>
              <a:t>correctly predicted for close to </a:t>
            </a:r>
            <a:r>
              <a:rPr lang="en-US" sz="2800" b="1" dirty="0" smtClean="0"/>
              <a:t>70%</a:t>
            </a:r>
            <a:r>
              <a:rPr lang="en-US" sz="2800" dirty="0" smtClean="0"/>
              <a:t> of </a:t>
            </a:r>
            <a:r>
              <a:rPr lang="en-US" sz="2800" dirty="0"/>
              <a:t>the annotated genes</a:t>
            </a:r>
            <a:r>
              <a:rPr lang="en-US" sz="2800" dirty="0" smtClean="0"/>
              <a:t>.”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“…</a:t>
            </a:r>
            <a:r>
              <a:rPr lang="en-US" sz="2800" u="sng" dirty="0"/>
              <a:t>t</a:t>
            </a:r>
            <a:r>
              <a:rPr lang="en-US" sz="2800" u="sng" dirty="0" smtClean="0"/>
              <a:t>aking </a:t>
            </a:r>
            <a:r>
              <a:rPr lang="en-US" sz="2800" u="sng" dirty="0"/>
              <a:t>into </a:t>
            </a:r>
            <a:r>
              <a:rPr lang="en-US" sz="2800" u="sng" dirty="0" smtClean="0"/>
              <a:t>account alternative </a:t>
            </a:r>
            <a:r>
              <a:rPr lang="en-US" sz="2800" u="sng" dirty="0"/>
              <a:t>splicing</a:t>
            </a:r>
            <a:r>
              <a:rPr lang="en-US" sz="2800" dirty="0"/>
              <a:t>, </a:t>
            </a:r>
            <a:r>
              <a:rPr lang="en-US" sz="2800" dirty="0" smtClean="0"/>
              <a:t>… only </a:t>
            </a:r>
            <a:r>
              <a:rPr lang="en-US" sz="2800" dirty="0"/>
              <a:t>approximately </a:t>
            </a:r>
            <a:r>
              <a:rPr lang="en-US" sz="2800" b="1" dirty="0"/>
              <a:t>40%</a:t>
            </a:r>
            <a:r>
              <a:rPr lang="en-US" sz="2800" dirty="0"/>
              <a:t> to </a:t>
            </a:r>
            <a:r>
              <a:rPr lang="en-US" sz="2800" b="1" dirty="0"/>
              <a:t>50%</a:t>
            </a:r>
            <a:r>
              <a:rPr lang="en-US" sz="2800" dirty="0"/>
              <a:t> accuracy.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At </a:t>
            </a:r>
            <a:r>
              <a:rPr lang="en-US" sz="2800" dirty="0"/>
              <a:t>the coding </a:t>
            </a:r>
            <a:r>
              <a:rPr lang="en-US" sz="2800" u="sng" dirty="0" smtClean="0"/>
              <a:t>nucleotide</a:t>
            </a:r>
            <a:r>
              <a:rPr lang="en-US" sz="2800" dirty="0" smtClean="0"/>
              <a:t> level</a:t>
            </a:r>
            <a:r>
              <a:rPr lang="en-US" sz="2800" dirty="0"/>
              <a:t>, the best programs reached an accuracy of </a:t>
            </a:r>
            <a:r>
              <a:rPr lang="en-US" sz="2800" b="1" dirty="0"/>
              <a:t>90%</a:t>
            </a:r>
            <a:r>
              <a:rPr lang="en-US" sz="2800" dirty="0"/>
              <a:t> in both sensitivity and specificity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14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0193"/>
            <a:ext cx="632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At the gene level, most genes have errors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803856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</a:rPr>
              <a:t>2008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(“NGASP”) to predict genes in part of the </a:t>
            </a:r>
            <a:r>
              <a:rPr lang="en-US" sz="2400" u="sng" dirty="0" smtClean="0"/>
              <a:t>worm</a:t>
            </a:r>
            <a:r>
              <a:rPr lang="en-US" sz="2400" dirty="0" smtClean="0"/>
              <a:t> genome, then compare them to experimentally determined “truth”</a:t>
            </a:r>
            <a:endParaRPr lang="en-US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" y="990600"/>
            <a:ext cx="91440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1" y="3505200"/>
            <a:ext cx="900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17 groups from around the world competed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“Median </a:t>
            </a:r>
            <a:r>
              <a:rPr lang="en-US" sz="2800" dirty="0"/>
              <a:t>gene level sensitivity </a:t>
            </a:r>
            <a:r>
              <a:rPr lang="en-US" sz="2800" dirty="0" smtClean="0"/>
              <a:t>… was </a:t>
            </a:r>
            <a:r>
              <a:rPr lang="en-US" sz="2800" b="1" dirty="0"/>
              <a:t>78</a:t>
            </a:r>
            <a:r>
              <a:rPr lang="en-US" sz="2800" b="1" dirty="0" smtClean="0"/>
              <a:t>%</a:t>
            </a:r>
            <a:r>
              <a:rPr lang="en-US" sz="2800" dirty="0" smtClean="0"/>
              <a:t>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“their specificity was </a:t>
            </a:r>
            <a:r>
              <a:rPr lang="en-US" sz="2800" b="1" dirty="0" smtClean="0"/>
              <a:t>42%</a:t>
            </a:r>
            <a:r>
              <a:rPr lang="en-US" sz="2800" dirty="0" smtClean="0"/>
              <a:t>”, comparable to human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2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</a:rPr>
              <a:t>2008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32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71800" y="1752600"/>
            <a:ext cx="2286000" cy="1143000"/>
            <a:chOff x="2971800" y="1752600"/>
            <a:chExt cx="228600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3548822" y="2133600"/>
              <a:ext cx="1175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Confirmed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29718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/>
            <p:cNvSpPr/>
            <p:nvPr/>
          </p:nvSpPr>
          <p:spPr>
            <a:xfrm flipH="1">
              <a:off x="51054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1"/>
            </p:cNvCxnSpPr>
            <p:nvPr/>
          </p:nvCxnSpPr>
          <p:spPr>
            <a:xfrm>
              <a:off x="3124200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80778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3047999"/>
            <a:ext cx="8229600" cy="3429001"/>
            <a:chOff x="304800" y="3047999"/>
            <a:chExt cx="8229600" cy="3429001"/>
          </a:xfrm>
        </p:grpSpPr>
        <p:sp>
          <p:nvSpPr>
            <p:cNvPr id="11" name="Oval 10"/>
            <p:cNvSpPr/>
            <p:nvPr/>
          </p:nvSpPr>
          <p:spPr>
            <a:xfrm>
              <a:off x="76200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203390" y="4495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15014" y="5029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2009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20000" y="5280402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871478" y="52565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6200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38721" y="6034007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24600" y="6034007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24600" y="5280402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89041" y="41593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9040" y="4730858"/>
              <a:ext cx="458759" cy="1544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90341" y="45022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89819" y="3429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89819" y="3048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3808708"/>
              <a:ext cx="228600" cy="25158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52788" y="3815166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06682" y="3435458"/>
              <a:ext cx="228600" cy="679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72550" y="4502258"/>
              <a:ext cx="470650" cy="19747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90800" y="4166461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480375" y="3047999"/>
              <a:ext cx="228600" cy="11184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486400" y="42659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429000" y="3733800"/>
              <a:ext cx="18288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????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058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058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3058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305800" y="6096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23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a large consortium of scientists trying to annotate the </a:t>
            </a:r>
            <a:r>
              <a:rPr lang="en-US" sz="2400" u="sng" dirty="0" smtClean="0"/>
              <a:t>human </a:t>
            </a:r>
            <a:r>
              <a:rPr lang="en-US" sz="2400" dirty="0" smtClean="0"/>
              <a:t>genome using a combination of experiment and prediction.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Best estimate of the current state of human genes.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458200" cy="81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 t="7111" r="41997" b="36001"/>
          <a:stretch/>
        </p:blipFill>
        <p:spPr bwMode="auto">
          <a:xfrm>
            <a:off x="1905000" y="533400"/>
            <a:ext cx="603504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3" y="1479365"/>
            <a:ext cx="8790126" cy="476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201" y="685800"/>
            <a:ext cx="853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Quality of evidence used to support automatic, manually, and merged annotated </a:t>
            </a:r>
            <a:r>
              <a:rPr lang="en-US" b="1" dirty="0" smtClean="0"/>
              <a:t>transcripts (probably reflective of transcript quality)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506"/>
          <a:stretch/>
        </p:blipFill>
        <p:spPr bwMode="auto">
          <a:xfrm>
            <a:off x="7421880" y="2698565"/>
            <a:ext cx="1645920" cy="23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9200" y="6183868"/>
            <a:ext cx="657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23,855 transcripts              89,669 </a:t>
            </a:r>
            <a:r>
              <a:rPr lang="en-US" dirty="0"/>
              <a:t>transcripts </a:t>
            </a:r>
            <a:r>
              <a:rPr lang="en-US" dirty="0" smtClean="0"/>
              <a:t>         22,535 </a:t>
            </a:r>
            <a:r>
              <a:rPr lang="en-US" dirty="0"/>
              <a:t>transcripts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459" y="1538207"/>
            <a:ext cx="85314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bottom line: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Gene prediction and annotation are hard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Annotations for all organisms are still buggy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Few genes are 100% correct; expect multiple errors per </a:t>
            </a:r>
            <a:r>
              <a:rPr lang="en-US" sz="2800" b="1" dirty="0" smtClean="0"/>
              <a:t>gene</a:t>
            </a:r>
            <a:endParaRPr lang="en-US" sz="28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Most organisms’ gene annotations are probably much worse than for humans</a:t>
            </a:r>
          </a:p>
        </p:txBody>
      </p:sp>
    </p:spTree>
    <p:extLst>
      <p:ext uri="{BB962C8B-B14F-4D97-AF65-F5344CB8AC3E}">
        <p14:creationId xmlns:p14="http://schemas.microsoft.com/office/powerpoint/2010/main" val="22735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9037" r="26332" b="1182"/>
          <a:stretch/>
        </p:blipFill>
        <p:spPr bwMode="auto">
          <a:xfrm>
            <a:off x="2590800" y="441485"/>
            <a:ext cx="6019800" cy="633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en-US" dirty="0" smtClean="0"/>
              <a:t> of California Santa Cruz 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4495" r="29219" b="38533"/>
          <a:stretch/>
        </p:blipFill>
        <p:spPr bwMode="auto">
          <a:xfrm>
            <a:off x="76199" y="697183"/>
            <a:ext cx="8918925" cy="56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en-US" dirty="0" smtClean="0"/>
              <a:t> of California Santa Cruz 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848600" cy="563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CACTTGATAAATGGGCTGAAGTAACTCGCCCAGATGAGGAGTGTGCTGCCTCCAGAATCCAAACAGGCCCACTAGGCCCGAGACACCTTGTCTCAGATGAAACTTTGGACTCGGAATTTTGAGTTAATGCCGGAATGAGTTCAGACTTTGGGGGACTGTTGGGAAGGCATGATTGGTTTCAAAATGTGAGAAGGACATGAGATTTGGGAGGGGCTGGGGGCAGAATGATATAGTTTGGCTCTGCGTCCCCACCCAATCTCATGTCAAATTGTAATCCTCATGTGTCAGGGGAGAGGCCTGGTGGGATGTGATTGGATCATGGGAGTGGATTTCCCTCTTGCAGTTCTCGTGATAGTGAGTGAGTTCTCACGAGATCTGGTTGTTTGAAAGTGTGCAGCTCCTCCCCCTTCGCGCTCTCTCTCTCCCCTGCTCCACCATGGTGAGACGTGCTTGCGTCCCCTTTGCCTTCTGCCATGATTGTAAGCTTCCTCAGGCGTCCTAGCCACGCTTCCTGTACAGCCTGAGGAACTGGGAGTCAATGAAACCTCTTCTCTTCATAAATTACCCAGTTTCAGGTAGTTCTTTCTAGCAGTGTGATAATGGACGATACAAGTAGAGACTGAGATCAATAGCATTTGCACTGGGCCTGGAACACACTGTTAAGAACGTAAGAGCTATTGCTGTCATTAGTAATATTCTGTATTATTGGCAACATCATCACAATACACTGCTGTGGGAGGGTCTGAGATACTTCTTTGCAGACTCCAATATTTGTCAAAACATAAAATCAGGAGCCTCATGAATAGTGTTTAAATTTTTACATAATAATACATTGCACCATTTGGTATATGAGTCTTTTTGAAATGGTATATGCAGGACGGTTTCCTAATATACAGAATCAGGTACACCTCCTCTTCCATCAGTGCGTGAGTGTGAGGGATTGAATTCCTCTGGTTAGGAGTTAGCTGGCTGGGGGTTCTACTGCTGTTGTTACCCACAGTGCACCTCAGACTCACGTTTCTCCAGCAATGAGCTCCTGTTCCCTGCACTTAGAGAAGTCAGCCCGGGGACCAGACGGTTCTCTCCTCTTGCCTGCTCCAGCCTTGGCCTTCAGCAGTCTGGATGCCTATGACACAGAGGGCATCCTCCCCAAGCCCTGGTCCTTCTGTGAGTGGTGAGTTGCTGTTAATCCAAAAGGACAGGTGAAAACATGAAAGCC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0134"/>
            <a:ext cx="699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Where are the genes?  How can we find them?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</a:t>
            </a:r>
            <a:r>
              <a:rPr lang="en-US" sz="2800" b="1" dirty="0" smtClean="0"/>
              <a:t>recognition </a:t>
            </a:r>
            <a:r>
              <a:rPr lang="en-US" dirty="0" smtClean="0"/>
              <a:t>(from Sean Eddy’s NBT primer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        linked on the course web page)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Remember this?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0339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What elements should we build into an HMM to find</a:t>
            </a:r>
          </a:p>
          <a:p>
            <a:r>
              <a:rPr lang="en-US" sz="2800" b="1" dirty="0"/>
              <a:t>b</a:t>
            </a:r>
            <a:r>
              <a:rPr lang="en-US" sz="2800" b="1" dirty="0" smtClean="0"/>
              <a:t>acterial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Let’s start with prokaryotic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99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Let’s start with prokaryotic genes</a:t>
            </a:r>
          </a:p>
        </p:txBody>
      </p:sp>
      <p:pic>
        <p:nvPicPr>
          <p:cNvPr id="3074" name="Picture 2" descr="http://academic.pgcc.edu/%7Ekroberts/Lecture/Chapter%207/07-18_Operon-General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4" y="4800600"/>
            <a:ext cx="7115175" cy="1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648200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</a:t>
            </a:r>
            <a:r>
              <a:rPr lang="en-US" dirty="0" err="1" smtClean="0"/>
              <a:t>polycistronic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 descr="http://nitro.biosci.arizona.edu/courses/EEB600A-2003/lectures/lecture24/figs/pr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71600"/>
            <a:ext cx="5886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6642556"/>
            <a:ext cx="396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http://nitro.biosci.arizona.edu/courses/EEB600A-2003/lectures/lecture24/lecture24.html</a:t>
            </a:r>
          </a:p>
        </p:txBody>
      </p:sp>
    </p:spTree>
    <p:extLst>
      <p:ext uri="{BB962C8B-B14F-4D97-AF65-F5344CB8AC3E}">
        <p14:creationId xmlns:p14="http://schemas.microsoft.com/office/powerpoint/2010/main" val="25148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</a:t>
            </a:r>
            <a:r>
              <a:rPr lang="en-US" dirty="0" smtClean="0"/>
              <a:t>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Not </a:t>
            </a:r>
            <a:r>
              <a:rPr lang="en-US" dirty="0" err="1" smtClean="0"/>
              <a:t>CpG</a:t>
            </a:r>
            <a:r>
              <a:rPr lang="en-US" dirty="0" smtClean="0"/>
              <a:t> 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of course, need the parameters, but maybe these are the most important….)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Remember this?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1172</Words>
  <Application>Microsoft Office PowerPoint</Application>
  <PresentationFormat>On-screen Show (4:3)</PresentationFormat>
  <Paragraphs>199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115</cp:revision>
  <cp:lastPrinted>2015-01-19T16:16:20Z</cp:lastPrinted>
  <dcterms:created xsi:type="dcterms:W3CDTF">2014-01-13T19:44:00Z</dcterms:created>
  <dcterms:modified xsi:type="dcterms:W3CDTF">2018-02-19T21:10:45Z</dcterms:modified>
</cp:coreProperties>
</file>