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7" r:id="rId2"/>
    <p:sldId id="301" r:id="rId3"/>
    <p:sldId id="265" r:id="rId4"/>
    <p:sldId id="268" r:id="rId5"/>
    <p:sldId id="269" r:id="rId6"/>
    <p:sldId id="287" r:id="rId7"/>
    <p:sldId id="270" r:id="rId8"/>
    <p:sldId id="271" r:id="rId9"/>
    <p:sldId id="272" r:id="rId10"/>
    <p:sldId id="290" r:id="rId11"/>
    <p:sldId id="291" r:id="rId12"/>
    <p:sldId id="292" r:id="rId13"/>
    <p:sldId id="273" r:id="rId14"/>
    <p:sldId id="275" r:id="rId15"/>
    <p:sldId id="282" r:id="rId16"/>
    <p:sldId id="276" r:id="rId17"/>
    <p:sldId id="281" r:id="rId18"/>
    <p:sldId id="283" r:id="rId19"/>
    <p:sldId id="284" r:id="rId20"/>
    <p:sldId id="285" r:id="rId21"/>
    <p:sldId id="277" r:id="rId22"/>
    <p:sldId id="278" r:id="rId23"/>
    <p:sldId id="279" r:id="rId24"/>
    <p:sldId id="280" r:id="rId25"/>
    <p:sldId id="293" r:id="rId26"/>
    <p:sldId id="295" r:id="rId27"/>
    <p:sldId id="294" r:id="rId28"/>
    <p:sldId id="296" r:id="rId29"/>
    <p:sldId id="286" r:id="rId30"/>
    <p:sldId id="300" r:id="rId31"/>
    <p:sldId id="299" r:id="rId32"/>
    <p:sldId id="302" r:id="rId33"/>
    <p:sldId id="297" r:id="rId34"/>
    <p:sldId id="303" r:id="rId35"/>
    <p:sldId id="304" r:id="rId36"/>
    <p:sldId id="30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A5DA-C625-4843-9CA3-2B1402215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43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EA5DA-C625-4843-9CA3-2B1402215A5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8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021" y="685800"/>
            <a:ext cx="68375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Markov </a:t>
            </a:r>
            <a:r>
              <a:rPr lang="en-US" sz="4000" b="1" dirty="0" smtClean="0"/>
              <a:t>Chains</a:t>
            </a:r>
          </a:p>
          <a:p>
            <a:pPr algn="ctr"/>
            <a:r>
              <a:rPr lang="en-US" sz="4000" b="1" dirty="0" smtClean="0"/>
              <a:t>and</a:t>
            </a:r>
          </a:p>
          <a:p>
            <a:pPr algn="ctr"/>
            <a:r>
              <a:rPr lang="en-US" sz="4000" b="1" dirty="0" smtClean="0"/>
              <a:t>Hidden Markov Models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= stochastic, generative models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5410200"/>
            <a:ext cx="505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Systems Biology / Bioinformatics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4736068"/>
            <a:ext cx="630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(Drawing heavily from Durbin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i="1" dirty="0" smtClean="0"/>
              <a:t>Biological Sequence Analysis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might we test where the fair &amp; biased coins were swapped </a:t>
            </a:r>
            <a:r>
              <a:rPr lang="en-US" sz="2400" dirty="0" smtClean="0">
                <a:solidFill>
                  <a:srgbClr val="FF0000"/>
                </a:solidFill>
              </a:rPr>
              <a:t>along </a:t>
            </a:r>
            <a:r>
              <a:rPr lang="en-US" sz="2400" dirty="0">
                <a:solidFill>
                  <a:srgbClr val="FF0000"/>
                </a:solidFill>
              </a:rPr>
              <a:t>a long stretch of coin flips?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way using our current Markov chain model is to calculate the ratio of probabilities (e.g. log odds ratio) in a </a:t>
            </a:r>
            <a:r>
              <a:rPr lang="en-US" sz="2400" b="1" i="1" dirty="0" smtClean="0"/>
              <a:t>sliding window </a:t>
            </a:r>
            <a:r>
              <a:rPr lang="en-US" sz="2400" dirty="0" smtClean="0"/>
              <a:t>along the sequence: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81200" y="3110635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HTHTHTHTTTTTTTTTTTTTTTTTTTHTHTHTHTHT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FFFFFFFFFFFFBBBBBBBBBBBBBBBBFFFFFFFFFF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4449463"/>
            <a:ext cx="60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7400" y="4114800"/>
            <a:ext cx="381000" cy="3346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38400" y="403860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9400" y="3935370"/>
            <a:ext cx="381000" cy="95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3935627"/>
            <a:ext cx="381000" cy="111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4047096"/>
            <a:ext cx="228600" cy="2963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4338253"/>
            <a:ext cx="190500" cy="386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0500" y="4724401"/>
            <a:ext cx="381000" cy="228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81500" y="4953001"/>
            <a:ext cx="381000" cy="761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2500" y="5028171"/>
            <a:ext cx="419100" cy="1534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1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943600" y="4953000"/>
            <a:ext cx="381000" cy="230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24600" y="4648200"/>
            <a:ext cx="190500" cy="2963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15100" y="4282131"/>
            <a:ext cx="190500" cy="3660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05600" y="4114800"/>
            <a:ext cx="304800" cy="1677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0400" y="403062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57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3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43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24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33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816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715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4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81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239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619309" y="3982995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19309" y="4486532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55359" y="3657600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19200" y="49646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Biased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76846" y="4280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77648" y="3912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00090" y="46482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-36884" y="4264797"/>
            <a:ext cx="150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odds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about a biological application?  A classic example is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islands</a:t>
            </a:r>
          </a:p>
          <a:p>
            <a:endParaRPr lang="en-US" sz="2400" b="1" dirty="0"/>
          </a:p>
          <a:p>
            <a:r>
              <a:rPr lang="en-US" sz="2400" dirty="0" smtClean="0"/>
              <a:t>In animal genomes, the dinucleotide CG is strongly underrepresented</a:t>
            </a:r>
          </a:p>
          <a:p>
            <a:r>
              <a:rPr lang="en-US" sz="2400" dirty="0" smtClean="0"/>
              <a:t>	(note:  NOT the base pair C:G, but rather 5’-CG-3’)</a:t>
            </a:r>
          </a:p>
          <a:p>
            <a:endParaRPr lang="en-US" sz="2400" dirty="0"/>
          </a:p>
          <a:p>
            <a:r>
              <a:rPr lang="en-US" sz="2400" dirty="0" smtClean="0"/>
              <a:t>Why?    C’s are often methylated, and methylated C’s mutate at higher rates into T’s.  So, over time, CG’s convert to TG’s</a:t>
            </a:r>
          </a:p>
          <a:p>
            <a:r>
              <a:rPr lang="en-US" sz="2400" dirty="0" smtClean="0"/>
              <a:t>EXCEPT around promoters, which tend not to be methylated.</a:t>
            </a:r>
          </a:p>
          <a:p>
            <a:endParaRPr lang="en-US" sz="2400" dirty="0"/>
          </a:p>
          <a:p>
            <a:r>
              <a:rPr lang="en-US" sz="2400" dirty="0" smtClean="0"/>
              <a:t>Thus, </a:t>
            </a:r>
            <a:r>
              <a:rPr lang="en-US" sz="2400" b="1" dirty="0" err="1" smtClean="0"/>
              <a:t>CpG</a:t>
            </a:r>
            <a:r>
              <a:rPr lang="en-US" sz="2400" b="1" dirty="0" smtClean="0"/>
              <a:t> ‘islands’ often indicate nearby genes</a:t>
            </a:r>
            <a:r>
              <a:rPr lang="en-US" sz="2400" dirty="0" smtClean="0"/>
              <a:t>.  Finding them was a classic method for annotating genes.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could we make a </a:t>
            </a:r>
            <a:r>
              <a:rPr lang="en-US" sz="2400" dirty="0" err="1" smtClean="0">
                <a:solidFill>
                  <a:srgbClr val="FF0000"/>
                </a:solidFill>
              </a:rPr>
              <a:t>CpG</a:t>
            </a:r>
            <a:r>
              <a:rPr lang="en-US" sz="2400" dirty="0" smtClean="0">
                <a:solidFill>
                  <a:srgbClr val="FF0000"/>
                </a:solidFill>
              </a:rPr>
              <a:t> island finding model analogous to the 				fair/biased coin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these simple models, called </a:t>
            </a:r>
            <a:r>
              <a:rPr lang="en-US" sz="2400" b="1" i="1" dirty="0"/>
              <a:t>Markov chains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we don’t have </a:t>
            </a:r>
            <a:r>
              <a:rPr lang="en-US" sz="2400" dirty="0"/>
              <a:t>hidden states.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BUT, </a:t>
            </a:r>
            <a:r>
              <a:rPr lang="en-US" sz="2400" dirty="0"/>
              <a:t>we could have </a:t>
            </a:r>
            <a:r>
              <a:rPr lang="en-US" sz="2400" dirty="0" smtClean="0"/>
              <a:t>used a </a:t>
            </a:r>
            <a:r>
              <a:rPr lang="en-US" sz="2400" b="1" i="1" dirty="0"/>
              <a:t>hidden Markov model</a:t>
            </a:r>
            <a:r>
              <a:rPr lang="en-US" sz="2400" dirty="0"/>
              <a:t>:</a:t>
            </a:r>
          </a:p>
        </p:txBody>
      </p:sp>
      <p:pic>
        <p:nvPicPr>
          <p:cNvPr id="4098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15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Now, the underlying </a:t>
            </a:r>
            <a:r>
              <a:rPr lang="en-US" sz="2400" i="1" dirty="0"/>
              <a:t>state</a:t>
            </a:r>
            <a:r>
              <a:rPr lang="en-US" sz="2400" dirty="0"/>
              <a:t> (the choice of coin) is </a:t>
            </a:r>
            <a:r>
              <a:rPr lang="en-US" sz="2400" dirty="0" smtClean="0"/>
              <a:t>hidden.</a:t>
            </a:r>
          </a:p>
          <a:p>
            <a:r>
              <a:rPr lang="en-US" sz="2400" dirty="0" smtClean="0"/>
              <a:t>Each state </a:t>
            </a:r>
            <a:r>
              <a:rPr lang="en-US" sz="2400" i="1" dirty="0" smtClean="0"/>
              <a:t>emits</a:t>
            </a:r>
            <a:r>
              <a:rPr lang="en-US" sz="2400" dirty="0" smtClean="0"/>
              <a:t> H or T with different probabilities.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52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40341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transition probabilities </a:t>
            </a:r>
            <a:r>
              <a:rPr lang="en-US" sz="2400" dirty="0">
                <a:solidFill>
                  <a:srgbClr val="FF0000"/>
                </a:solidFill>
              </a:rPr>
              <a:t>might be something like:</a:t>
            </a:r>
          </a:p>
        </p:txBody>
      </p:sp>
      <p:pic>
        <p:nvPicPr>
          <p:cNvPr id="4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07" y="6858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1" y="1905000"/>
            <a:ext cx="201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These are the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e</a:t>
            </a:r>
            <a:r>
              <a:rPr lang="en-US" sz="2400" b="1" i="1" dirty="0" smtClean="0">
                <a:solidFill>
                  <a:srgbClr val="FF0000"/>
                </a:solidFill>
              </a:rPr>
              <a:t>mission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probabilities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or each state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11507" y="2657480"/>
            <a:ext cx="685800" cy="667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96195"/>
            <a:ext cx="5124450" cy="172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0407" y="2286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0407" y="13671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Given </a:t>
            </a:r>
            <a:r>
              <a:rPr lang="en-US" sz="2400" b="1" dirty="0"/>
              <a:t>an observed sequence and a model, what is the most likely </a:t>
            </a:r>
            <a:r>
              <a:rPr lang="en-US" sz="2400" b="1" dirty="0" smtClean="0"/>
              <a:t>sequence </a:t>
            </a:r>
            <a:r>
              <a:rPr lang="en-US" sz="2400" b="1" dirty="0"/>
              <a:t>of </a:t>
            </a:r>
            <a:r>
              <a:rPr lang="en-US" sz="2400" b="1" dirty="0" smtClean="0"/>
              <a:t>hidden states?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i="1" dirty="0" smtClean="0"/>
              <a:t>i.e</a:t>
            </a:r>
            <a:r>
              <a:rPr lang="en-US" sz="2400" dirty="0"/>
              <a:t>., what is the path </a:t>
            </a:r>
            <a:r>
              <a:rPr lang="en-US" sz="2400" dirty="0" smtClean="0"/>
              <a:t>through the HMM that </a:t>
            </a:r>
            <a:r>
              <a:rPr lang="en-US" sz="2400" dirty="0"/>
              <a:t>maximizes P(</a:t>
            </a:r>
            <a:r>
              <a:rPr lang="en-US" sz="2400" dirty="0" err="1"/>
              <a:t>p,X|l</a:t>
            </a:r>
            <a:r>
              <a:rPr lang="en-US" sz="2400" dirty="0"/>
              <a:t>), </a:t>
            </a:r>
            <a:r>
              <a:rPr lang="en-US" sz="2400" dirty="0" smtClean="0"/>
              <a:t>	where </a:t>
            </a:r>
            <a:r>
              <a:rPr lang="en-US" sz="2400" dirty="0"/>
              <a:t>p is the sequence of states)?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our coin </a:t>
            </a:r>
            <a:r>
              <a:rPr lang="en-US" sz="2400" dirty="0" smtClean="0"/>
              <a:t>example, </a:t>
            </a:r>
            <a:r>
              <a:rPr lang="en-US" sz="2400" dirty="0"/>
              <a:t>we might be given </a:t>
            </a:r>
            <a:r>
              <a:rPr lang="en-US" sz="2400" dirty="0" smtClean="0"/>
              <a:t>an observed sequence: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HTHTHTHTTTTTTTTTTTTTTTTTTTHTHTHTHTHT</a:t>
            </a:r>
          </a:p>
          <a:p>
            <a:endParaRPr lang="en-US" sz="2400" dirty="0"/>
          </a:p>
          <a:p>
            <a:r>
              <a:rPr lang="en-US" sz="2400" dirty="0"/>
              <a:t>and want to identify when the biased coin was used: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FFFFFFFFFFFFBBBBBBBBBBBBBBBBFFFFFFFFFF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0"/>
            <a:ext cx="4826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Use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Viterbi algorithm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We’ll see this shortly.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Given </a:t>
            </a:r>
            <a:r>
              <a:rPr lang="en-US" sz="2400" b="1" dirty="0"/>
              <a:t>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dirty="0" smtClean="0"/>
              <a:t>       where </a:t>
            </a:r>
            <a:r>
              <a:rPr lang="en-US" sz="2400" dirty="0"/>
              <a:t>X is our observed sequence, and l represents our </a:t>
            </a:r>
            <a:r>
              <a:rPr lang="en-US" sz="2400" dirty="0" smtClean="0"/>
              <a:t>HMM ? 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we might want to know if a given protein sequence is a member of a certain protein family.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8504" r="9483" b="54388"/>
          <a:stretch/>
        </p:blipFill>
        <p:spPr bwMode="auto">
          <a:xfrm>
            <a:off x="2233278" y="3505200"/>
            <a:ext cx="676656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4648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1" y="4191000"/>
            <a:ext cx="176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e.g. as we saw before</a:t>
            </a:r>
          </a:p>
          <a:p>
            <a:pPr algn="ctr"/>
            <a:r>
              <a:rPr lang="en-US" dirty="0" smtClean="0"/>
              <a:t>(although calculated a bit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ifferently)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Given </a:t>
            </a:r>
            <a:r>
              <a:rPr lang="en-US" sz="2400" b="1" dirty="0"/>
              <a:t>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dirty="0" smtClean="0"/>
              <a:t>       where </a:t>
            </a:r>
            <a:r>
              <a:rPr lang="en-US" sz="2400" dirty="0"/>
              <a:t>X is our observed sequence, and l represents our </a:t>
            </a:r>
            <a:r>
              <a:rPr lang="en-US" sz="2400" dirty="0" smtClean="0"/>
              <a:t>HMM 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we might want to know if a given protein sequence is a member of a certain protein family.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06133" y="4451866"/>
            <a:ext cx="563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Yes.  Use the </a:t>
            </a:r>
            <a:r>
              <a:rPr lang="en-US" sz="2400" b="1" i="1" dirty="0">
                <a:solidFill>
                  <a:srgbClr val="FF0000"/>
                </a:solidFill>
              </a:rPr>
              <a:t>forward </a:t>
            </a:r>
            <a:r>
              <a:rPr lang="en-US" sz="2400" b="1" i="1" dirty="0" smtClean="0">
                <a:solidFill>
                  <a:srgbClr val="FF0000"/>
                </a:solidFill>
              </a:rPr>
              <a:t>algorithm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We’ll see this shortly.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/>
              <a:t>Given </a:t>
            </a:r>
            <a:r>
              <a:rPr lang="en-US" sz="2400" b="1" dirty="0"/>
              <a:t>a model, what is the </a:t>
            </a:r>
            <a:r>
              <a:rPr lang="en-US" sz="2400" b="1" u="sng" dirty="0"/>
              <a:t>most likely sequence</a:t>
            </a:r>
            <a:r>
              <a:rPr lang="en-US" sz="2400" b="1" dirty="0"/>
              <a:t> of observations? 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after having trained </a:t>
            </a:r>
            <a:r>
              <a:rPr lang="en-US" sz="2400" dirty="0" smtClean="0"/>
              <a:t>an HMM </a:t>
            </a:r>
            <a:r>
              <a:rPr lang="en-US" sz="2400" dirty="0"/>
              <a:t>to recognize </a:t>
            </a:r>
            <a:r>
              <a:rPr lang="en-US" sz="2400" dirty="0" smtClean="0"/>
              <a:t>a type of protein domain, </a:t>
            </a:r>
            <a:r>
              <a:rPr lang="en-US" sz="2400" dirty="0"/>
              <a:t>what </a:t>
            </a:r>
            <a:r>
              <a:rPr lang="en-US" sz="2400" dirty="0" smtClean="0"/>
              <a:t>amino acid sequence </a:t>
            </a:r>
            <a:r>
              <a:rPr lang="en-US" sz="2400" dirty="0"/>
              <a:t>best embodies </a:t>
            </a:r>
            <a:r>
              <a:rPr lang="en-US" sz="2400" dirty="0" smtClean="0"/>
              <a:t>that domain? 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38200" y="3505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Follow the maximum transition and emission probability at each state in the model. This will give the most likely state sequence and observed sequence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/>
              <a:t>How </a:t>
            </a:r>
            <a:r>
              <a:rPr lang="en-US" sz="2400" b="1" dirty="0"/>
              <a:t>do we train our HMM?</a:t>
            </a:r>
            <a:r>
              <a:rPr lang="en-US" sz="2400" dirty="0"/>
              <a:t>  </a:t>
            </a:r>
            <a:endParaRPr lang="en-US" sz="2400" dirty="0" smtClean="0"/>
          </a:p>
          <a:p>
            <a:r>
              <a:rPr lang="en-US" sz="2400" i="1" dirty="0" smtClean="0"/>
              <a:t>       i.e.</a:t>
            </a:r>
            <a:r>
              <a:rPr lang="en-US" sz="2400" dirty="0" smtClean="0"/>
              <a:t>, given </a:t>
            </a:r>
            <a:r>
              <a:rPr lang="en-US" sz="2400" dirty="0"/>
              <a:t>some training observations, how do we set the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	emission </a:t>
            </a:r>
            <a:r>
              <a:rPr lang="en-US" sz="2400" dirty="0"/>
              <a:t>and transition probabilities to maximize P(</a:t>
            </a:r>
            <a:r>
              <a:rPr lang="en-US" sz="2400" dirty="0" err="1"/>
              <a:t>X|l</a:t>
            </a:r>
            <a:r>
              <a:rPr lang="en-US" sz="2400" dirty="0"/>
              <a:t>)?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Answer:    </a:t>
            </a:r>
            <a:r>
              <a:rPr lang="en-US" sz="2400" dirty="0">
                <a:solidFill>
                  <a:srgbClr val="FF0000"/>
                </a:solidFill>
              </a:rPr>
              <a:t>If the state sequence is known for your training set, just directly calculate the transition and emission frequencies.  With sufficient data, these can be used as the probabilities.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This is what you will do in Problem Set #2.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With </a:t>
            </a:r>
            <a:r>
              <a:rPr lang="en-US" sz="2400" dirty="0">
                <a:solidFill>
                  <a:srgbClr val="FF0000"/>
                </a:solidFill>
              </a:rPr>
              <a:t>insufficient data, probabilities can be estimated from these (e.g., by adding pseudo-counts).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the state path is unknown, use the </a:t>
            </a:r>
            <a:r>
              <a:rPr lang="en-US" sz="2400" i="1" dirty="0">
                <a:solidFill>
                  <a:srgbClr val="FF0000"/>
                </a:solidFill>
              </a:rPr>
              <a:t>forward-backward algorithm</a:t>
            </a:r>
            <a:r>
              <a:rPr lang="en-US" sz="2400" dirty="0">
                <a:solidFill>
                  <a:srgbClr val="FF0000"/>
                </a:solidFill>
              </a:rPr>
              <a:t> (also known as the </a:t>
            </a:r>
            <a:r>
              <a:rPr lang="en-US" sz="2400" i="1" dirty="0">
                <a:solidFill>
                  <a:srgbClr val="FF0000"/>
                </a:solidFill>
              </a:rPr>
              <a:t>Baum-Welch algorithm</a:t>
            </a:r>
            <a:r>
              <a:rPr lang="en-US" sz="24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94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Markov </a:t>
            </a:r>
            <a:r>
              <a:rPr lang="en-US" sz="2400" b="1" dirty="0" smtClean="0"/>
              <a:t>Chains and Hidden Markov Models are important probabilistic models in computational biology</a:t>
            </a:r>
          </a:p>
          <a:p>
            <a:pPr algn="ctr"/>
            <a:endParaRPr lang="en-US" sz="2400" b="1" dirty="0"/>
          </a:p>
          <a:p>
            <a:r>
              <a:rPr lang="en-US" sz="2400" b="1" dirty="0" smtClean="0"/>
              <a:t>Some of their applications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Finding genes in genomes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Mapping introns, exons, and splice sites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protein domain families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Detecting distant sequence homology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secondary structures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segments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Aligning sequences</a:t>
            </a:r>
          </a:p>
          <a:p>
            <a:pPr lvl="1"/>
            <a:endParaRPr lang="en-US" sz="2400" b="1" dirty="0"/>
          </a:p>
          <a:p>
            <a:r>
              <a:rPr lang="en-US" sz="2400" b="1" dirty="0" smtClean="0"/>
              <a:t>&amp; outside biology, they have many uses, including: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Speech, </a:t>
            </a:r>
            <a:r>
              <a:rPr lang="en-US" sz="2400" dirty="0"/>
              <a:t>handwriting, </a:t>
            </a:r>
            <a:r>
              <a:rPr lang="en-US" sz="2400" dirty="0" smtClean="0"/>
              <a:t>and gesture recognition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Tagging parts-of-speech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Language translation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Cryptanalysis	    			and so on….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6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b="1" dirty="0" smtClean="0"/>
              <a:t>How </a:t>
            </a:r>
            <a:r>
              <a:rPr lang="en-US" sz="2400" b="1" dirty="0"/>
              <a:t>do we choose the </a:t>
            </a:r>
            <a:r>
              <a:rPr lang="en-US" sz="2400" b="1" dirty="0" smtClean="0"/>
              <a:t>best HMM topology </a:t>
            </a:r>
            <a:r>
              <a:rPr lang="en-US" sz="2400" b="1" dirty="0"/>
              <a:t>from the many possible choices?</a:t>
            </a: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Good question.  No </a:t>
            </a:r>
            <a:r>
              <a:rPr lang="en-US" sz="2400" b="1" dirty="0" smtClean="0">
                <a:solidFill>
                  <a:srgbClr val="FF0000"/>
                </a:solidFill>
              </a:rPr>
              <a:t>great answer</a:t>
            </a:r>
            <a:r>
              <a:rPr lang="en-US" sz="2400" b="1" dirty="0">
                <a:solidFill>
                  <a:srgbClr val="FF0000"/>
                </a:solidFill>
              </a:rPr>
              <a:t>.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Often trial-and-error</a:t>
            </a:r>
            <a:r>
              <a:rPr lang="en-US" sz="2400" b="1" dirty="0">
                <a:solidFill>
                  <a:srgbClr val="FF0000"/>
                </a:solidFill>
              </a:rPr>
              <a:t>, and understanding the essential features of the system that you are modeling.</a:t>
            </a:r>
          </a:p>
        </p:txBody>
      </p:sp>
    </p:spTree>
    <p:extLst>
      <p:ext uri="{BB962C8B-B14F-4D97-AF65-F5344CB8AC3E}">
        <p14:creationId xmlns:p14="http://schemas.microsoft.com/office/powerpoint/2010/main" val="15254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Each of these algorithms (the Viterbi, forward, and forward-backward) </a:t>
            </a:r>
            <a:r>
              <a:rPr lang="en-US" sz="3200" b="1" dirty="0" smtClean="0"/>
              <a:t>uses </a:t>
            </a:r>
            <a:r>
              <a:rPr lang="en-US" sz="3200" b="1" dirty="0"/>
              <a:t>dynamic programming to find an optimal solution</a:t>
            </a:r>
            <a:r>
              <a:rPr lang="en-US" sz="3200" b="1" dirty="0" smtClean="0"/>
              <a:t>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(just like aligning sequences)</a:t>
            </a:r>
          </a:p>
        </p:txBody>
      </p:sp>
    </p:spTree>
    <p:extLst>
      <p:ext uri="{BB962C8B-B14F-4D97-AF65-F5344CB8AC3E}">
        <p14:creationId xmlns:p14="http://schemas.microsoft.com/office/powerpoint/2010/main" val="30831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inflipMarkovmodel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0" cy="24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81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revisit the </a:t>
            </a:r>
            <a:r>
              <a:rPr lang="en-US" sz="2400" b="1" dirty="0" err="1" smtClean="0"/>
              <a:t>CpG</a:t>
            </a:r>
            <a:r>
              <a:rPr lang="en-US" sz="2400" b="1" dirty="0" smtClean="0"/>
              <a:t> islands using an HMM: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8918" y="3352800"/>
            <a:ext cx="853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 states:       one per nucleotide inside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 (+) </a:t>
            </a:r>
            <a:r>
              <a:rPr lang="en-US" sz="2400" dirty="0"/>
              <a:t>and </a:t>
            </a:r>
            <a:r>
              <a:rPr lang="en-US" sz="2400" dirty="0" smtClean="0"/>
              <a:t>		  </a:t>
            </a:r>
            <a:r>
              <a:rPr lang="en-US" sz="2400" dirty="0"/>
              <a:t> </a:t>
            </a:r>
            <a:r>
              <a:rPr lang="en-US" sz="2400" dirty="0" smtClean="0"/>
              <a:t>          one per nucleotide outside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 (-)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possible transition probabilities </a:t>
            </a:r>
            <a:r>
              <a:rPr lang="en-US" sz="2400" dirty="0" smtClean="0"/>
              <a:t>are </a:t>
            </a:r>
            <a:r>
              <a:rPr lang="en-US" sz="2400" dirty="0"/>
              <a:t>represented as </a:t>
            </a:r>
            <a:r>
              <a:rPr lang="en-US" sz="2400" dirty="0" smtClean="0"/>
              <a:t>arrows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This is a particularly simple model: each </a:t>
            </a:r>
            <a:r>
              <a:rPr lang="en-US" sz="2400" dirty="0"/>
              <a:t>state emits the nucleotide indicated with </a:t>
            </a:r>
            <a:r>
              <a:rPr lang="en-US" sz="2400" dirty="0" smtClean="0"/>
              <a:t>probability </a:t>
            </a:r>
            <a:r>
              <a:rPr lang="en-US" sz="2400" dirty="0"/>
              <a:t>of 1 and has zero probability of emitting a different nucleotide. </a:t>
            </a:r>
          </a:p>
        </p:txBody>
      </p:sp>
    </p:spTree>
    <p:extLst>
      <p:ext uri="{BB962C8B-B14F-4D97-AF65-F5344CB8AC3E}">
        <p14:creationId xmlns:p14="http://schemas.microsoft.com/office/powerpoint/2010/main" val="6239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Given a DNA sequence </a:t>
            </a:r>
            <a:r>
              <a:rPr lang="en-US" sz="2800" b="1" i="1" dirty="0"/>
              <a:t>X</a:t>
            </a:r>
            <a:r>
              <a:rPr lang="en-US" sz="2800" b="1" dirty="0"/>
              <a:t> (e.g., CGATCGCG), </a:t>
            </a:r>
            <a:endParaRPr lang="en-US" sz="2800" b="1" dirty="0" smtClean="0"/>
          </a:p>
          <a:p>
            <a:r>
              <a:rPr lang="en-US" sz="2800" b="1" dirty="0" smtClean="0"/>
              <a:t>how </a:t>
            </a:r>
            <a:r>
              <a:rPr lang="en-US" sz="2800" b="1" dirty="0"/>
              <a:t>do we find the most probable sequence of states </a:t>
            </a:r>
            <a:r>
              <a:rPr lang="en-US" sz="2800" b="1" dirty="0" smtClean="0"/>
              <a:t>					(</a:t>
            </a:r>
            <a:r>
              <a:rPr lang="en-US" sz="2800" b="1" dirty="0"/>
              <a:t>e.g., ----++++)? </a:t>
            </a:r>
            <a:r>
              <a:rPr lang="en-US" sz="2800" b="1" dirty="0" smtClean="0"/>
              <a:t>      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		   </a:t>
            </a:r>
            <a:r>
              <a:rPr lang="en-US" sz="2800" b="1" i="1" dirty="0" smtClean="0"/>
              <a:t>The Viterbi algorithm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400" b="1" dirty="0" smtClean="0"/>
              <a:t>We want to find the state path that maximizes the probability of observing that sequence from that HMM model.   </a:t>
            </a:r>
          </a:p>
          <a:p>
            <a:endParaRPr lang="en-US" sz="2000" b="1" dirty="0"/>
          </a:p>
          <a:p>
            <a:r>
              <a:rPr lang="en-US" sz="2000" b="1" dirty="0" smtClean="0"/>
              <a:t>Viterbi does this recursively using dynamic programming.</a:t>
            </a:r>
          </a:p>
          <a:p>
            <a:endParaRPr lang="en-US" sz="2000" b="1" dirty="0"/>
          </a:p>
          <a:p>
            <a:r>
              <a:rPr lang="en-US" sz="2000" b="1" dirty="0" smtClean="0"/>
              <a:t>As with sequence alignment, we’ll construct a path matrix that captures the </a:t>
            </a:r>
            <a:r>
              <a:rPr lang="en-US" sz="2000" b="1" dirty="0"/>
              <a:t>best score (</a:t>
            </a:r>
            <a:r>
              <a:rPr lang="en-US" sz="2000" b="1" i="1" dirty="0"/>
              <a:t>i.e</a:t>
            </a:r>
            <a:r>
              <a:rPr lang="en-US" sz="2000" b="1" dirty="0"/>
              <a:t>., highest probability) along a single path through the HMM </a:t>
            </a:r>
            <a:r>
              <a:rPr lang="en-US" sz="2000" b="1" dirty="0" smtClean="0"/>
              <a:t>up to each position. We’ll “grow” this matrix using a few simple recursion rule.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16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</a:t>
            </a:r>
            <a:r>
              <a:rPr lang="en-US" dirty="0" smtClean="0"/>
              <a:t>	</a:t>
            </a:r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(0</a:t>
            </a:r>
            <a:r>
              <a:rPr lang="en-US" dirty="0"/>
              <a:t>) = 1, 	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(0)=0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Recursion 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 to </a:t>
            </a:r>
            <a:r>
              <a:rPr lang="en-US" i="1" dirty="0"/>
              <a:t>L</a:t>
            </a:r>
            <a:r>
              <a:rPr lang="en-US" dirty="0"/>
              <a:t>):		</a:t>
            </a:r>
            <a:r>
              <a:rPr lang="en-US" i="1" dirty="0" err="1"/>
              <a:t>v</a:t>
            </a:r>
            <a:r>
              <a:rPr lang="en-US" i="1" baseline="-25000" dirty="0" err="1"/>
              <a:t>l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 = </a:t>
            </a:r>
            <a:r>
              <a:rPr lang="en-US" i="1" dirty="0"/>
              <a:t>e</a:t>
            </a:r>
            <a:r>
              <a:rPr lang="en-US" i="1" baseline="-25000" dirty="0"/>
              <a:t>l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				</a:t>
            </a:r>
            <a:r>
              <a:rPr lang="en-US" dirty="0" err="1"/>
              <a:t>pointer</a:t>
            </a:r>
            <a:r>
              <a:rPr lang="en-US" i="1" baseline="-25000" dirty="0" err="1"/>
              <a:t>i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Termination:		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p</a:t>
            </a:r>
            <a:r>
              <a:rPr lang="en-US" dirty="0"/>
              <a:t>*) =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            </a:t>
            </a:r>
          </a:p>
          <a:p>
            <a:r>
              <a:rPr lang="en-US" dirty="0"/>
              <a:t>				</a:t>
            </a:r>
            <a:r>
              <a:rPr lang="en-US" i="1" dirty="0" err="1"/>
              <a:t>p</a:t>
            </a:r>
            <a:r>
              <a:rPr lang="en-US" i="1" baseline="-25000" dirty="0" err="1"/>
              <a:t>L</a:t>
            </a:r>
            <a:r>
              <a:rPr lang="en-US" dirty="0"/>
              <a:t>*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rules (stated formally):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2900" y="457200"/>
            <a:ext cx="386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is an entry in the Viterbi path matrix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2189" y="2975919"/>
            <a:ext cx="278528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667000"/>
            <a:ext cx="34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indicates an emission probability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6084839" y="3114765"/>
            <a:ext cx="681184" cy="21419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6023" y="2514600"/>
            <a:ext cx="230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gives the transition probability between previous state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and current state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4117889" y="3882082"/>
            <a:ext cx="495300" cy="47968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3189" y="4038600"/>
            <a:ext cx="399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i.e., </a:t>
            </a:r>
            <a:r>
              <a:rPr lang="en-US" dirty="0" smtClean="0">
                <a:solidFill>
                  <a:srgbClr val="FF0000"/>
                </a:solidFill>
              </a:rPr>
              <a:t>draw the pointer back to the entry that gave rise to the current best score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94240" y="2318266"/>
            <a:ext cx="87360" cy="99266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1671935"/>
            <a:ext cx="34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the best score among the alternatives at this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then multiply that score times the emission probability for the current character.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08389" y="2462007"/>
            <a:ext cx="416011" cy="81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3000" y="2133600"/>
            <a:ext cx="33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indicates an observed character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70118" y="3647673"/>
            <a:ext cx="0" cy="234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5361" y="3853934"/>
            <a:ext cx="263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indicates our position in the sequence</a:t>
            </a:r>
          </a:p>
        </p:txBody>
      </p:sp>
    </p:spTree>
    <p:extLst>
      <p:ext uri="{BB962C8B-B14F-4D97-AF65-F5344CB8AC3E}">
        <p14:creationId xmlns:p14="http://schemas.microsoft.com/office/powerpoint/2010/main" val="35843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/>
      <p:bldP spid="25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GC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295400"/>
            <a:ext cx="3575050" cy="3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1:  Initialize the path matrix.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685800"/>
            <a:ext cx="914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383921"/>
            <a:ext cx="334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bserved DNA sequence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6864" y="1671246"/>
            <a:ext cx="322224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840249"/>
            <a:ext cx="122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Possible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tates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GC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1311628"/>
            <a:ext cx="4766733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711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2:  Calculate </a:t>
            </a:r>
            <a:r>
              <a:rPr lang="en-US" sz="2400" dirty="0"/>
              <a:t>the elements of the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k</a:t>
            </a:r>
            <a:r>
              <a:rPr lang="en-US" sz="2400" dirty="0"/>
              <a:t> matrix for 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 smtClean="0"/>
              <a:t>1.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Then keep going for </a:t>
            </a:r>
            <a:r>
              <a:rPr lang="en-US" sz="2400" i="1" dirty="0" smtClean="0"/>
              <a:t>i</a:t>
            </a:r>
            <a:r>
              <a:rPr lang="en-US" sz="2400" dirty="0" smtClean="0"/>
              <a:t> = 2, etc..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13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the score </a:t>
            </a:r>
            <a:r>
              <a:rPr lang="en-US" i="1" dirty="0" err="1"/>
              <a:t>v</a:t>
            </a:r>
            <a:r>
              <a:rPr lang="en-US" baseline="-25000" dirty="0" err="1"/>
              <a:t>C</a:t>
            </a:r>
            <a:r>
              <a:rPr lang="en-US" baseline="-25000" dirty="0"/>
              <a:t>+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=1)  =  1 *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dirty="0"/>
              <a:t>{1*1/8, 0*</a:t>
            </a:r>
            <a:r>
              <a:rPr lang="en-US" i="1" dirty="0" err="1"/>
              <a:t>a</a:t>
            </a:r>
            <a:r>
              <a:rPr lang="en-US" baseline="-25000" dirty="0" err="1"/>
              <a:t>A</a:t>
            </a:r>
            <a:r>
              <a:rPr lang="en-US" baseline="-25000" dirty="0"/>
              <a:t>+,C+</a:t>
            </a:r>
            <a:r>
              <a:rPr lang="en-US" dirty="0"/>
              <a:t>, 0*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baseline="-25000" dirty="0"/>
              <a:t>+,C+</a:t>
            </a:r>
            <a:r>
              <a:rPr lang="en-US" dirty="0"/>
              <a:t>, ..., 0*</a:t>
            </a:r>
            <a:r>
              <a:rPr lang="en-US" i="1" dirty="0" err="1"/>
              <a:t>a</a:t>
            </a:r>
            <a:r>
              <a:rPr lang="en-US" baseline="-25000" dirty="0" err="1"/>
              <a:t>T</a:t>
            </a:r>
            <a:r>
              <a:rPr lang="en-US" baseline="-25000" dirty="0"/>
              <a:t>-,C+</a:t>
            </a:r>
            <a:r>
              <a:rPr lang="en-US" dirty="0"/>
              <a:t>} = </a:t>
            </a:r>
            <a:r>
              <a:rPr lang="en-US" dirty="0" smtClean="0"/>
              <a:t>1/8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73953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425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3:  Keep going for </a:t>
            </a:r>
            <a:r>
              <a:rPr lang="en-US" sz="2400" i="1" dirty="0" smtClean="0"/>
              <a:t>i</a:t>
            </a:r>
            <a:r>
              <a:rPr lang="en-US" sz="2400" dirty="0" smtClean="0"/>
              <a:t> = 2, etc..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2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34" y="-12007"/>
            <a:ext cx="9049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maximum scoring path scores 0.0032.</a:t>
            </a:r>
          </a:p>
          <a:p>
            <a:r>
              <a:rPr lang="en-US" sz="2000" b="1" dirty="0"/>
              <a:t>The most likely state path is found by </a:t>
            </a:r>
            <a:r>
              <a:rPr lang="en-US" sz="2000" b="1" dirty="0" err="1"/>
              <a:t>traceback</a:t>
            </a:r>
            <a:r>
              <a:rPr lang="en-US" sz="2000" b="1" dirty="0"/>
              <a:t> from the 0.0032 to give C+G+C+G+.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11" y="5733365"/>
            <a:ext cx="8918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a longer sequence, the model would switch back &amp; forth between 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and non-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states appropriately. </a:t>
            </a:r>
          </a:p>
        </p:txBody>
      </p:sp>
      <p:sp>
        <p:nvSpPr>
          <p:cNvPr id="7" name="Oval 6"/>
          <p:cNvSpPr/>
          <p:nvPr/>
        </p:nvSpPr>
        <p:spPr>
          <a:xfrm>
            <a:off x="6833287" y="2778211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" y="0"/>
            <a:ext cx="600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 this really work?    Here’s a real example. </a:t>
            </a:r>
            <a:endParaRPr lang="en-US" sz="2400" b="1" dirty="0"/>
          </a:p>
        </p:txBody>
      </p:sp>
      <p:pic>
        <p:nvPicPr>
          <p:cNvPr id="7170" name="Picture 2" descr="20130219_131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15" y="804563"/>
            <a:ext cx="27241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9021" y="457200"/>
            <a:ext cx="402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HMM model of fair and loaded </a:t>
            </a:r>
            <a:r>
              <a:rPr lang="en-US" dirty="0" smtClean="0"/>
              <a:t>dice: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3184" y="1901621"/>
            <a:ext cx="630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</a:t>
            </a:r>
            <a:r>
              <a:rPr lang="en-US" sz="1000" dirty="0" smtClean="0"/>
              <a:t>rom Durbin </a:t>
            </a:r>
            <a:r>
              <a:rPr lang="en-US" sz="1000" i="1" dirty="0" smtClean="0"/>
              <a:t>et al.</a:t>
            </a:r>
            <a:endParaRPr lang="en-US" sz="1000" i="1" dirty="0"/>
          </a:p>
        </p:txBody>
      </p:sp>
      <p:pic>
        <p:nvPicPr>
          <p:cNvPr id="7171" name="Picture 3" descr="20130219_131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048000"/>
            <a:ext cx="7181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2724834"/>
            <a:ext cx="633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Reconstructing which was used when, using the Viterbi algorithm:</a:t>
            </a:r>
          </a:p>
        </p:txBody>
      </p:sp>
    </p:spTree>
    <p:extLst>
      <p:ext uri="{BB962C8B-B14F-4D97-AF65-F5344CB8AC3E}">
        <p14:creationId xmlns:p14="http://schemas.microsoft.com/office/powerpoint/2010/main" val="21379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56707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u="sng" dirty="0" smtClean="0"/>
              <a:t>key idea </a:t>
            </a:r>
            <a:r>
              <a:rPr lang="en-US" sz="2400" b="1" dirty="0" smtClean="0"/>
              <a:t>of </a:t>
            </a:r>
            <a:r>
              <a:rPr lang="en-US" sz="2400" b="1" dirty="0"/>
              <a:t>both of these types of models </a:t>
            </a:r>
            <a:r>
              <a:rPr lang="en-US" sz="2400" b="1" dirty="0" smtClean="0"/>
              <a:t>is that: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3200" b="1" i="1" dirty="0"/>
              <a:t>B</a:t>
            </a:r>
            <a:r>
              <a:rPr lang="en-US" sz="3200" b="1" i="1" dirty="0" smtClean="0"/>
              <a:t>iological </a:t>
            </a:r>
            <a:r>
              <a:rPr lang="en-US" sz="3200" b="1" i="1" dirty="0"/>
              <a:t>sequences can be modeled as series of </a:t>
            </a:r>
            <a:r>
              <a:rPr lang="en-US" sz="3200" b="1" i="1" dirty="0" smtClean="0"/>
              <a:t>stochastic (i.e</a:t>
            </a:r>
            <a:r>
              <a:rPr lang="en-US" sz="3200" b="1" i="1" dirty="0"/>
              <a:t>., random) events</a:t>
            </a:r>
            <a:r>
              <a:rPr lang="en-US" sz="3200" b="1" dirty="0"/>
              <a:t>.  </a:t>
            </a:r>
            <a:endParaRPr lang="en-US" sz="32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It’s easy </a:t>
            </a:r>
            <a:r>
              <a:rPr lang="en-US" sz="2400" b="1" dirty="0"/>
              <a:t>to see how a random process might model </a:t>
            </a:r>
            <a:r>
              <a:rPr lang="en-US" sz="2400" b="1" dirty="0" smtClean="0"/>
              <a:t>stretches </a:t>
            </a:r>
            <a:r>
              <a:rPr lang="en-US" sz="2400" b="1" dirty="0"/>
              <a:t>of DNA </a:t>
            </a:r>
            <a:r>
              <a:rPr lang="en-US" sz="2400" b="1" dirty="0" smtClean="0"/>
              <a:t>between </a:t>
            </a:r>
            <a:r>
              <a:rPr lang="en-US" sz="2400" b="1" dirty="0"/>
              <a:t>genes and other important regions.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BUT, </a:t>
            </a:r>
            <a:r>
              <a:rPr lang="en-US" sz="2400" b="1" dirty="0"/>
              <a:t>the idea of modeling something as structured and meaningful as </a:t>
            </a:r>
            <a:r>
              <a:rPr lang="en-US" sz="2400" b="1" dirty="0" smtClean="0"/>
              <a:t>a gene </a:t>
            </a:r>
            <a:r>
              <a:rPr lang="en-US" sz="2400" b="1" dirty="0"/>
              <a:t>or protein </a:t>
            </a:r>
            <a:r>
              <a:rPr lang="en-US" sz="2400" b="1" dirty="0" smtClean="0"/>
              <a:t>sequence by </a:t>
            </a:r>
            <a:r>
              <a:rPr lang="en-US" sz="2400" b="1" dirty="0"/>
              <a:t>a similar process might seem odd. </a:t>
            </a:r>
          </a:p>
        </p:txBody>
      </p:sp>
    </p:spTree>
    <p:extLst>
      <p:ext uri="{BB962C8B-B14F-4D97-AF65-F5344CB8AC3E}">
        <p14:creationId xmlns:p14="http://schemas.microsoft.com/office/powerpoint/2010/main" val="40615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How </a:t>
            </a:r>
            <a:r>
              <a:rPr lang="en-US" sz="2800" b="1" dirty="0"/>
              <a:t>do we </a:t>
            </a:r>
            <a:r>
              <a:rPr lang="en-US" sz="2800" b="1" dirty="0" smtClean="0"/>
              <a:t>calculate the probability of a sequence given our HMM model?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		   </a:t>
            </a:r>
            <a:r>
              <a:rPr lang="en-US" sz="2800" b="1" i="1" dirty="0" smtClean="0"/>
              <a:t>The forward algorithm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dirty="0"/>
              <a:t>Subtle difference from Viterbi:</a:t>
            </a:r>
          </a:p>
          <a:p>
            <a:r>
              <a:rPr lang="en-US" sz="2000" dirty="0"/>
              <a:t>Viterbi gives the probability of the sequence being derived from the model </a:t>
            </a:r>
            <a:r>
              <a:rPr lang="en-US" sz="2000" i="1" dirty="0"/>
              <a:t>given the optimal state path</a:t>
            </a:r>
            <a:r>
              <a:rPr lang="en-US" sz="2000" i="1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 forward algorithm takes into account </a:t>
            </a:r>
            <a:r>
              <a:rPr lang="en-US" sz="2000" u="sng" dirty="0"/>
              <a:t>all possible state paths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Again, it does this recursively using dynamic programming.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42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</a:t>
            </a:r>
            <a:r>
              <a:rPr lang="en-US" dirty="0" smtClean="0"/>
              <a:t>	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(0</a:t>
            </a:r>
            <a:r>
              <a:rPr lang="en-US" dirty="0"/>
              <a:t>) = 1,	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(0) = 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Recursion 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 to L):		 </a:t>
            </a:r>
          </a:p>
          <a:p>
            <a:r>
              <a:rPr lang="en-US" dirty="0" smtClean="0"/>
              <a:t>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Termination:			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rules (stated formally):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1775" y="401198"/>
            <a:ext cx="477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is an entry in the forward algorithm path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Same idea as Viterbi, but ADD the scores leading to the current position (not MAX)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then multiply that score times the emission probability for the current character.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8868"/>
            <a:ext cx="3907334" cy="7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04" y="3962400"/>
            <a:ext cx="282892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5410200" y="2138065"/>
            <a:ext cx="1044029" cy="41080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480538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No pointer!  Just to calculate the probability of seeing this sequence from this model.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85600" cy="29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036" y="3810000"/>
            <a:ext cx="10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Match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7" y="47609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</a:t>
            </a:r>
            <a:r>
              <a:rPr lang="en-US" sz="2800" b="1" dirty="0" smtClean="0"/>
              <a:t>sequence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1" y="6488668"/>
            <a:ext cx="388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Curr</a:t>
            </a:r>
            <a:r>
              <a:rPr lang="en-US" i="1" dirty="0"/>
              <a:t> </a:t>
            </a:r>
            <a:r>
              <a:rPr lang="en-US" i="1" dirty="0" smtClean="0"/>
              <a:t>Genomics </a:t>
            </a:r>
            <a:r>
              <a:rPr lang="en-US" dirty="0" smtClean="0"/>
              <a:t>(2009) 10(6</a:t>
            </a:r>
            <a:r>
              <a:rPr lang="en-US" dirty="0"/>
              <a:t>): 402–415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9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 this global or local alignment?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How could you change the model to perform the other kind of 	alignment?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52656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Could we do better?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27018" y="1305330"/>
            <a:ext cx="1371600" cy="2473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might you design an HMM to recognize a given type of protein domain?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might we design HMMs to recognize sequences of a given length?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64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18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072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026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80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6"/>
            <a:endCxn id="3" idx="2"/>
          </p:cNvCxnSpPr>
          <p:nvPr/>
        </p:nvCxnSpPr>
        <p:spPr>
          <a:xfrm>
            <a:off x="24308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262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16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170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16688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9642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2596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55550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68504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8120" y="22189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007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21667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15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450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404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022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976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266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73667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7618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003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043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957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997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987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26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941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980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635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95600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543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497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451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7613" y="-86856"/>
            <a:ext cx="886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What would this HMM produce?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35846"/>
            <a:ext cx="8763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It’s important to realize exactly what </a:t>
            </a:r>
            <a:r>
              <a:rPr lang="en-US" sz="2000" dirty="0" smtClean="0"/>
              <a:t>we’re </a:t>
            </a:r>
            <a:r>
              <a:rPr lang="en-US" sz="2000" dirty="0"/>
              <a:t>modeling.  </a:t>
            </a:r>
            <a:endParaRPr lang="en-US" sz="2000" dirty="0" smtClean="0"/>
          </a:p>
          <a:p>
            <a:endParaRPr lang="en-US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idea behind hidden Markov models is </a:t>
            </a:r>
            <a:r>
              <a:rPr lang="en-US" sz="2400" b="1" u="sng" dirty="0"/>
              <a:t>not</a:t>
            </a:r>
            <a:r>
              <a:rPr lang="en-US" sz="2400" b="1" dirty="0"/>
              <a:t> that the sequence is random, but that the sequence </a:t>
            </a:r>
            <a:r>
              <a:rPr lang="en-US" sz="2400" b="1" dirty="0" smtClean="0"/>
              <a:t>we </a:t>
            </a:r>
            <a:r>
              <a:rPr lang="en-US" sz="2400" b="1" dirty="0"/>
              <a:t>observe is </a:t>
            </a:r>
            <a:r>
              <a:rPr lang="en-US" sz="2400" b="1" u="sng" dirty="0"/>
              <a:t>one of many possible instances </a:t>
            </a:r>
            <a:r>
              <a:rPr lang="en-US" sz="2400" b="1" dirty="0"/>
              <a:t>of some underlying process or object.  </a:t>
            </a:r>
            <a:endParaRPr lang="en-US" sz="2400" b="1" dirty="0" smtClean="0"/>
          </a:p>
          <a:p>
            <a:endParaRPr lang="en-US" sz="2000" dirty="0"/>
          </a:p>
          <a:p>
            <a:r>
              <a:rPr lang="en-US" sz="2000" dirty="0" smtClean="0"/>
              <a:t>E.g., actin differs slightly from </a:t>
            </a:r>
            <a:r>
              <a:rPr lang="en-US" sz="2000" dirty="0"/>
              <a:t>organism to </a:t>
            </a:r>
            <a:r>
              <a:rPr lang="en-US" sz="2000" dirty="0" smtClean="0"/>
              <a:t>organism.  </a:t>
            </a:r>
          </a:p>
          <a:p>
            <a:endParaRPr lang="en-US" sz="2000" dirty="0" smtClean="0"/>
          </a:p>
          <a:p>
            <a:r>
              <a:rPr lang="en-US" sz="2000" dirty="0" smtClean="0"/>
              <a:t>Imagine </a:t>
            </a:r>
            <a:r>
              <a:rPr lang="en-US" sz="2000" dirty="0"/>
              <a:t>an “ideal”, but unobservable, actin, defined by certain underlying specific </a:t>
            </a:r>
            <a:r>
              <a:rPr lang="en-US" sz="2000" dirty="0" err="1"/>
              <a:t>physico</a:t>
            </a:r>
            <a:r>
              <a:rPr lang="en-US" sz="2000" dirty="0"/>
              <a:t>-chemical properties important for its function.  </a:t>
            </a:r>
            <a:r>
              <a:rPr lang="en-US" sz="2000" dirty="0" smtClean="0"/>
              <a:t>What </a:t>
            </a:r>
            <a:r>
              <a:rPr lang="en-US" sz="2000" dirty="0"/>
              <a:t>we see in nature is not this ideal gene, but numerous instances of observed sequences, all just a bit different.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the hidden Markov model, the underlying process or structure is represented as hidden, unobservable </a:t>
            </a:r>
            <a:r>
              <a:rPr lang="en-US" sz="2000" b="1" i="1" dirty="0"/>
              <a:t>states</a:t>
            </a:r>
            <a:r>
              <a:rPr lang="en-US" sz="2000" dirty="0"/>
              <a:t> and the observed sequences represent </a:t>
            </a:r>
            <a:r>
              <a:rPr lang="en-US" sz="2000" u="sng" dirty="0"/>
              <a:t>possible</a:t>
            </a:r>
            <a:r>
              <a:rPr lang="en-US" sz="2000" dirty="0"/>
              <a:t> sequences compatible with these states.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</a:t>
            </a:r>
            <a:r>
              <a:rPr lang="en-US" sz="2000" dirty="0"/>
              <a:t>would say that the observed sequence is </a:t>
            </a:r>
            <a:r>
              <a:rPr lang="en-US" sz="2000" b="1" i="1" dirty="0"/>
              <a:t>emitted</a:t>
            </a:r>
            <a:r>
              <a:rPr lang="en-US" sz="2000" dirty="0"/>
              <a:t> from the hidden state.</a:t>
            </a:r>
          </a:p>
        </p:txBody>
      </p:sp>
    </p:spTree>
    <p:extLst>
      <p:ext uri="{BB962C8B-B14F-4D97-AF65-F5344CB8AC3E}">
        <p14:creationId xmlns:p14="http://schemas.microsoft.com/office/powerpoint/2010/main" val="13587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et’s start with </a:t>
            </a:r>
            <a:r>
              <a:rPr lang="en-US" sz="2400" dirty="0"/>
              <a:t>a </a:t>
            </a:r>
            <a:r>
              <a:rPr lang="en-US" sz="2400" dirty="0" smtClean="0"/>
              <a:t>easier case</a:t>
            </a:r>
            <a:r>
              <a:rPr lang="en-US" sz="2400" dirty="0"/>
              <a:t>:  </a:t>
            </a:r>
            <a:r>
              <a:rPr lang="en-US" sz="2400" dirty="0" smtClean="0"/>
              <a:t>    </a:t>
            </a:r>
            <a:r>
              <a:rPr lang="en-US" sz="2400" b="1" dirty="0" smtClean="0"/>
              <a:t>Markov chains</a:t>
            </a:r>
          </a:p>
          <a:p>
            <a:endParaRPr lang="en-US" sz="2400" dirty="0"/>
          </a:p>
          <a:p>
            <a:r>
              <a:rPr lang="en-US" sz="2400" dirty="0" smtClean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 smtClean="0"/>
              <a:t>Flip a coin a bunch </a:t>
            </a:r>
            <a:r>
              <a:rPr lang="en-US" sz="2400" dirty="0"/>
              <a:t>of times and observe the results, </a:t>
            </a:r>
            <a:r>
              <a:rPr lang="en-US" sz="2400" dirty="0" smtClean="0"/>
              <a:t>e.g.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TTTHTTTHHTTHTTHTTHHTHTHHHHTTTTTTTTHTTHHTTTHTHHHTHH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could model </a:t>
            </a:r>
            <a:r>
              <a:rPr lang="en-US" sz="2400" dirty="0"/>
              <a:t>this process as </a:t>
            </a:r>
            <a:r>
              <a:rPr lang="en-US" sz="2400" dirty="0" smtClean="0"/>
              <a:t>two states: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 </a:t>
            </a:r>
            <a:r>
              <a:rPr lang="en-US" sz="2400" dirty="0"/>
              <a:t>for </a:t>
            </a:r>
            <a:r>
              <a:rPr lang="en-US" sz="2400" dirty="0" smtClean="0"/>
              <a:t>heads,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 </a:t>
            </a:r>
            <a:r>
              <a:rPr lang="en-US" sz="2400" dirty="0"/>
              <a:t>for tails,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 probability of switching between them:</a:t>
            </a:r>
          </a:p>
          <a:p>
            <a:endParaRPr lang="en-US" sz="2400" dirty="0"/>
          </a:p>
        </p:txBody>
      </p:sp>
      <p:pic>
        <p:nvPicPr>
          <p:cNvPr id="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et’s start with </a:t>
            </a:r>
            <a:r>
              <a:rPr lang="en-US" sz="2400" dirty="0"/>
              <a:t>a </a:t>
            </a:r>
            <a:r>
              <a:rPr lang="en-US" sz="2400" dirty="0" smtClean="0"/>
              <a:t>easier case</a:t>
            </a:r>
            <a:r>
              <a:rPr lang="en-US" sz="2400" dirty="0"/>
              <a:t>:  </a:t>
            </a:r>
            <a:r>
              <a:rPr lang="en-US" sz="2400" dirty="0" smtClean="0"/>
              <a:t>    </a:t>
            </a:r>
            <a:r>
              <a:rPr lang="en-US" sz="2400" b="1" dirty="0" smtClean="0"/>
              <a:t>Markov chains</a:t>
            </a:r>
          </a:p>
          <a:p>
            <a:endParaRPr lang="en-US" sz="2400" dirty="0"/>
          </a:p>
          <a:p>
            <a:r>
              <a:rPr lang="en-US" sz="2400" dirty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 smtClean="0"/>
              <a:t>Flip a coin a bunch </a:t>
            </a:r>
            <a:r>
              <a:rPr lang="en-US" sz="2400" dirty="0"/>
              <a:t>of times and observe the results, </a:t>
            </a:r>
            <a:r>
              <a:rPr lang="en-US" sz="2400" dirty="0" smtClean="0"/>
              <a:t>e.g.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TTTHTTTHHTTHTTHTTHHTHTHHHHTTTTTTTTHTTHHTTTHTHHHTHH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could model </a:t>
            </a:r>
            <a:r>
              <a:rPr lang="en-US" sz="2400" dirty="0"/>
              <a:t>this process as </a:t>
            </a:r>
            <a:r>
              <a:rPr lang="en-US" sz="2400" dirty="0" smtClean="0"/>
              <a:t>two states: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 </a:t>
            </a:r>
            <a:r>
              <a:rPr lang="en-US" sz="2400" dirty="0"/>
              <a:t>for </a:t>
            </a:r>
            <a:r>
              <a:rPr lang="en-US" sz="2400" dirty="0" smtClean="0"/>
              <a:t>heads,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 </a:t>
            </a:r>
            <a:r>
              <a:rPr lang="en-US" sz="2400" dirty="0"/>
              <a:t>for tails,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 probability of switching between them:</a:t>
            </a:r>
          </a:p>
          <a:p>
            <a:endParaRPr lang="en-US" sz="2400" dirty="0"/>
          </a:p>
        </p:txBody>
      </p:sp>
      <p:pic>
        <p:nvPicPr>
          <p:cNvPr id="102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105400"/>
            <a:ext cx="37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sequence is a walk along this graph: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5174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48193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4774" y="548193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   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725"/>
          <a:stretch/>
        </p:blipFill>
        <p:spPr bwMode="auto">
          <a:xfrm>
            <a:off x="1600200" y="5257800"/>
            <a:ext cx="640080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3402" y="5136445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2675" y="5139719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H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60458" r="28566" b="-14198"/>
          <a:stretch/>
        </p:blipFill>
        <p:spPr bwMode="auto">
          <a:xfrm>
            <a:off x="2651760" y="57150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68714" y="5139719"/>
            <a:ext cx="527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T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19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-1" r="33127" b="66413"/>
          <a:stretch/>
        </p:blipFill>
        <p:spPr bwMode="auto">
          <a:xfrm>
            <a:off x="2606040" y="5257800"/>
            <a:ext cx="10058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7124" y="5147956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a </a:t>
            </a:r>
            <a:r>
              <a:rPr lang="en-US" sz="2400" b="1" dirty="0"/>
              <a:t>fair</a:t>
            </a:r>
            <a:r>
              <a:rPr lang="en-US" sz="2400" dirty="0"/>
              <a:t> </a:t>
            </a:r>
            <a:r>
              <a:rPr lang="en-US" sz="2400" b="1" dirty="0" smtClean="0"/>
              <a:t>coin: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</a:t>
            </a:r>
            <a:r>
              <a:rPr lang="en-US" sz="2400" dirty="0"/>
              <a:t>or tails </a:t>
            </a:r>
            <a:r>
              <a:rPr lang="en-US" sz="2400" dirty="0" smtClean="0"/>
              <a:t>is equal, and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following </a:t>
            </a:r>
            <a:r>
              <a:rPr lang="en-US" sz="2400" dirty="0"/>
              <a:t>tails and vice versa </a:t>
            </a:r>
            <a:r>
              <a:rPr lang="en-US" sz="2400" dirty="0" smtClean="0"/>
              <a:t>is equal.</a:t>
            </a:r>
          </a:p>
          <a:p>
            <a:endParaRPr lang="en-US" sz="2400" dirty="0"/>
          </a:p>
          <a:p>
            <a:r>
              <a:rPr lang="en-US" sz="2400" dirty="0" smtClean="0"/>
              <a:t>Therefore,  the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(corresponding to the </a:t>
            </a:r>
            <a:r>
              <a:rPr lang="en-US" sz="2400" dirty="0"/>
              <a:t>arrows </a:t>
            </a:r>
            <a:r>
              <a:rPr lang="en-US" sz="2400" dirty="0" smtClean="0"/>
              <a:t>above) are: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52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 All probabilities leading out of a state add up to 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a </a:t>
            </a:r>
            <a:r>
              <a:rPr lang="en-US" sz="2400" b="1" dirty="0" smtClean="0"/>
              <a:t>biased coin </a:t>
            </a:r>
            <a:r>
              <a:rPr lang="en-US" sz="2400" dirty="0" smtClean="0"/>
              <a:t>(e.g. tails comes up 90% of the time):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</a:t>
            </a:r>
            <a:r>
              <a:rPr lang="en-US" sz="2400" dirty="0"/>
              <a:t>or tails </a:t>
            </a:r>
            <a:r>
              <a:rPr lang="en-US" sz="2400" dirty="0" smtClean="0"/>
              <a:t>is not equal, nor is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following </a:t>
            </a:r>
            <a:r>
              <a:rPr lang="en-US" sz="2400" dirty="0"/>
              <a:t>tails and vice </a:t>
            </a:r>
            <a:r>
              <a:rPr lang="en-US" sz="2400" dirty="0" smtClean="0"/>
              <a:t>versa.</a:t>
            </a:r>
          </a:p>
          <a:p>
            <a:endParaRPr lang="en-US" sz="2400" dirty="0"/>
          </a:p>
          <a:p>
            <a:r>
              <a:rPr lang="en-US" sz="2400" dirty="0" smtClean="0"/>
              <a:t>We might have the same model,</a:t>
            </a:r>
          </a:p>
          <a:p>
            <a:r>
              <a:rPr lang="en-US" sz="2400" dirty="0" smtClean="0"/>
              <a:t>but with skewed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-159"/>
          <a:stretch/>
        </p:blipFill>
        <p:spPr bwMode="auto">
          <a:xfrm>
            <a:off x="2438400" y="4599432"/>
            <a:ext cx="4302314" cy="12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15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 All probabilities leading out of a state add up to 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2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Now, imagine </a:t>
            </a:r>
            <a:r>
              <a:rPr lang="en-US" sz="2400" dirty="0"/>
              <a:t>a scenario where the observed sequence of coin flips was actually generated by 2 coins, one fair </a:t>
            </a:r>
            <a:r>
              <a:rPr lang="en-US" sz="2400" dirty="0" smtClean="0"/>
              <a:t>and </a:t>
            </a:r>
            <a:r>
              <a:rPr lang="en-US" sz="2400" dirty="0"/>
              <a:t>one </a:t>
            </a:r>
            <a:r>
              <a:rPr lang="en-US" sz="2400" dirty="0" smtClean="0"/>
              <a:t>biased.  </a:t>
            </a:r>
          </a:p>
          <a:p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decide whether we are looking at a sequence of coin flips from </a:t>
            </a:r>
            <a:r>
              <a:rPr lang="en-US" sz="2400" dirty="0" smtClean="0"/>
              <a:t>the </a:t>
            </a:r>
            <a:r>
              <a:rPr lang="en-US" sz="2400" dirty="0"/>
              <a:t>biased or fair coin, we could evaluate the ratio of the probabilities of observing the sequence by each </a:t>
            </a:r>
            <a:r>
              <a:rPr lang="en-US" sz="2400" dirty="0" smtClean="0"/>
              <a:t>model:</a:t>
            </a:r>
          </a:p>
          <a:p>
            <a:endParaRPr lang="en-US" sz="2400" dirty="0"/>
          </a:p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fair coin </a:t>
            </a:r>
            <a:r>
              <a:rPr lang="en-US" sz="2400" dirty="0"/>
              <a:t>)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biased coin 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Does this remind you of something we’ve seen before?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might we test where the fair &amp; biased coins were swapped 	along a long stretch of coin flips?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25363" y="35814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1950</Words>
  <Application>Microsoft Office PowerPoint</Application>
  <PresentationFormat>On-screen Show (4:3)</PresentationFormat>
  <Paragraphs>385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80</cp:revision>
  <cp:lastPrinted>2017-02-14T16:32:05Z</cp:lastPrinted>
  <dcterms:created xsi:type="dcterms:W3CDTF">2014-01-13T19:44:00Z</dcterms:created>
  <dcterms:modified xsi:type="dcterms:W3CDTF">2017-02-14T17:52:01Z</dcterms:modified>
</cp:coreProperties>
</file>