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80" r:id="rId14"/>
    <p:sldId id="284" r:id="rId15"/>
    <p:sldId id="286" r:id="rId16"/>
    <p:sldId id="287" r:id="rId17"/>
    <p:sldId id="288" r:id="rId18"/>
    <p:sldId id="271" r:id="rId19"/>
    <p:sldId id="272" r:id="rId20"/>
    <p:sldId id="270" r:id="rId21"/>
    <p:sldId id="273" r:id="rId22"/>
    <p:sldId id="274" r:id="rId23"/>
    <p:sldId id="277" r:id="rId24"/>
    <p:sldId id="276" r:id="rId25"/>
    <p:sldId id="261" r:id="rId26"/>
    <p:sldId id="278" r:id="rId27"/>
    <p:sldId id="269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C5B3-1282-4968-86CF-069207FFC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78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7B79-B056-40BA-AFA7-A25A09F5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91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7B79-B056-40BA-AFA7-A25A09F55CD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8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30480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BCH339N </a:t>
            </a:r>
            <a:r>
              <a:rPr lang="en-US" sz="2800" b="1" dirty="0"/>
              <a:t>Systems Biology/</a:t>
            </a:r>
            <a:r>
              <a:rPr lang="en-US" sz="2800" b="1" dirty="0" smtClean="0"/>
              <a:t>Bioinformatics </a:t>
            </a:r>
            <a:endParaRPr lang="en-US" sz="2800" b="1" dirty="0" smtClean="0"/>
          </a:p>
          <a:p>
            <a:pPr algn="ctr"/>
            <a:r>
              <a:rPr lang="en-US" sz="2800" dirty="0" smtClean="0"/>
              <a:t>(</a:t>
            </a:r>
            <a:r>
              <a:rPr lang="en-US" sz="2800" dirty="0"/>
              <a:t>course # </a:t>
            </a:r>
            <a:r>
              <a:rPr lang="en-US" sz="2800" dirty="0"/>
              <a:t>54510</a:t>
            </a:r>
            <a:r>
              <a:rPr lang="en-US" sz="2800" dirty="0" smtClean="0"/>
              <a:t>)</a:t>
            </a:r>
            <a:endParaRPr lang="en-US" sz="2800" dirty="0"/>
          </a:p>
          <a:p>
            <a:pPr algn="ctr"/>
            <a:r>
              <a:rPr lang="en-US" sz="2800" b="1" dirty="0" smtClean="0"/>
              <a:t>Spring </a:t>
            </a:r>
            <a:r>
              <a:rPr lang="en-US" sz="2800" b="1" dirty="0" smtClean="0"/>
              <a:t>2018</a:t>
            </a:r>
            <a:r>
              <a:rPr lang="en-US" sz="2800" b="1" dirty="0"/>
              <a:t>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</a:t>
            </a:r>
            <a:r>
              <a:rPr lang="en-US" sz="2800" b="1" dirty="0" smtClean="0"/>
              <a:t>BUR 212</a:t>
            </a:r>
            <a:endParaRPr lang="en-US" sz="2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t="8242" r="19178" b="6921"/>
          <a:stretch/>
        </p:blipFill>
        <p:spPr bwMode="auto">
          <a:xfrm>
            <a:off x="317612" y="467418"/>
            <a:ext cx="7957834" cy="605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023403" y="84020"/>
            <a:ext cx="4327730" cy="740113"/>
            <a:chOff x="1981200" y="98087"/>
            <a:chExt cx="4327730" cy="740113"/>
          </a:xfrm>
        </p:grpSpPr>
        <p:sp>
          <p:nvSpPr>
            <p:cNvPr id="3" name="Oval 2"/>
            <p:cNvSpPr/>
            <p:nvPr/>
          </p:nvSpPr>
          <p:spPr>
            <a:xfrm>
              <a:off x="1981200" y="533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52847" y="98087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323142" y="381000"/>
              <a:ext cx="157024" cy="1728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0954" y="5474704"/>
            <a:ext cx="3981253" cy="1034534"/>
            <a:chOff x="2438400" y="260866"/>
            <a:chExt cx="3981253" cy="1034534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199" y="260866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571500"/>
              <a:ext cx="345889" cy="363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7" t="7855" r="18673" b="3256"/>
          <a:stretch/>
        </p:blipFill>
        <p:spPr bwMode="auto">
          <a:xfrm>
            <a:off x="753237" y="457200"/>
            <a:ext cx="770496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Students are welcome to discuss ideas and problems with each other, but </a:t>
            </a:r>
            <a:r>
              <a:rPr lang="en-US" sz="2800" b="1" u="sng" dirty="0"/>
              <a:t>all programs, Rosalind homework, </a:t>
            </a:r>
            <a:r>
              <a:rPr lang="en-US" sz="2800" b="1" u="sng" dirty="0" smtClean="0"/>
              <a:t>problem sets, and </a:t>
            </a:r>
            <a:r>
              <a:rPr lang="en-US" sz="2800" b="1" u="sng" dirty="0"/>
              <a:t>written </a:t>
            </a:r>
            <a:r>
              <a:rPr lang="en-US" sz="2800" b="1" u="sng" dirty="0" smtClean="0"/>
              <a:t>solutions</a:t>
            </a:r>
          </a:p>
          <a:p>
            <a:pPr algn="ctr"/>
            <a:r>
              <a:rPr lang="en-US" sz="2800" b="1" u="sng" dirty="0" smtClean="0"/>
              <a:t>should </a:t>
            </a:r>
            <a:r>
              <a:rPr lang="en-US" sz="2800" b="1" u="sng" dirty="0"/>
              <a:t>be performed </a:t>
            </a:r>
            <a:r>
              <a:rPr lang="en-US" sz="2800" b="1" u="sng" dirty="0" smtClean="0"/>
              <a:t>independently</a:t>
            </a:r>
            <a:r>
              <a:rPr lang="en-US" sz="2800" dirty="0" smtClean="0"/>
              <a:t>,</a:t>
            </a:r>
          </a:p>
          <a:p>
            <a:pPr algn="ctr"/>
            <a:endParaRPr lang="en-US" sz="2800" dirty="0" smtClean="0"/>
          </a:p>
          <a:p>
            <a:r>
              <a:rPr lang="en-US" sz="2800" dirty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	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except </a:t>
            </a:r>
            <a:r>
              <a:rPr lang="en-US" sz="2800" dirty="0"/>
              <a:t>the final </a:t>
            </a:r>
            <a:r>
              <a:rPr lang="en-US" sz="2800" dirty="0" smtClean="0"/>
              <a:t>presentation.</a:t>
            </a:r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programming/writing/project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presentation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6" t="42674" r="38996" b="26215"/>
          <a:stretch/>
        </p:blipFill>
        <p:spPr bwMode="auto">
          <a:xfrm>
            <a:off x="842554" y="1447800"/>
            <a:ext cx="654884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76200"/>
            <a:ext cx="8458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“By submitting </a:t>
            </a:r>
            <a:r>
              <a:rPr lang="en-US" sz="3600" i="1" dirty="0" smtClean="0"/>
              <a:t>as your own work</a:t>
            </a:r>
            <a:r>
              <a:rPr lang="en-US" sz="3600" dirty="0" smtClean="0"/>
              <a:t> any unattributed material that you obtained from other sources, you have committed plagiarism.”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Copying homework solutions from other students or internet sources is cheating, collusion, and/or plagiarism.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Software and computer code are legally considered in the same framework as other written works.  Copying code directly without attribution is plagiarism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0" y="64924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http://deanofstudents.utexas.edu/sjs/acadint_whatis.php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http://deanofstudents.utexas.edu/sjs/acadint_plag_collab.php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65287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You can use the internet to get </a:t>
            </a:r>
            <a:r>
              <a:rPr lang="en-US" sz="3600" i="1" dirty="0" smtClean="0"/>
              <a:t>ideas</a:t>
            </a:r>
            <a:r>
              <a:rPr lang="en-US" sz="3600" dirty="0" smtClean="0"/>
              <a:t>, programming </a:t>
            </a:r>
            <a:r>
              <a:rPr lang="en-US" sz="3600" i="1" dirty="0" smtClean="0"/>
              <a:t>suggestions</a:t>
            </a:r>
            <a:r>
              <a:rPr lang="en-US" sz="3600" dirty="0" smtClean="0"/>
              <a:t> and </a:t>
            </a:r>
            <a:r>
              <a:rPr lang="en-US" sz="3600" i="1" dirty="0" smtClean="0"/>
              <a:t>syntax</a:t>
            </a:r>
            <a:r>
              <a:rPr lang="en-US" sz="3600" dirty="0" smtClean="0"/>
              <a:t>, but </a:t>
            </a:r>
            <a:r>
              <a:rPr lang="en-US" sz="3600" b="1" u="sng" dirty="0" smtClean="0"/>
              <a:t>downloading completed answers to assigned questions and submitting these as your own work is cheating/plagiarism</a:t>
            </a:r>
            <a:r>
              <a:rPr lang="en-US" sz="360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u="sng" dirty="0"/>
              <a:t>Copying entire programs</a:t>
            </a:r>
            <a:r>
              <a:rPr lang="en-US" sz="3600" dirty="0"/>
              <a:t> verbatim from marked repositories offering Rosalind homework solutions </a:t>
            </a:r>
            <a:r>
              <a:rPr lang="en-US" sz="3600" b="1" u="sng" dirty="0" smtClean="0"/>
              <a:t>is </a:t>
            </a:r>
            <a:r>
              <a:rPr lang="en-US" sz="3600" b="1" u="sng" dirty="0"/>
              <a:t>cheating and </a:t>
            </a:r>
            <a:r>
              <a:rPr lang="en-US" sz="3600" b="1" u="sng" dirty="0" smtClean="0"/>
              <a:t>plagiarism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05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Similarly, downloading or otherwise obtaining solutions to homework problems from previous students (or </a:t>
            </a:r>
            <a:r>
              <a:rPr lang="en-US" sz="3600" dirty="0" err="1" smtClean="0"/>
              <a:t>Coursehero</a:t>
            </a:r>
            <a:r>
              <a:rPr lang="en-US" sz="3600" dirty="0" smtClean="0"/>
              <a:t>/similar sites) and turning these in as your own work is cheating, collusion, and/or plagiarism.</a:t>
            </a:r>
          </a:p>
        </p:txBody>
      </p:sp>
    </p:spTree>
    <p:extLst>
      <p:ext uri="{BB962C8B-B14F-4D97-AF65-F5344CB8AC3E}">
        <p14:creationId xmlns:p14="http://schemas.microsoft.com/office/powerpoint/2010/main" val="21159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8" t="32003" r="38995" b="46663"/>
          <a:stretch/>
        </p:blipFill>
        <p:spPr bwMode="auto">
          <a:xfrm>
            <a:off x="685800" y="16002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4" t="9650" r="46165" b="79683"/>
          <a:stretch/>
        </p:blipFill>
        <p:spPr bwMode="auto">
          <a:xfrm>
            <a:off x="228600" y="76200"/>
            <a:ext cx="530352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http://deanofstudents.utexas.edu/sjs/acadint_conseq.php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Instructor:  Prof. Edward Marcotte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r>
              <a:rPr lang="en-US" sz="2400" b="1" dirty="0"/>
              <a:t>Office hours:  </a:t>
            </a:r>
            <a:r>
              <a:rPr lang="en-US" sz="2400" b="1" dirty="0" smtClean="0"/>
              <a:t>Wed </a:t>
            </a:r>
            <a:r>
              <a:rPr lang="en-US" sz="2400" b="1" dirty="0"/>
              <a:t>9</a:t>
            </a:r>
            <a:r>
              <a:rPr lang="en-US" sz="2400" b="1" dirty="0" smtClean="0"/>
              <a:t> </a:t>
            </a:r>
            <a:r>
              <a:rPr lang="en-US" sz="2400" b="1" dirty="0"/>
              <a:t>A</a:t>
            </a:r>
            <a:r>
              <a:rPr lang="en-US" sz="2400" b="1" dirty="0" smtClean="0"/>
              <a:t>M </a:t>
            </a:r>
            <a:r>
              <a:rPr lang="en-US" sz="2400" b="1" dirty="0"/>
              <a:t>– </a:t>
            </a:r>
            <a:r>
              <a:rPr lang="en-US" sz="2400" b="1" dirty="0" smtClean="0"/>
              <a:t>10 AM</a:t>
            </a:r>
            <a:r>
              <a:rPr lang="en-US" sz="2400" b="1" dirty="0" smtClean="0"/>
              <a:t>	       MBB </a:t>
            </a:r>
            <a:r>
              <a:rPr lang="en-US" sz="2400" b="1" dirty="0"/>
              <a:t>3. 148BA</a:t>
            </a:r>
          </a:p>
          <a:p>
            <a:pPr algn="ctr"/>
            <a:r>
              <a:rPr lang="en-US" sz="2400" b="1" dirty="0"/>
              <a:t> </a:t>
            </a:r>
          </a:p>
          <a:p>
            <a:r>
              <a:rPr lang="en-US" sz="2400" b="1" dirty="0" smtClean="0"/>
              <a:t>TA</a:t>
            </a:r>
            <a:r>
              <a:rPr lang="en-US" sz="2400" b="1" dirty="0"/>
              <a:t>:  </a:t>
            </a:r>
            <a:r>
              <a:rPr lang="en-US" sz="2400" b="1" dirty="0" err="1" smtClean="0"/>
              <a:t>Riddhiman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Garge</a:t>
            </a:r>
            <a:r>
              <a:rPr lang="en-US" sz="2400" b="1" dirty="0" smtClean="0"/>
              <a:t>			       </a:t>
            </a:r>
            <a:r>
              <a:rPr lang="en-US" sz="2400" b="1" dirty="0" smtClean="0"/>
              <a:t>riddhimankg</a:t>
            </a:r>
            <a:r>
              <a:rPr lang="en-US" sz="2400" b="1" dirty="0" smtClean="0"/>
              <a:t>@utexas.edu</a:t>
            </a:r>
            <a:endParaRPr lang="en-US" sz="2400" b="1" dirty="0" smtClean="0"/>
          </a:p>
          <a:p>
            <a:r>
              <a:rPr lang="en-US" sz="2400" b="1" dirty="0" smtClean="0"/>
              <a:t>Office </a:t>
            </a:r>
            <a:r>
              <a:rPr lang="en-US" sz="2400" b="1" dirty="0"/>
              <a:t>hours:  </a:t>
            </a:r>
            <a:r>
              <a:rPr lang="en-US" sz="2400" b="1" dirty="0" smtClean="0"/>
              <a:t>Mon/Tue     </a:t>
            </a:r>
            <a:r>
              <a:rPr lang="en-US" sz="2400" b="1" dirty="0" smtClean="0"/>
              <a:t>3 – 4 PM	       MBB </a:t>
            </a:r>
            <a:r>
              <a:rPr lang="en-US" sz="2400" b="1" dirty="0" smtClean="0"/>
              <a:t>2.204 </a:t>
            </a:r>
            <a:r>
              <a:rPr lang="en-US" sz="2400" b="1" dirty="0" smtClean="0"/>
              <a:t>(or 3.128AA)</a:t>
            </a:r>
            <a:endParaRPr lang="en-US" sz="2400" b="1" dirty="0" smtClean="0"/>
          </a:p>
          <a:p>
            <a:r>
              <a:rPr lang="en-US" sz="2400" b="1" dirty="0"/>
              <a:t>Phone: </a:t>
            </a:r>
            <a:r>
              <a:rPr lang="en-US" sz="2400" b="1" dirty="0" smtClean="0"/>
              <a:t>512-232-3919				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16" name="Freeform 15"/>
          <p:cNvSpPr/>
          <p:nvPr/>
        </p:nvSpPr>
        <p:spPr>
          <a:xfrm>
            <a:off x="6481638" y="564543"/>
            <a:ext cx="71562" cy="811033"/>
          </a:xfrm>
          <a:custGeom>
            <a:avLst/>
            <a:gdLst>
              <a:gd name="connsiteX0" fmla="*/ 0 w 286247"/>
              <a:gd name="connsiteY0" fmla="*/ 811033 h 811033"/>
              <a:gd name="connsiteX1" fmla="*/ 39756 w 286247"/>
              <a:gd name="connsiteY1" fmla="*/ 652007 h 811033"/>
              <a:gd name="connsiteX2" fmla="*/ 47708 w 286247"/>
              <a:gd name="connsiteY2" fmla="*/ 628153 h 811033"/>
              <a:gd name="connsiteX3" fmla="*/ 95415 w 286247"/>
              <a:gd name="connsiteY3" fmla="*/ 572494 h 811033"/>
              <a:gd name="connsiteX4" fmla="*/ 119269 w 286247"/>
              <a:gd name="connsiteY4" fmla="*/ 540688 h 811033"/>
              <a:gd name="connsiteX5" fmla="*/ 143123 w 286247"/>
              <a:gd name="connsiteY5" fmla="*/ 516834 h 811033"/>
              <a:gd name="connsiteX6" fmla="*/ 166977 w 286247"/>
              <a:gd name="connsiteY6" fmla="*/ 477078 h 811033"/>
              <a:gd name="connsiteX7" fmla="*/ 198782 w 286247"/>
              <a:gd name="connsiteY7" fmla="*/ 421419 h 811033"/>
              <a:gd name="connsiteX8" fmla="*/ 206734 w 286247"/>
              <a:gd name="connsiteY8" fmla="*/ 365760 h 811033"/>
              <a:gd name="connsiteX9" fmla="*/ 222636 w 286247"/>
              <a:gd name="connsiteY9" fmla="*/ 318052 h 811033"/>
              <a:gd name="connsiteX10" fmla="*/ 230588 w 286247"/>
              <a:gd name="connsiteY10" fmla="*/ 294198 h 811033"/>
              <a:gd name="connsiteX11" fmla="*/ 254442 w 286247"/>
              <a:gd name="connsiteY11" fmla="*/ 206734 h 811033"/>
              <a:gd name="connsiteX12" fmla="*/ 278295 w 286247"/>
              <a:gd name="connsiteY12" fmla="*/ 71561 h 811033"/>
              <a:gd name="connsiteX13" fmla="*/ 286247 w 286247"/>
              <a:gd name="connsiteY13" fmla="*/ 0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47" h="811033">
                <a:moveTo>
                  <a:pt x="0" y="811033"/>
                </a:moveTo>
                <a:cubicBezTo>
                  <a:pt x="11673" y="752665"/>
                  <a:pt x="17703" y="718161"/>
                  <a:pt x="39756" y="652007"/>
                </a:cubicBezTo>
                <a:cubicBezTo>
                  <a:pt x="42407" y="644056"/>
                  <a:pt x="43550" y="635430"/>
                  <a:pt x="47708" y="628153"/>
                </a:cubicBezTo>
                <a:cubicBezTo>
                  <a:pt x="67642" y="593270"/>
                  <a:pt x="71242" y="600696"/>
                  <a:pt x="95415" y="572494"/>
                </a:cubicBezTo>
                <a:cubicBezTo>
                  <a:pt x="104039" y="562432"/>
                  <a:pt x="110645" y="550750"/>
                  <a:pt x="119269" y="540688"/>
                </a:cubicBezTo>
                <a:cubicBezTo>
                  <a:pt x="126587" y="532150"/>
                  <a:pt x="136376" y="525830"/>
                  <a:pt x="143123" y="516834"/>
                </a:cubicBezTo>
                <a:cubicBezTo>
                  <a:pt x="152396" y="504471"/>
                  <a:pt x="158786" y="490183"/>
                  <a:pt x="166977" y="477078"/>
                </a:cubicBezTo>
                <a:cubicBezTo>
                  <a:pt x="195073" y="432125"/>
                  <a:pt x="171638" y="475709"/>
                  <a:pt x="198782" y="421419"/>
                </a:cubicBezTo>
                <a:cubicBezTo>
                  <a:pt x="201433" y="402866"/>
                  <a:pt x="202520" y="384021"/>
                  <a:pt x="206734" y="365760"/>
                </a:cubicBezTo>
                <a:cubicBezTo>
                  <a:pt x="210503" y="349426"/>
                  <a:pt x="217335" y="333955"/>
                  <a:pt x="222636" y="318052"/>
                </a:cubicBezTo>
                <a:cubicBezTo>
                  <a:pt x="225286" y="310101"/>
                  <a:pt x="228944" y="302417"/>
                  <a:pt x="230588" y="294198"/>
                </a:cubicBezTo>
                <a:cubicBezTo>
                  <a:pt x="241826" y="238004"/>
                  <a:pt x="234265" y="267262"/>
                  <a:pt x="254442" y="206734"/>
                </a:cubicBezTo>
                <a:cubicBezTo>
                  <a:pt x="271529" y="87118"/>
                  <a:pt x="258491" y="130975"/>
                  <a:pt x="278295" y="71561"/>
                </a:cubicBezTo>
                <a:lnTo>
                  <a:pt x="286247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46149" y="6484491"/>
            <a:ext cx="3921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ftp://ftp.ncbi.nih.gov/genbank/gbrel.txt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2639" y="480536"/>
            <a:ext cx="26313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As of Dec 2017: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249,722,163,594 base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pairs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from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206,293,625 sequences </a:t>
            </a:r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t="21764" r="6939" b="28896"/>
          <a:stretch/>
        </p:blipFill>
        <p:spPr bwMode="auto">
          <a:xfrm>
            <a:off x="76200" y="685800"/>
            <a:ext cx="8986218" cy="272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414713" y="6172200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7367" y="914400"/>
            <a:ext cx="70083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GenBank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382000" y="9144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47367" y="3825498"/>
            <a:ext cx="20681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October 2017:</a:t>
            </a:r>
            <a:endParaRPr lang="en-US" b="1" dirty="0" smtClean="0"/>
          </a:p>
          <a:p>
            <a:r>
              <a:rPr lang="en-US" dirty="0" smtClean="0"/>
              <a:t>240 </a:t>
            </a:r>
            <a:r>
              <a:rPr lang="en-US" dirty="0" smtClean="0"/>
              <a:t>billion </a:t>
            </a:r>
            <a:r>
              <a:rPr lang="en-US" dirty="0" err="1" smtClean="0"/>
              <a:t>bp</a:t>
            </a:r>
            <a:endParaRPr lang="en-US" dirty="0" smtClean="0"/>
          </a:p>
          <a:p>
            <a:r>
              <a:rPr lang="en-US" dirty="0" smtClean="0"/>
              <a:t>+</a:t>
            </a:r>
          </a:p>
          <a:p>
            <a:r>
              <a:rPr lang="en-US" dirty="0" smtClean="0"/>
              <a:t>2</a:t>
            </a:r>
            <a:r>
              <a:rPr lang="en-US" dirty="0" smtClean="0"/>
              <a:t>.5 </a:t>
            </a:r>
            <a:r>
              <a:rPr lang="en-US" dirty="0" smtClean="0"/>
              <a:t>trillion </a:t>
            </a:r>
            <a:r>
              <a:rPr lang="en-US" dirty="0" err="1" smtClean="0"/>
              <a:t>bp</a:t>
            </a:r>
            <a:r>
              <a:rPr lang="en-US" dirty="0" smtClean="0"/>
              <a:t> DNA</a:t>
            </a:r>
          </a:p>
          <a:p>
            <a:r>
              <a:rPr lang="en-US" dirty="0"/>
              <a:t>w</a:t>
            </a:r>
            <a:r>
              <a:rPr lang="en-US" dirty="0" smtClean="0"/>
              <a:t>hole genome</a:t>
            </a:r>
          </a:p>
          <a:p>
            <a:r>
              <a:rPr lang="en-US" dirty="0"/>
              <a:t>s</a:t>
            </a:r>
            <a:r>
              <a:rPr lang="en-US" dirty="0" smtClean="0"/>
              <a:t>hotgun sequencing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81401" y="1219201"/>
            <a:ext cx="761999" cy="2590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44397" y="4267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basically means </a:t>
            </a:r>
            <a:r>
              <a:rPr lang="en-US" dirty="0" err="1" smtClean="0"/>
              <a:t>GenBank</a:t>
            </a:r>
            <a:r>
              <a:rPr lang="en-US" dirty="0" smtClean="0"/>
              <a:t> is falling behind</a:t>
            </a:r>
            <a:r>
              <a:rPr lang="en-US" dirty="0"/>
              <a:t> </a:t>
            </a:r>
            <a:r>
              <a:rPr lang="en-US" dirty="0" smtClean="0"/>
              <a:t>more every year!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91000"/>
            <a:ext cx="192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are the latest</a:t>
            </a:r>
          </a:p>
          <a:p>
            <a:r>
              <a:rPr lang="en-US" dirty="0" smtClean="0"/>
              <a:t>statistics…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productively, and to build algorithmic models that help us better understand biological systems.</a:t>
            </a:r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4436" y="990600"/>
            <a:ext cx="849463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We’ll cover the following topics, approximately in this order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BASICS OF PROGRAMMING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Introduction to Rosalind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A Python programming primer for non-programmers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Rosalind help &amp; programming Q/A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BIOLOGICAL SEQUENCE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Substitution matrices (BLOSSUM, PAM) &amp; sequence alignment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Protein and nucleic acid sequence alignments, dynamic programming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Sequence profiles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BLAST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! (the algorithm)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databases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Markov processes and Hidden Markov Models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763" y="1003042"/>
            <a:ext cx="77492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GENOMES, PROTEOMES, &amp; "BIG BIOLOGY"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Gene finding algorithms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assembly &amp; how the human genome was sequenced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introduction to large gene expression data sets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Promoter and motif finding, Gibbs sampling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Clustering algorithms, hierarchical, k-means, self-organizing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maps,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force-directed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maps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Classifiers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k-nearest neighbors,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Mahalonobis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distance	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Principal component analysis and data transformations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NETWORK &amp; SYNTHETIC BIOLOGY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Biological networks: metabolic, signaling, graphs, regulatory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Network alignment and comparisons, network organization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Deep homology and the evolution of traits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simulating, and building gene circuits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Genome design and synthesis</a:t>
            </a:r>
          </a:p>
        </p:txBody>
      </p:sp>
    </p:spTree>
    <p:extLst>
      <p:ext uri="{BB962C8B-B14F-4D97-AF65-F5344CB8AC3E}">
        <p14:creationId xmlns:p14="http://schemas.microsoft.com/office/powerpoint/2010/main" val="358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1536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FINAL COURSE PROJECT IS DUE by midnight, April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25, 2018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last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 class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days will be devoted to presenting your projects to the rest of the class.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"/>
            <a:ext cx="81115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Plus,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expert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guest lectures on: 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Homologs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orthologs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paralogs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Overview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mass spectrometry shotgun proteomics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Protein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3D structural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modeling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Plus, plus: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we’ll attempt a live demo in-class of next-next-gen sequencing….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4" y="1371599"/>
            <a:ext cx="94305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endParaRPr lang="en-US" sz="2800" dirty="0" smtClean="0"/>
          </a:p>
          <a:p>
            <a:pPr algn="ctr"/>
            <a:r>
              <a:rPr lang="en-US" sz="2800" b="1" dirty="0" smtClean="0"/>
              <a:t>http</a:t>
            </a:r>
            <a:r>
              <a:rPr lang="en-US" sz="2800" b="1" dirty="0"/>
              <a:t>://</a:t>
            </a:r>
            <a:r>
              <a:rPr lang="en-US" sz="2800" b="1" dirty="0" smtClean="0"/>
              <a:t>www.marcottelab.org/</a:t>
            </a:r>
          </a:p>
          <a:p>
            <a:pPr algn="ctr"/>
            <a:r>
              <a:rPr lang="en-US" sz="2800" b="1" dirty="0" err="1" smtClean="0"/>
              <a:t>index.php</a:t>
            </a:r>
            <a:r>
              <a:rPr lang="en-US" sz="2800" b="1" dirty="0" smtClean="0"/>
              <a:t>/BCH339N_2018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95" y="403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to upper division undergrads in natural sciences and engineering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Prerequisites: Biochemistry 339F, Computer Science 303E, and Statistics and Data Sciences 328M (or Statistics and Scientific Computation 318M, 328M) with a grade of at least C-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</a:t>
            </a:r>
            <a:r>
              <a:rPr lang="en-US" sz="2400" dirty="0" smtClean="0"/>
              <a:t>26.85)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http://www.codecademy.com/tracks/python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course project</a:t>
            </a:r>
            <a:r>
              <a:rPr lang="en-US" sz="2400" dirty="0" smtClean="0"/>
              <a:t> that you will develop over the semester &amp; present in the last 2 days of class (</a:t>
            </a:r>
            <a:r>
              <a:rPr lang="en-US" sz="2400" dirty="0"/>
              <a:t>25% of final </a:t>
            </a:r>
            <a:r>
              <a:rPr lang="en-US" sz="2400" dirty="0" smtClean="0"/>
              <a:t>grade) 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endParaRPr lang="en-US" sz="2400" dirty="0"/>
          </a:p>
          <a:p>
            <a:r>
              <a:rPr lang="en-US" sz="2400" dirty="0"/>
              <a:t>The course project will consist of a research project on a bioinformatics topic chosen by the student (with approval by the instructor) containing an element of independent computational biology research (e.g. calculation, programming, database analysis, etc</a:t>
            </a:r>
            <a:r>
              <a:rPr lang="en-US" sz="2400" dirty="0" smtClean="0"/>
              <a:t>.) turned in as a web URL (20%) and presented in class (5%).</a:t>
            </a:r>
          </a:p>
          <a:p>
            <a:endParaRPr lang="en-US" sz="800" dirty="0" smtClean="0"/>
          </a:p>
          <a:p>
            <a:r>
              <a:rPr lang="en-US" sz="2400" b="1" dirty="0" smtClean="0"/>
              <a:t>The project will be emailed as a web URL to the TA &amp; I, developed through the semester and finished by </a:t>
            </a:r>
            <a:r>
              <a:rPr lang="en-US" sz="2400" b="1" dirty="0"/>
              <a:t>midnight, </a:t>
            </a:r>
            <a:r>
              <a:rPr lang="en-US" sz="2400" b="1" dirty="0" smtClean="0"/>
              <a:t>April </a:t>
            </a:r>
            <a:r>
              <a:rPr lang="en-US" sz="2400" b="1" dirty="0" smtClean="0"/>
              <a:t>25, 2018.  </a:t>
            </a:r>
            <a:r>
              <a:rPr lang="en-US" sz="2400" b="1" dirty="0" smtClean="0"/>
              <a:t>The last </a:t>
            </a:r>
            <a:r>
              <a:rPr lang="en-US" sz="2400" b="1" dirty="0" smtClean="0"/>
              <a:t>3 </a:t>
            </a:r>
            <a:r>
              <a:rPr lang="en-US" sz="2400" b="1" dirty="0" smtClean="0"/>
              <a:t>classes will be spent presenting your projects.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12635" r="6058" b="16157"/>
          <a:stretch/>
        </p:blipFill>
        <p:spPr bwMode="auto">
          <a:xfrm>
            <a:off x="-1" y="1993624"/>
            <a:ext cx="8790685" cy="379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78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</a:t>
            </a:r>
            <a:r>
              <a:rPr lang="en-US" sz="2400" b="1" dirty="0" smtClean="0"/>
              <a:t>BCH339N </a:t>
            </a:r>
            <a:r>
              <a:rPr lang="en-US" sz="2400" b="1" dirty="0" smtClean="0"/>
              <a:t>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/>
              <a:t> </a:t>
            </a:r>
            <a:r>
              <a:rPr lang="en-US" sz="2400" b="1" dirty="0"/>
              <a:t>http://rosalind.info/classes/enroll/e70703bfdf/</a:t>
            </a:r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</a:t>
            </a:r>
            <a:r>
              <a:rPr lang="en-US" sz="2400" b="1" dirty="0" smtClean="0"/>
              <a:t>25.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3187" r="7230" b="15601"/>
          <a:stretch/>
        </p:blipFill>
        <p:spPr bwMode="auto">
          <a:xfrm>
            <a:off x="380999" y="508882"/>
            <a:ext cx="7772401" cy="338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405597" y="2062927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1067</Words>
  <Application>Microsoft Office PowerPoint</Application>
  <PresentationFormat>On-screen Show (4:3)</PresentationFormat>
  <Paragraphs>166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46</cp:revision>
  <cp:lastPrinted>2018-01-15T19:01:29Z</cp:lastPrinted>
  <dcterms:created xsi:type="dcterms:W3CDTF">2014-01-13T19:44:00Z</dcterms:created>
  <dcterms:modified xsi:type="dcterms:W3CDTF">2018-01-15T20:31:15Z</dcterms:modified>
</cp:coreProperties>
</file>