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9" r:id="rId4"/>
    <p:sldId id="280" r:id="rId5"/>
    <p:sldId id="259" r:id="rId6"/>
    <p:sldId id="258" r:id="rId7"/>
    <p:sldId id="268" r:id="rId8"/>
    <p:sldId id="257" r:id="rId9"/>
    <p:sldId id="260" r:id="rId10"/>
    <p:sldId id="263" r:id="rId11"/>
    <p:sldId id="264" r:id="rId12"/>
    <p:sldId id="265" r:id="rId13"/>
    <p:sldId id="266" r:id="rId14"/>
    <p:sldId id="267" r:id="rId15"/>
    <p:sldId id="270" r:id="rId16"/>
    <p:sldId id="262" r:id="rId17"/>
    <p:sldId id="271" r:id="rId18"/>
    <p:sldId id="272" r:id="rId19"/>
    <p:sldId id="273" r:id="rId20"/>
    <p:sldId id="269" r:id="rId21"/>
    <p:sldId id="274" r:id="rId22"/>
    <p:sldId id="275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CF78-CDB1-450A-AAF8-A0C9187F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7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65D-92D4-4C9D-8AE2-995BC00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65D-92D4-4C9D-8AE2-995BC00BCEC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68" y="1447800"/>
            <a:ext cx="711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</a:t>
            </a:r>
            <a:r>
              <a:rPr lang="en-US" sz="2800" b="1" dirty="0" smtClean="0"/>
              <a:t>primer for biochemists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0294" y="5410200"/>
            <a:ext cx="637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BCH339N </a:t>
            </a:r>
            <a:r>
              <a:rPr lang="en-US" sz="2800" b="1" dirty="0"/>
              <a:t>Systems </a:t>
            </a:r>
            <a:r>
              <a:rPr lang="en-US" sz="2800" b="1" dirty="0" smtClean="0"/>
              <a:t>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(Named </a:t>
            </a:r>
            <a:r>
              <a:rPr lang="en-US" sz="2400" b="1" dirty="0"/>
              <a:t>after </a:t>
            </a:r>
            <a:r>
              <a:rPr lang="en-US" sz="2400" b="1" i="1" dirty="0"/>
              <a:t>Monty Python’s Flying </a:t>
            </a:r>
            <a:r>
              <a:rPr lang="en-US" sz="2400" b="1" i="1" dirty="0" smtClean="0"/>
              <a:t>Circus</a:t>
            </a:r>
            <a:r>
              <a:rPr lang="en-US" sz="2400" b="1" dirty="0" smtClean="0"/>
              <a:t> &amp; designed </a:t>
            </a:r>
            <a:r>
              <a:rPr lang="en-US" sz="2400" b="1" dirty="0"/>
              <a:t>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GENERAL CONCEPTS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Variables </a:t>
            </a:r>
            <a:r>
              <a:rPr lang="en-US" sz="2400" dirty="0"/>
              <a:t>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BobsSocialSecurityNumber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456249685</a:t>
            </a:r>
          </a:p>
          <a:p>
            <a:r>
              <a:rPr lang="en-US" sz="2400" dirty="0" smtClean="0"/>
              <a:t>	mole </a:t>
            </a:r>
            <a:r>
              <a:rPr lang="en-US" sz="2400" dirty="0"/>
              <a:t>= </a:t>
            </a:r>
            <a:r>
              <a:rPr lang="en-US" sz="2400" dirty="0" smtClean="0"/>
              <a:t>6.022e-23</a:t>
            </a:r>
          </a:p>
          <a:p>
            <a:r>
              <a:rPr lang="en-US" sz="2400" dirty="0" smtClean="0"/>
              <a:t>	password </a:t>
            </a:r>
            <a:r>
              <a:rPr lang="en-US" sz="2400" dirty="0"/>
              <a:t>= "7 infinite fields of blue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that strings of letters and/or numbers are in quotes, unlike numerical values.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				LISTS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Groups of variables can be stored as lists.</a:t>
            </a:r>
            <a:endParaRPr lang="en-US" sz="2400" dirty="0"/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</a:t>
            </a:r>
            <a:r>
              <a:rPr lang="en-US" sz="2400" dirty="0" smtClean="0"/>
              <a:t>values,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like </a:t>
            </a:r>
            <a:r>
              <a:rPr lang="en-US" sz="2400" dirty="0"/>
              <a:t>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Lists </a:t>
            </a:r>
            <a:r>
              <a:rPr lang="en-US" sz="2400" dirty="0"/>
              <a:t>are variables, so you can name them just as you would name any other variable.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 smtClean="0"/>
          </a:p>
          <a:p>
            <a:r>
              <a:rPr lang="en-US" sz="2400" dirty="0" smtClean="0"/>
              <a:t>	The </a:t>
            </a:r>
            <a:r>
              <a:rPr lang="en-US" sz="2400" dirty="0"/>
              <a:t>list nucleotides might contain the elements 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nucleotides[0</a:t>
            </a:r>
            <a:r>
              <a:rPr lang="en-US" sz="2400" dirty="0">
                <a:latin typeface="+mj-lt"/>
                <a:cs typeface="Courier New" pitchFamily="49" charset="0"/>
              </a:rPr>
              <a:t>] = "A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nucleotides[1</a:t>
            </a:r>
            <a:r>
              <a:rPr lang="en-US" sz="2400" dirty="0">
                <a:latin typeface="+mj-lt"/>
                <a:cs typeface="Courier New" pitchFamily="49" charset="0"/>
              </a:rPr>
              <a:t>] = "C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nucleotides[2</a:t>
            </a:r>
            <a:r>
              <a:rPr lang="en-US" sz="2400" dirty="0">
                <a:latin typeface="+mj-lt"/>
                <a:cs typeface="Courier New" pitchFamily="49" charset="0"/>
              </a:rPr>
              <a:t>] = "</a:t>
            </a:r>
            <a:r>
              <a:rPr lang="en-US" sz="2400" dirty="0" smtClean="0">
                <a:latin typeface="+mj-lt"/>
                <a:cs typeface="Courier New" pitchFamily="49" charset="0"/>
              </a:rPr>
              <a:t>G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nucleotides[3</a:t>
            </a:r>
            <a:r>
              <a:rPr lang="en-US" sz="2400" dirty="0">
                <a:latin typeface="+mj-lt"/>
                <a:cs typeface="Courier New" pitchFamily="49" charset="0"/>
              </a:rPr>
              <a:t>] = "T</a:t>
            </a:r>
            <a:r>
              <a:rPr lang="en-US" sz="2400" dirty="0" smtClean="0">
                <a:latin typeface="+mj-lt"/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endParaRPr lang="en-US" sz="2400" dirty="0"/>
          </a:p>
          <a:p>
            <a:r>
              <a:rPr lang="en-US" sz="2400" dirty="0" smtClean="0"/>
              <a:t>(Notice </a:t>
            </a:r>
            <a:r>
              <a:rPr lang="en-US" sz="2400" dirty="0"/>
              <a:t>the numbering starts from zero</a:t>
            </a:r>
            <a:r>
              <a:rPr lang="en-US" sz="2400" dirty="0" smtClean="0"/>
              <a:t>. This is standard in Python.)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DICTIONARIES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</a:t>
            </a:r>
            <a:r>
              <a:rPr lang="en-US" sz="2400" i="1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sometimes also called a </a:t>
            </a:r>
            <a:r>
              <a:rPr lang="en-US" sz="2400" i="1" dirty="0"/>
              <a:t>hash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Groups </a:t>
            </a:r>
            <a:r>
              <a:rPr lang="en-US" sz="2400" dirty="0"/>
              <a:t>of values indexed not with numbers (although they could be) but with other values.  </a:t>
            </a:r>
            <a:endParaRPr lang="en-US" sz="2400" dirty="0" smtClean="0"/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For example, we </a:t>
            </a:r>
            <a:r>
              <a:rPr lang="en-US" sz="2400" dirty="0"/>
              <a:t>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</a:t>
            </a:r>
            <a:r>
              <a:rPr lang="en-US" sz="2400" dirty="0" smtClean="0"/>
              <a:t>contain 64 </a:t>
            </a:r>
            <a:r>
              <a:rPr lang="en-US" sz="2400" dirty="0"/>
              <a:t>entries, one for each codon, </a:t>
            </a:r>
            <a:r>
              <a:rPr lang="en-US" sz="2400" dirty="0" smtClean="0"/>
              <a:t>e.g.</a:t>
            </a:r>
          </a:p>
          <a:p>
            <a:endParaRPr lang="en-US" sz="2400" dirty="0"/>
          </a:p>
          <a:p>
            <a:r>
              <a:rPr lang="en-US" sz="2400" dirty="0" smtClean="0"/>
              <a:t>	codons</a:t>
            </a:r>
            <a:r>
              <a:rPr lang="en-US" sz="2400" dirty="0"/>
              <a:t>["ATG"] = "</a:t>
            </a:r>
            <a:r>
              <a:rPr lang="en-US" sz="2400" dirty="0" smtClean="0"/>
              <a:t>Methionine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codons["</a:t>
            </a:r>
            <a:r>
              <a:rPr lang="en-US" sz="2400" dirty="0"/>
              <a:t>TAG"] = "Stop </a:t>
            </a:r>
            <a:r>
              <a:rPr lang="en-US" sz="2400" dirty="0" smtClean="0"/>
              <a:t>codon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  <a:endParaRPr lang="en-US" sz="2400" b="1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</a:t>
            </a:r>
            <a:r>
              <a:rPr lang="en-US" sz="2400" dirty="0"/>
              <a:t>are two very important ways to control </a:t>
            </a:r>
            <a:r>
              <a:rPr lang="en-US" sz="2400" dirty="0" smtClean="0"/>
              <a:t>the logical flow of your programs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if statements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are some other ways too, but this will get you going for now.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# </a:t>
            </a:r>
            <a:r>
              <a:rPr lang="en-US" sz="2400" dirty="0"/>
              <a:t>Start translating here.  We’re not going to write this </a:t>
            </a:r>
            <a:r>
              <a:rPr lang="en-US" sz="2400" dirty="0" smtClean="0"/>
              <a:t>part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smtClean="0"/>
              <a:t>	# since we’re really </a:t>
            </a:r>
            <a:r>
              <a:rPr lang="en-US" sz="2400" dirty="0"/>
              <a:t>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	# </a:t>
            </a:r>
            <a:r>
              <a:rPr lang="en-US" sz="2400" dirty="0"/>
              <a:t>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dirty="0" smtClean="0"/>
                <a:t>ython </a:t>
              </a:r>
              <a:r>
                <a:rPr lang="en-US" b="1" dirty="0"/>
                <a:t>cares about </a:t>
              </a:r>
              <a:r>
                <a:rPr lang="en-US" b="1" dirty="0" smtClean="0"/>
                <a:t>the white </a:t>
              </a:r>
              <a:r>
                <a:rPr lang="en-US" b="1" dirty="0"/>
                <a:t>space (tabs &amp; spaces) you </a:t>
              </a:r>
              <a:r>
                <a:rPr lang="en-US" b="1" dirty="0" smtClean="0"/>
                <a:t>use</a:t>
              </a:r>
              <a:r>
                <a:rPr lang="en-US" dirty="0" smtClean="0"/>
                <a:t>!</a:t>
              </a:r>
            </a:p>
            <a:p>
              <a:pPr algn="ctr"/>
              <a:r>
                <a:rPr lang="en-US" dirty="0" smtClean="0"/>
                <a:t>This </a:t>
              </a:r>
              <a:r>
                <a:rPr lang="en-US" dirty="0"/>
                <a:t>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 </a:t>
              </a:r>
              <a:r>
                <a:rPr lang="en-US" dirty="0"/>
                <a:t>recommend </a:t>
              </a:r>
              <a:r>
                <a:rPr lang="en-US" dirty="0" smtClean="0"/>
                <a:t>using </a:t>
              </a:r>
              <a:r>
                <a:rPr lang="en-US" dirty="0"/>
                <a:t>a tab (rather than spaces) so </a:t>
              </a:r>
              <a:r>
                <a:rPr lang="en-US" dirty="0" smtClean="0"/>
                <a:t>you’re </a:t>
              </a:r>
              <a:r>
                <a:rPr lang="en-US" dirty="0"/>
                <a:t>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 smtClean="0"/>
              <a:t>	==</a:t>
            </a:r>
            <a:r>
              <a:rPr lang="en-US" sz="2400" dirty="0"/>
              <a:t>	</a:t>
            </a:r>
            <a:r>
              <a:rPr lang="en-US" sz="2400" dirty="0" smtClean="0"/>
              <a:t>equals </a:t>
            </a:r>
            <a:r>
              <a:rPr lang="en-US" sz="2400" dirty="0"/>
              <a:t>		</a:t>
            </a:r>
          </a:p>
          <a:p>
            <a:r>
              <a:rPr lang="en-US" sz="2400" dirty="0" smtClean="0"/>
              <a:t>	!=</a:t>
            </a:r>
            <a:r>
              <a:rPr lang="en-US" sz="2400" dirty="0"/>
              <a:t>	is not equal to 	</a:t>
            </a:r>
          </a:p>
          <a:p>
            <a:r>
              <a:rPr lang="en-US" sz="2400" dirty="0" smtClean="0"/>
              <a:t>	&lt;</a:t>
            </a:r>
            <a:r>
              <a:rPr lang="en-US" sz="2400" dirty="0"/>
              <a:t>	is less than</a:t>
            </a:r>
          </a:p>
          <a:p>
            <a:r>
              <a:rPr lang="en-US" sz="2400" dirty="0" smtClean="0"/>
              <a:t>	&gt;</a:t>
            </a:r>
            <a:r>
              <a:rPr lang="en-US" sz="2400" dirty="0"/>
              <a:t>	is greater than	</a:t>
            </a:r>
          </a:p>
          <a:p>
            <a:r>
              <a:rPr lang="en-US" sz="2400" dirty="0" smtClean="0"/>
              <a:t>	&lt;=</a:t>
            </a:r>
            <a:r>
              <a:rPr lang="en-US" sz="2400" dirty="0"/>
              <a:t>	is less than or equal to</a:t>
            </a:r>
          </a:p>
          <a:p>
            <a:r>
              <a:rPr lang="en-US" sz="2400" dirty="0" smtClean="0"/>
              <a:t>	&gt;=</a:t>
            </a:r>
            <a:r>
              <a:rPr lang="en-US" sz="2400" dirty="0"/>
              <a:t>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</a:t>
            </a:r>
            <a:r>
              <a:rPr lang="en-US" sz="2400" b="1" dirty="0" smtClean="0"/>
              <a:t>parentheses </a:t>
            </a:r>
            <a:r>
              <a:rPr lang="en-US" sz="2400" b="1" dirty="0"/>
              <a:t>and Boolean </a:t>
            </a:r>
            <a:r>
              <a:rPr lang="en-US" sz="2400" b="1" dirty="0" smtClean="0"/>
              <a:t>operations, </a:t>
            </a:r>
            <a:r>
              <a:rPr lang="en-US" sz="2400" b="1" dirty="0"/>
              <a:t>such as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and</a:t>
            </a:r>
            <a:r>
              <a:rPr lang="en-US" sz="2400" b="1" i="1" dirty="0"/>
              <a:t>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Note: in </a:t>
              </a:r>
              <a:r>
                <a:rPr lang="en-US" b="1" dirty="0"/>
                <a:t>the sense of performing a comparison, not </a:t>
              </a:r>
              <a:r>
                <a:rPr lang="en-US" b="1" dirty="0" smtClean="0"/>
                <a:t>as in setting </a:t>
              </a:r>
              <a:r>
                <a:rPr lang="en-US" b="1" dirty="0"/>
                <a:t>a </a:t>
              </a:r>
              <a:r>
                <a:rPr lang="en-US" b="1" dirty="0" smtClean="0"/>
                <a:t>value.</a:t>
              </a:r>
              <a:endParaRPr lang="en-US" b="1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</a:t>
            </a:r>
            <a:r>
              <a:rPr lang="en-US" sz="2400" b="1" i="1" dirty="0" smtClean="0"/>
              <a:t>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to calculate the mean value of the number in an array, we might try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	Take </a:t>
            </a:r>
            <a:r>
              <a:rPr lang="en-US" sz="2400" dirty="0"/>
              <a:t>each value in the array in turn.</a:t>
            </a:r>
          </a:p>
          <a:p>
            <a:r>
              <a:rPr lang="en-US" sz="2400" dirty="0" smtClean="0"/>
              <a:t>	Add </a:t>
            </a:r>
            <a:r>
              <a:rPr lang="en-US" sz="2400" dirty="0"/>
              <a:t>each value to a running sum.</a:t>
            </a:r>
          </a:p>
          <a:p>
            <a:r>
              <a:rPr lang="en-US" sz="2400" dirty="0" smtClean="0"/>
              <a:t>	Divide </a:t>
            </a:r>
            <a:r>
              <a:rPr lang="en-US" sz="2400" dirty="0"/>
              <a:t>the total by the number of </a:t>
            </a:r>
            <a:r>
              <a:rPr lang="en-US" sz="2400" dirty="0" smtClean="0"/>
              <a:t>values.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Python, you could write this as:</a:t>
            </a:r>
          </a:p>
          <a:p>
            <a:endParaRPr lang="en-US" sz="2400" dirty="0" smtClean="0"/>
          </a:p>
          <a:p>
            <a:r>
              <a:rPr lang="en-US" sz="2400" dirty="0" smtClean="0"/>
              <a:t>grades </a:t>
            </a:r>
            <a:r>
              <a:rPr lang="en-US" sz="2400" dirty="0"/>
              <a:t>= [93, 95, 87, 63, 75]   </a:t>
            </a:r>
            <a:r>
              <a:rPr lang="en-US" sz="2400" dirty="0" smtClean="0"/>
              <a:t>	# </a:t>
            </a:r>
            <a:r>
              <a:rPr lang="en-US" sz="2400" dirty="0"/>
              <a:t>create a list of grades</a:t>
            </a:r>
          </a:p>
          <a:p>
            <a:r>
              <a:rPr lang="en-US" sz="2400" dirty="0"/>
              <a:t>sum = 0.0                       </a:t>
            </a:r>
            <a:r>
              <a:rPr lang="en-US" sz="2400" dirty="0" smtClean="0"/>
              <a:t>	# </a:t>
            </a:r>
            <a:r>
              <a:rPr lang="en-US" sz="2400" dirty="0"/>
              <a:t>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</a:t>
            </a:r>
            <a:r>
              <a:rPr lang="en-US" sz="2400" dirty="0" smtClean="0"/>
              <a:t>	# </a:t>
            </a:r>
            <a:r>
              <a:rPr lang="en-US" sz="2400" dirty="0"/>
              <a:t>iterate over the list called grades</a:t>
            </a:r>
          </a:p>
          <a:p>
            <a:r>
              <a:rPr lang="en-US" sz="2400" dirty="0" smtClean="0"/>
              <a:t>    	sum </a:t>
            </a:r>
            <a:r>
              <a:rPr lang="en-US" sz="2400" dirty="0"/>
              <a:t>= sum + grade  </a:t>
            </a:r>
            <a:r>
              <a:rPr lang="en-US" sz="2400" dirty="0" smtClean="0"/>
              <a:t>   # </a:t>
            </a:r>
            <a:r>
              <a:rPr lang="en-US" sz="2400" dirty="0"/>
              <a:t>indented commands are executed on</a:t>
            </a:r>
          </a:p>
          <a:p>
            <a:r>
              <a:rPr lang="en-US" sz="2400" dirty="0"/>
              <a:t> 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</a:t>
            </a:r>
            <a:r>
              <a:rPr lang="en-US" sz="2400" dirty="0" smtClean="0"/>
              <a:t>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"),mean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Python </a:t>
              </a:r>
              <a:r>
                <a:rPr lang="en-US" dirty="0" smtClean="0"/>
                <a:t>cares whether </a:t>
              </a:r>
              <a:r>
                <a:rPr lang="en-US" dirty="0"/>
                <a:t>numbers are </a:t>
              </a:r>
              <a:r>
                <a:rPr lang="en-US" b="1" dirty="0" smtClean="0"/>
                <a:t>integers</a:t>
              </a:r>
              <a:r>
                <a:rPr lang="en-US" dirty="0" smtClean="0"/>
                <a:t> </a:t>
              </a:r>
              <a:r>
                <a:rPr lang="en-US" dirty="0"/>
                <a:t>or </a:t>
              </a:r>
              <a:r>
                <a:rPr lang="en-US" b="1" dirty="0"/>
                <a:t>floating point </a:t>
              </a:r>
              <a:r>
                <a:rPr lang="en-US" dirty="0" smtClean="0"/>
                <a:t>(also </a:t>
              </a:r>
              <a:r>
                <a:rPr lang="en-US" b="1" dirty="0" smtClean="0"/>
                <a:t>long </a:t>
              </a:r>
              <a:r>
                <a:rPr lang="en-US" b="1" dirty="0"/>
                <a:t>integers </a:t>
              </a:r>
              <a:r>
                <a:rPr lang="en-US" dirty="0"/>
                <a:t>and </a:t>
              </a:r>
              <a:r>
                <a:rPr lang="en-US" b="1" dirty="0"/>
                <a:t>complex </a:t>
              </a:r>
              <a:r>
                <a:rPr lang="en-US" b="1" dirty="0" smtClean="0"/>
                <a:t>numbers</a:t>
              </a:r>
              <a:r>
                <a:rPr lang="en-US" dirty="0" smtClean="0"/>
                <a:t>).</a:t>
              </a:r>
            </a:p>
            <a:p>
              <a:pPr algn="ctr"/>
              <a:r>
                <a:rPr lang="en-US" b="1" dirty="0" smtClean="0"/>
                <a:t>Tell Python you </a:t>
              </a:r>
              <a:r>
                <a:rPr lang="en-US" b="1" dirty="0"/>
                <a:t>want floating point by </a:t>
              </a:r>
              <a:r>
                <a:rPr lang="en-US" b="1" dirty="0" smtClean="0"/>
                <a:t>defining </a:t>
              </a:r>
              <a:r>
                <a:rPr lang="en-US" b="1" dirty="0"/>
                <a:t>your variables </a:t>
              </a:r>
              <a:r>
                <a:rPr lang="en-US" b="1" dirty="0" smtClean="0"/>
                <a:t>accordingly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general, Python </a:t>
            </a:r>
            <a:r>
              <a:rPr lang="en-US" sz="2400" dirty="0"/>
              <a:t>will perform most mathematical operations, e.g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multiplication 	(</a:t>
            </a:r>
            <a:r>
              <a:rPr lang="en-US" sz="2400" b="1" dirty="0"/>
              <a:t>A * B)</a:t>
            </a:r>
          </a:p>
          <a:p>
            <a:r>
              <a:rPr lang="en-US" sz="2400" b="1" dirty="0" smtClean="0"/>
              <a:t>	division 		(</a:t>
            </a:r>
            <a:r>
              <a:rPr lang="en-US" sz="2400" b="1" dirty="0"/>
              <a:t>A / B)</a:t>
            </a:r>
          </a:p>
          <a:p>
            <a:r>
              <a:rPr lang="en-US" sz="2400" b="1" dirty="0" smtClean="0"/>
              <a:t>	exponentiation 	(</a:t>
            </a:r>
            <a:r>
              <a:rPr lang="en-US" sz="2400" b="1" dirty="0"/>
              <a:t>A ** B)</a:t>
            </a:r>
          </a:p>
          <a:p>
            <a:r>
              <a:rPr lang="en-US" sz="2400" dirty="0" smtClean="0"/>
              <a:t>		etc.</a:t>
            </a:r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lots of advanced mathematical </a:t>
            </a:r>
            <a:r>
              <a:rPr lang="en-US" sz="2400" dirty="0"/>
              <a:t>capabilities you can explore </a:t>
            </a:r>
            <a:r>
              <a:rPr lang="en-US" sz="2400" dirty="0" smtClean="0"/>
              <a:t>later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READING FILES</a:t>
            </a:r>
            <a:endParaRPr lang="en-US" sz="2400" dirty="0"/>
          </a:p>
          <a:p>
            <a:r>
              <a:rPr lang="en-US" sz="2400" b="1" dirty="0"/>
              <a:t>Y</a:t>
            </a:r>
            <a:r>
              <a:rPr lang="en-US" sz="2400" b="1" dirty="0" smtClean="0"/>
              <a:t>ou can use </a:t>
            </a:r>
            <a:r>
              <a:rPr lang="en-US" sz="2400" b="1" dirty="0"/>
              <a:t>a </a:t>
            </a:r>
            <a:r>
              <a:rPr lang="en-US" sz="2400" b="1" i="1" dirty="0"/>
              <a:t>for</a:t>
            </a:r>
            <a:r>
              <a:rPr lang="en-US" sz="2400" b="1" dirty="0"/>
              <a:t> loop to read </a:t>
            </a:r>
            <a:r>
              <a:rPr lang="en-US" sz="2400" b="1" dirty="0" smtClean="0"/>
              <a:t>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</a:t>
            </a:r>
            <a:r>
              <a:rPr lang="en-US" sz="2400" dirty="0" smtClean="0"/>
              <a:t>		# </a:t>
            </a:r>
            <a:r>
              <a:rPr lang="en-US" sz="2400" dirty="0"/>
              <a:t>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</a:t>
            </a:r>
            <a:r>
              <a:rPr lang="en-US" sz="2400" dirty="0" smtClean="0"/>
              <a:t>	# </a:t>
            </a:r>
            <a:r>
              <a:rPr lang="en-US" sz="2400" dirty="0"/>
              <a:t>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</a:t>
            </a:r>
            <a:r>
              <a:rPr lang="en-US" sz="2400" dirty="0" smtClean="0"/>
              <a:t>	# </a:t>
            </a:r>
            <a:r>
              <a:rPr lang="en-US" sz="2400" dirty="0"/>
              <a:t>split the line into a list of </a:t>
            </a:r>
            <a:r>
              <a:rPr lang="en-US" sz="2400" dirty="0" smtClean="0"/>
              <a:t>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400" dirty="0"/>
              <a:t>    print "The first word of line {0} of the file is {1}".format(count, words[0])</a:t>
            </a:r>
          </a:p>
          <a:p>
            <a:r>
              <a:rPr lang="en-US" sz="2400" dirty="0"/>
              <a:t>    count += 1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Last, close the file.</a:t>
            </a:r>
          </a:p>
          <a:p>
            <a:r>
              <a:rPr lang="en-US" sz="2400" dirty="0"/>
              <a:t>print 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</a:t>
            </a:r>
            <a:r>
              <a:rPr lang="en-US" sz="2400" dirty="0" smtClean="0"/>
              <a:t>)</a:t>
            </a:r>
            <a:r>
              <a:rPr lang="en-US" sz="2400" dirty="0"/>
              <a:t>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Stands for “read”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\r = carriage return</a:t>
              </a:r>
            </a:p>
            <a:p>
              <a:r>
                <a:rPr lang="en-US" b="1" dirty="0" smtClean="0"/>
                <a:t>\n = newline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Placeholders </a:t>
              </a:r>
              <a:r>
                <a:rPr lang="en-US" b="1" dirty="0"/>
                <a:t>(e.g., {0</a:t>
              </a:r>
              <a:r>
                <a:rPr lang="en-US" b="1" dirty="0" smtClean="0"/>
                <a:t>}) in the print </a:t>
              </a:r>
              <a:r>
                <a:rPr lang="en-US" b="1" dirty="0"/>
                <a:t>statement </a:t>
              </a:r>
              <a:r>
                <a:rPr lang="en-US" b="1" dirty="0" smtClean="0"/>
                <a:t>indicate variables listed at </a:t>
              </a:r>
              <a:r>
                <a:rPr lang="en-US" b="1" dirty="0"/>
                <a:t>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Increment counter by 1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2900" r="34319" b="17422"/>
          <a:stretch/>
        </p:blipFill>
        <p:spPr bwMode="auto">
          <a:xfrm>
            <a:off x="381000" y="609600"/>
            <a:ext cx="758952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4400" y="4495800"/>
            <a:ext cx="8001000" cy="1793327"/>
            <a:chOff x="914400" y="4495800"/>
            <a:chExt cx="8001000" cy="17933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3" t="21116" r="38545" b="67328"/>
            <a:stretch/>
          </p:blipFill>
          <p:spPr bwMode="auto">
            <a:xfrm>
              <a:off x="914400" y="4495800"/>
              <a:ext cx="8001000" cy="17933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8204" y="4800600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88204" y="5089902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204" y="5371454"/>
              <a:ext cx="59436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edition):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3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WRITING FILES</a:t>
            </a:r>
          </a:p>
          <a:p>
            <a:endParaRPr lang="en-US" sz="2400" b="1" dirty="0"/>
          </a:p>
          <a:p>
            <a:r>
              <a:rPr lang="en-US" sz="2400" b="1" dirty="0" smtClean="0"/>
              <a:t>Same </a:t>
            </a:r>
            <a:r>
              <a:rPr lang="en-US" sz="2400" b="1" dirty="0"/>
              <a:t>as reading files, but use "w" for  ‘</a:t>
            </a:r>
            <a:r>
              <a:rPr lang="en-US" sz="2400" b="1" dirty="0" smtClean="0"/>
              <a:t>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</a:t>
            </a:r>
            <a:r>
              <a:rPr lang="en-US" sz="2400" dirty="0" smtClean="0"/>
              <a:t>		# </a:t>
            </a:r>
            <a:r>
              <a:rPr lang="en-US" sz="2400" dirty="0"/>
              <a:t>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</a:t>
            </a:r>
            <a:r>
              <a:rPr lang="en-US" dirty="0" smtClean="0"/>
              <a:t>directory on your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PUTTING IT ALL TOGETHER</a:t>
            </a:r>
          </a:p>
          <a:p>
            <a:r>
              <a:rPr lang="en-US" dirty="0" smtClean="0"/>
              <a:t>	</a:t>
            </a:r>
          </a:p>
          <a:p>
            <a:r>
              <a:rPr lang="en-US" dirty="0" err="1" smtClean="0"/>
              <a:t>seq_filename</a:t>
            </a:r>
            <a:r>
              <a:rPr lang="en-US" dirty="0" smtClean="0"/>
              <a:t> </a:t>
            </a:r>
            <a:r>
              <a:rPr lang="en-US" dirty="0"/>
              <a:t>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</a:t>
            </a:r>
            <a:r>
              <a:rPr lang="en-US" dirty="0" smtClean="0"/>
              <a:t>			# </a:t>
            </a:r>
            <a:r>
              <a:rPr lang="en-US" dirty="0"/>
              <a:t>create an empty dictionary</a:t>
            </a:r>
          </a:p>
          <a:p>
            <a:endParaRPr lang="en-US" dirty="0"/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</a:t>
            </a:r>
            <a:r>
              <a:rPr lang="en-US" dirty="0" smtClean="0"/>
              <a:t>)			# Python function to calculate the length of a string</a:t>
            </a:r>
            <a:endParaRPr lang="en-US" dirty="0"/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nucleotide.has_key</a:t>
            </a:r>
            <a:r>
              <a:rPr lang="en-US" dirty="0"/>
              <a:t>(</a:t>
            </a:r>
            <a:r>
              <a:rPr lang="en-US" dirty="0" err="1"/>
              <a:t>nuc</a:t>
            </a:r>
            <a:r>
              <a:rPr lang="en-US" dirty="0"/>
              <a:t>):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endParaRPr lang="en-US" dirty="0"/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"The nucleotide {0} occurs {1} times, or {2} %".format(n, nucleotide[n], fraction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</a:t>
            </a:r>
            <a:r>
              <a:rPr lang="en-US" sz="2400" dirty="0" smtClean="0"/>
              <a:t>to </a:t>
            </a:r>
            <a:r>
              <a:rPr lang="en-US" sz="2400" dirty="0"/>
              <a:t>be the genome of </a:t>
            </a:r>
            <a:r>
              <a:rPr lang="en-US" sz="2400" i="1" dirty="0"/>
              <a:t>E. coli</a:t>
            </a:r>
            <a:r>
              <a:rPr lang="en-US" sz="2400" dirty="0"/>
              <a:t>, </a:t>
            </a:r>
            <a:r>
              <a:rPr lang="en-US" sz="2400" dirty="0" smtClean="0"/>
              <a:t>available </a:t>
            </a:r>
            <a:r>
              <a:rPr lang="en-US" sz="2400" dirty="0"/>
              <a:t>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</a:t>
            </a:r>
            <a:r>
              <a:rPr lang="en-US" sz="2400" dirty="0" smtClean="0"/>
              <a:t>or the class 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</a:t>
            </a:r>
            <a:r>
              <a:rPr lang="en-US" sz="2400" dirty="0" smtClean="0"/>
              <a:t>is ~77,000 lines </a:t>
            </a:r>
            <a:r>
              <a:rPr lang="en-US" sz="2400" dirty="0"/>
              <a:t>of A’s, C’s, G’s and </a:t>
            </a:r>
            <a:r>
              <a:rPr lang="en-US" sz="2400" dirty="0" smtClean="0"/>
              <a:t>T’s:</a:t>
            </a:r>
            <a:endParaRPr lang="en-US" sz="2400" dirty="0"/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 smtClean="0"/>
              <a:t>etc…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24.6191332553 %</a:t>
            </a:r>
          </a:p>
          <a:p>
            <a:r>
              <a:rPr lang="en-US" sz="2400" dirty="0"/>
              <a:t>The nucleotide C occurs 1179433 times, or 25.423082884 %</a:t>
            </a:r>
          </a:p>
          <a:p>
            <a:r>
              <a:rPr lang="en-US" sz="2400" dirty="0"/>
              <a:t>The nucleotide T occurs 1140877 times, or 24.5919950785 %</a:t>
            </a:r>
          </a:p>
          <a:p>
            <a:r>
              <a:rPr lang="en-US" sz="2400" dirty="0"/>
              <a:t>The nucleotide G occurs 1176775 times, or 25.3657887822 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  <a:p>
            <a:r>
              <a:rPr lang="en-US" sz="2400" dirty="0" smtClean="0"/>
              <a:t>So</a:t>
            </a:r>
            <a:r>
              <a:rPr lang="en-US" sz="2400" dirty="0"/>
              <a:t>, </a:t>
            </a:r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know </a:t>
            </a:r>
            <a:r>
              <a:rPr lang="en-US" sz="2400" dirty="0"/>
              <a:t>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(2017 update):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25002" r="38850" b="6249"/>
          <a:stretch/>
        </p:blipFill>
        <p:spPr bwMode="auto">
          <a:xfrm>
            <a:off x="758687" y="525955"/>
            <a:ext cx="7467600" cy="59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20129" r="35574" b="-643"/>
          <a:stretch/>
        </p:blipFill>
        <p:spPr bwMode="auto">
          <a:xfrm>
            <a:off x="609600" y="500933"/>
            <a:ext cx="8122920" cy="635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</a:t>
            </a:r>
            <a:r>
              <a:rPr lang="en-US" sz="2800" b="1" dirty="0" smtClean="0"/>
              <a:t>2018 </a:t>
            </a:r>
            <a:r>
              <a:rPr lang="en-US" sz="2800" b="1" dirty="0" smtClean="0"/>
              <a:t>update):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160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Most bioinformatics researchers use </a:t>
            </a:r>
            <a:r>
              <a:rPr lang="en-US" sz="2400" b="1" dirty="0"/>
              <a:t>a scripting language, such as Python, Perl, or Ruby.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These </a:t>
            </a:r>
            <a:r>
              <a:rPr lang="en-US" sz="2400" b="1" dirty="0"/>
              <a:t>languages are not the fastest, not the slowest, nor best, nor worst </a:t>
            </a:r>
            <a:r>
              <a:rPr lang="en-US" sz="2400" b="1" dirty="0" smtClean="0"/>
              <a:t>languages, but they’re easy </a:t>
            </a:r>
            <a:r>
              <a:rPr lang="en-US" sz="2400" b="1" dirty="0"/>
              <a:t>to learn and </a:t>
            </a:r>
            <a:r>
              <a:rPr lang="en-US" sz="2400" b="1" dirty="0" smtClean="0"/>
              <a:t>write</a:t>
            </a:r>
            <a:r>
              <a:rPr lang="en-US" sz="2400" b="1" dirty="0"/>
              <a:t>,</a:t>
            </a:r>
            <a:r>
              <a:rPr lang="en-US" sz="2400" b="1" dirty="0" smtClean="0"/>
              <a:t> and for many </a:t>
            </a:r>
            <a:r>
              <a:rPr lang="en-US" sz="2400" b="1" dirty="0"/>
              <a:t>reasons, </a:t>
            </a:r>
            <a:r>
              <a:rPr lang="en-US" sz="2400" b="1" dirty="0" smtClean="0"/>
              <a:t>are </a:t>
            </a:r>
            <a:r>
              <a:rPr lang="en-US" sz="2400" b="1" dirty="0"/>
              <a:t>well-suited to bioinformatics.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</a:t>
            </a:r>
            <a:r>
              <a:rPr lang="en-US" sz="2400" b="1" dirty="0" smtClean="0"/>
              <a:t>language </a:t>
            </a:r>
            <a:r>
              <a:rPr lang="en-US" sz="2400" b="1" dirty="0"/>
              <a:t>and help us introduce the basics of algorithms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&amp; </a:t>
            </a:r>
            <a:r>
              <a:rPr lang="en-US" sz="2400" b="1" dirty="0">
                <a:solidFill>
                  <a:srgbClr val="FF0000"/>
                </a:solidFill>
              </a:rPr>
              <a:t>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Bioinformatics </a:t>
            </a:r>
            <a:r>
              <a:rPr lang="en-US" sz="2400" b="1" i="1" dirty="0"/>
              <a:t>Programming Using Python: Practical Programming for Biological Data</a:t>
            </a:r>
            <a:r>
              <a:rPr lang="en-US" sz="2400" b="1" dirty="0"/>
              <a:t>, </a:t>
            </a:r>
            <a:r>
              <a:rPr lang="en-US" sz="2400" b="1" dirty="0" smtClean="0"/>
              <a:t> Mitchell </a:t>
            </a:r>
            <a:r>
              <a:rPr lang="en-US" sz="2400" b="1" dirty="0"/>
              <a:t>L. Model, O'Reilly Media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 smtClean="0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http://www.codecademy.com/tracks/python</a:t>
            </a:r>
          </a:p>
          <a:p>
            <a:r>
              <a:rPr lang="en-US" sz="2400" b="1" dirty="0" smtClean="0"/>
              <a:t>&amp; the Khan </a:t>
            </a:r>
            <a:r>
              <a:rPr lang="en-US" sz="2400" b="1" dirty="0"/>
              <a:t>Academy: </a:t>
            </a:r>
          </a:p>
          <a:p>
            <a:r>
              <a:rPr lang="en-US" sz="2400" b="1" dirty="0"/>
              <a:t>https://</a:t>
            </a:r>
            <a:r>
              <a:rPr lang="en-US" sz="2400" b="1" dirty="0" smtClean="0"/>
              <a:t>www.khanacademy.org/science/computer-science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bit more advanced:    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Programming </a:t>
            </a:r>
            <a:r>
              <a:rPr lang="en-US" sz="2400" b="1" i="1" dirty="0" smtClean="0"/>
              <a:t>Python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		Mark Lutz</a:t>
            </a:r>
            <a:r>
              <a:rPr lang="en-US" sz="2400" b="1" dirty="0"/>
              <a:t>, O’Reilly Media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By now, you should have installed Python on your computer,</a:t>
            </a:r>
          </a:p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ollowing the instructions in </a:t>
            </a:r>
            <a:r>
              <a:rPr lang="en-US" sz="2400" b="1" dirty="0"/>
              <a:t>Rosalind </a:t>
            </a:r>
            <a:r>
              <a:rPr lang="en-US" sz="2400" b="1" dirty="0" smtClean="0"/>
              <a:t>Homework problem #1.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76713" cy="43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IDLE: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can test out commands here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o make sure they work…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…but to actually write your programs,</a:t>
              </a:r>
            </a:p>
            <a:p>
              <a:r>
                <a:rPr lang="en-US" dirty="0" smtClean="0"/>
                <a:t>open a new window.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5799" y="1991015"/>
            <a:ext cx="4249909" cy="4386403"/>
            <a:chOff x="4495799" y="1991015"/>
            <a:chExt cx="4249909" cy="43864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1991015"/>
              <a:ext cx="4249909" cy="43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724400" y="2308098"/>
              <a:ext cx="3887154" cy="1494437"/>
              <a:chOff x="4724400" y="2308098"/>
              <a:chExt cx="3887154" cy="149443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3156204"/>
                <a:ext cx="388715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in your program, save the file, and</a:t>
                </a:r>
              </a:p>
              <a:p>
                <a:pPr algn="ctr"/>
                <a:r>
                  <a:rPr lang="en-US" dirty="0" smtClean="0"/>
                  <a:t>run it….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10200" y="2308098"/>
                <a:ext cx="410160" cy="8481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This window will serve as a command line</a:t>
              </a:r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nterface &amp; display your program output.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window will serve as a text editor for programming.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start </a:t>
            </a:r>
            <a:r>
              <a:rPr lang="en-US" sz="2400" b="1" dirty="0"/>
              <a:t>with some </a:t>
            </a:r>
            <a:r>
              <a:rPr lang="en-US" sz="2400" b="1" dirty="0" smtClean="0"/>
              <a:t>simple </a:t>
            </a:r>
            <a:r>
              <a:rPr lang="en-US" sz="2400" b="1" dirty="0"/>
              <a:t>programs in Python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</a:t>
            </a:r>
            <a:r>
              <a:rPr lang="en-US" sz="2400" b="1" dirty="0" smtClean="0"/>
              <a:t>example is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print</a:t>
            </a:r>
            <a:r>
              <a:rPr lang="en-US" sz="2400" dirty="0"/>
              <a:t>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 smtClean="0"/>
              <a:t>Save &amp; run the program.  The </a:t>
            </a:r>
            <a:r>
              <a:rPr lang="en-US" sz="2400" b="1" dirty="0"/>
              <a:t>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slightly </a:t>
            </a:r>
            <a:r>
              <a:rPr lang="en-US" sz="2400" b="1" dirty="0"/>
              <a:t>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</a:t>
            </a:r>
            <a:r>
              <a:rPr lang="en-US" sz="2000" dirty="0" err="1"/>
              <a:t>raw_input</a:t>
            </a:r>
            <a:r>
              <a:rPr lang="en-US" sz="2000" dirty="0"/>
              <a:t>("What is your name? ")  # </a:t>
            </a:r>
            <a:r>
              <a:rPr lang="en-US" sz="2000" dirty="0" smtClean="0"/>
              <a:t>asks </a:t>
            </a:r>
            <a:r>
              <a:rPr lang="en-US" sz="2000" dirty="0"/>
              <a:t>a question and saves the answer</a:t>
            </a:r>
          </a:p>
          <a:p>
            <a:r>
              <a:rPr lang="en-US" sz="2000" dirty="0"/>
              <a:t>				 </a:t>
            </a:r>
            <a:r>
              <a:rPr lang="en-US" sz="2000" dirty="0" smtClean="0"/>
              <a:t>             # </a:t>
            </a:r>
            <a:r>
              <a:rPr lang="en-US" sz="2000" dirty="0"/>
              <a:t>in the variable "name"</a:t>
            </a:r>
          </a:p>
          <a:p>
            <a:r>
              <a:rPr lang="en-US" sz="2000" dirty="0"/>
              <a:t>print("Hello, future </a:t>
            </a:r>
            <a:r>
              <a:rPr lang="en-US" sz="2000" dirty="0" err="1"/>
              <a:t>bioinformatician</a:t>
            </a:r>
            <a:r>
              <a:rPr lang="en-US" sz="2000" dirty="0"/>
              <a:t> " + name + "!")	</a:t>
            </a:r>
            <a:r>
              <a:rPr lang="en-US" sz="2000" dirty="0" smtClean="0"/>
              <a:t>     # </a:t>
            </a:r>
            <a:r>
              <a:rPr lang="en-US" sz="2000" dirty="0"/>
              <a:t>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</a:t>
            </a:r>
            <a:r>
              <a:rPr lang="en-US" sz="2400" b="1" dirty="0"/>
              <a:t>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747</Words>
  <Application>Microsoft Office PowerPoint</Application>
  <PresentationFormat>On-screen Show (4:3)</PresentationFormat>
  <Paragraphs>246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31</cp:revision>
  <cp:lastPrinted>2017-01-17T03:39:11Z</cp:lastPrinted>
  <dcterms:created xsi:type="dcterms:W3CDTF">2014-01-13T03:49:12Z</dcterms:created>
  <dcterms:modified xsi:type="dcterms:W3CDTF">2018-01-15T18:25:28Z</dcterms:modified>
</cp:coreProperties>
</file>