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4"/>
  </p:notesMasterIdLst>
  <p:handoutMasterIdLst>
    <p:handoutMasterId r:id="rId45"/>
  </p:handoutMasterIdLst>
  <p:sldIdLst>
    <p:sldId id="287" r:id="rId2"/>
    <p:sldId id="288" r:id="rId3"/>
    <p:sldId id="310" r:id="rId4"/>
    <p:sldId id="289" r:id="rId5"/>
    <p:sldId id="290" r:id="rId6"/>
    <p:sldId id="257" r:id="rId7"/>
    <p:sldId id="258" r:id="rId8"/>
    <p:sldId id="269" r:id="rId9"/>
    <p:sldId id="259" r:id="rId10"/>
    <p:sldId id="260" r:id="rId11"/>
    <p:sldId id="261" r:id="rId12"/>
    <p:sldId id="262" r:id="rId13"/>
    <p:sldId id="263" r:id="rId14"/>
    <p:sldId id="264" r:id="rId15"/>
    <p:sldId id="265" r:id="rId16"/>
    <p:sldId id="267" r:id="rId17"/>
    <p:sldId id="266" r:id="rId18"/>
    <p:sldId id="293" r:id="rId19"/>
    <p:sldId id="270" r:id="rId20"/>
    <p:sldId id="268" r:id="rId21"/>
    <p:sldId id="271" r:id="rId22"/>
    <p:sldId id="272" r:id="rId23"/>
    <p:sldId id="280" r:id="rId24"/>
    <p:sldId id="278" r:id="rId25"/>
    <p:sldId id="277" r:id="rId26"/>
    <p:sldId id="276" r:id="rId27"/>
    <p:sldId id="274" r:id="rId28"/>
    <p:sldId id="275" r:id="rId29"/>
    <p:sldId id="281" r:id="rId30"/>
    <p:sldId id="279" r:id="rId31"/>
    <p:sldId id="283" r:id="rId32"/>
    <p:sldId id="282" r:id="rId33"/>
    <p:sldId id="284" r:id="rId34"/>
    <p:sldId id="285" r:id="rId35"/>
    <p:sldId id="296" r:id="rId36"/>
    <p:sldId id="304" r:id="rId37"/>
    <p:sldId id="302" r:id="rId38"/>
    <p:sldId id="297" r:id="rId39"/>
    <p:sldId id="301" r:id="rId40"/>
    <p:sldId id="300" r:id="rId41"/>
    <p:sldId id="294" r:id="rId42"/>
    <p:sldId id="295" r:id="rId43"/>
  </p:sldIdLst>
  <p:sldSz cx="9144000" cy="6858000" type="screen4x3"/>
  <p:notesSz cx="7315200" cy="96012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 horzBarState="maximized">
    <p:restoredLeft sz="15620"/>
    <p:restoredTop sz="84547" autoAdjust="0"/>
  </p:normalViewPr>
  <p:slideViewPr>
    <p:cSldViewPr>
      <p:cViewPr varScale="1">
        <p:scale>
          <a:sx n="133" d="100"/>
          <a:sy n="133" d="100"/>
        </p:scale>
        <p:origin x="-984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3169920" cy="480060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143588" y="1"/>
            <a:ext cx="3169920" cy="480060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r">
              <a:defRPr sz="1300"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119474"/>
            <a:ext cx="3169920" cy="480060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143588" y="9119474"/>
            <a:ext cx="3169920" cy="480060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r">
              <a:defRPr sz="1300"/>
            </a:lvl1pPr>
          </a:lstStyle>
          <a:p>
            <a:fld id="{1FDB24DC-0292-4BFF-B0E9-F18C0E5F30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4911974"/>
      </p:ext>
    </p:extLst>
  </p:cSld>
  <p:clrMap bg1="lt1" tx1="dk1" bg2="lt2" tx2="dk2" accent1="accent1" accent2="accent2" accent3="accent3" accent4="accent4" accent5="accent5" accent6="accent6" hlink="hlink" folHlink="folHlink"/>
  <p:hf hdr="0" ftr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3169920" cy="480060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588" y="1"/>
            <a:ext cx="3169920" cy="480060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r">
              <a:defRPr sz="1300"/>
            </a:lvl1pPr>
          </a:lstStyle>
          <a:p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58888" y="720725"/>
            <a:ext cx="4797425" cy="35988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9048" tIns="49524" rIns="99048" bIns="49524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520" y="4560570"/>
            <a:ext cx="5852160" cy="4320540"/>
          </a:xfrm>
          <a:prstGeom prst="rect">
            <a:avLst/>
          </a:prstGeom>
        </p:spPr>
        <p:txBody>
          <a:bodyPr vert="horz" lIns="99048" tIns="49524" rIns="99048" bIns="49524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19474"/>
            <a:ext cx="3169920" cy="480060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588" y="9119474"/>
            <a:ext cx="3169920" cy="480060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r">
              <a:defRPr sz="1300"/>
            </a:lvl1pPr>
          </a:lstStyle>
          <a:p>
            <a:fld id="{1E22DDEF-0DC8-482E-A0DE-2D065396B8D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0743475"/>
      </p:ext>
    </p:extLst>
  </p:cSld>
  <p:clrMap bg1="lt1" tx1="dk1" bg2="lt2" tx2="dk2" accent1="accent1" accent2="accent2" accent3="accent3" accent4="accent4" accent5="accent5" accent6="accent6" hlink="hlink" folHlink="folHlink"/>
  <p:hf hdr="0" ftr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22DDEF-0DC8-482E-A0DE-2D065396B8D9}" type="slidenum">
              <a:rPr lang="en-US" smtClean="0"/>
              <a:pPr/>
              <a:t>1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501499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1300" dirty="0" smtClean="0"/>
              <a:t>A vertical arrow means to add a gap in </a:t>
            </a:r>
            <a:r>
              <a:rPr lang="en-US" sz="1300" i="1" dirty="0" smtClean="0"/>
              <a:t>x</a:t>
            </a:r>
            <a:r>
              <a:rPr lang="en-US" sz="1300" dirty="0" smtClean="0"/>
              <a:t> (the sequence on the top) and a symbol in </a:t>
            </a:r>
            <a:r>
              <a:rPr lang="en-US" sz="1300" i="1" dirty="0" smtClean="0"/>
              <a:t>y</a:t>
            </a:r>
            <a:r>
              <a:rPr lang="en-US" sz="1300" dirty="0" smtClean="0"/>
              <a:t> (the sequence on the left side), a horizontal move is a gap in </a:t>
            </a:r>
            <a:r>
              <a:rPr lang="en-US" sz="1300" i="1" dirty="0" smtClean="0"/>
              <a:t>y</a:t>
            </a:r>
            <a:r>
              <a:rPr lang="en-US" sz="1300" dirty="0" smtClean="0"/>
              <a:t> and a symbol in </a:t>
            </a:r>
            <a:r>
              <a:rPr lang="en-US" sz="1300" i="1" dirty="0" smtClean="0"/>
              <a:t>x</a:t>
            </a:r>
            <a:r>
              <a:rPr lang="en-US" sz="1300" dirty="0" smtClean="0"/>
              <a:t>, and a diagonal move is a symbol from </a:t>
            </a:r>
            <a:r>
              <a:rPr lang="en-US" sz="1300" i="1" dirty="0" smtClean="0"/>
              <a:t>x</a:t>
            </a:r>
            <a:r>
              <a:rPr lang="en-US" sz="1300" dirty="0" smtClean="0"/>
              <a:t> aligned to one of </a:t>
            </a:r>
            <a:r>
              <a:rPr lang="en-US" sz="1300" i="1" dirty="0" smtClean="0"/>
              <a:t>y</a:t>
            </a:r>
            <a:r>
              <a:rPr lang="en-US" sz="1300" dirty="0" smtClean="0"/>
              <a:t>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22DDEF-0DC8-482E-A0DE-2D065396B8D9}" type="slidenum">
              <a:rPr lang="en-US" smtClean="0"/>
              <a:pPr/>
              <a:t>39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1300" dirty="0" smtClean="0"/>
              <a:t>A vertical arrow means to add a gap in </a:t>
            </a:r>
            <a:r>
              <a:rPr lang="en-US" sz="1300" i="1" dirty="0" smtClean="0"/>
              <a:t>x</a:t>
            </a:r>
            <a:r>
              <a:rPr lang="en-US" sz="1300" dirty="0" smtClean="0"/>
              <a:t> (the sequence on the top) and a symbol in </a:t>
            </a:r>
            <a:r>
              <a:rPr lang="en-US" sz="1300" i="1" dirty="0" smtClean="0"/>
              <a:t>y</a:t>
            </a:r>
            <a:r>
              <a:rPr lang="en-US" sz="1300" dirty="0" smtClean="0"/>
              <a:t> (the sequence on the left side), a horizontal move is a gap in </a:t>
            </a:r>
            <a:r>
              <a:rPr lang="en-US" sz="1300" i="1" dirty="0" smtClean="0"/>
              <a:t>y</a:t>
            </a:r>
            <a:r>
              <a:rPr lang="en-US" sz="1300" dirty="0" smtClean="0"/>
              <a:t> and a symbol in </a:t>
            </a:r>
            <a:r>
              <a:rPr lang="en-US" sz="1300" i="1" dirty="0" smtClean="0"/>
              <a:t>x</a:t>
            </a:r>
            <a:r>
              <a:rPr lang="en-US" sz="1300" dirty="0" smtClean="0"/>
              <a:t>, and a diagonal move is a symbol from </a:t>
            </a:r>
            <a:r>
              <a:rPr lang="en-US" sz="1300" i="1" dirty="0" smtClean="0"/>
              <a:t>x</a:t>
            </a:r>
            <a:r>
              <a:rPr lang="en-US" sz="1300" dirty="0" smtClean="0"/>
              <a:t> aligned to one of </a:t>
            </a:r>
            <a:r>
              <a:rPr lang="en-US" sz="1300" i="1" dirty="0" smtClean="0"/>
              <a:t>y</a:t>
            </a:r>
            <a:r>
              <a:rPr lang="en-US" sz="1300" dirty="0" smtClean="0"/>
              <a:t>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22DDEF-0DC8-482E-A0DE-2D065396B8D9}" type="slidenum">
              <a:rPr lang="en-US" smtClean="0"/>
              <a:pPr/>
              <a:t>40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Horse-racing</a:t>
            </a:r>
            <a:r>
              <a:rPr lang="en-US" baseline="0" dirty="0" smtClean="0"/>
              <a:t> (3:1 odds)</a:t>
            </a:r>
          </a:p>
          <a:p>
            <a:r>
              <a:rPr lang="en-US" baseline="0" dirty="0" smtClean="0"/>
              <a:t>Medicine, disease risks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22DDEF-0DC8-482E-A0DE-2D065396B8D9}" type="slidenum">
              <a:rPr lang="en-US" smtClean="0"/>
              <a:pPr/>
              <a:t>13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Can’t test all alignments! </a:t>
            </a:r>
            <a:r>
              <a:rPr lang="en-US" sz="1300" dirty="0" smtClean="0"/>
              <a:t>For two 100 amino acid proteins =&gt; 10</a:t>
            </a:r>
            <a:r>
              <a:rPr lang="en-US" sz="1300" baseline="30000" dirty="0" smtClean="0"/>
              <a:t>59</a:t>
            </a:r>
            <a:r>
              <a:rPr lang="en-US" sz="1300" dirty="0" smtClean="0"/>
              <a:t> possible alignments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22DDEF-0DC8-482E-A0DE-2D065396B8D9}" type="slidenum">
              <a:rPr lang="en-US" smtClean="0"/>
              <a:pPr/>
              <a:t>20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1300" dirty="0" smtClean="0"/>
              <a:t>A with A gives a score of 5  (remember, the score equals </a:t>
            </a:r>
            <a:r>
              <a:rPr lang="en-US" sz="1300" i="1" dirty="0" smtClean="0"/>
              <a:t>F</a:t>
            </a:r>
            <a:r>
              <a:rPr lang="en-US" sz="1300" dirty="0" smtClean="0"/>
              <a:t>(</a:t>
            </a:r>
            <a:r>
              <a:rPr lang="en-US" sz="1300" i="1" dirty="0" smtClean="0"/>
              <a:t>i</a:t>
            </a:r>
            <a:r>
              <a:rPr lang="en-US" sz="1300" dirty="0" smtClean="0"/>
              <a:t>-1,</a:t>
            </a:r>
            <a:r>
              <a:rPr lang="en-US" sz="1300" i="1" dirty="0" smtClean="0"/>
              <a:t>j</a:t>
            </a:r>
            <a:r>
              <a:rPr lang="en-US" sz="1300" dirty="0" smtClean="0"/>
              <a:t>-1) + </a:t>
            </a:r>
            <a:r>
              <a:rPr lang="en-US" sz="1300" i="1" dirty="0" smtClean="0"/>
              <a:t>s</a:t>
            </a:r>
            <a:r>
              <a:rPr lang="en-US" sz="1300" dirty="0" smtClean="0"/>
              <a:t>(</a:t>
            </a:r>
            <a:r>
              <a:rPr lang="en-US" sz="1300" i="1" dirty="0" err="1" smtClean="0"/>
              <a:t>x</a:t>
            </a:r>
            <a:r>
              <a:rPr lang="en-US" sz="1300" i="1" baseline="-25000" dirty="0" err="1" smtClean="0"/>
              <a:t>i</a:t>
            </a:r>
            <a:r>
              <a:rPr lang="en-US" sz="1300" i="1" dirty="0" err="1" smtClean="0"/>
              <a:t>,y</a:t>
            </a:r>
            <a:r>
              <a:rPr lang="en-US" sz="1300" i="1" baseline="-25000" dirty="0" err="1" smtClean="0"/>
              <a:t>j</a:t>
            </a:r>
            <a:r>
              <a:rPr lang="en-US" sz="1300" dirty="0" smtClean="0"/>
              <a:t>), which is 0+5=5 in this case).  </a:t>
            </a:r>
          </a:p>
          <a:p>
            <a:r>
              <a:rPr lang="en-US" sz="1300" dirty="0" smtClean="0"/>
              <a:t>So, we write 5 in the A,A cell, and draw an arrow from the cell it came from, which is the P,E cell.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22DDEF-0DC8-482E-A0DE-2D065396B8D9}" type="slidenum">
              <a:rPr lang="en-US" smtClean="0"/>
              <a:pPr/>
              <a:t>26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1300" dirty="0" smtClean="0"/>
              <a:t>A vertical arrow means to add a gap in </a:t>
            </a:r>
            <a:r>
              <a:rPr lang="en-US" sz="1300" i="1" dirty="0" smtClean="0"/>
              <a:t>x</a:t>
            </a:r>
            <a:r>
              <a:rPr lang="en-US" sz="1300" dirty="0" smtClean="0"/>
              <a:t> (the sequence on the top) and a symbol in </a:t>
            </a:r>
            <a:r>
              <a:rPr lang="en-US" sz="1300" i="1" dirty="0" smtClean="0"/>
              <a:t>y</a:t>
            </a:r>
            <a:r>
              <a:rPr lang="en-US" sz="1300" dirty="0" smtClean="0"/>
              <a:t> (the sequence on the left side), a horizontal move is a gap in </a:t>
            </a:r>
            <a:r>
              <a:rPr lang="en-US" sz="1300" i="1" dirty="0" smtClean="0"/>
              <a:t>y</a:t>
            </a:r>
            <a:r>
              <a:rPr lang="en-US" sz="1300" dirty="0" smtClean="0"/>
              <a:t> and a symbol in </a:t>
            </a:r>
            <a:r>
              <a:rPr lang="en-US" sz="1300" i="1" dirty="0" smtClean="0"/>
              <a:t>x</a:t>
            </a:r>
            <a:r>
              <a:rPr lang="en-US" sz="1300" dirty="0" smtClean="0"/>
              <a:t>, and a diagonal move is a symbol from </a:t>
            </a:r>
            <a:r>
              <a:rPr lang="en-US" sz="1300" i="1" dirty="0" smtClean="0"/>
              <a:t>x</a:t>
            </a:r>
            <a:r>
              <a:rPr lang="en-US" sz="1300" dirty="0" smtClean="0"/>
              <a:t> aligned to one of </a:t>
            </a:r>
            <a:r>
              <a:rPr lang="en-US" sz="1300" i="1" dirty="0" smtClean="0"/>
              <a:t>y</a:t>
            </a:r>
            <a:r>
              <a:rPr lang="en-US" sz="1300" dirty="0" smtClean="0"/>
              <a:t>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22DDEF-0DC8-482E-A0DE-2D065396B8D9}" type="slidenum">
              <a:rPr lang="en-US" smtClean="0"/>
              <a:pPr/>
              <a:t>30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1300" dirty="0" smtClean="0"/>
              <a:t>A vertical arrow means to add a gap in </a:t>
            </a:r>
            <a:r>
              <a:rPr lang="en-US" sz="1300" i="1" dirty="0" smtClean="0"/>
              <a:t>x</a:t>
            </a:r>
            <a:r>
              <a:rPr lang="en-US" sz="1300" dirty="0" smtClean="0"/>
              <a:t> (the sequence on the top) and a symbol in </a:t>
            </a:r>
            <a:r>
              <a:rPr lang="en-US" sz="1300" i="1" dirty="0" smtClean="0"/>
              <a:t>y</a:t>
            </a:r>
            <a:r>
              <a:rPr lang="en-US" sz="1300" dirty="0" smtClean="0"/>
              <a:t> (the sequence on the left side), a horizontal move is a gap in </a:t>
            </a:r>
            <a:r>
              <a:rPr lang="en-US" sz="1300" i="1" dirty="0" smtClean="0"/>
              <a:t>y</a:t>
            </a:r>
            <a:r>
              <a:rPr lang="en-US" sz="1300" dirty="0" smtClean="0"/>
              <a:t> and a symbol in </a:t>
            </a:r>
            <a:r>
              <a:rPr lang="en-US" sz="1300" i="1" dirty="0" smtClean="0"/>
              <a:t>x</a:t>
            </a:r>
            <a:r>
              <a:rPr lang="en-US" sz="1300" dirty="0" smtClean="0"/>
              <a:t>, and a diagonal move is a symbol from </a:t>
            </a:r>
            <a:r>
              <a:rPr lang="en-US" sz="1300" i="1" dirty="0" smtClean="0"/>
              <a:t>x</a:t>
            </a:r>
            <a:r>
              <a:rPr lang="en-US" sz="1300" dirty="0" smtClean="0"/>
              <a:t> aligned to one of </a:t>
            </a:r>
            <a:r>
              <a:rPr lang="en-US" sz="1300" i="1" dirty="0" smtClean="0"/>
              <a:t>y</a:t>
            </a:r>
            <a:r>
              <a:rPr lang="en-US" sz="1300" dirty="0" smtClean="0"/>
              <a:t>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22DDEF-0DC8-482E-A0DE-2D065396B8D9}" type="slidenum">
              <a:rPr lang="en-US" smtClean="0"/>
              <a:pPr/>
              <a:t>35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1300" dirty="0" smtClean="0"/>
              <a:t>A vertical arrow means to add a gap in </a:t>
            </a:r>
            <a:r>
              <a:rPr lang="en-US" sz="1300" i="1" dirty="0" smtClean="0"/>
              <a:t>x</a:t>
            </a:r>
            <a:r>
              <a:rPr lang="en-US" sz="1300" dirty="0" smtClean="0"/>
              <a:t> (the sequence on the top) and a symbol in </a:t>
            </a:r>
            <a:r>
              <a:rPr lang="en-US" sz="1300" i="1" dirty="0" smtClean="0"/>
              <a:t>y</a:t>
            </a:r>
            <a:r>
              <a:rPr lang="en-US" sz="1300" dirty="0" smtClean="0"/>
              <a:t> (the sequence on the left side), a horizontal move is a gap in </a:t>
            </a:r>
            <a:r>
              <a:rPr lang="en-US" sz="1300" i="1" dirty="0" smtClean="0"/>
              <a:t>y</a:t>
            </a:r>
            <a:r>
              <a:rPr lang="en-US" sz="1300" dirty="0" smtClean="0"/>
              <a:t> and a symbol in </a:t>
            </a:r>
            <a:r>
              <a:rPr lang="en-US" sz="1300" i="1" dirty="0" smtClean="0"/>
              <a:t>x</a:t>
            </a:r>
            <a:r>
              <a:rPr lang="en-US" sz="1300" dirty="0" smtClean="0"/>
              <a:t>, and a diagonal move is a symbol from </a:t>
            </a:r>
            <a:r>
              <a:rPr lang="en-US" sz="1300" i="1" dirty="0" smtClean="0"/>
              <a:t>x</a:t>
            </a:r>
            <a:r>
              <a:rPr lang="en-US" sz="1300" dirty="0" smtClean="0"/>
              <a:t> aligned to one of </a:t>
            </a:r>
            <a:r>
              <a:rPr lang="en-US" sz="1300" i="1" dirty="0" smtClean="0"/>
              <a:t>y</a:t>
            </a:r>
            <a:r>
              <a:rPr lang="en-US" sz="1300" dirty="0" smtClean="0"/>
              <a:t>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22DDEF-0DC8-482E-A0DE-2D065396B8D9}" type="slidenum">
              <a:rPr lang="en-US" smtClean="0"/>
              <a:pPr/>
              <a:t>36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1300" dirty="0" smtClean="0"/>
              <a:t>A vertical arrow means to add a gap in </a:t>
            </a:r>
            <a:r>
              <a:rPr lang="en-US" sz="1300" i="1" dirty="0" smtClean="0"/>
              <a:t>x</a:t>
            </a:r>
            <a:r>
              <a:rPr lang="en-US" sz="1300" dirty="0" smtClean="0"/>
              <a:t> (the sequence on the top) and a symbol in </a:t>
            </a:r>
            <a:r>
              <a:rPr lang="en-US" sz="1300" i="1" dirty="0" smtClean="0"/>
              <a:t>y</a:t>
            </a:r>
            <a:r>
              <a:rPr lang="en-US" sz="1300" dirty="0" smtClean="0"/>
              <a:t> (the sequence on the left side), a horizontal move is a gap in </a:t>
            </a:r>
            <a:r>
              <a:rPr lang="en-US" sz="1300" i="1" dirty="0" smtClean="0"/>
              <a:t>y</a:t>
            </a:r>
            <a:r>
              <a:rPr lang="en-US" sz="1300" dirty="0" smtClean="0"/>
              <a:t> and a symbol in </a:t>
            </a:r>
            <a:r>
              <a:rPr lang="en-US" sz="1300" i="1" dirty="0" smtClean="0"/>
              <a:t>x</a:t>
            </a:r>
            <a:r>
              <a:rPr lang="en-US" sz="1300" dirty="0" smtClean="0"/>
              <a:t>, and a diagonal move is a symbol from </a:t>
            </a:r>
            <a:r>
              <a:rPr lang="en-US" sz="1300" i="1" dirty="0" smtClean="0"/>
              <a:t>x</a:t>
            </a:r>
            <a:r>
              <a:rPr lang="en-US" sz="1300" dirty="0" smtClean="0"/>
              <a:t> aligned to one of </a:t>
            </a:r>
            <a:r>
              <a:rPr lang="en-US" sz="1300" i="1" dirty="0" smtClean="0"/>
              <a:t>y</a:t>
            </a:r>
            <a:r>
              <a:rPr lang="en-US" sz="1300" dirty="0" smtClean="0"/>
              <a:t>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22DDEF-0DC8-482E-A0DE-2D065396B8D9}" type="slidenum">
              <a:rPr lang="en-US" smtClean="0"/>
              <a:pPr/>
              <a:t>37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1300" dirty="0" smtClean="0"/>
              <a:t>A vertical arrow means to add a gap in </a:t>
            </a:r>
            <a:r>
              <a:rPr lang="en-US" sz="1300" i="1" dirty="0" smtClean="0"/>
              <a:t>x</a:t>
            </a:r>
            <a:r>
              <a:rPr lang="en-US" sz="1300" dirty="0" smtClean="0"/>
              <a:t> (the sequence on the top) and a symbol in </a:t>
            </a:r>
            <a:r>
              <a:rPr lang="en-US" sz="1300" i="1" dirty="0" smtClean="0"/>
              <a:t>y</a:t>
            </a:r>
            <a:r>
              <a:rPr lang="en-US" sz="1300" dirty="0" smtClean="0"/>
              <a:t> (the sequence on the left side), a horizontal move is a gap in </a:t>
            </a:r>
            <a:r>
              <a:rPr lang="en-US" sz="1300" i="1" dirty="0" smtClean="0"/>
              <a:t>y</a:t>
            </a:r>
            <a:r>
              <a:rPr lang="en-US" sz="1300" dirty="0" smtClean="0"/>
              <a:t> and a symbol in </a:t>
            </a:r>
            <a:r>
              <a:rPr lang="en-US" sz="1300" i="1" dirty="0" smtClean="0"/>
              <a:t>x</a:t>
            </a:r>
            <a:r>
              <a:rPr lang="en-US" sz="1300" dirty="0" smtClean="0"/>
              <a:t>, and a diagonal move is a symbol from </a:t>
            </a:r>
            <a:r>
              <a:rPr lang="en-US" sz="1300" i="1" dirty="0" smtClean="0"/>
              <a:t>x</a:t>
            </a:r>
            <a:r>
              <a:rPr lang="en-US" sz="1300" dirty="0" smtClean="0"/>
              <a:t> aligned to one of </a:t>
            </a:r>
            <a:r>
              <a:rPr lang="en-US" sz="1300" i="1" dirty="0" smtClean="0"/>
              <a:t>y</a:t>
            </a:r>
            <a:r>
              <a:rPr lang="en-US" sz="1300" dirty="0" smtClean="0"/>
              <a:t>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22DDEF-0DC8-482E-A0DE-2D065396B8D9}" type="slidenum">
              <a:rPr lang="en-US" smtClean="0"/>
              <a:pPr/>
              <a:t>38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D93798-E6E7-446D-9637-E005F37A4CE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D93798-E6E7-446D-9637-E005F37A4CE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D93798-E6E7-446D-9637-E005F37A4CE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D93798-E6E7-446D-9637-E005F37A4CE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D93798-E6E7-446D-9637-E005F37A4CE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D93798-E6E7-446D-9637-E005F37A4CE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D93798-E6E7-446D-9637-E005F37A4CE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D93798-E6E7-446D-9637-E005F37A4CE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D93798-E6E7-446D-9637-E005F37A4CE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D93798-E6E7-446D-9637-E005F37A4CE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D93798-E6E7-446D-9637-E005F37A4CE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0D93798-E6E7-446D-9637-E005F37A4CE5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jpe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tiff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16.png"/><Relationship Id="rId7" Type="http://schemas.openxmlformats.org/officeDocument/2006/relationships/image" Target="../media/image2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Relationship Id="rId9" Type="http://schemas.openxmlformats.org/officeDocument/2006/relationships/image" Target="../media/image22.pn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16.png"/><Relationship Id="rId7" Type="http://schemas.openxmlformats.org/officeDocument/2006/relationships/image" Target="../media/image2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Relationship Id="rId9" Type="http://schemas.openxmlformats.org/officeDocument/2006/relationships/image" Target="../media/image22.png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16.png"/><Relationship Id="rId7" Type="http://schemas.openxmlformats.org/officeDocument/2006/relationships/image" Target="../media/image2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Relationship Id="rId9" Type="http://schemas.openxmlformats.org/officeDocument/2006/relationships/image" Target="../media/image25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>
            <a:spLocks noChangeArrowheads="1"/>
          </p:cNvSpPr>
          <p:nvPr/>
        </p:nvSpPr>
        <p:spPr bwMode="auto">
          <a:xfrm>
            <a:off x="76200" y="0"/>
            <a:ext cx="9144000" cy="2308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400" b="1" dirty="0" smtClean="0">
                <a:ea typeface="Times New Roman" pitchFamily="18" charset="0"/>
                <a:cs typeface="Calibri" pitchFamily="34" charset="0"/>
              </a:rPr>
              <a:t>Typically, to be “biologically related” means to </a:t>
            </a:r>
            <a:r>
              <a:rPr lang="en-US" sz="2400" b="1" u="sng" dirty="0" smtClean="0">
                <a:ea typeface="Times New Roman" pitchFamily="18" charset="0"/>
                <a:cs typeface="Calibri" pitchFamily="34" charset="0"/>
              </a:rPr>
              <a:t>share a common ancestor</a:t>
            </a:r>
            <a:r>
              <a:rPr lang="en-US" sz="2400" b="1" dirty="0" smtClean="0">
                <a:ea typeface="Times New Roman" pitchFamily="18" charset="0"/>
                <a:cs typeface="Calibri" pitchFamily="34" charset="0"/>
              </a:rPr>
              <a:t>.  In biology, we call this </a:t>
            </a:r>
            <a:r>
              <a:rPr lang="en-US" sz="2400" b="1" i="1" dirty="0" smtClean="0">
                <a:ea typeface="Times New Roman" pitchFamily="18" charset="0"/>
                <a:cs typeface="Calibri" pitchFamily="34" charset="0"/>
              </a:rPr>
              <a:t>homologous</a:t>
            </a:r>
            <a:r>
              <a:rPr lang="en-US" sz="2400" b="1" dirty="0" smtClean="0">
                <a:ea typeface="Times New Roman" pitchFamily="18" charset="0"/>
                <a:cs typeface="Calibri" pitchFamily="34" charset="0"/>
              </a:rPr>
              <a:t>. 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400" b="1" dirty="0" smtClean="0">
                <a:ea typeface="Times New Roman" pitchFamily="18" charset="0"/>
                <a:cs typeface="Calibri" pitchFamily="34" charset="0"/>
              </a:rPr>
              <a:t>Two proteins sharing a common ancestor are said to be </a:t>
            </a:r>
            <a:r>
              <a:rPr lang="en-US" sz="2400" b="1" i="1" dirty="0" smtClean="0">
                <a:ea typeface="Times New Roman" pitchFamily="18" charset="0"/>
                <a:cs typeface="Calibri" pitchFamily="34" charset="0"/>
              </a:rPr>
              <a:t>homologs</a:t>
            </a:r>
            <a:r>
              <a:rPr lang="en-US" sz="2400" b="1" dirty="0" smtClean="0">
                <a:ea typeface="Times New Roman" pitchFamily="18" charset="0"/>
                <a:cs typeface="Calibri" pitchFamily="34" charset="0"/>
              </a:rPr>
              <a:t>.</a:t>
            </a:r>
            <a:endParaRPr kumimoji="0" lang="en-US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ea typeface="Times New Roman" pitchFamily="18" charset="0"/>
              <a:cs typeface="Calibri" pitchFamily="34" charset="0"/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cs typeface="Arial" pitchFamily="34" charset="0"/>
              </a:rPr>
              <a:t>Homology</a:t>
            </a:r>
            <a:r>
              <a:rPr kumimoji="0" lang="en-US" sz="24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cs typeface="Arial" pitchFamily="34" charset="0"/>
              </a:rPr>
              <a:t> often implies structural similarity &amp; sometimes (not always) sequence similarity. </a:t>
            </a:r>
            <a:r>
              <a:rPr lang="en-US" sz="2400" b="1" dirty="0" smtClean="0">
                <a:ea typeface="Times New Roman" pitchFamily="18" charset="0"/>
                <a:cs typeface="Calibri" pitchFamily="34" charset="0"/>
              </a:rPr>
              <a:t>A </a:t>
            </a:r>
            <a:r>
              <a:rPr lang="en-US" sz="2400" b="1" dirty="0">
                <a:ea typeface="Times New Roman" pitchFamily="18" charset="0"/>
                <a:cs typeface="Calibri" pitchFamily="34" charset="0"/>
              </a:rPr>
              <a:t>statistically significant sequence or structural similarity can be used to infer homology (common ancestry</a:t>
            </a:r>
            <a:r>
              <a:rPr lang="en-US" sz="2400" b="1" dirty="0" smtClean="0">
                <a:ea typeface="Times New Roman" pitchFamily="18" charset="0"/>
                <a:cs typeface="Calibri" pitchFamily="34" charset="0"/>
              </a:rPr>
              <a:t>).</a:t>
            </a:r>
            <a:endParaRPr lang="en-US" sz="2400" b="1" dirty="0">
              <a:ea typeface="Times New Roman" pitchFamily="18" charset="0"/>
              <a:cs typeface="Calibri" pitchFamily="34" charset="0"/>
            </a:endParaRPr>
          </a:p>
        </p:txBody>
      </p:sp>
      <p:pic>
        <p:nvPicPr>
          <p:cNvPr id="1026" name="Picture 2" descr="File:1GZX Haemoglobin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90741" y="1766835"/>
            <a:ext cx="5334000" cy="533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File:Myoglobin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880000">
            <a:off x="45069" y="3688099"/>
            <a:ext cx="2857470" cy="28912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343779" y="3059668"/>
            <a:ext cx="39996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e.g., Myoglobin          &amp;          Hemoglobin</a:t>
            </a:r>
            <a:endParaRPr lang="en-US" dirty="0"/>
          </a:p>
        </p:txBody>
      </p:sp>
      <p:cxnSp>
        <p:nvCxnSpPr>
          <p:cNvPr id="6" name="Straight Arrow Connector 5"/>
          <p:cNvCxnSpPr/>
          <p:nvPr/>
        </p:nvCxnSpPr>
        <p:spPr>
          <a:xfrm>
            <a:off x="3276600" y="5029200"/>
            <a:ext cx="609600" cy="0"/>
          </a:xfrm>
          <a:prstGeom prst="straightConnector1">
            <a:avLst/>
          </a:prstGeom>
          <a:ln w="38100">
            <a:solidFill>
              <a:schemeClr val="tx1"/>
            </a:solidFill>
            <a:headEnd type="stealth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tangle 6"/>
          <p:cNvSpPr/>
          <p:nvPr/>
        </p:nvSpPr>
        <p:spPr>
          <a:xfrm>
            <a:off x="5619540" y="6642556"/>
            <a:ext cx="3600659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800" dirty="0"/>
              <a:t>http://</a:t>
            </a:r>
            <a:r>
              <a:rPr lang="en-US" sz="800" dirty="0" smtClean="0"/>
              <a:t>en.wikipedia.org/wiki/File:Myoglobin.png &amp;  File:1GZX_Haemoglobin.png</a:t>
            </a:r>
            <a:endParaRPr lang="en-US" sz="800" dirty="0"/>
          </a:p>
        </p:txBody>
      </p:sp>
    </p:spTree>
    <p:extLst>
      <p:ext uri="{BB962C8B-B14F-4D97-AF65-F5344CB8AC3E}">
        <p14:creationId xmlns:p14="http://schemas.microsoft.com/office/powerpoint/2010/main" val="2667889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1"/>
          <p:cNvSpPr>
            <a:spLocks noChangeArrowheads="1"/>
          </p:cNvSpPr>
          <p:nvPr/>
        </p:nvSpPr>
        <p:spPr bwMode="auto">
          <a:xfrm>
            <a:off x="228600" y="609600"/>
            <a:ext cx="8534400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Substitutions</a:t>
            </a:r>
            <a:r>
              <a:rPr lang="en-US" sz="2400" dirty="0" smtClean="0">
                <a:latin typeface="Calibri" pitchFamily="34" charset="0"/>
                <a:ea typeface="Times New Roman" pitchFamily="18" charset="0"/>
                <a:cs typeface="Calibri" pitchFamily="34" charset="0"/>
              </a:rPr>
              <a:t>, </a:t>
            </a:r>
            <a:r>
              <a:rPr kumimoji="0" lang="en-US" sz="24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insertions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 and </a:t>
            </a:r>
            <a:r>
              <a:rPr kumimoji="0" lang="en-US" sz="24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deletions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. 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2400" dirty="0" smtClean="0">
              <a:latin typeface="Calibri" pitchFamily="34" charset="0"/>
              <a:ea typeface="Times New Roman" pitchFamily="18" charset="0"/>
              <a:cs typeface="Calibri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Insertions and deletions can be treated as equivalent events</a:t>
            </a:r>
            <a:r>
              <a:rPr kumimoji="0" lang="en-US" sz="24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 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by considering one or the other sequence as the reference, and are usually called </a:t>
            </a:r>
            <a:r>
              <a:rPr kumimoji="0" lang="en-US" sz="24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gaps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.</a:t>
            </a: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/>
          <a:srcRect l="9803" t="78513" r="77304"/>
          <a:stretch>
            <a:fillRect/>
          </a:stretch>
        </p:blipFill>
        <p:spPr bwMode="auto">
          <a:xfrm>
            <a:off x="2514600" y="3429000"/>
            <a:ext cx="4027089" cy="26338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5" name="Straight Arrow Connector 4"/>
          <p:cNvCxnSpPr/>
          <p:nvPr/>
        </p:nvCxnSpPr>
        <p:spPr>
          <a:xfrm flipV="1">
            <a:off x="3124200" y="5562600"/>
            <a:ext cx="687388" cy="4572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Arrow Connector 5"/>
          <p:cNvCxnSpPr/>
          <p:nvPr/>
        </p:nvCxnSpPr>
        <p:spPr>
          <a:xfrm rot="10800000">
            <a:off x="5106988" y="5562600"/>
            <a:ext cx="531812" cy="4572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ctangle 8"/>
          <p:cNvSpPr/>
          <p:nvPr/>
        </p:nvSpPr>
        <p:spPr>
          <a:xfrm>
            <a:off x="5638800" y="5867400"/>
            <a:ext cx="997389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b="1" i="1" dirty="0" smtClean="0">
                <a:latin typeface="Calibri" pitchFamily="34" charset="0"/>
                <a:ea typeface="Times New Roman" pitchFamily="18" charset="0"/>
                <a:cs typeface="Calibri" pitchFamily="34" charset="0"/>
              </a:rPr>
              <a:t>gap</a:t>
            </a:r>
            <a:endParaRPr lang="en-US" sz="4000" dirty="0"/>
          </a:p>
        </p:txBody>
      </p:sp>
      <p:sp>
        <p:nvSpPr>
          <p:cNvPr id="10" name="Rectangle 9"/>
          <p:cNvSpPr/>
          <p:nvPr/>
        </p:nvSpPr>
        <p:spPr>
          <a:xfrm>
            <a:off x="1295400" y="5867400"/>
            <a:ext cx="2721707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b="1" i="1" dirty="0" smtClean="0">
                <a:latin typeface="Calibri" pitchFamily="34" charset="0"/>
                <a:ea typeface="Times New Roman" pitchFamily="18" charset="0"/>
                <a:cs typeface="Calibri" pitchFamily="34" charset="0"/>
              </a:rPr>
              <a:t>substitution</a:t>
            </a:r>
            <a:endParaRPr lang="en-US" sz="4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2400" y="685800"/>
            <a:ext cx="8991601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Let’s consider two models:</a:t>
            </a:r>
          </a:p>
          <a:p>
            <a:endParaRPr lang="en-US" sz="2400" dirty="0" smtClean="0"/>
          </a:p>
          <a:p>
            <a:r>
              <a:rPr lang="en-US" sz="2400" dirty="0" smtClean="0"/>
              <a:t>First, a </a:t>
            </a:r>
            <a:r>
              <a:rPr lang="en-US" sz="2400" b="1" u="sng" dirty="0" smtClean="0"/>
              <a:t>random</a:t>
            </a:r>
            <a:r>
              <a:rPr lang="en-US" sz="2400" dirty="0" smtClean="0"/>
              <a:t> model, where amino acids in the sequences occur independently at some given frequencies.</a:t>
            </a:r>
          </a:p>
          <a:p>
            <a:endParaRPr lang="en-US" sz="2400" dirty="0" smtClean="0"/>
          </a:p>
          <a:p>
            <a:r>
              <a:rPr lang="en-US" sz="2400" dirty="0" smtClean="0"/>
              <a:t>The probability of observing an alignment between </a:t>
            </a:r>
            <a:r>
              <a:rPr lang="en-US" sz="2400" i="1" dirty="0" smtClean="0"/>
              <a:t>x</a:t>
            </a:r>
            <a:r>
              <a:rPr lang="en-US" sz="2400" dirty="0" smtClean="0"/>
              <a:t> and </a:t>
            </a:r>
            <a:r>
              <a:rPr lang="en-US" sz="2400" i="1" dirty="0" smtClean="0"/>
              <a:t>y</a:t>
            </a:r>
            <a:r>
              <a:rPr lang="en-US" sz="2400" dirty="0" smtClean="0"/>
              <a:t> is just the product of the frequencies (q) with which we find each amino acid.</a:t>
            </a:r>
          </a:p>
          <a:p>
            <a:endParaRPr lang="en-US" sz="2400" dirty="0" smtClean="0"/>
          </a:p>
          <a:p>
            <a:r>
              <a:rPr lang="en-US" sz="2400" dirty="0" smtClean="0"/>
              <a:t>We can write this as:</a:t>
            </a:r>
          </a:p>
          <a:p>
            <a:endParaRPr lang="en-US" sz="2400" dirty="0" smtClean="0"/>
          </a:p>
          <a:p>
            <a:endParaRPr lang="en-US" sz="2400" dirty="0"/>
          </a:p>
        </p:txBody>
      </p:sp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667000" y="4676775"/>
            <a:ext cx="3810000" cy="885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TextBox 3"/>
          <p:cNvSpPr txBox="1"/>
          <p:nvPr/>
        </p:nvSpPr>
        <p:spPr>
          <a:xfrm>
            <a:off x="4648200" y="5867400"/>
            <a:ext cx="250119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</a:rPr>
              <a:t>What’s this mean?</a:t>
            </a:r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371600" y="5867400"/>
            <a:ext cx="250119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</a:rPr>
              <a:t>What’s this mean?</a:t>
            </a:r>
            <a:endParaRPr lang="en-US" sz="2400" dirty="0">
              <a:solidFill>
                <a:srgbClr val="FF0000"/>
              </a:solidFill>
            </a:endParaRPr>
          </a:p>
        </p:txBody>
      </p:sp>
      <p:cxnSp>
        <p:nvCxnSpPr>
          <p:cNvPr id="7" name="Straight Arrow Connector 6"/>
          <p:cNvCxnSpPr/>
          <p:nvPr/>
        </p:nvCxnSpPr>
        <p:spPr>
          <a:xfrm rot="5400000" flipH="1" flipV="1">
            <a:off x="3009900" y="5524500"/>
            <a:ext cx="533400" cy="1524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 rot="5400000" flipH="1" flipV="1">
            <a:off x="4800600" y="5486400"/>
            <a:ext cx="609600" cy="1524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4800600" y="3733800"/>
            <a:ext cx="413645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</a:rPr>
              <a:t>What does the capital pi mean?</a:t>
            </a:r>
            <a:endParaRPr lang="en-US" sz="2400" dirty="0">
              <a:solidFill>
                <a:srgbClr val="FF0000"/>
              </a:solidFill>
            </a:endParaRPr>
          </a:p>
        </p:txBody>
      </p:sp>
      <p:cxnSp>
        <p:nvCxnSpPr>
          <p:cNvPr id="12" name="Straight Arrow Connector 11"/>
          <p:cNvCxnSpPr/>
          <p:nvPr/>
        </p:nvCxnSpPr>
        <p:spPr>
          <a:xfrm rot="5400000">
            <a:off x="4762500" y="4305300"/>
            <a:ext cx="381000" cy="1524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8600" y="609600"/>
            <a:ext cx="861060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Second, a </a:t>
            </a:r>
            <a:r>
              <a:rPr lang="en-US" sz="2400" b="1" u="sng" dirty="0" smtClean="0"/>
              <a:t>match</a:t>
            </a:r>
            <a:r>
              <a:rPr lang="en-US" sz="2400" dirty="0" smtClean="0"/>
              <a:t> model, where amino acids at a given position in the alignment arise from some common ancestor with a probability given by the joint probability </a:t>
            </a:r>
            <a:r>
              <a:rPr lang="en-US" sz="2400" i="1" dirty="0" err="1" smtClean="0"/>
              <a:t>p</a:t>
            </a:r>
            <a:r>
              <a:rPr lang="en-US" sz="2400" i="1" baseline="-25000" dirty="0" err="1" smtClean="0"/>
              <a:t>ab</a:t>
            </a:r>
            <a:r>
              <a:rPr lang="en-US" sz="2400" dirty="0" smtClean="0"/>
              <a:t>.  </a:t>
            </a:r>
          </a:p>
          <a:p>
            <a:endParaRPr lang="en-US" sz="2400" dirty="0" smtClean="0"/>
          </a:p>
          <a:p>
            <a:r>
              <a:rPr lang="en-US" sz="2400" dirty="0" smtClean="0"/>
              <a:t>So, under this model, the probability of the alignment is the product of the probabilities of seeing the individual amino acids aligned.</a:t>
            </a:r>
          </a:p>
          <a:p>
            <a:endParaRPr lang="en-US" sz="2400" dirty="0" smtClean="0"/>
          </a:p>
          <a:p>
            <a:r>
              <a:rPr lang="en-US" sz="2400" dirty="0" smtClean="0"/>
              <a:t>We can write that as:</a:t>
            </a:r>
            <a:endParaRPr lang="en-US" sz="2400" dirty="0"/>
          </a:p>
        </p:txBody>
      </p:sp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95600" y="4114800"/>
            <a:ext cx="3409950" cy="1000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TextBox 3"/>
          <p:cNvSpPr txBox="1"/>
          <p:nvPr/>
        </p:nvSpPr>
        <p:spPr>
          <a:xfrm>
            <a:off x="4966402" y="5562600"/>
            <a:ext cx="250119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</a:rPr>
              <a:t>What’s this mean?</a:t>
            </a:r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371600" y="5562600"/>
            <a:ext cx="250119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</a:rPr>
              <a:t>What’s this mean?</a:t>
            </a:r>
            <a:endParaRPr lang="en-US" sz="2400" dirty="0">
              <a:solidFill>
                <a:srgbClr val="FF0000"/>
              </a:solidFill>
            </a:endParaRPr>
          </a:p>
        </p:txBody>
      </p:sp>
      <p:cxnSp>
        <p:nvCxnSpPr>
          <p:cNvPr id="6" name="Straight Arrow Connector 5"/>
          <p:cNvCxnSpPr/>
          <p:nvPr/>
        </p:nvCxnSpPr>
        <p:spPr>
          <a:xfrm rot="5400000" flipH="1" flipV="1">
            <a:off x="3009900" y="5219700"/>
            <a:ext cx="533400" cy="1524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/>
          <p:nvPr/>
        </p:nvCxnSpPr>
        <p:spPr>
          <a:xfrm rot="5400000" flipH="1" flipV="1">
            <a:off x="5118802" y="5181600"/>
            <a:ext cx="609600" cy="1524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4267200" y="3272135"/>
            <a:ext cx="487133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</a:rPr>
              <a:t>What does the capital pi mean again?</a:t>
            </a:r>
            <a:endParaRPr lang="en-US" sz="2400" dirty="0">
              <a:solidFill>
                <a:srgbClr val="FF0000"/>
              </a:solidFill>
            </a:endParaRPr>
          </a:p>
        </p:txBody>
      </p:sp>
      <p:cxnSp>
        <p:nvCxnSpPr>
          <p:cNvPr id="9" name="Straight Arrow Connector 8"/>
          <p:cNvCxnSpPr/>
          <p:nvPr/>
        </p:nvCxnSpPr>
        <p:spPr>
          <a:xfrm rot="5400000">
            <a:off x="5067300" y="3848100"/>
            <a:ext cx="381000" cy="1524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Rectangle 1"/>
          <p:cNvSpPr>
            <a:spLocks noChangeArrowheads="1"/>
          </p:cNvSpPr>
          <p:nvPr/>
        </p:nvSpPr>
        <p:spPr bwMode="auto">
          <a:xfrm>
            <a:off x="228600" y="457200"/>
            <a:ext cx="85344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To decide which model better describes an alignment, we’ll take the ratio:</a:t>
            </a: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371600" y="1447800"/>
            <a:ext cx="5953125" cy="1628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Rectangle 3"/>
          <p:cNvSpPr/>
          <p:nvPr/>
        </p:nvSpPr>
        <p:spPr>
          <a:xfrm>
            <a:off x="304800" y="3969603"/>
            <a:ext cx="82296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smtClean="0"/>
              <a:t>Such a ratio of probabilities under 2 different models is called an </a:t>
            </a:r>
            <a:r>
              <a:rPr lang="en-US" sz="2400" b="1" i="1" dirty="0" smtClean="0"/>
              <a:t>odds ratio</a:t>
            </a:r>
            <a:r>
              <a:rPr lang="en-US" sz="2400" dirty="0" smtClean="0"/>
              <a:t>. </a:t>
            </a:r>
            <a:endParaRPr lang="en-US" sz="2400" dirty="0"/>
          </a:p>
        </p:txBody>
      </p:sp>
      <p:sp>
        <p:nvSpPr>
          <p:cNvPr id="5" name="TextBox 4"/>
          <p:cNvSpPr txBox="1"/>
          <p:nvPr/>
        </p:nvSpPr>
        <p:spPr>
          <a:xfrm>
            <a:off x="5181600" y="3200400"/>
            <a:ext cx="374756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</a:rPr>
              <a:t>What did these mean again?</a:t>
            </a:r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181600" y="4953000"/>
            <a:ext cx="358867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</a:rPr>
              <a:t>Where else have you heard</a:t>
            </a:r>
          </a:p>
          <a:p>
            <a:r>
              <a:rPr lang="en-US" sz="2400" dirty="0" smtClean="0">
                <a:solidFill>
                  <a:srgbClr val="FF0000"/>
                </a:solidFill>
              </a:rPr>
              <a:t>odds ratios used?</a:t>
            </a:r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304800" y="5867400"/>
            <a:ext cx="86106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smtClean="0"/>
              <a:t>Basically: 	if the ratio &gt; 1, model </a:t>
            </a:r>
            <a:r>
              <a:rPr lang="en-US" sz="2400" i="1" dirty="0" smtClean="0"/>
              <a:t>M</a:t>
            </a:r>
            <a:r>
              <a:rPr lang="en-US" sz="2400" dirty="0" smtClean="0"/>
              <a:t> is more probable </a:t>
            </a:r>
          </a:p>
          <a:p>
            <a:r>
              <a:rPr lang="en-US" sz="2400" dirty="0" smtClean="0"/>
              <a:t>		if &lt; 1, model </a:t>
            </a:r>
            <a:r>
              <a:rPr lang="en-US" sz="2400" i="1" dirty="0" smtClean="0"/>
              <a:t>R</a:t>
            </a:r>
            <a:r>
              <a:rPr lang="en-US" sz="2400" dirty="0" smtClean="0"/>
              <a:t> is more probable. </a:t>
            </a: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1"/>
          <p:cNvSpPr>
            <a:spLocks noChangeArrowheads="1"/>
          </p:cNvSpPr>
          <p:nvPr/>
        </p:nvSpPr>
        <p:spPr bwMode="auto">
          <a:xfrm>
            <a:off x="1" y="0"/>
            <a:ext cx="89154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Now, to convert this to an </a:t>
            </a:r>
            <a:r>
              <a:rPr kumimoji="0" lang="en-US" sz="2400" b="0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additive score</a:t>
            </a:r>
            <a:r>
              <a:rPr kumimoji="0" lang="en-US" sz="2400" b="0" i="0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 </a:t>
            </a:r>
            <a:r>
              <a:rPr kumimoji="0" lang="en-US" sz="24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S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, we can simply take the logarithm of the odds ratio (called the </a:t>
            </a:r>
            <a:r>
              <a:rPr kumimoji="0" lang="en-US" sz="24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log odds ratio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):</a:t>
            </a: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19400" y="914400"/>
            <a:ext cx="2428875" cy="876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Rectangle 3"/>
          <p:cNvSpPr/>
          <p:nvPr/>
        </p:nvSpPr>
        <p:spPr>
          <a:xfrm>
            <a:off x="2362200" y="2133600"/>
            <a:ext cx="64008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smtClean="0"/>
              <a:t>This is just the score for aligning one amino acid with another amino acid:</a:t>
            </a:r>
            <a:endParaRPr lang="en-US" sz="2400" dirty="0"/>
          </a:p>
        </p:txBody>
      </p:sp>
      <p:cxnSp>
        <p:nvCxnSpPr>
          <p:cNvPr id="6" name="Straight Arrow Connector 5"/>
          <p:cNvCxnSpPr/>
          <p:nvPr/>
        </p:nvCxnSpPr>
        <p:spPr>
          <a:xfrm flipV="1">
            <a:off x="2895600" y="1676400"/>
            <a:ext cx="1219200" cy="5334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150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05200" y="3048000"/>
            <a:ext cx="32385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1508" name="Rectangle 4"/>
          <p:cNvSpPr>
            <a:spLocks noChangeArrowheads="1"/>
          </p:cNvSpPr>
          <p:nvPr/>
        </p:nvSpPr>
        <p:spPr bwMode="auto">
          <a:xfrm>
            <a:off x="304800" y="4495800"/>
            <a:ext cx="8839200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Here written </a:t>
            </a:r>
            <a:r>
              <a:rPr kumimoji="0" lang="en-US" sz="24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a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 and </a:t>
            </a:r>
            <a:r>
              <a:rPr kumimoji="0" lang="en-US" sz="24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b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 rather than </a:t>
            </a:r>
            <a:r>
              <a:rPr kumimoji="0" lang="en-US" sz="24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x</a:t>
            </a:r>
            <a:r>
              <a:rPr kumimoji="0" lang="en-US" sz="2400" b="0" i="1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i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 and </a:t>
            </a:r>
            <a:r>
              <a:rPr kumimoji="0" lang="en-US" sz="2400" b="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y</a:t>
            </a:r>
            <a:r>
              <a:rPr kumimoji="0" lang="en-US" sz="2400" b="0" i="1" u="none" strike="noStrike" cap="none" normalizeH="0" baseline="-3000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i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 to emphasize that this score reflects the </a:t>
            </a:r>
            <a:r>
              <a:rPr kumimoji="0" lang="en-US" sz="2400" b="0" i="1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inherent preference 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of the two amino acids (</a:t>
            </a:r>
            <a:r>
              <a:rPr kumimoji="0" lang="en-US" sz="24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a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 and </a:t>
            </a:r>
            <a:r>
              <a:rPr kumimoji="0" lang="en-US" sz="24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b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) to be aligned.  </a:t>
            </a: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81000" y="6096000"/>
            <a:ext cx="351141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Almost done with step 1…</a:t>
            </a:r>
            <a:endParaRPr lang="en-US" sz="24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Rectangle 1"/>
          <p:cNvSpPr>
            <a:spLocks noChangeArrowheads="1"/>
          </p:cNvSpPr>
          <p:nvPr/>
        </p:nvSpPr>
        <p:spPr bwMode="auto">
          <a:xfrm>
            <a:off x="0" y="0"/>
            <a:ext cx="9144000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The last trick: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Take a big set of </a:t>
            </a:r>
            <a:r>
              <a:rPr kumimoji="0" lang="en-US" sz="2400" b="0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pre-aligned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 protein sequence alignments (that are correct!) and </a:t>
            </a:r>
            <a:r>
              <a:rPr kumimoji="0" lang="en-US" sz="2400" b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measure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 all of the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pairwise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 amino acid substitution scores (the </a:t>
            </a:r>
            <a:r>
              <a:rPr kumimoji="0" lang="en-US" sz="24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s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(</a:t>
            </a:r>
            <a:r>
              <a:rPr kumimoji="0" lang="en-US" sz="2400" b="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a,b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)’s).  Put them in a 20x20 </a:t>
            </a:r>
            <a:r>
              <a:rPr kumimoji="0" lang="en-US" sz="24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amino acid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 </a:t>
            </a:r>
            <a:r>
              <a:rPr kumimoji="0" lang="en-US" sz="24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substitution matrix</a:t>
            </a:r>
            <a:r>
              <a:rPr kumimoji="0" lang="en-US" sz="2400" b="1" i="1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 :</a:t>
            </a:r>
            <a:endParaRPr kumimoji="0" lang="en-US" sz="2400" b="1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Times New Roman" pitchFamily="18" charset="0"/>
              <a:cs typeface="Calibri" pitchFamily="34" charset="0"/>
            </a:endParaRPr>
          </a:p>
        </p:txBody>
      </p:sp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9600" y="1600200"/>
            <a:ext cx="7830280" cy="51365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Rectangle 1"/>
          <p:cNvSpPr>
            <a:spLocks noChangeArrowheads="1"/>
          </p:cNvSpPr>
          <p:nvPr/>
        </p:nvSpPr>
        <p:spPr bwMode="auto">
          <a:xfrm>
            <a:off x="0" y="0"/>
            <a:ext cx="91440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en-US" sz="2400" dirty="0" smtClean="0">
                <a:latin typeface="Calibri" pitchFamily="34" charset="0"/>
                <a:ea typeface="Times New Roman" pitchFamily="18" charset="0"/>
                <a:cs typeface="Calibri" pitchFamily="34" charset="0"/>
              </a:rPr>
              <a:t>This is the </a:t>
            </a:r>
            <a:r>
              <a:rPr lang="en-US" sz="2400" b="1" dirty="0" smtClean="0">
                <a:latin typeface="Calibri" pitchFamily="34" charset="0"/>
                <a:ea typeface="Times New Roman" pitchFamily="18" charset="0"/>
                <a:cs typeface="Calibri" pitchFamily="34" charset="0"/>
              </a:rPr>
              <a:t>BLOSUM50</a:t>
            </a:r>
            <a:r>
              <a:rPr lang="en-US" sz="2400" dirty="0" smtClean="0">
                <a:latin typeface="Calibri" pitchFamily="34" charset="0"/>
                <a:ea typeface="Times New Roman" pitchFamily="18" charset="0"/>
                <a:cs typeface="Calibri" pitchFamily="34" charset="0"/>
              </a:rPr>
              <a:t> matrix.    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en-US" sz="2400" dirty="0" smtClean="0">
                <a:latin typeface="Calibri" pitchFamily="34" charset="0"/>
                <a:ea typeface="Times New Roman" pitchFamily="18" charset="0"/>
                <a:cs typeface="Calibri" pitchFamily="34" charset="0"/>
              </a:rPr>
              <a:t>(The numbers are scaled &amp; rounded off to the nearest integer):</a:t>
            </a:r>
            <a:endParaRPr lang="en-US" sz="2400" dirty="0" smtClean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9600" y="1600200"/>
            <a:ext cx="7830280" cy="51365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extBox 4"/>
          <p:cNvSpPr txBox="1"/>
          <p:nvPr/>
        </p:nvSpPr>
        <p:spPr>
          <a:xfrm>
            <a:off x="2286000" y="762000"/>
            <a:ext cx="6934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</a:rPr>
              <a:t>What’s the score for </a:t>
            </a:r>
            <a:r>
              <a:rPr lang="en-US" sz="2400" dirty="0" err="1" smtClean="0">
                <a:solidFill>
                  <a:srgbClr val="FF0000"/>
                </a:solidFill>
              </a:rPr>
              <a:t>aspartate</a:t>
            </a:r>
            <a:r>
              <a:rPr lang="en-US" sz="2400" dirty="0" smtClean="0">
                <a:solidFill>
                  <a:srgbClr val="FF0000"/>
                </a:solidFill>
              </a:rPr>
              <a:t> (D) aligning with itself? </a:t>
            </a:r>
          </a:p>
          <a:p>
            <a:r>
              <a:rPr lang="en-US" sz="2400" dirty="0" smtClean="0">
                <a:solidFill>
                  <a:srgbClr val="FF0000"/>
                </a:solidFill>
              </a:rPr>
              <a:t>How about </a:t>
            </a:r>
            <a:r>
              <a:rPr lang="en-US" sz="2400" dirty="0" err="1" smtClean="0">
                <a:solidFill>
                  <a:srgbClr val="FF0000"/>
                </a:solidFill>
              </a:rPr>
              <a:t>aspartate</a:t>
            </a:r>
            <a:r>
              <a:rPr lang="en-US" sz="2400" dirty="0" smtClean="0">
                <a:solidFill>
                  <a:srgbClr val="FF0000"/>
                </a:solidFill>
              </a:rPr>
              <a:t> with phenylalanine (F)?  Why?</a:t>
            </a:r>
            <a:endParaRPr lang="en-US" sz="24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Rectangle 1"/>
          <p:cNvSpPr>
            <a:spLocks noChangeArrowheads="1"/>
          </p:cNvSpPr>
          <p:nvPr/>
        </p:nvSpPr>
        <p:spPr bwMode="auto">
          <a:xfrm>
            <a:off x="152400" y="152400"/>
            <a:ext cx="8534400" cy="6370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Using this matrix, </a:t>
            </a:r>
            <a:r>
              <a:rPr kumimoji="0" lang="en-US" sz="2400" b="1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we can score any alignment as the sum of scores of individual pairs of amino acids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.  </a:t>
            </a:r>
          </a:p>
          <a:p>
            <a:pPr marL="0" marR="0" lvl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2400" dirty="0" smtClean="0">
              <a:latin typeface="Calibri" pitchFamily="34" charset="0"/>
              <a:ea typeface="Times New Roman" pitchFamily="18" charset="0"/>
              <a:cs typeface="Calibri" pitchFamily="34" charset="0"/>
            </a:endParaRPr>
          </a:p>
          <a:p>
            <a:pPr marL="0" marR="0" lvl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For example, the top alignment in our earlier example:</a:t>
            </a:r>
          </a:p>
          <a:p>
            <a:pPr marL="0" marR="0" lvl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2400" dirty="0" smtClean="0">
              <a:latin typeface="Calibri" pitchFamily="34" charset="0"/>
              <a:ea typeface="Times New Roman" pitchFamily="18" charset="0"/>
              <a:cs typeface="Calibri" pitchFamily="34" charset="0"/>
            </a:endParaRPr>
          </a:p>
          <a:p>
            <a:pPr marL="0" marR="0" lvl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Times New Roman" pitchFamily="18" charset="0"/>
              <a:cs typeface="Calibri" pitchFamily="34" charset="0"/>
            </a:endParaRPr>
          </a:p>
          <a:p>
            <a:pPr marL="0" marR="0" lvl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2400" dirty="0" smtClean="0">
              <a:latin typeface="Calibri" pitchFamily="34" charset="0"/>
              <a:ea typeface="Times New Roman" pitchFamily="18" charset="0"/>
              <a:cs typeface="Calibri" pitchFamily="34" charset="0"/>
            </a:endParaRPr>
          </a:p>
          <a:p>
            <a:pPr marL="0" marR="0" lvl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Times New Roman" pitchFamily="18" charset="0"/>
              <a:cs typeface="Calibri" pitchFamily="34" charset="0"/>
            </a:endParaRPr>
          </a:p>
          <a:p>
            <a:pPr marL="0" marR="0" lvl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400" dirty="0" smtClean="0">
                <a:latin typeface="Calibri" pitchFamily="34" charset="0"/>
                <a:ea typeface="Times New Roman" pitchFamily="18" charset="0"/>
                <a:cs typeface="Calibri" pitchFamily="34" charset="0"/>
              </a:rPr>
              <a:t>g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ets the score:</a:t>
            </a:r>
          </a:p>
          <a:p>
            <a:pPr marL="0" marR="0" lvl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S(FlgA1,FlgA2) = – 1 – 2 – 2 + 2 + 4 + 6 + ... = 186</a:t>
            </a:r>
          </a:p>
          <a:p>
            <a:pPr marL="0" marR="0" lvl="0" indent="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2400" dirty="0" smtClean="0">
              <a:latin typeface="Calibri" pitchFamily="34" charset="0"/>
              <a:cs typeface="Calibri" pitchFamily="34" charset="0"/>
            </a:endParaRPr>
          </a:p>
          <a:p>
            <a:pPr marL="0" marR="0" lvl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400" dirty="0" smtClean="0">
                <a:cs typeface="Arial" pitchFamily="34" charset="0"/>
              </a:rPr>
              <a:t>We also need to penalize </a:t>
            </a:r>
            <a:r>
              <a:rPr lang="en-US" sz="2400" b="1" u="sng" dirty="0" smtClean="0">
                <a:cs typeface="Arial" pitchFamily="34" charset="0"/>
              </a:rPr>
              <a:t>gaps</a:t>
            </a:r>
            <a:r>
              <a:rPr lang="en-US" sz="2400" dirty="0" smtClean="0">
                <a:cs typeface="Arial" pitchFamily="34" charset="0"/>
              </a:rPr>
              <a:t>.  For now, let’s just use a constant penalty </a:t>
            </a:r>
            <a:r>
              <a:rPr lang="en-US" sz="2400" b="1" i="1" dirty="0" smtClean="0">
                <a:cs typeface="Arial" pitchFamily="34" charset="0"/>
              </a:rPr>
              <a:t>d</a:t>
            </a:r>
            <a:r>
              <a:rPr lang="en-US" sz="2400" dirty="0" smtClean="0">
                <a:cs typeface="Arial" pitchFamily="34" charset="0"/>
              </a:rPr>
              <a:t> for each amino acid gap in an alignment, </a:t>
            </a:r>
            <a:r>
              <a:rPr lang="en-US" sz="2400" i="1" dirty="0" err="1" smtClean="0">
                <a:cs typeface="Arial" pitchFamily="34" charset="0"/>
              </a:rPr>
              <a:t>i</a:t>
            </a:r>
            <a:r>
              <a:rPr lang="en-US" sz="2400" i="1" dirty="0" smtClean="0">
                <a:cs typeface="Arial" pitchFamily="34" charset="0"/>
              </a:rPr>
              <a:t>. e</a:t>
            </a:r>
            <a:r>
              <a:rPr lang="en-US" sz="2400" dirty="0" smtClean="0">
                <a:cs typeface="Arial" pitchFamily="34" charset="0"/>
              </a:rPr>
              <a:t>.:</a:t>
            </a:r>
          </a:p>
          <a:p>
            <a:pPr marL="0" marR="0" lvl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marL="0" marR="0" lvl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400" dirty="0" smtClean="0">
                <a:cs typeface="Arial" pitchFamily="34" charset="0"/>
              </a:rPr>
              <a:t>	the penalty for a gap of length g = -g*d</a:t>
            </a: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marL="0" marR="0" lvl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2400" dirty="0" smtClean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/>
          <a:srcRect t="10706" b="69591"/>
          <a:stretch>
            <a:fillRect/>
          </a:stretch>
        </p:blipFill>
        <p:spPr bwMode="auto">
          <a:xfrm>
            <a:off x="76200" y="2135998"/>
            <a:ext cx="8839200" cy="6834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Margaret Oakley Dayhoff cropped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9860" y="580072"/>
            <a:ext cx="2095500" cy="25241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10260" y="3187640"/>
            <a:ext cx="35052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Margaret </a:t>
            </a:r>
            <a:r>
              <a:rPr lang="en-US" dirty="0" err="1" smtClean="0"/>
              <a:t>Dayhoff</a:t>
            </a:r>
            <a:r>
              <a:rPr lang="en-US" dirty="0" smtClean="0"/>
              <a:t> (1925-1983)</a:t>
            </a:r>
            <a:endParaRPr lang="en-US" dirty="0"/>
          </a:p>
          <a:p>
            <a:pPr algn="ctr"/>
            <a:r>
              <a:rPr lang="en-US" dirty="0" smtClean="0"/>
              <a:t>Developed point accepted mutation matrices</a:t>
            </a:r>
          </a:p>
          <a:p>
            <a:pPr algn="ctr"/>
            <a:r>
              <a:rPr lang="en-US" dirty="0" smtClean="0"/>
              <a:t>(PAM matrices) </a:t>
            </a:r>
          </a:p>
          <a:p>
            <a:endParaRPr lang="en-US" dirty="0"/>
          </a:p>
        </p:txBody>
      </p:sp>
      <p:pic>
        <p:nvPicPr>
          <p:cNvPr id="1030" name="Picture 6" descr="http://research.fhcrc.org/content/dam/stripe/henikoff/headshots_227x227/jorja_henikoff_438x438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764" t="22525" r="2097" b="5146"/>
          <a:stretch/>
        </p:blipFill>
        <p:spPr bwMode="auto">
          <a:xfrm>
            <a:off x="6286131" y="1171384"/>
            <a:ext cx="2453178" cy="25298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research.fhcrc.org/content/dam/stripe/henikoff/headshots_227x227/steve_henikoff_227x227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80633" y="761047"/>
            <a:ext cx="2162175" cy="21621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4955195" y="3780472"/>
            <a:ext cx="303063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Steve and </a:t>
            </a:r>
            <a:r>
              <a:rPr lang="en-US" dirty="0" err="1" smtClean="0"/>
              <a:t>Jorja</a:t>
            </a:r>
            <a:r>
              <a:rPr lang="en-US" dirty="0" smtClean="0"/>
              <a:t> </a:t>
            </a:r>
            <a:r>
              <a:rPr lang="en-US" dirty="0" err="1" smtClean="0"/>
              <a:t>Henikoff</a:t>
            </a:r>
            <a:endParaRPr lang="en-US" dirty="0" smtClean="0"/>
          </a:p>
          <a:p>
            <a:pPr algn="ctr"/>
            <a:r>
              <a:rPr lang="en-US" dirty="0" smtClean="0"/>
              <a:t>Developed BLOSUM matrices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1033" y="4419711"/>
            <a:ext cx="4135427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u="sng" dirty="0" smtClean="0"/>
              <a:t>Calibrated for different evolutionary times</a:t>
            </a:r>
          </a:p>
          <a:p>
            <a:r>
              <a:rPr lang="en-US" dirty="0" smtClean="0"/>
              <a:t>PAM-</a:t>
            </a:r>
            <a:r>
              <a:rPr lang="en-US" i="1" dirty="0" smtClean="0"/>
              <a:t>n</a:t>
            </a:r>
            <a:r>
              <a:rPr lang="en-US" dirty="0" smtClean="0"/>
              <a:t> = </a:t>
            </a:r>
            <a:r>
              <a:rPr lang="en-US" i="1" dirty="0" smtClean="0"/>
              <a:t>n</a:t>
            </a:r>
            <a:r>
              <a:rPr lang="en-US" dirty="0" smtClean="0"/>
              <a:t> substitutions per 100 residues</a:t>
            </a:r>
          </a:p>
          <a:p>
            <a:r>
              <a:rPr lang="en-US" dirty="0" smtClean="0"/>
              <a:t>   e.g. matrices from PAM1 to PAM250</a:t>
            </a:r>
          </a:p>
          <a:p>
            <a:r>
              <a:rPr lang="en-US" dirty="0" smtClean="0"/>
              <a:t>measure PAM1,</a:t>
            </a:r>
          </a:p>
          <a:p>
            <a:r>
              <a:rPr lang="en-US" dirty="0"/>
              <a:t> </a:t>
            </a:r>
            <a:r>
              <a:rPr lang="en-US" dirty="0" smtClean="0"/>
              <a:t>  calculate higher PAMs from that</a:t>
            </a:r>
          </a:p>
          <a:p>
            <a:endParaRPr lang="en-US" u="sng" dirty="0" smtClean="0"/>
          </a:p>
          <a:p>
            <a:r>
              <a:rPr lang="en-US" u="sng" dirty="0" smtClean="0"/>
              <a:t>Explicit model of evolution</a:t>
            </a:r>
          </a:p>
          <a:p>
            <a:r>
              <a:rPr lang="en-US" dirty="0"/>
              <a:t> </a:t>
            </a:r>
            <a:r>
              <a:rPr lang="en-US" dirty="0" smtClean="0"/>
              <a:t>  (calculated using a phylogenetic tree)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4328233" y="4419600"/>
            <a:ext cx="4739567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u="sng" dirty="0" smtClean="0"/>
              <a:t>Calibrated for different % identity sequences</a:t>
            </a:r>
          </a:p>
          <a:p>
            <a:r>
              <a:rPr lang="en-US" dirty="0" smtClean="0"/>
              <a:t>BLOSUM-</a:t>
            </a:r>
            <a:r>
              <a:rPr lang="en-US" i="1" dirty="0" smtClean="0"/>
              <a:t>n</a:t>
            </a:r>
            <a:r>
              <a:rPr lang="en-US" dirty="0" smtClean="0"/>
              <a:t> = for sequences of about </a:t>
            </a:r>
            <a:r>
              <a:rPr lang="en-US" i="1" dirty="0" smtClean="0"/>
              <a:t>n</a:t>
            </a:r>
            <a:r>
              <a:rPr lang="en-US" dirty="0" smtClean="0"/>
              <a:t> % identity</a:t>
            </a:r>
          </a:p>
          <a:p>
            <a:r>
              <a:rPr lang="en-US" dirty="0" smtClean="0"/>
              <a:t>averages substitution probabilities over</a:t>
            </a:r>
          </a:p>
          <a:p>
            <a:r>
              <a:rPr lang="en-US" dirty="0" smtClean="0"/>
              <a:t>   sequence clusters, gives better estimates</a:t>
            </a:r>
          </a:p>
          <a:p>
            <a:r>
              <a:rPr lang="en-US" dirty="0"/>
              <a:t> </a:t>
            </a:r>
            <a:r>
              <a:rPr lang="en-US" dirty="0" smtClean="0"/>
              <a:t>  for highly divergent cases</a:t>
            </a:r>
          </a:p>
          <a:p>
            <a:endParaRPr lang="en-US" u="sng" dirty="0" smtClean="0"/>
          </a:p>
          <a:p>
            <a:r>
              <a:rPr lang="en-US" u="sng" dirty="0" smtClean="0"/>
              <a:t>Implicit model of evolution</a:t>
            </a:r>
          </a:p>
          <a:p>
            <a:r>
              <a:rPr lang="en-US" dirty="0"/>
              <a:t> </a:t>
            </a:r>
            <a:r>
              <a:rPr lang="en-US" dirty="0" smtClean="0"/>
              <a:t>  (calculated from blocks of aligned sequences)</a:t>
            </a:r>
            <a:endParaRPr 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1052781" y="-16276"/>
            <a:ext cx="635475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/>
              <a:t>      PAM 		vs. 		   BLOSUM</a:t>
            </a:r>
            <a:endParaRPr 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611071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Rectangle 3"/>
          <p:cNvSpPr>
            <a:spLocks noChangeArrowheads="1"/>
          </p:cNvSpPr>
          <p:nvPr/>
        </p:nvSpPr>
        <p:spPr bwMode="auto">
          <a:xfrm>
            <a:off x="76200" y="990600"/>
            <a:ext cx="9144000" cy="41549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Calibri" pitchFamily="34" charset="0"/>
              </a:rPr>
              <a:t>To align two sequences, we need to perform 3 steps: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marL="457200" marR="0" lvl="0" indent="-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/>
              <a:tabLst/>
            </a:pP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effectLst/>
                <a:ea typeface="Times New Roman" pitchFamily="18" charset="0"/>
                <a:cs typeface="Calibri" pitchFamily="34" charset="0"/>
              </a:rPr>
              <a:t>We need some way to decide which alignments are better than others.  </a:t>
            </a:r>
          </a:p>
          <a:p>
            <a:pPr marL="457200" marR="0" lvl="0" indent="-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en-US" sz="2400" b="1" dirty="0" smtClean="0">
                <a:solidFill>
                  <a:schemeClr val="bg1">
                    <a:lumMod val="85000"/>
                  </a:schemeClr>
                </a:solidFill>
                <a:ea typeface="Times New Roman" pitchFamily="18" charset="0"/>
                <a:cs typeface="Calibri" pitchFamily="34" charset="0"/>
              </a:rPr>
              <a:t>	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effectLst/>
                <a:ea typeface="Times New Roman" pitchFamily="18" charset="0"/>
                <a:cs typeface="Calibri" pitchFamily="34" charset="0"/>
              </a:rPr>
              <a:t>For this, we’ll invent a way to give the alignments a “score” indicating their quality.</a:t>
            </a:r>
          </a:p>
          <a:p>
            <a:pPr marL="457200" marR="0" lvl="0" indent="-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bg1">
                  <a:lumMod val="85000"/>
                </a:schemeClr>
              </a:solidFill>
              <a:effectLst/>
              <a:cs typeface="Arial" pitchFamily="34" charset="0"/>
            </a:endParaRPr>
          </a:p>
          <a:p>
            <a:pPr marL="457200" marR="0" lvl="0" indent="-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 startAt="2"/>
              <a:tabLst/>
            </a:pPr>
            <a:r>
              <a:rPr lang="en-US" sz="2400" b="1" dirty="0" smtClean="0">
                <a:ea typeface="Times New Roman" pitchFamily="18" charset="0"/>
                <a:cs typeface="Calibri" pitchFamily="34" charset="0"/>
              </a:rPr>
              <a:t>A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effectLst/>
                <a:ea typeface="Times New Roman" pitchFamily="18" charset="0"/>
                <a:cs typeface="Calibri" pitchFamily="34" charset="0"/>
              </a:rPr>
              <a:t>lign the two proteins so that they get the best possible score.</a:t>
            </a:r>
          </a:p>
          <a:p>
            <a:pPr marL="457200" marR="0" lvl="0" indent="-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 startAt="2"/>
              <a:tabLst/>
            </a:pPr>
            <a:endParaRPr lang="en-US" sz="2400" b="1" dirty="0" smtClean="0">
              <a:solidFill>
                <a:schemeClr val="bg1">
                  <a:lumMod val="85000"/>
                </a:schemeClr>
              </a:solidFill>
              <a:ea typeface="Times New Roman" pitchFamily="18" charset="0"/>
              <a:cs typeface="Calibri" pitchFamily="34" charset="0"/>
            </a:endParaRPr>
          </a:p>
          <a:p>
            <a:pPr marL="457200" marR="0" lvl="0" indent="-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 startAt="2"/>
              <a:tabLst/>
            </a:pP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effectLst/>
                <a:ea typeface="Times New Roman" pitchFamily="18" charset="0"/>
                <a:cs typeface="Calibri" pitchFamily="34" charset="0"/>
              </a:rPr>
              <a:t>Decide if the score is “good enough” for us to believe the 	alignment is biologically significant.</a:t>
            </a: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bg1">
                  <a:lumMod val="85000"/>
                </a:schemeClr>
              </a:solidFill>
              <a:effectLst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>
            <a:spLocks noChangeArrowheads="1"/>
          </p:cNvSpPr>
          <p:nvPr/>
        </p:nvSpPr>
        <p:spPr bwMode="auto">
          <a:xfrm>
            <a:off x="0" y="1012"/>
            <a:ext cx="9144000" cy="3046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400" b="1" dirty="0" smtClean="0">
                <a:ea typeface="Times New Roman" pitchFamily="18" charset="0"/>
                <a:cs typeface="Calibri" pitchFamily="34" charset="0"/>
              </a:rPr>
              <a:t>In practice, searching for sequence or structural similarity is one of the most powerful computational approaches to discover a gene’s function. We can often gain insight about a protein from its homologs.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2400" b="1" dirty="0">
              <a:ea typeface="Times New Roman" pitchFamily="18" charset="0"/>
              <a:cs typeface="Calibri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400" dirty="0" smtClean="0">
                <a:ea typeface="Times New Roman" pitchFamily="18" charset="0"/>
                <a:cs typeface="Calibri" pitchFamily="34" charset="0"/>
              </a:rPr>
              <a:t>For example, my lab discovered that</a:t>
            </a:r>
            <a:r>
              <a:rPr lang="en-US" sz="2400" dirty="0">
                <a:ea typeface="Times New Roman" pitchFamily="18" charset="0"/>
                <a:cs typeface="Calibri" pitchFamily="34" charset="0"/>
              </a:rPr>
              <a:t> </a:t>
            </a:r>
            <a:r>
              <a:rPr lang="en-US" sz="2400" dirty="0" err="1" smtClean="0">
                <a:ea typeface="Times New Roman" pitchFamily="18" charset="0"/>
                <a:cs typeface="Calibri" pitchFamily="34" charset="0"/>
              </a:rPr>
              <a:t>myelinating</a:t>
            </a:r>
            <a:r>
              <a:rPr lang="en-US" sz="2400" dirty="0" smtClean="0">
                <a:ea typeface="Times New Roman" pitchFamily="18" charset="0"/>
                <a:cs typeface="Calibri" pitchFamily="34" charset="0"/>
              </a:rPr>
              <a:t> the neurons in your brain reuses the same biochemical mechanism that phage use to make capsids.  The key breakthrough was recognizing that the human and phage proteins contained homologous domains.</a:t>
            </a:r>
          </a:p>
        </p:txBody>
      </p:sp>
      <p:pic>
        <p:nvPicPr>
          <p:cNvPr id="2050" name="Picture 2" descr="C:\Users\marcotte\Desktop\journal.pbio.1001624.g006.t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3084512"/>
            <a:ext cx="7573884" cy="3697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7731434" y="6400800"/>
            <a:ext cx="1412566" cy="461665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r>
              <a:rPr lang="en-US" sz="1200" dirty="0" smtClean="0"/>
              <a:t>Li, Park, </a:t>
            </a:r>
            <a:r>
              <a:rPr lang="en-US" sz="1200" dirty="0" err="1" smtClean="0"/>
              <a:t>Marcotte</a:t>
            </a:r>
            <a:endParaRPr lang="en-US" sz="1200" dirty="0" smtClean="0"/>
          </a:p>
          <a:p>
            <a:r>
              <a:rPr lang="en-US" sz="1200" i="1" dirty="0" err="1" smtClean="0"/>
              <a:t>PLoS</a:t>
            </a:r>
            <a:r>
              <a:rPr lang="en-US" sz="1200" i="1" dirty="0" smtClean="0"/>
              <a:t> Biology </a:t>
            </a:r>
            <a:r>
              <a:rPr lang="en-US" sz="1200" dirty="0"/>
              <a:t>(2013)</a:t>
            </a:r>
          </a:p>
        </p:txBody>
      </p:sp>
      <p:cxnSp>
        <p:nvCxnSpPr>
          <p:cNvPr id="6" name="Straight Arrow Connector 5"/>
          <p:cNvCxnSpPr/>
          <p:nvPr/>
        </p:nvCxnSpPr>
        <p:spPr>
          <a:xfrm flipV="1">
            <a:off x="609600" y="4425434"/>
            <a:ext cx="228600" cy="222766"/>
          </a:xfrm>
          <a:prstGeom prst="straightConnector1">
            <a:avLst/>
          </a:prstGeom>
          <a:ln w="25400">
            <a:solidFill>
              <a:schemeClr val="bg1">
                <a:lumMod val="50000"/>
              </a:schemeClr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 flipH="1">
            <a:off x="609600" y="4191000"/>
            <a:ext cx="3124200" cy="468868"/>
          </a:xfrm>
          <a:prstGeom prst="straightConnector1">
            <a:avLst/>
          </a:prstGeom>
          <a:ln w="25400">
            <a:solidFill>
              <a:schemeClr val="bg1">
                <a:lumMod val="50000"/>
              </a:schemeClr>
            </a:solidFill>
            <a:headEnd type="stealth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12562" y="4659868"/>
            <a:ext cx="1130438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Homologs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971547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52400" y="228600"/>
            <a:ext cx="8915400" cy="60016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smtClean="0"/>
              <a:t>We’ll use something called </a:t>
            </a:r>
            <a:r>
              <a:rPr lang="en-US" sz="2400" b="1" i="1" dirty="0" smtClean="0"/>
              <a:t>dynamic programming.</a:t>
            </a:r>
          </a:p>
          <a:p>
            <a:endParaRPr lang="en-US" sz="2400" b="1" i="1" dirty="0" smtClean="0"/>
          </a:p>
          <a:p>
            <a:r>
              <a:rPr lang="en-US" sz="2400" dirty="0" smtClean="0"/>
              <a:t>This is </a:t>
            </a:r>
            <a:r>
              <a:rPr lang="en-US" sz="2400" b="1" dirty="0" smtClean="0"/>
              <a:t>mathematically guaranteed </a:t>
            </a:r>
            <a:r>
              <a:rPr lang="en-US" sz="2400" dirty="0" smtClean="0"/>
              <a:t>to find the best scoring alignment, and uses </a:t>
            </a:r>
            <a:r>
              <a:rPr lang="en-US" sz="2400" b="1" i="1" dirty="0" smtClean="0"/>
              <a:t>recursion.   </a:t>
            </a:r>
            <a:r>
              <a:rPr lang="en-US" sz="2400" dirty="0" smtClean="0"/>
              <a:t>This means problems are broken into sub-problems, which are in turn broken into sub-problems, etc, until the simplest sub-problems can be solved.</a:t>
            </a:r>
          </a:p>
          <a:p>
            <a:endParaRPr lang="en-US" sz="2400" dirty="0" smtClean="0"/>
          </a:p>
          <a:p>
            <a:r>
              <a:rPr lang="en-US" sz="2400" dirty="0" smtClean="0"/>
              <a:t>We’re going to find the best </a:t>
            </a:r>
            <a:r>
              <a:rPr lang="en-US" sz="2400" b="1" i="1" dirty="0" smtClean="0"/>
              <a:t>local</a:t>
            </a:r>
            <a:r>
              <a:rPr lang="en-US" sz="2400" dirty="0" smtClean="0"/>
              <a:t> alignment—the best matching</a:t>
            </a:r>
          </a:p>
          <a:p>
            <a:r>
              <a:rPr lang="en-US" sz="2400" dirty="0" smtClean="0"/>
              <a:t>internal alignment—without forcing </a:t>
            </a:r>
            <a:r>
              <a:rPr lang="en-US" sz="2400" u="sng" dirty="0" smtClean="0"/>
              <a:t>all</a:t>
            </a:r>
            <a:r>
              <a:rPr lang="en-US" sz="2400" dirty="0" smtClean="0"/>
              <a:t> of the amino acids to align (i.e. to match </a:t>
            </a:r>
            <a:r>
              <a:rPr lang="en-US" sz="2400" b="1" i="1" dirty="0" smtClean="0"/>
              <a:t>globally</a:t>
            </a:r>
            <a:r>
              <a:rPr lang="en-US" sz="2400" dirty="0" smtClean="0"/>
              <a:t>).</a:t>
            </a:r>
          </a:p>
          <a:p>
            <a:endParaRPr lang="en-US" sz="2400" dirty="0" smtClean="0">
              <a:latin typeface="Courier" pitchFamily="49" charset="0"/>
            </a:endParaRPr>
          </a:p>
          <a:p>
            <a:r>
              <a:rPr lang="en-US" sz="2400" dirty="0" smtClean="0">
                <a:latin typeface="Courier" pitchFamily="49" charset="0"/>
              </a:rPr>
              <a:t>			     ATGCAT</a:t>
            </a:r>
          </a:p>
          <a:p>
            <a:r>
              <a:rPr lang="en-US" sz="2400" dirty="0" smtClean="0">
                <a:latin typeface="Courier" pitchFamily="49" charset="0"/>
              </a:rPr>
              <a:t>			     ATGCAT</a:t>
            </a:r>
          </a:p>
          <a:p>
            <a:endParaRPr lang="en-US" sz="2400" dirty="0" smtClean="0"/>
          </a:p>
          <a:p>
            <a:r>
              <a:rPr lang="en-US" sz="2400" dirty="0" smtClean="0"/>
              <a:t>			</a:t>
            </a:r>
            <a:r>
              <a:rPr lang="en-US" sz="2400" dirty="0" smtClean="0">
                <a:latin typeface="Courier" pitchFamily="49" charset="0"/>
              </a:rPr>
              <a:t>ACGTTATGCATGACGTA</a:t>
            </a:r>
          </a:p>
          <a:p>
            <a:r>
              <a:rPr lang="en-US" sz="2400" dirty="0" smtClean="0">
                <a:latin typeface="Courier" pitchFamily="49" charset="0"/>
              </a:rPr>
              <a:t>			-C---ATGCAT----T-                   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09600" y="4419600"/>
            <a:ext cx="116410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i.e., this</a:t>
            </a:r>
            <a:endParaRPr lang="en-US" sz="2400" dirty="0"/>
          </a:p>
        </p:txBody>
      </p:sp>
      <p:sp>
        <p:nvSpPr>
          <p:cNvPr id="6" name="TextBox 5"/>
          <p:cNvSpPr txBox="1"/>
          <p:nvPr/>
        </p:nvSpPr>
        <p:spPr>
          <a:xfrm>
            <a:off x="609600" y="5562600"/>
            <a:ext cx="117211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Not this</a:t>
            </a:r>
            <a:endParaRPr lang="en-US" sz="2400" dirty="0"/>
          </a:p>
        </p:txBody>
      </p:sp>
      <p:cxnSp>
        <p:nvCxnSpPr>
          <p:cNvPr id="8" name="Straight Arrow Connector 7"/>
          <p:cNvCxnSpPr/>
          <p:nvPr/>
        </p:nvCxnSpPr>
        <p:spPr>
          <a:xfrm>
            <a:off x="1905000" y="4648200"/>
            <a:ext cx="1600200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>
            <a:off x="1905000" y="5791200"/>
            <a:ext cx="685800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6200" y="152400"/>
            <a:ext cx="84582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Here’s the main idea: </a:t>
            </a:r>
          </a:p>
          <a:p>
            <a:r>
              <a:rPr lang="en-US" sz="2400" dirty="0" smtClean="0"/>
              <a:t>We’ll make a </a:t>
            </a:r>
            <a:r>
              <a:rPr lang="en-US" sz="2400" b="1" i="1" dirty="0" smtClean="0"/>
              <a:t>path matrix</a:t>
            </a:r>
            <a:r>
              <a:rPr lang="en-US" sz="2400" dirty="0" smtClean="0"/>
              <a:t>, showing the possible alignments and their scores.  There are simple rules for how to fill in the matrix.  </a:t>
            </a:r>
            <a:r>
              <a:rPr lang="en-US" sz="2400" b="1" i="1" u="sng" dirty="0" smtClean="0"/>
              <a:t>This will test all possible alignments &amp; give us the top-scoring alignment between the two sequences</a:t>
            </a:r>
            <a:r>
              <a:rPr lang="en-US" sz="2400" u="sng" dirty="0" smtClean="0"/>
              <a:t>.</a:t>
            </a:r>
            <a:endParaRPr lang="en-US" sz="2400" u="sng" dirty="0"/>
          </a:p>
        </p:txBody>
      </p:sp>
      <p:pic>
        <p:nvPicPr>
          <p:cNvPr id="276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600" y="2643754"/>
            <a:ext cx="8382000" cy="28426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 flipH="1">
            <a:off x="152399" y="228600"/>
            <a:ext cx="8991600" cy="60016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u="sng" dirty="0" smtClean="0"/>
              <a:t>Here are the rules:</a:t>
            </a:r>
          </a:p>
          <a:p>
            <a:r>
              <a:rPr lang="en-US" sz="2400" dirty="0" smtClean="0"/>
              <a:t>For a given square in the matrix </a:t>
            </a:r>
            <a:r>
              <a:rPr lang="en-US" sz="2400" i="1" dirty="0" smtClean="0"/>
              <a:t>F</a:t>
            </a:r>
            <a:r>
              <a:rPr lang="en-US" sz="2400" dirty="0" smtClean="0"/>
              <a:t>(</a:t>
            </a:r>
            <a:r>
              <a:rPr lang="en-US" sz="2400" i="1" dirty="0" err="1" smtClean="0"/>
              <a:t>i</a:t>
            </a:r>
            <a:r>
              <a:rPr lang="en-US" sz="2400" dirty="0" err="1" smtClean="0"/>
              <a:t>,</a:t>
            </a:r>
            <a:r>
              <a:rPr lang="en-US" sz="2400" i="1" dirty="0" err="1" smtClean="0"/>
              <a:t>j</a:t>
            </a:r>
            <a:r>
              <a:rPr lang="en-US" sz="2400" dirty="0" smtClean="0"/>
              <a:t>), we look at the squares to its left  </a:t>
            </a:r>
            <a:r>
              <a:rPr lang="en-US" sz="2400" i="1" dirty="0" smtClean="0"/>
              <a:t>F</a:t>
            </a:r>
            <a:r>
              <a:rPr lang="en-US" sz="2400" dirty="0" smtClean="0"/>
              <a:t>(</a:t>
            </a:r>
            <a:r>
              <a:rPr lang="en-US" sz="2400" i="1" dirty="0" smtClean="0"/>
              <a:t>i</a:t>
            </a:r>
            <a:r>
              <a:rPr lang="en-US" sz="2400" dirty="0" smtClean="0"/>
              <a:t>-1,</a:t>
            </a:r>
            <a:r>
              <a:rPr lang="en-US" sz="2400" i="1" dirty="0" smtClean="0"/>
              <a:t>j</a:t>
            </a:r>
            <a:r>
              <a:rPr lang="en-US" sz="2400" dirty="0" smtClean="0"/>
              <a:t>) , top  </a:t>
            </a:r>
            <a:r>
              <a:rPr lang="en-US" sz="2400" i="1" dirty="0" smtClean="0"/>
              <a:t>F</a:t>
            </a:r>
            <a:r>
              <a:rPr lang="en-US" sz="2400" dirty="0" smtClean="0"/>
              <a:t>(</a:t>
            </a:r>
            <a:r>
              <a:rPr lang="en-US" sz="2400" i="1" dirty="0" smtClean="0"/>
              <a:t>i,j</a:t>
            </a:r>
            <a:r>
              <a:rPr lang="en-US" sz="2400" dirty="0" smtClean="0"/>
              <a:t>-1) , and top-left  </a:t>
            </a:r>
            <a:r>
              <a:rPr lang="en-US" sz="2400" i="1" dirty="0" smtClean="0"/>
              <a:t>F</a:t>
            </a:r>
            <a:r>
              <a:rPr lang="en-US" sz="2400" dirty="0" smtClean="0"/>
              <a:t>(</a:t>
            </a:r>
            <a:r>
              <a:rPr lang="en-US" sz="2400" i="1" dirty="0" smtClean="0"/>
              <a:t>i</a:t>
            </a:r>
            <a:r>
              <a:rPr lang="en-US" sz="2400" dirty="0" smtClean="0"/>
              <a:t>-1,</a:t>
            </a:r>
            <a:r>
              <a:rPr lang="en-US" sz="2400" i="1" dirty="0" smtClean="0"/>
              <a:t>j</a:t>
            </a:r>
            <a:r>
              <a:rPr lang="en-US" sz="2400" dirty="0" smtClean="0"/>
              <a:t>-1).    Each should have a score. </a:t>
            </a:r>
          </a:p>
          <a:p>
            <a:endParaRPr lang="en-US" sz="2400" dirty="0" smtClean="0"/>
          </a:p>
          <a:p>
            <a:r>
              <a:rPr lang="en-US" sz="2400" dirty="0" smtClean="0"/>
              <a:t>We consider </a:t>
            </a:r>
            <a:r>
              <a:rPr lang="en-US" sz="2400" b="1" u="sng" dirty="0" smtClean="0"/>
              <a:t>3 possible events </a:t>
            </a:r>
            <a:r>
              <a:rPr lang="en-US" sz="2400" dirty="0" smtClean="0"/>
              <a:t>&amp; </a:t>
            </a:r>
            <a:r>
              <a:rPr lang="en-US" sz="2400" b="1" u="sng" dirty="0" smtClean="0"/>
              <a:t>choose the one scoring the highest</a:t>
            </a:r>
            <a:r>
              <a:rPr lang="en-US" sz="2400" dirty="0" smtClean="0"/>
              <a:t>:</a:t>
            </a:r>
          </a:p>
          <a:p>
            <a:endParaRPr lang="en-US" sz="2400" dirty="0" smtClean="0"/>
          </a:p>
          <a:p>
            <a:endParaRPr lang="en-US" sz="2400" dirty="0" smtClean="0"/>
          </a:p>
          <a:p>
            <a:r>
              <a:rPr lang="en-US" sz="2400" dirty="0" smtClean="0"/>
              <a:t>(1) </a:t>
            </a:r>
            <a:r>
              <a:rPr lang="en-US" sz="2400" i="1" dirty="0" smtClean="0"/>
              <a:t>x</a:t>
            </a:r>
            <a:r>
              <a:rPr lang="en-US" sz="2400" i="1" baseline="-25000" dirty="0" smtClean="0"/>
              <a:t>i</a:t>
            </a:r>
            <a:r>
              <a:rPr lang="en-US" sz="2400" baseline="-25000" dirty="0" smtClean="0"/>
              <a:t> </a:t>
            </a:r>
            <a:r>
              <a:rPr lang="en-US" sz="2400" dirty="0" smtClean="0"/>
              <a:t>is aligned to </a:t>
            </a:r>
            <a:r>
              <a:rPr lang="en-US" sz="2400" i="1" dirty="0" err="1" smtClean="0"/>
              <a:t>y</a:t>
            </a:r>
            <a:r>
              <a:rPr lang="en-US" sz="2400" i="1" baseline="-25000" dirty="0" err="1" smtClean="0"/>
              <a:t>j</a:t>
            </a:r>
            <a:r>
              <a:rPr lang="en-US" sz="2400" dirty="0" smtClean="0"/>
              <a:t>			</a:t>
            </a:r>
            <a:r>
              <a:rPr lang="en-US" sz="2400" i="1" dirty="0" smtClean="0"/>
              <a:t>F</a:t>
            </a:r>
            <a:r>
              <a:rPr lang="en-US" sz="2400" dirty="0" smtClean="0"/>
              <a:t>(</a:t>
            </a:r>
            <a:r>
              <a:rPr lang="en-US" sz="2400" i="1" dirty="0" smtClean="0"/>
              <a:t>i</a:t>
            </a:r>
            <a:r>
              <a:rPr lang="en-US" sz="2400" dirty="0" smtClean="0"/>
              <a:t>-1,</a:t>
            </a:r>
            <a:r>
              <a:rPr lang="en-US" sz="2400" i="1" dirty="0" smtClean="0"/>
              <a:t>j</a:t>
            </a:r>
            <a:r>
              <a:rPr lang="en-US" sz="2400" dirty="0" smtClean="0"/>
              <a:t>-1) + </a:t>
            </a:r>
            <a:r>
              <a:rPr lang="en-US" sz="2400" i="1" dirty="0" smtClean="0"/>
              <a:t>s</a:t>
            </a:r>
            <a:r>
              <a:rPr lang="en-US" sz="2400" dirty="0" smtClean="0"/>
              <a:t>(</a:t>
            </a:r>
            <a:r>
              <a:rPr lang="en-US" sz="2400" i="1" dirty="0" err="1" smtClean="0"/>
              <a:t>x</a:t>
            </a:r>
            <a:r>
              <a:rPr lang="en-US" sz="2400" i="1" baseline="-25000" dirty="0" err="1" smtClean="0"/>
              <a:t>i</a:t>
            </a:r>
            <a:r>
              <a:rPr lang="en-US" sz="2400" i="1" dirty="0" err="1" smtClean="0"/>
              <a:t>,y</a:t>
            </a:r>
            <a:r>
              <a:rPr lang="en-US" sz="2400" i="1" baseline="-25000" dirty="0" err="1" smtClean="0"/>
              <a:t>j</a:t>
            </a:r>
            <a:r>
              <a:rPr lang="en-US" sz="2400" dirty="0" smtClean="0"/>
              <a:t>)</a:t>
            </a:r>
          </a:p>
          <a:p>
            <a:endParaRPr lang="en-US" sz="2400" dirty="0" smtClean="0"/>
          </a:p>
          <a:p>
            <a:r>
              <a:rPr lang="en-US" sz="2400" dirty="0" smtClean="0"/>
              <a:t>(2) </a:t>
            </a:r>
            <a:r>
              <a:rPr lang="en-US" sz="2400" i="1" dirty="0" smtClean="0"/>
              <a:t>x</a:t>
            </a:r>
            <a:r>
              <a:rPr lang="en-US" sz="2400" i="1" baseline="-25000" dirty="0" smtClean="0"/>
              <a:t>i</a:t>
            </a:r>
            <a:r>
              <a:rPr lang="en-US" sz="2400" baseline="-25000" dirty="0" smtClean="0"/>
              <a:t> </a:t>
            </a:r>
            <a:r>
              <a:rPr lang="en-US" sz="2400" dirty="0" smtClean="0"/>
              <a:t>is aligned to a gap			</a:t>
            </a:r>
            <a:r>
              <a:rPr lang="en-US" sz="2400" i="1" dirty="0" smtClean="0"/>
              <a:t>F</a:t>
            </a:r>
            <a:r>
              <a:rPr lang="en-US" sz="2400" dirty="0" smtClean="0"/>
              <a:t>(</a:t>
            </a:r>
            <a:r>
              <a:rPr lang="en-US" sz="2400" i="1" dirty="0" smtClean="0"/>
              <a:t>i</a:t>
            </a:r>
            <a:r>
              <a:rPr lang="en-US" sz="2400" dirty="0" smtClean="0"/>
              <a:t>-1,</a:t>
            </a:r>
            <a:r>
              <a:rPr lang="en-US" sz="2400" i="1" dirty="0" smtClean="0"/>
              <a:t>j</a:t>
            </a:r>
            <a:r>
              <a:rPr lang="en-US" sz="2400" dirty="0" smtClean="0"/>
              <a:t>) – </a:t>
            </a:r>
            <a:r>
              <a:rPr lang="en-US" sz="2400" i="1" dirty="0" smtClean="0"/>
              <a:t>d</a:t>
            </a:r>
            <a:endParaRPr lang="en-US" sz="2400" dirty="0" smtClean="0"/>
          </a:p>
          <a:p>
            <a:endParaRPr lang="en-US" sz="2400" dirty="0" smtClean="0"/>
          </a:p>
          <a:p>
            <a:r>
              <a:rPr lang="en-US" sz="2400" dirty="0" smtClean="0"/>
              <a:t>(3) </a:t>
            </a:r>
            <a:r>
              <a:rPr lang="en-US" sz="2400" i="1" dirty="0" err="1" smtClean="0"/>
              <a:t>y</a:t>
            </a:r>
            <a:r>
              <a:rPr lang="en-US" sz="2400" i="1" baseline="-25000" dirty="0" err="1" smtClean="0"/>
              <a:t>j</a:t>
            </a:r>
            <a:r>
              <a:rPr lang="en-US" sz="2400" dirty="0" smtClean="0"/>
              <a:t> is aligned to a gap			</a:t>
            </a:r>
            <a:r>
              <a:rPr lang="en-US" sz="2400" i="1" dirty="0" smtClean="0"/>
              <a:t>F</a:t>
            </a:r>
            <a:r>
              <a:rPr lang="en-US" sz="2400" dirty="0" smtClean="0"/>
              <a:t>(</a:t>
            </a:r>
            <a:r>
              <a:rPr lang="en-US" sz="2400" i="1" dirty="0" smtClean="0"/>
              <a:t>i</a:t>
            </a:r>
            <a:r>
              <a:rPr lang="en-US" sz="2400" dirty="0" smtClean="0"/>
              <a:t>,</a:t>
            </a:r>
            <a:r>
              <a:rPr lang="en-US" sz="2400" i="1" dirty="0" smtClean="0"/>
              <a:t>j</a:t>
            </a:r>
            <a:r>
              <a:rPr lang="en-US" sz="2400" dirty="0" smtClean="0"/>
              <a:t>-1) – </a:t>
            </a:r>
            <a:r>
              <a:rPr lang="en-US" sz="2400" i="1" dirty="0" smtClean="0"/>
              <a:t>d</a:t>
            </a:r>
            <a:r>
              <a:rPr lang="en-US" sz="2400" dirty="0" smtClean="0"/>
              <a:t>     </a:t>
            </a:r>
          </a:p>
          <a:p>
            <a:endParaRPr lang="en-US" sz="2400" dirty="0" smtClean="0"/>
          </a:p>
          <a:p>
            <a:endParaRPr lang="en-US" sz="2400" dirty="0" smtClean="0"/>
          </a:p>
          <a:p>
            <a:r>
              <a:rPr lang="en-US" sz="2400" dirty="0" smtClean="0"/>
              <a:t>For this example, we’ll use </a:t>
            </a:r>
            <a:r>
              <a:rPr lang="en-US" sz="2400" i="1" dirty="0" smtClean="0"/>
              <a:t>d</a:t>
            </a:r>
            <a:r>
              <a:rPr lang="en-US" sz="2400" dirty="0" smtClean="0"/>
              <a:t> = 8.  We also set the left-most &amp; top-most entries to zero.</a:t>
            </a:r>
          </a:p>
        </p:txBody>
      </p:sp>
      <p:cxnSp>
        <p:nvCxnSpPr>
          <p:cNvPr id="4" name="Straight Arrow Connector 3"/>
          <p:cNvCxnSpPr/>
          <p:nvPr/>
        </p:nvCxnSpPr>
        <p:spPr>
          <a:xfrm rot="5400000">
            <a:off x="1790700" y="2247901"/>
            <a:ext cx="533400" cy="4572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Arrow Connector 5"/>
          <p:cNvCxnSpPr/>
          <p:nvPr/>
        </p:nvCxnSpPr>
        <p:spPr>
          <a:xfrm rot="16200000" flipH="1">
            <a:off x="5295900" y="2324101"/>
            <a:ext cx="457200" cy="2286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304800" y="304800"/>
            <a:ext cx="8534400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u="sng" dirty="0" smtClean="0"/>
              <a:t>Just two more rules:</a:t>
            </a:r>
          </a:p>
          <a:p>
            <a:endParaRPr lang="en-US" sz="2400" b="1" u="sng" dirty="0" smtClean="0"/>
          </a:p>
          <a:p>
            <a:pPr lvl="0"/>
            <a:r>
              <a:rPr lang="en-US" sz="2400" b="1" dirty="0" smtClean="0">
                <a:latin typeface="Calibri" pitchFamily="34" charset="0"/>
                <a:ea typeface="Times New Roman" pitchFamily="18" charset="0"/>
                <a:cs typeface="Calibri" pitchFamily="34" charset="0"/>
              </a:rPr>
              <a:t>If the score is negative, set it equal to zero.</a:t>
            </a:r>
          </a:p>
          <a:p>
            <a:pPr lvl="0"/>
            <a:endParaRPr lang="en-US" sz="2400" dirty="0" smtClean="0">
              <a:latin typeface="Calibri" pitchFamily="34" charset="0"/>
              <a:ea typeface="Times New Roman" pitchFamily="18" charset="0"/>
              <a:cs typeface="Calibri" pitchFamily="34" charset="0"/>
            </a:endParaRPr>
          </a:p>
          <a:p>
            <a:pPr lvl="0"/>
            <a:r>
              <a:rPr lang="en-US" sz="2400" dirty="0" smtClean="0">
                <a:latin typeface="Calibri" pitchFamily="34" charset="0"/>
                <a:ea typeface="Times New Roman" pitchFamily="18" charset="0"/>
                <a:cs typeface="Calibri" pitchFamily="34" charset="0"/>
              </a:rPr>
              <a:t>At each step, we also keep track of which event was chosen by </a:t>
            </a:r>
            <a:r>
              <a:rPr lang="en-US" sz="2400" b="1" dirty="0" smtClean="0">
                <a:latin typeface="Calibri" pitchFamily="34" charset="0"/>
                <a:ea typeface="Times New Roman" pitchFamily="18" charset="0"/>
                <a:cs typeface="Calibri" pitchFamily="34" charset="0"/>
              </a:rPr>
              <a:t>drawing an arrow from the cell we just filled back to the cell which contributed its score to this one.</a:t>
            </a:r>
          </a:p>
          <a:p>
            <a:pPr lvl="0"/>
            <a:endParaRPr lang="en-US" sz="2400" b="1" dirty="0" smtClean="0">
              <a:latin typeface="Calibri" pitchFamily="34" charset="0"/>
              <a:ea typeface="Times New Roman" pitchFamily="18" charset="0"/>
              <a:cs typeface="Calibri" pitchFamily="34" charset="0"/>
            </a:endParaRPr>
          </a:p>
          <a:p>
            <a:pPr lvl="0"/>
            <a:endParaRPr lang="en-US" sz="2400" dirty="0" smtClean="0">
              <a:latin typeface="Calibri" pitchFamily="34" charset="0"/>
              <a:cs typeface="Calibri" pitchFamily="34" charset="0"/>
            </a:endParaRPr>
          </a:p>
          <a:p>
            <a:pPr lvl="0"/>
            <a:r>
              <a:rPr lang="en-US" sz="2400" b="1" dirty="0" smtClean="0">
                <a:latin typeface="Calibri" pitchFamily="34" charset="0"/>
                <a:cs typeface="Calibri" pitchFamily="34" charset="0"/>
              </a:rPr>
              <a:t>That’s it!   Just repeat this to fill the entire matrix.</a:t>
            </a:r>
            <a:endParaRPr lang="en-US" sz="2400" b="1" dirty="0" smtClean="0">
              <a:latin typeface="Arial" pitchFamily="34" charset="0"/>
              <a:cs typeface="Arial" pitchFamily="34" charset="0"/>
            </a:endParaRPr>
          </a:p>
          <a:p>
            <a:endParaRPr lang="en-US" sz="2400" b="1" u="sng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5" name="Picture 3" descr="SW-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32461" y="1828800"/>
            <a:ext cx="8340385" cy="26271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8" descr="SW-5"/>
          <p:cNvPicPr>
            <a:picLocks noChangeAspect="1" noChangeArrowheads="1"/>
          </p:cNvPicPr>
          <p:nvPr/>
        </p:nvPicPr>
        <p:blipFill>
          <a:blip r:embed="rId3"/>
          <a:srcRect t="6358" b="87947"/>
          <a:stretch>
            <a:fillRect/>
          </a:stretch>
        </p:blipFill>
        <p:spPr bwMode="auto">
          <a:xfrm>
            <a:off x="632460" y="2133599"/>
            <a:ext cx="8325273" cy="2383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Picture 3" descr="SW-1"/>
          <p:cNvPicPr>
            <a:picLocks noChangeAspect="1" noChangeArrowheads="1"/>
          </p:cNvPicPr>
          <p:nvPr/>
        </p:nvPicPr>
        <p:blipFill>
          <a:blip r:embed="rId2"/>
          <a:srcRect l="8000" t="30530" r="89600" b="61060"/>
          <a:stretch>
            <a:fillRect/>
          </a:stretch>
        </p:blipFill>
        <p:spPr bwMode="auto">
          <a:xfrm>
            <a:off x="1323850" y="2895600"/>
            <a:ext cx="200150" cy="2209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" name="Picture 3" descr="SW-1"/>
          <p:cNvPicPr>
            <a:picLocks noChangeAspect="1" noChangeArrowheads="1"/>
          </p:cNvPicPr>
          <p:nvPr/>
        </p:nvPicPr>
        <p:blipFill>
          <a:blip r:embed="rId2"/>
          <a:srcRect l="8000" t="30530" r="89600" b="61060"/>
          <a:stretch>
            <a:fillRect/>
          </a:stretch>
        </p:blipFill>
        <p:spPr bwMode="auto">
          <a:xfrm>
            <a:off x="1323850" y="3161680"/>
            <a:ext cx="200150" cy="2209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" name="Picture 3" descr="SW-1"/>
          <p:cNvPicPr>
            <a:picLocks noChangeAspect="1" noChangeArrowheads="1"/>
          </p:cNvPicPr>
          <p:nvPr/>
        </p:nvPicPr>
        <p:blipFill>
          <a:blip r:embed="rId2"/>
          <a:srcRect l="8000" t="30530" r="89600" b="61060"/>
          <a:stretch>
            <a:fillRect/>
          </a:stretch>
        </p:blipFill>
        <p:spPr bwMode="auto">
          <a:xfrm>
            <a:off x="1323850" y="3427760"/>
            <a:ext cx="200150" cy="2209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" name="Picture 3" descr="SW-1"/>
          <p:cNvPicPr>
            <a:picLocks noChangeAspect="1" noChangeArrowheads="1"/>
          </p:cNvPicPr>
          <p:nvPr/>
        </p:nvPicPr>
        <p:blipFill>
          <a:blip r:embed="rId2"/>
          <a:srcRect l="8000" t="30530" r="89600" b="61060"/>
          <a:stretch>
            <a:fillRect/>
          </a:stretch>
        </p:blipFill>
        <p:spPr bwMode="auto">
          <a:xfrm>
            <a:off x="1323850" y="3693840"/>
            <a:ext cx="200150" cy="2209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" name="Picture 3" descr="SW-1"/>
          <p:cNvPicPr>
            <a:picLocks noChangeAspect="1" noChangeArrowheads="1"/>
          </p:cNvPicPr>
          <p:nvPr/>
        </p:nvPicPr>
        <p:blipFill>
          <a:blip r:embed="rId2"/>
          <a:srcRect l="8000" t="30530" r="89600" b="61060"/>
          <a:stretch>
            <a:fillRect/>
          </a:stretch>
        </p:blipFill>
        <p:spPr bwMode="auto">
          <a:xfrm>
            <a:off x="1323850" y="3959920"/>
            <a:ext cx="200150" cy="2209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" name="Picture 3" descr="SW-1"/>
          <p:cNvPicPr>
            <a:picLocks noChangeAspect="1" noChangeArrowheads="1"/>
          </p:cNvPicPr>
          <p:nvPr/>
        </p:nvPicPr>
        <p:blipFill>
          <a:blip r:embed="rId2"/>
          <a:srcRect l="8000" t="30530" r="89600" b="61060"/>
          <a:stretch>
            <a:fillRect/>
          </a:stretch>
        </p:blipFill>
        <p:spPr bwMode="auto">
          <a:xfrm>
            <a:off x="1323850" y="4225998"/>
            <a:ext cx="200150" cy="2209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" name="TextBox 22"/>
          <p:cNvSpPr txBox="1"/>
          <p:nvPr/>
        </p:nvSpPr>
        <p:spPr>
          <a:xfrm>
            <a:off x="457200" y="609600"/>
            <a:ext cx="683110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Here we go!   Start with the borders  &amp; the first entry.</a:t>
            </a:r>
            <a:endParaRPr lang="en-US" sz="2400" dirty="0"/>
          </a:p>
        </p:txBody>
      </p:sp>
      <p:cxnSp>
        <p:nvCxnSpPr>
          <p:cNvPr id="25" name="Straight Arrow Connector 24"/>
          <p:cNvCxnSpPr/>
          <p:nvPr/>
        </p:nvCxnSpPr>
        <p:spPr>
          <a:xfrm flipV="1">
            <a:off x="2286000" y="1066800"/>
            <a:ext cx="3810000" cy="1524000"/>
          </a:xfrm>
          <a:prstGeom prst="straightConnector1">
            <a:avLst/>
          </a:prstGeom>
          <a:ln>
            <a:headEnd type="arrow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Box 25"/>
          <p:cNvSpPr txBox="1"/>
          <p:nvPr/>
        </p:nvSpPr>
        <p:spPr>
          <a:xfrm>
            <a:off x="228600" y="5638800"/>
            <a:ext cx="868679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</a:rPr>
              <a:t>Why is this zero?</a:t>
            </a:r>
          </a:p>
          <a:p>
            <a:r>
              <a:rPr lang="en-US" sz="2400" dirty="0" smtClean="0">
                <a:solidFill>
                  <a:srgbClr val="FF0000"/>
                </a:solidFill>
              </a:rPr>
              <a:t>What’s the score from our BLOSSUM matrix for substituting H for P?</a:t>
            </a:r>
            <a:endParaRPr lang="en-US" sz="24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5" name="Picture 3" descr="SW-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32461" y="1828800"/>
            <a:ext cx="8340385" cy="26271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76" name="Picture 4" descr="SW-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32461" y="1828800"/>
            <a:ext cx="8340383" cy="28803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8" descr="SW-5"/>
          <p:cNvPicPr>
            <a:picLocks noChangeAspect="1" noChangeArrowheads="1"/>
          </p:cNvPicPr>
          <p:nvPr/>
        </p:nvPicPr>
        <p:blipFill>
          <a:blip r:embed="rId4"/>
          <a:srcRect t="6358" b="87947"/>
          <a:stretch>
            <a:fillRect/>
          </a:stretch>
        </p:blipFill>
        <p:spPr bwMode="auto">
          <a:xfrm>
            <a:off x="632460" y="2133599"/>
            <a:ext cx="8325273" cy="2383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3" descr="SW-1"/>
          <p:cNvPicPr>
            <a:picLocks noChangeAspect="1" noChangeArrowheads="1"/>
          </p:cNvPicPr>
          <p:nvPr/>
        </p:nvPicPr>
        <p:blipFill>
          <a:blip r:embed="rId2"/>
          <a:srcRect l="8000" t="30530" r="89600" b="61060"/>
          <a:stretch>
            <a:fillRect/>
          </a:stretch>
        </p:blipFill>
        <p:spPr bwMode="auto">
          <a:xfrm>
            <a:off x="1323850" y="3390280"/>
            <a:ext cx="200150" cy="2209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3" descr="SW-1"/>
          <p:cNvPicPr>
            <a:picLocks noChangeAspect="1" noChangeArrowheads="1"/>
          </p:cNvPicPr>
          <p:nvPr/>
        </p:nvPicPr>
        <p:blipFill>
          <a:blip r:embed="rId2"/>
          <a:srcRect l="8000" t="30530" r="89600" b="61060"/>
          <a:stretch>
            <a:fillRect/>
          </a:stretch>
        </p:blipFill>
        <p:spPr bwMode="auto">
          <a:xfrm>
            <a:off x="1323850" y="3656360"/>
            <a:ext cx="200150" cy="2209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3" descr="SW-1"/>
          <p:cNvPicPr>
            <a:picLocks noChangeAspect="1" noChangeArrowheads="1"/>
          </p:cNvPicPr>
          <p:nvPr/>
        </p:nvPicPr>
        <p:blipFill>
          <a:blip r:embed="rId2"/>
          <a:srcRect l="8000" t="30530" r="89600" b="61060"/>
          <a:stretch>
            <a:fillRect/>
          </a:stretch>
        </p:blipFill>
        <p:spPr bwMode="auto">
          <a:xfrm>
            <a:off x="1323850" y="3922440"/>
            <a:ext cx="200150" cy="2209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3" descr="SW-1"/>
          <p:cNvPicPr>
            <a:picLocks noChangeAspect="1" noChangeArrowheads="1"/>
          </p:cNvPicPr>
          <p:nvPr/>
        </p:nvPicPr>
        <p:blipFill>
          <a:blip r:embed="rId2"/>
          <a:srcRect l="8000" t="30530" r="89600" b="61060"/>
          <a:stretch>
            <a:fillRect/>
          </a:stretch>
        </p:blipFill>
        <p:spPr bwMode="auto">
          <a:xfrm>
            <a:off x="1323850" y="4188520"/>
            <a:ext cx="200150" cy="2209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3" descr="SW-1"/>
          <p:cNvPicPr>
            <a:picLocks noChangeAspect="1" noChangeArrowheads="1"/>
          </p:cNvPicPr>
          <p:nvPr/>
        </p:nvPicPr>
        <p:blipFill>
          <a:blip r:embed="rId2"/>
          <a:srcRect l="8000" t="30530" r="89600" b="61060"/>
          <a:stretch>
            <a:fillRect/>
          </a:stretch>
        </p:blipFill>
        <p:spPr bwMode="auto">
          <a:xfrm>
            <a:off x="1323850" y="4454598"/>
            <a:ext cx="200150" cy="2209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Rectangle 14"/>
          <p:cNvSpPr/>
          <p:nvPr/>
        </p:nvSpPr>
        <p:spPr>
          <a:xfrm>
            <a:off x="304800" y="5410200"/>
            <a:ext cx="84582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smtClean="0"/>
              <a:t>Terrible!  Again, none of the possible give positive scores.    </a:t>
            </a:r>
          </a:p>
          <a:p>
            <a:r>
              <a:rPr lang="en-US" sz="2400" dirty="0" smtClean="0"/>
              <a:t>We have to go a bit further in before we find a positive score…</a:t>
            </a:r>
            <a:endParaRPr lang="en-US" sz="2400" dirty="0"/>
          </a:p>
        </p:txBody>
      </p:sp>
      <p:sp>
        <p:nvSpPr>
          <p:cNvPr id="16" name="TextBox 15"/>
          <p:cNvSpPr txBox="1"/>
          <p:nvPr/>
        </p:nvSpPr>
        <p:spPr>
          <a:xfrm>
            <a:off x="457200" y="609600"/>
            <a:ext cx="168918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Next round!</a:t>
            </a: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5" name="Picture 3" descr="SW-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32461" y="1828800"/>
            <a:ext cx="8340385" cy="26271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76" name="Picture 4" descr="SW-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32461" y="1828800"/>
            <a:ext cx="8340383" cy="28803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77" name="Picture 5" descr="SW-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32461" y="1828800"/>
            <a:ext cx="8435339" cy="32127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3" descr="SW-1"/>
          <p:cNvPicPr>
            <a:picLocks noChangeAspect="1" noChangeArrowheads="1"/>
          </p:cNvPicPr>
          <p:nvPr/>
        </p:nvPicPr>
        <p:blipFill>
          <a:blip r:embed="rId3"/>
          <a:srcRect l="8000" t="30530" r="89600" b="61060"/>
          <a:stretch>
            <a:fillRect/>
          </a:stretch>
        </p:blipFill>
        <p:spPr bwMode="auto">
          <a:xfrm>
            <a:off x="1323850" y="3962400"/>
            <a:ext cx="200150" cy="2209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3" descr="SW-1"/>
          <p:cNvPicPr>
            <a:picLocks noChangeAspect="1" noChangeArrowheads="1"/>
          </p:cNvPicPr>
          <p:nvPr/>
        </p:nvPicPr>
        <p:blipFill>
          <a:blip r:embed="rId3"/>
          <a:srcRect l="8000" t="30530" r="89600" b="61060"/>
          <a:stretch>
            <a:fillRect/>
          </a:stretch>
        </p:blipFill>
        <p:spPr bwMode="auto">
          <a:xfrm>
            <a:off x="1323850" y="4228480"/>
            <a:ext cx="200150" cy="2209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3" descr="SW-1"/>
          <p:cNvPicPr>
            <a:picLocks noChangeAspect="1" noChangeArrowheads="1"/>
          </p:cNvPicPr>
          <p:nvPr/>
        </p:nvPicPr>
        <p:blipFill>
          <a:blip r:embed="rId3"/>
          <a:srcRect l="8000" t="30530" r="89600" b="61060"/>
          <a:stretch>
            <a:fillRect/>
          </a:stretch>
        </p:blipFill>
        <p:spPr bwMode="auto">
          <a:xfrm>
            <a:off x="1323850" y="4494560"/>
            <a:ext cx="200150" cy="2209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3" descr="SW-1"/>
          <p:cNvPicPr>
            <a:picLocks noChangeAspect="1" noChangeArrowheads="1"/>
          </p:cNvPicPr>
          <p:nvPr/>
        </p:nvPicPr>
        <p:blipFill>
          <a:blip r:embed="rId3"/>
          <a:srcRect l="8000" t="30530" r="89600" b="61060"/>
          <a:stretch>
            <a:fillRect/>
          </a:stretch>
        </p:blipFill>
        <p:spPr bwMode="auto">
          <a:xfrm>
            <a:off x="1323850" y="4760638"/>
            <a:ext cx="200150" cy="2209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Picture 8" descr="SW-5"/>
          <p:cNvPicPr>
            <a:picLocks noChangeAspect="1" noChangeArrowheads="1"/>
          </p:cNvPicPr>
          <p:nvPr/>
        </p:nvPicPr>
        <p:blipFill>
          <a:blip r:embed="rId6"/>
          <a:srcRect l="38933" t="6358" b="87947"/>
          <a:stretch>
            <a:fillRect/>
          </a:stretch>
        </p:blipFill>
        <p:spPr bwMode="auto">
          <a:xfrm>
            <a:off x="3962400" y="2133599"/>
            <a:ext cx="5083866" cy="2383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TextBox 15"/>
          <p:cNvSpPr txBox="1"/>
          <p:nvPr/>
        </p:nvSpPr>
        <p:spPr>
          <a:xfrm>
            <a:off x="457200" y="609600"/>
            <a:ext cx="610250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A few more rounds, and a positive score at last!</a:t>
            </a:r>
            <a:endParaRPr lang="en-US" sz="2400" dirty="0"/>
          </a:p>
        </p:txBody>
      </p:sp>
      <p:sp>
        <p:nvSpPr>
          <p:cNvPr id="17" name="TextBox 16"/>
          <p:cNvSpPr txBox="1"/>
          <p:nvPr/>
        </p:nvSpPr>
        <p:spPr>
          <a:xfrm>
            <a:off x="1219200" y="5943600"/>
            <a:ext cx="333924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</a:rPr>
              <a:t>How did we get this one?</a:t>
            </a:r>
            <a:endParaRPr lang="en-US" sz="24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5" name="Picture 3" descr="SW-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32461" y="1828800"/>
            <a:ext cx="8340385" cy="26271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76" name="Picture 4" descr="SW-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32461" y="1828800"/>
            <a:ext cx="8340383" cy="28803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77" name="Picture 5" descr="SW-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32461" y="1828800"/>
            <a:ext cx="8435339" cy="32127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78" name="Picture 6" descr="SW-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32461" y="1828800"/>
            <a:ext cx="8245427" cy="33709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8" descr="SW-5"/>
          <p:cNvPicPr>
            <a:picLocks noChangeAspect="1" noChangeArrowheads="1"/>
          </p:cNvPicPr>
          <p:nvPr/>
        </p:nvPicPr>
        <p:blipFill>
          <a:blip r:embed="rId6"/>
          <a:srcRect l="46400" t="6358" b="87947"/>
          <a:stretch>
            <a:fillRect/>
          </a:stretch>
        </p:blipFill>
        <p:spPr bwMode="auto">
          <a:xfrm>
            <a:off x="4419600" y="2133599"/>
            <a:ext cx="4462270" cy="2383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3" descr="SW-1"/>
          <p:cNvPicPr>
            <a:picLocks noChangeAspect="1" noChangeArrowheads="1"/>
          </p:cNvPicPr>
          <p:nvPr/>
        </p:nvPicPr>
        <p:blipFill>
          <a:blip r:embed="rId2"/>
          <a:srcRect l="8000" t="30530" r="89600" b="61060"/>
          <a:stretch>
            <a:fillRect/>
          </a:stretch>
        </p:blipFill>
        <p:spPr bwMode="auto">
          <a:xfrm>
            <a:off x="1295400" y="4428499"/>
            <a:ext cx="200150" cy="2209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3" descr="SW-1"/>
          <p:cNvPicPr>
            <a:picLocks noChangeAspect="1" noChangeArrowheads="1"/>
          </p:cNvPicPr>
          <p:nvPr/>
        </p:nvPicPr>
        <p:blipFill>
          <a:blip r:embed="rId2"/>
          <a:srcRect l="8000" t="30530" r="89600" b="61060"/>
          <a:stretch>
            <a:fillRect/>
          </a:stretch>
        </p:blipFill>
        <p:spPr bwMode="auto">
          <a:xfrm>
            <a:off x="1295400" y="4694579"/>
            <a:ext cx="200150" cy="2209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3" descr="SW-1"/>
          <p:cNvPicPr>
            <a:picLocks noChangeAspect="1" noChangeArrowheads="1"/>
          </p:cNvPicPr>
          <p:nvPr/>
        </p:nvPicPr>
        <p:blipFill>
          <a:blip r:embed="rId2"/>
          <a:srcRect l="8000" t="30530" r="89600" b="61060"/>
          <a:stretch>
            <a:fillRect/>
          </a:stretch>
        </p:blipFill>
        <p:spPr bwMode="auto">
          <a:xfrm>
            <a:off x="1295400" y="4960657"/>
            <a:ext cx="200150" cy="2209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TextBox 12"/>
          <p:cNvSpPr txBox="1"/>
          <p:nvPr/>
        </p:nvSpPr>
        <p:spPr>
          <a:xfrm>
            <a:off x="457200" y="609600"/>
            <a:ext cx="304230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&amp; a few more rounds…</a:t>
            </a:r>
            <a:endParaRPr lang="en-US" sz="2400" dirty="0"/>
          </a:p>
        </p:txBody>
      </p:sp>
      <p:cxnSp>
        <p:nvCxnSpPr>
          <p:cNvPr id="15" name="Straight Arrow Connector 14"/>
          <p:cNvCxnSpPr/>
          <p:nvPr/>
        </p:nvCxnSpPr>
        <p:spPr>
          <a:xfrm rot="16200000" flipV="1">
            <a:off x="2209800" y="4876800"/>
            <a:ext cx="1371600" cy="6096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3124200" y="5943600"/>
            <a:ext cx="297902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</a:rPr>
              <a:t>What does this mean?</a:t>
            </a:r>
            <a:endParaRPr lang="en-US" sz="24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5" name="Picture 3" descr="SW-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32461" y="1828800"/>
            <a:ext cx="8340385" cy="26271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76" name="Picture 4" descr="SW-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32461" y="1828800"/>
            <a:ext cx="8340383" cy="28803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77" name="Picture 5" descr="SW-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32461" y="1828800"/>
            <a:ext cx="8435339" cy="32127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78" name="Picture 6" descr="SW-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32461" y="1828800"/>
            <a:ext cx="8245427" cy="33709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79" name="Picture 7" descr="NM-4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32461" y="1828800"/>
            <a:ext cx="8182122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/>
        </p:nvSpPr>
        <p:spPr>
          <a:xfrm>
            <a:off x="304800" y="304800"/>
            <a:ext cx="838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The whole thing filled in!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5" name="Picture 3" descr="SW-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32461" y="1828800"/>
            <a:ext cx="8340385" cy="26271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76" name="Picture 4" descr="SW-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32461" y="1828800"/>
            <a:ext cx="8340383" cy="28803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77" name="Picture 5" descr="SW-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32461" y="1828800"/>
            <a:ext cx="8435339" cy="32127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78" name="Picture 6" descr="SW-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32461" y="1828800"/>
            <a:ext cx="8245427" cy="33709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79" name="Picture 7" descr="NM-4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32461" y="1828800"/>
            <a:ext cx="8182122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/>
        </p:nvSpPr>
        <p:spPr>
          <a:xfrm>
            <a:off x="304800" y="304800"/>
            <a:ext cx="8382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Now, find the optimal alignment using a </a:t>
            </a:r>
            <a:r>
              <a:rPr lang="en-US" sz="2400" b="1" i="1" dirty="0" err="1" smtClean="0"/>
              <a:t>traceback</a:t>
            </a:r>
            <a:r>
              <a:rPr lang="en-US" sz="2400" dirty="0" smtClean="0"/>
              <a:t> process: </a:t>
            </a:r>
          </a:p>
          <a:p>
            <a:r>
              <a:rPr lang="en-US" sz="2400" b="1" dirty="0" smtClean="0"/>
              <a:t>	Look for the highest score, then follow the arrows back.</a:t>
            </a:r>
          </a:p>
          <a:p>
            <a:r>
              <a:rPr lang="en-US" sz="2400" b="1" dirty="0" smtClean="0"/>
              <a:t>	The alignment “grows” from right to left</a:t>
            </a:r>
            <a:endParaRPr lang="en-US" sz="24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0" y="0"/>
            <a:ext cx="92202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News of the day: 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your neurons communicate using</a:t>
            </a:r>
          </a:p>
          <a:p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	proteins related to retroviruses</a:t>
            </a:r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120" t="14007" r="25016" b="7978"/>
          <a:stretch/>
        </p:blipFill>
        <p:spPr bwMode="auto">
          <a:xfrm>
            <a:off x="1142843" y="1298070"/>
            <a:ext cx="6507637" cy="55064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ctangle 4"/>
          <p:cNvSpPr/>
          <p:nvPr/>
        </p:nvSpPr>
        <p:spPr>
          <a:xfrm>
            <a:off x="5486400" y="5021452"/>
            <a:ext cx="2286000" cy="183654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5486400" y="6119336"/>
            <a:ext cx="3657600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/>
              <a:t>https://www.theatlantic.com/science/archive/2018/01/brain-cells-can-share-information-using-a-gene-that-came-from-viruses/550403/</a:t>
            </a:r>
          </a:p>
        </p:txBody>
      </p:sp>
    </p:spTree>
    <p:extLst>
      <p:ext uri="{BB962C8B-B14F-4D97-AF65-F5344CB8AC3E}">
        <p14:creationId xmlns:p14="http://schemas.microsoft.com/office/powerpoint/2010/main" val="148276238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5" name="Picture 3" descr="SW-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32461" y="1828800"/>
            <a:ext cx="8340385" cy="26271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76" name="Picture 4" descr="SW-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32461" y="1828800"/>
            <a:ext cx="8340383" cy="28803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77" name="Picture 5" descr="SW-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32461" y="1828800"/>
            <a:ext cx="8435339" cy="32127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78" name="Picture 6" descr="SW-4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32461" y="1828800"/>
            <a:ext cx="8245427" cy="33709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79" name="Picture 7" descr="NM-4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32461" y="1828800"/>
            <a:ext cx="8182122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80" name="Picture 8" descr="SW-5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632461" y="1828800"/>
            <a:ext cx="8182122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/>
        </p:nvSpPr>
        <p:spPr>
          <a:xfrm>
            <a:off x="228600" y="228600"/>
            <a:ext cx="8598636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This gives the following alignment:</a:t>
            </a:r>
          </a:p>
          <a:p>
            <a:r>
              <a:rPr lang="en-US" sz="2400" dirty="0" smtClean="0"/>
              <a:t>	</a:t>
            </a:r>
          </a:p>
          <a:p>
            <a:endParaRPr lang="en-US" sz="2400" dirty="0" smtClean="0"/>
          </a:p>
          <a:p>
            <a:r>
              <a:rPr lang="en-US" sz="2400" dirty="0" smtClean="0"/>
              <a:t>(Note: for gaps, the arrow points to the sequence that gets the gap)</a:t>
            </a:r>
            <a:endParaRPr lang="en-US" sz="2400" dirty="0"/>
          </a:p>
        </p:txBody>
      </p:sp>
      <p:pic>
        <p:nvPicPr>
          <p:cNvPr id="30721" name="Picture 1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5029200" y="304800"/>
            <a:ext cx="1457325" cy="742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Rectangle 6"/>
          <p:cNvSpPr/>
          <p:nvPr/>
        </p:nvSpPr>
        <p:spPr>
          <a:xfrm>
            <a:off x="2037303" y="4388491"/>
            <a:ext cx="152400" cy="21951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" name="Straight Arrow Connector 2"/>
          <p:cNvCxnSpPr/>
          <p:nvPr/>
        </p:nvCxnSpPr>
        <p:spPr>
          <a:xfrm flipV="1">
            <a:off x="2126064" y="4381081"/>
            <a:ext cx="4187" cy="257070"/>
          </a:xfrm>
          <a:prstGeom prst="straightConnector1">
            <a:avLst/>
          </a:prstGeom>
          <a:ln w="22225">
            <a:solidFill>
              <a:schemeClr val="bg1">
                <a:lumMod val="50000"/>
              </a:schemeClr>
            </a:solidFill>
            <a:headEnd type="none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Rectangle 17"/>
          <p:cNvSpPr/>
          <p:nvPr/>
        </p:nvSpPr>
        <p:spPr>
          <a:xfrm>
            <a:off x="2722265" y="4910336"/>
            <a:ext cx="152400" cy="28214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9" name="Straight Arrow Connector 18"/>
          <p:cNvCxnSpPr/>
          <p:nvPr/>
        </p:nvCxnSpPr>
        <p:spPr>
          <a:xfrm flipV="1">
            <a:off x="2815213" y="4902926"/>
            <a:ext cx="4187" cy="257070"/>
          </a:xfrm>
          <a:prstGeom prst="straightConnector1">
            <a:avLst/>
          </a:prstGeom>
          <a:ln w="22225">
            <a:solidFill>
              <a:schemeClr val="bg1">
                <a:lumMod val="50000"/>
              </a:schemeClr>
            </a:solidFill>
            <a:headEnd type="none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Rectangle 19"/>
          <p:cNvSpPr/>
          <p:nvPr/>
        </p:nvSpPr>
        <p:spPr>
          <a:xfrm>
            <a:off x="3435699" y="5455291"/>
            <a:ext cx="152400" cy="24966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1" name="Straight Arrow Connector 20"/>
          <p:cNvCxnSpPr/>
          <p:nvPr/>
        </p:nvCxnSpPr>
        <p:spPr>
          <a:xfrm flipV="1">
            <a:off x="3501013" y="5447881"/>
            <a:ext cx="4187" cy="257070"/>
          </a:xfrm>
          <a:prstGeom prst="straightConnector1">
            <a:avLst/>
          </a:prstGeom>
          <a:ln w="22225">
            <a:solidFill>
              <a:schemeClr val="bg1">
                <a:lumMod val="50000"/>
              </a:schemeClr>
            </a:solidFill>
            <a:headEnd type="none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Rectangle 21"/>
          <p:cNvSpPr/>
          <p:nvPr/>
        </p:nvSpPr>
        <p:spPr>
          <a:xfrm>
            <a:off x="5435321" y="3857603"/>
            <a:ext cx="152400" cy="21951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3" name="Straight Arrow Connector 22"/>
          <p:cNvCxnSpPr/>
          <p:nvPr/>
        </p:nvCxnSpPr>
        <p:spPr>
          <a:xfrm flipV="1">
            <a:off x="5524082" y="3850193"/>
            <a:ext cx="4187" cy="257070"/>
          </a:xfrm>
          <a:prstGeom prst="straightConnector1">
            <a:avLst/>
          </a:prstGeom>
          <a:ln w="22225">
            <a:solidFill>
              <a:schemeClr val="bg1">
                <a:lumMod val="50000"/>
              </a:schemeClr>
            </a:solidFill>
            <a:headEnd type="none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Rectangle 23"/>
          <p:cNvSpPr/>
          <p:nvPr/>
        </p:nvSpPr>
        <p:spPr>
          <a:xfrm>
            <a:off x="5445369" y="4390166"/>
            <a:ext cx="152400" cy="21951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5" name="Straight Arrow Connector 24"/>
          <p:cNvCxnSpPr/>
          <p:nvPr/>
        </p:nvCxnSpPr>
        <p:spPr>
          <a:xfrm flipV="1">
            <a:off x="5534130" y="4382756"/>
            <a:ext cx="4187" cy="257070"/>
          </a:xfrm>
          <a:prstGeom prst="straightConnector1">
            <a:avLst/>
          </a:prstGeom>
          <a:ln w="22225">
            <a:solidFill>
              <a:schemeClr val="bg1">
                <a:lumMod val="50000"/>
              </a:schemeClr>
            </a:solidFill>
            <a:headEnd type="none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Rectangle 25"/>
          <p:cNvSpPr/>
          <p:nvPr/>
        </p:nvSpPr>
        <p:spPr>
          <a:xfrm>
            <a:off x="6128657" y="4380117"/>
            <a:ext cx="152400" cy="25970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7" name="Straight Arrow Connector 26"/>
          <p:cNvCxnSpPr/>
          <p:nvPr/>
        </p:nvCxnSpPr>
        <p:spPr>
          <a:xfrm flipV="1">
            <a:off x="6244213" y="4372707"/>
            <a:ext cx="4187" cy="257070"/>
          </a:xfrm>
          <a:prstGeom prst="straightConnector1">
            <a:avLst/>
          </a:prstGeom>
          <a:ln w="22225">
            <a:solidFill>
              <a:schemeClr val="bg1">
                <a:lumMod val="50000"/>
              </a:schemeClr>
            </a:solidFill>
            <a:headEnd type="none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Rectangle 27"/>
          <p:cNvSpPr/>
          <p:nvPr/>
        </p:nvSpPr>
        <p:spPr>
          <a:xfrm>
            <a:off x="6781800" y="4932777"/>
            <a:ext cx="228600" cy="25970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9" name="Straight Arrow Connector 28"/>
          <p:cNvCxnSpPr/>
          <p:nvPr/>
        </p:nvCxnSpPr>
        <p:spPr>
          <a:xfrm flipV="1">
            <a:off x="6934200" y="4925367"/>
            <a:ext cx="4187" cy="257070"/>
          </a:xfrm>
          <a:prstGeom prst="straightConnector1">
            <a:avLst/>
          </a:prstGeom>
          <a:ln w="22225">
            <a:solidFill>
              <a:schemeClr val="bg1">
                <a:lumMod val="50000"/>
              </a:schemeClr>
            </a:solidFill>
            <a:headEnd type="none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Rectangle 29"/>
          <p:cNvSpPr/>
          <p:nvPr/>
        </p:nvSpPr>
        <p:spPr>
          <a:xfrm>
            <a:off x="7485184" y="4942825"/>
            <a:ext cx="152400" cy="21951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1" name="Straight Arrow Connector 30"/>
          <p:cNvCxnSpPr/>
          <p:nvPr/>
        </p:nvCxnSpPr>
        <p:spPr>
          <a:xfrm flipV="1">
            <a:off x="7573945" y="4935415"/>
            <a:ext cx="4187" cy="257070"/>
          </a:xfrm>
          <a:prstGeom prst="straightConnector1">
            <a:avLst/>
          </a:prstGeom>
          <a:ln w="22225">
            <a:solidFill>
              <a:schemeClr val="bg1">
                <a:lumMod val="50000"/>
              </a:schemeClr>
            </a:solidFill>
            <a:headEnd type="none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Rectangle 3"/>
          <p:cNvSpPr>
            <a:spLocks noChangeArrowheads="1"/>
          </p:cNvSpPr>
          <p:nvPr/>
        </p:nvSpPr>
        <p:spPr bwMode="auto">
          <a:xfrm>
            <a:off x="76200" y="990600"/>
            <a:ext cx="9144000" cy="41549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Calibri" pitchFamily="34" charset="0"/>
              </a:rPr>
              <a:t>To align two sequences, we need to perform 3 steps: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marL="457200" marR="0" lvl="0" indent="-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/>
              <a:tabLst/>
            </a:pP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effectLst/>
                <a:ea typeface="Times New Roman" pitchFamily="18" charset="0"/>
                <a:cs typeface="Calibri" pitchFamily="34" charset="0"/>
              </a:rPr>
              <a:t>We need some way to decide which alignments are better than others.  </a:t>
            </a:r>
          </a:p>
          <a:p>
            <a:pPr marL="457200" marR="0" lvl="0" indent="-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en-US" sz="2400" b="1" dirty="0" smtClean="0">
                <a:solidFill>
                  <a:schemeClr val="bg1">
                    <a:lumMod val="85000"/>
                  </a:schemeClr>
                </a:solidFill>
                <a:ea typeface="Times New Roman" pitchFamily="18" charset="0"/>
                <a:cs typeface="Calibri" pitchFamily="34" charset="0"/>
              </a:rPr>
              <a:t>	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effectLst/>
                <a:ea typeface="Times New Roman" pitchFamily="18" charset="0"/>
                <a:cs typeface="Calibri" pitchFamily="34" charset="0"/>
              </a:rPr>
              <a:t>For this, we’ll invent a way to give the alignments a “score” indicating their quality.</a:t>
            </a:r>
          </a:p>
          <a:p>
            <a:pPr marL="457200" marR="0" lvl="0" indent="-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bg1">
                  <a:lumMod val="85000"/>
                </a:schemeClr>
              </a:solidFill>
              <a:effectLst/>
              <a:cs typeface="Arial" pitchFamily="34" charset="0"/>
            </a:endParaRPr>
          </a:p>
          <a:p>
            <a:pPr marL="457200" marR="0" lvl="0" indent="-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 startAt="2"/>
              <a:tabLst/>
            </a:pPr>
            <a:r>
              <a:rPr lang="en-US" sz="2400" b="1" dirty="0" smtClean="0">
                <a:solidFill>
                  <a:schemeClr val="bg1">
                    <a:lumMod val="85000"/>
                  </a:schemeClr>
                </a:solidFill>
                <a:ea typeface="Times New Roman" pitchFamily="18" charset="0"/>
                <a:cs typeface="Calibri" pitchFamily="34" charset="0"/>
              </a:rPr>
              <a:t>A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effectLst/>
                <a:ea typeface="Times New Roman" pitchFamily="18" charset="0"/>
                <a:cs typeface="Calibri" pitchFamily="34" charset="0"/>
              </a:rPr>
              <a:t>lign the two proteins so that they get the best possible score.</a:t>
            </a:r>
          </a:p>
          <a:p>
            <a:pPr marL="457200" marR="0" lvl="0" indent="-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 startAt="2"/>
              <a:tabLst/>
            </a:pPr>
            <a:endParaRPr lang="en-US" sz="2400" b="1" dirty="0" smtClean="0">
              <a:solidFill>
                <a:schemeClr val="bg1">
                  <a:lumMod val="85000"/>
                </a:schemeClr>
              </a:solidFill>
              <a:ea typeface="Times New Roman" pitchFamily="18" charset="0"/>
              <a:cs typeface="Calibri" pitchFamily="34" charset="0"/>
            </a:endParaRPr>
          </a:p>
          <a:p>
            <a:pPr marL="457200" marR="0" lvl="0" indent="-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 startAt="2"/>
              <a:tabLst/>
            </a:pPr>
            <a:r>
              <a:rPr kumimoji="0" lang="en-US" sz="2400" b="1" i="0" u="none" strike="noStrike" cap="none" normalizeH="0" baseline="0" dirty="0" smtClean="0">
                <a:ln>
                  <a:noFill/>
                </a:ln>
                <a:effectLst/>
                <a:ea typeface="Times New Roman" pitchFamily="18" charset="0"/>
                <a:cs typeface="Calibri" pitchFamily="34" charset="0"/>
              </a:rPr>
              <a:t>Decide if the score is “good enough” for us to believe the 	alignment is biologically significant.</a:t>
            </a:r>
            <a:endParaRPr kumimoji="0" lang="en-US" sz="2400" b="0" i="0" u="none" strike="noStrike" cap="none" normalizeH="0" baseline="0" dirty="0" smtClean="0">
              <a:ln>
                <a:noFill/>
              </a:ln>
              <a:effectLst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8600" y="304800"/>
            <a:ext cx="876300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This algorithm </a:t>
            </a:r>
            <a:r>
              <a:rPr lang="en-US" sz="2400" u="sng" dirty="0" smtClean="0"/>
              <a:t>always</a:t>
            </a:r>
            <a:r>
              <a:rPr lang="en-US" sz="2400" dirty="0" smtClean="0"/>
              <a:t> gives the best alignment.  </a:t>
            </a:r>
          </a:p>
          <a:p>
            <a:endParaRPr lang="en-US" sz="2400" dirty="0" smtClean="0"/>
          </a:p>
          <a:p>
            <a:r>
              <a:rPr lang="en-US" sz="2400" u="sng" dirty="0" smtClean="0"/>
              <a:t>Every</a:t>
            </a:r>
            <a:r>
              <a:rPr lang="en-US" sz="2400" dirty="0" smtClean="0"/>
              <a:t> pair of sequences can be aligned in </a:t>
            </a:r>
            <a:r>
              <a:rPr lang="en-US" sz="2400" u="sng" dirty="0" smtClean="0"/>
              <a:t>some</a:t>
            </a:r>
            <a:r>
              <a:rPr lang="en-US" sz="2400" dirty="0" smtClean="0"/>
              <a:t> fashion.</a:t>
            </a:r>
          </a:p>
          <a:p>
            <a:endParaRPr lang="en-US" sz="2400" b="1" dirty="0" smtClean="0"/>
          </a:p>
          <a:p>
            <a:r>
              <a:rPr lang="en-US" sz="2400" b="1" dirty="0" smtClean="0"/>
              <a:t>So, when is a score “good enough”?   </a:t>
            </a:r>
          </a:p>
          <a:p>
            <a:endParaRPr lang="en-US" sz="2400" dirty="0" smtClean="0"/>
          </a:p>
          <a:p>
            <a:endParaRPr lang="en-US" sz="2400" dirty="0" smtClean="0"/>
          </a:p>
          <a:p>
            <a:endParaRPr lang="en-US" sz="2400" dirty="0" smtClean="0"/>
          </a:p>
          <a:p>
            <a:endParaRPr lang="en-US" sz="2400" dirty="0" smtClean="0"/>
          </a:p>
          <a:p>
            <a:r>
              <a:rPr lang="en-US" sz="2400" dirty="0" smtClean="0">
                <a:solidFill>
                  <a:srgbClr val="FF0000"/>
                </a:solidFill>
              </a:rPr>
              <a:t>How can we figure this out?</a:t>
            </a:r>
            <a:endParaRPr lang="en-US" sz="24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04800" y="304800"/>
            <a:ext cx="853440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Here’s one approach:</a:t>
            </a:r>
          </a:p>
          <a:p>
            <a:endParaRPr lang="en-US" sz="2400" b="1" dirty="0" smtClean="0"/>
          </a:p>
          <a:p>
            <a:r>
              <a:rPr lang="en-US" sz="2400" b="1" dirty="0" smtClean="0"/>
              <a:t>Shuffle one sequence.  Calculate the best alignment &amp; its score.</a:t>
            </a:r>
          </a:p>
          <a:p>
            <a:r>
              <a:rPr lang="en-US" sz="2400" b="1" dirty="0" smtClean="0"/>
              <a:t>	Repeat 1000 times.</a:t>
            </a:r>
          </a:p>
          <a:p>
            <a:endParaRPr lang="en-US" sz="2400" dirty="0" smtClean="0"/>
          </a:p>
          <a:p>
            <a:r>
              <a:rPr lang="en-US" sz="2400" dirty="0" smtClean="0"/>
              <a:t>If we never see a score as high as the real one, we say the real score has &lt;1 in a 1000 chance of happening just by luck.</a:t>
            </a:r>
          </a:p>
          <a:p>
            <a:endParaRPr lang="en-US" sz="2400" dirty="0" smtClean="0"/>
          </a:p>
          <a:p>
            <a:r>
              <a:rPr lang="en-US" sz="2400" dirty="0" smtClean="0"/>
              <a:t>But if we want something that only occurs &lt; 1 in a million, we’d have to shuffle 1,000,000 times…</a:t>
            </a:r>
          </a:p>
          <a:p>
            <a:endParaRPr lang="en-US" sz="2400" dirty="0" smtClean="0"/>
          </a:p>
          <a:p>
            <a:endParaRPr lang="en-US" sz="24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04800" y="304800"/>
            <a:ext cx="85344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Luckily, alignment scores follow a well-behaved distribution,</a:t>
            </a:r>
          </a:p>
          <a:p>
            <a:r>
              <a:rPr lang="en-US" sz="2400" dirty="0" smtClean="0"/>
              <a:t>the </a:t>
            </a:r>
            <a:r>
              <a:rPr lang="en-US" sz="2400" b="1" i="1" dirty="0" smtClean="0"/>
              <a:t>extreme value distribution</a:t>
            </a:r>
            <a:r>
              <a:rPr lang="en-US" sz="2400" dirty="0" smtClean="0"/>
              <a:t>, so we can do a few trials &amp; fit to this.</a:t>
            </a:r>
            <a:endParaRPr lang="en-US" sz="2400" b="1" i="1" dirty="0" smtClean="0"/>
          </a:p>
          <a:p>
            <a:endParaRPr lang="en-US" sz="2400" dirty="0" smtClean="0"/>
          </a:p>
          <a:p>
            <a:endParaRPr lang="en-US" sz="2400" dirty="0" smtClean="0"/>
          </a:p>
        </p:txBody>
      </p:sp>
      <p:pic>
        <p:nvPicPr>
          <p:cNvPr id="4096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47800" y="1143000"/>
            <a:ext cx="5629275" cy="25715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0963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19200" y="4724400"/>
            <a:ext cx="67056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extBox 4"/>
          <p:cNvSpPr txBox="1"/>
          <p:nvPr/>
        </p:nvSpPr>
        <p:spPr>
          <a:xfrm>
            <a:off x="5334000" y="3962400"/>
            <a:ext cx="37064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# random trials  &amp; their average score</a:t>
            </a:r>
            <a:endParaRPr lang="en-US" dirty="0"/>
          </a:p>
        </p:txBody>
      </p:sp>
      <p:cxnSp>
        <p:nvCxnSpPr>
          <p:cNvPr id="7" name="Straight Arrow Connector 6"/>
          <p:cNvCxnSpPr/>
          <p:nvPr/>
        </p:nvCxnSpPr>
        <p:spPr>
          <a:xfrm rot="16200000" flipH="1">
            <a:off x="6362700" y="4533900"/>
            <a:ext cx="457200" cy="762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 rot="5400000">
            <a:off x="7581900" y="4457700"/>
            <a:ext cx="381000" cy="1524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6248400" y="6096000"/>
            <a:ext cx="262411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Describe the shape &amp; can</a:t>
            </a:r>
          </a:p>
          <a:p>
            <a:r>
              <a:rPr lang="en-US" dirty="0" smtClean="0"/>
              <a:t>be fit from a few trials</a:t>
            </a:r>
            <a:endParaRPr lang="en-US" dirty="0"/>
          </a:p>
        </p:txBody>
      </p:sp>
      <p:cxnSp>
        <p:nvCxnSpPr>
          <p:cNvPr id="13" name="Straight Arrow Connector 12"/>
          <p:cNvCxnSpPr/>
          <p:nvPr/>
        </p:nvCxnSpPr>
        <p:spPr>
          <a:xfrm rot="16200000" flipV="1">
            <a:off x="6134100" y="5524500"/>
            <a:ext cx="838200" cy="1524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 rot="5400000" flipH="1" flipV="1">
            <a:off x="6515100" y="5524500"/>
            <a:ext cx="990600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Box 2"/>
          <p:cNvSpPr txBox="1"/>
          <p:nvPr/>
        </p:nvSpPr>
        <p:spPr>
          <a:xfrm>
            <a:off x="76200" y="5600699"/>
            <a:ext cx="54864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This p-value gives the significance of your alignment.</a:t>
            </a:r>
          </a:p>
          <a:p>
            <a:r>
              <a:rPr lang="en-US" dirty="0" smtClean="0"/>
              <a:t>But, if we search a database and perform many alignments, </a:t>
            </a:r>
            <a:r>
              <a:rPr lang="en-US" u="sng" dirty="0" smtClean="0"/>
              <a:t>we still need something more </a:t>
            </a:r>
            <a:r>
              <a:rPr lang="en-US" dirty="0" smtClean="0"/>
              <a:t>(next time).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5" name="Picture 3" descr="SW-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32461" y="1828800"/>
            <a:ext cx="8340385" cy="26271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76" name="Picture 4" descr="SW-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32461" y="1828800"/>
            <a:ext cx="8340383" cy="28803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77" name="Picture 5" descr="SW-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32461" y="1828800"/>
            <a:ext cx="8435339" cy="32127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78" name="Picture 6" descr="SW-4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32461" y="1828800"/>
            <a:ext cx="8245427" cy="33709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79" name="Picture 7" descr="NM-4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32461" y="1828800"/>
            <a:ext cx="8182122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80" name="Picture 8" descr="SW-5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632461" y="1828800"/>
            <a:ext cx="8182122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ctangle 6"/>
          <p:cNvSpPr/>
          <p:nvPr/>
        </p:nvSpPr>
        <p:spPr>
          <a:xfrm>
            <a:off x="2037303" y="4388491"/>
            <a:ext cx="152400" cy="21951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" name="Straight Arrow Connector 2"/>
          <p:cNvCxnSpPr/>
          <p:nvPr/>
        </p:nvCxnSpPr>
        <p:spPr>
          <a:xfrm flipV="1">
            <a:off x="2126064" y="4381081"/>
            <a:ext cx="4187" cy="257070"/>
          </a:xfrm>
          <a:prstGeom prst="straightConnector1">
            <a:avLst/>
          </a:prstGeom>
          <a:ln w="22225">
            <a:solidFill>
              <a:schemeClr val="bg1">
                <a:lumMod val="50000"/>
              </a:schemeClr>
            </a:solidFill>
            <a:headEnd type="none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Rectangle 17"/>
          <p:cNvSpPr/>
          <p:nvPr/>
        </p:nvSpPr>
        <p:spPr>
          <a:xfrm>
            <a:off x="2722265" y="4910336"/>
            <a:ext cx="152400" cy="28214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9" name="Straight Arrow Connector 18"/>
          <p:cNvCxnSpPr/>
          <p:nvPr/>
        </p:nvCxnSpPr>
        <p:spPr>
          <a:xfrm flipV="1">
            <a:off x="2815213" y="4902926"/>
            <a:ext cx="4187" cy="257070"/>
          </a:xfrm>
          <a:prstGeom prst="straightConnector1">
            <a:avLst/>
          </a:prstGeom>
          <a:ln w="22225">
            <a:solidFill>
              <a:schemeClr val="bg1">
                <a:lumMod val="50000"/>
              </a:schemeClr>
            </a:solidFill>
            <a:headEnd type="none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Rectangle 19"/>
          <p:cNvSpPr/>
          <p:nvPr/>
        </p:nvSpPr>
        <p:spPr>
          <a:xfrm>
            <a:off x="3435699" y="5455291"/>
            <a:ext cx="152400" cy="24966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1" name="Straight Arrow Connector 20"/>
          <p:cNvCxnSpPr/>
          <p:nvPr/>
        </p:nvCxnSpPr>
        <p:spPr>
          <a:xfrm flipV="1">
            <a:off x="3501013" y="5447881"/>
            <a:ext cx="4187" cy="257070"/>
          </a:xfrm>
          <a:prstGeom prst="straightConnector1">
            <a:avLst/>
          </a:prstGeom>
          <a:ln w="22225">
            <a:solidFill>
              <a:schemeClr val="bg1">
                <a:lumMod val="50000"/>
              </a:schemeClr>
            </a:solidFill>
            <a:headEnd type="none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Rectangle 21"/>
          <p:cNvSpPr/>
          <p:nvPr/>
        </p:nvSpPr>
        <p:spPr>
          <a:xfrm>
            <a:off x="5435321" y="3857603"/>
            <a:ext cx="152400" cy="21951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3" name="Straight Arrow Connector 22"/>
          <p:cNvCxnSpPr/>
          <p:nvPr/>
        </p:nvCxnSpPr>
        <p:spPr>
          <a:xfrm flipV="1">
            <a:off x="5524082" y="3850193"/>
            <a:ext cx="4187" cy="257070"/>
          </a:xfrm>
          <a:prstGeom prst="straightConnector1">
            <a:avLst/>
          </a:prstGeom>
          <a:ln w="22225">
            <a:solidFill>
              <a:schemeClr val="bg1">
                <a:lumMod val="50000"/>
              </a:schemeClr>
            </a:solidFill>
            <a:headEnd type="none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Rectangle 23"/>
          <p:cNvSpPr/>
          <p:nvPr/>
        </p:nvSpPr>
        <p:spPr>
          <a:xfrm>
            <a:off x="5445369" y="4390166"/>
            <a:ext cx="152400" cy="21951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5" name="Straight Arrow Connector 24"/>
          <p:cNvCxnSpPr/>
          <p:nvPr/>
        </p:nvCxnSpPr>
        <p:spPr>
          <a:xfrm flipV="1">
            <a:off x="5534130" y="4382756"/>
            <a:ext cx="4187" cy="257070"/>
          </a:xfrm>
          <a:prstGeom prst="straightConnector1">
            <a:avLst/>
          </a:prstGeom>
          <a:ln w="22225">
            <a:solidFill>
              <a:schemeClr val="bg1">
                <a:lumMod val="50000"/>
              </a:schemeClr>
            </a:solidFill>
            <a:headEnd type="none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Rectangle 25"/>
          <p:cNvSpPr/>
          <p:nvPr/>
        </p:nvSpPr>
        <p:spPr>
          <a:xfrm>
            <a:off x="6128657" y="4380117"/>
            <a:ext cx="152400" cy="25970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7" name="Straight Arrow Connector 26"/>
          <p:cNvCxnSpPr/>
          <p:nvPr/>
        </p:nvCxnSpPr>
        <p:spPr>
          <a:xfrm flipV="1">
            <a:off x="6244213" y="4372707"/>
            <a:ext cx="4187" cy="257070"/>
          </a:xfrm>
          <a:prstGeom prst="straightConnector1">
            <a:avLst/>
          </a:prstGeom>
          <a:ln w="22225">
            <a:solidFill>
              <a:schemeClr val="bg1">
                <a:lumMod val="50000"/>
              </a:schemeClr>
            </a:solidFill>
            <a:headEnd type="none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Rectangle 27"/>
          <p:cNvSpPr/>
          <p:nvPr/>
        </p:nvSpPr>
        <p:spPr>
          <a:xfrm>
            <a:off x="6781800" y="4932777"/>
            <a:ext cx="228600" cy="25970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9" name="Straight Arrow Connector 28"/>
          <p:cNvCxnSpPr/>
          <p:nvPr/>
        </p:nvCxnSpPr>
        <p:spPr>
          <a:xfrm flipV="1">
            <a:off x="6934200" y="4925367"/>
            <a:ext cx="4187" cy="257070"/>
          </a:xfrm>
          <a:prstGeom prst="straightConnector1">
            <a:avLst/>
          </a:prstGeom>
          <a:ln w="22225">
            <a:solidFill>
              <a:schemeClr val="bg1">
                <a:lumMod val="50000"/>
              </a:schemeClr>
            </a:solidFill>
            <a:headEnd type="none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Rectangle 29"/>
          <p:cNvSpPr/>
          <p:nvPr/>
        </p:nvSpPr>
        <p:spPr>
          <a:xfrm>
            <a:off x="7485184" y="4942825"/>
            <a:ext cx="152400" cy="21951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1" name="Straight Arrow Connector 30"/>
          <p:cNvCxnSpPr/>
          <p:nvPr/>
        </p:nvCxnSpPr>
        <p:spPr>
          <a:xfrm flipV="1">
            <a:off x="7573945" y="4935415"/>
            <a:ext cx="4187" cy="257070"/>
          </a:xfrm>
          <a:prstGeom prst="straightConnector1">
            <a:avLst/>
          </a:prstGeom>
          <a:ln w="22225">
            <a:solidFill>
              <a:schemeClr val="bg1">
                <a:lumMod val="50000"/>
              </a:schemeClr>
            </a:solidFill>
            <a:headEnd type="none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TextBox 32"/>
          <p:cNvSpPr txBox="1"/>
          <p:nvPr/>
        </p:nvSpPr>
        <p:spPr>
          <a:xfrm>
            <a:off x="228600" y="76200"/>
            <a:ext cx="8300670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Some extensions:  </a:t>
            </a:r>
            <a:r>
              <a:rPr lang="en-US" sz="3200" u="sng" dirty="0" smtClean="0"/>
              <a:t>Local</a:t>
            </a:r>
            <a:r>
              <a:rPr lang="en-US" sz="3200" dirty="0" smtClean="0"/>
              <a:t> vs. </a:t>
            </a:r>
            <a:r>
              <a:rPr lang="en-US" sz="3200" u="sng" dirty="0" smtClean="0"/>
              <a:t>global</a:t>
            </a:r>
            <a:r>
              <a:rPr lang="en-US" sz="3200" dirty="0" smtClean="0"/>
              <a:t> alignments</a:t>
            </a:r>
          </a:p>
          <a:p>
            <a:r>
              <a:rPr lang="en-US" sz="3200" dirty="0"/>
              <a:t>How might you </a:t>
            </a:r>
            <a:r>
              <a:rPr lang="en-US" sz="3200" dirty="0" smtClean="0"/>
              <a:t>force the full sequences to align?</a:t>
            </a:r>
            <a:endParaRPr lang="en-US" sz="3200" dirty="0"/>
          </a:p>
        </p:txBody>
      </p:sp>
      <p:pic>
        <p:nvPicPr>
          <p:cNvPr id="34" name="Picture 1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5334000" y="6019800"/>
            <a:ext cx="1457325" cy="742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287532724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TextBox 32"/>
          <p:cNvSpPr txBox="1"/>
          <p:nvPr/>
        </p:nvSpPr>
        <p:spPr>
          <a:xfrm>
            <a:off x="228600" y="76200"/>
            <a:ext cx="8300670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Some extensions:  </a:t>
            </a:r>
            <a:r>
              <a:rPr lang="en-US" sz="3200" u="sng" dirty="0" smtClean="0"/>
              <a:t>Local</a:t>
            </a:r>
            <a:r>
              <a:rPr lang="en-US" sz="3200" dirty="0" smtClean="0"/>
              <a:t> vs. </a:t>
            </a:r>
            <a:r>
              <a:rPr lang="en-US" sz="3200" u="sng" dirty="0" smtClean="0"/>
              <a:t>global</a:t>
            </a:r>
            <a:r>
              <a:rPr lang="en-US" sz="3200" dirty="0" smtClean="0"/>
              <a:t> alignments</a:t>
            </a:r>
          </a:p>
          <a:p>
            <a:r>
              <a:rPr lang="en-US" sz="3200" dirty="0"/>
              <a:t>How might you </a:t>
            </a:r>
            <a:r>
              <a:rPr lang="en-US" sz="3200" dirty="0" smtClean="0"/>
              <a:t>force the full sequences to align?</a:t>
            </a:r>
            <a:endParaRPr lang="en-US" sz="3200" dirty="0"/>
          </a:p>
        </p:txBody>
      </p:sp>
      <p:sp>
        <p:nvSpPr>
          <p:cNvPr id="35" name="Rectangle 34"/>
          <p:cNvSpPr/>
          <p:nvPr/>
        </p:nvSpPr>
        <p:spPr>
          <a:xfrm>
            <a:off x="609600" y="1371600"/>
            <a:ext cx="7543800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smtClean="0"/>
              <a:t>A few tiny changes:</a:t>
            </a:r>
          </a:p>
          <a:p>
            <a:endParaRPr lang="en-US" sz="2400" dirty="0"/>
          </a:p>
          <a:p>
            <a:r>
              <a:rPr lang="en-US" sz="2400" dirty="0" smtClean="0"/>
              <a:t>Initialize only the top left cell of the path matrix to zero</a:t>
            </a:r>
          </a:p>
          <a:p>
            <a:r>
              <a:rPr lang="en-US" sz="2400" dirty="0"/>
              <a:t>	</a:t>
            </a:r>
            <a:r>
              <a:rPr lang="en-US" sz="2400" dirty="0" smtClean="0"/>
              <a:t>(not all top and left cells).</a:t>
            </a:r>
          </a:p>
          <a:p>
            <a:endParaRPr lang="en-US" sz="2400" dirty="0"/>
          </a:p>
          <a:p>
            <a:r>
              <a:rPr lang="en-US" sz="2400" dirty="0" smtClean="0"/>
              <a:t>Leave the negative values (don’t set them to zero).</a:t>
            </a:r>
          </a:p>
          <a:p>
            <a:endParaRPr lang="en-US" sz="2400" dirty="0" smtClean="0"/>
          </a:p>
          <a:p>
            <a:r>
              <a:rPr lang="en-US" sz="2400" dirty="0" smtClean="0"/>
              <a:t>The </a:t>
            </a:r>
            <a:r>
              <a:rPr lang="en-US" sz="2400" dirty="0"/>
              <a:t>optimal alignment should start at the </a:t>
            </a:r>
            <a:r>
              <a:rPr lang="en-US" sz="2400" u="sng" dirty="0" smtClean="0"/>
              <a:t>top left</a:t>
            </a:r>
            <a:r>
              <a:rPr lang="en-US" sz="2400" dirty="0" smtClean="0"/>
              <a:t> cell </a:t>
            </a:r>
            <a:r>
              <a:rPr lang="en-US" sz="2400" dirty="0"/>
              <a:t>and finish at the </a:t>
            </a:r>
            <a:r>
              <a:rPr lang="en-US" sz="2400" u="sng" dirty="0" smtClean="0"/>
              <a:t>bottom right</a:t>
            </a:r>
            <a:r>
              <a:rPr lang="en-US" sz="2400" dirty="0" smtClean="0"/>
              <a:t> cell </a:t>
            </a:r>
            <a:r>
              <a:rPr lang="en-US" sz="2400" dirty="0"/>
              <a:t>of the path matrix.  </a:t>
            </a:r>
            <a:endParaRPr lang="en-US" sz="2400" dirty="0" smtClean="0"/>
          </a:p>
          <a:p>
            <a:r>
              <a:rPr lang="en-US" sz="2400" dirty="0"/>
              <a:t> </a:t>
            </a:r>
          </a:p>
          <a:p>
            <a:r>
              <a:rPr lang="en-US" sz="2400" dirty="0" smtClean="0"/>
              <a:t>Start </a:t>
            </a:r>
            <a:r>
              <a:rPr lang="en-US" sz="2400" dirty="0"/>
              <a:t>the </a:t>
            </a:r>
            <a:r>
              <a:rPr lang="en-US" sz="2400" dirty="0" smtClean="0"/>
              <a:t>trace-back at the </a:t>
            </a:r>
            <a:r>
              <a:rPr lang="en-US" sz="2400" u="sng" dirty="0" smtClean="0"/>
              <a:t>bottom right </a:t>
            </a:r>
            <a:r>
              <a:rPr lang="en-US" sz="2400" dirty="0" smtClean="0"/>
              <a:t>cell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14606405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5" name="Picture 3" descr="SW-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32461" y="1828800"/>
            <a:ext cx="8340385" cy="26271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76" name="Picture 4" descr="SW-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32461" y="1828800"/>
            <a:ext cx="8340383" cy="28803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77" name="Picture 5" descr="SW-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32461" y="1828800"/>
            <a:ext cx="8435339" cy="32127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78" name="Picture 6" descr="SW-4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32461" y="1828800"/>
            <a:ext cx="8245427" cy="33709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79" name="Picture 7" descr="NM-4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32461" y="1828800"/>
            <a:ext cx="8182122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80" name="Picture 8" descr="SW-5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632461" y="1828800"/>
            <a:ext cx="8182122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ctangle 6"/>
          <p:cNvSpPr/>
          <p:nvPr/>
        </p:nvSpPr>
        <p:spPr>
          <a:xfrm>
            <a:off x="2037303" y="4388491"/>
            <a:ext cx="152400" cy="21951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" name="Straight Arrow Connector 2"/>
          <p:cNvCxnSpPr/>
          <p:nvPr/>
        </p:nvCxnSpPr>
        <p:spPr>
          <a:xfrm flipV="1">
            <a:off x="2126064" y="4381081"/>
            <a:ext cx="4187" cy="257070"/>
          </a:xfrm>
          <a:prstGeom prst="straightConnector1">
            <a:avLst/>
          </a:prstGeom>
          <a:ln w="22225">
            <a:solidFill>
              <a:schemeClr val="bg1">
                <a:lumMod val="50000"/>
              </a:schemeClr>
            </a:solidFill>
            <a:headEnd type="none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Rectangle 17"/>
          <p:cNvSpPr/>
          <p:nvPr/>
        </p:nvSpPr>
        <p:spPr>
          <a:xfrm>
            <a:off x="2722265" y="4910336"/>
            <a:ext cx="152400" cy="28214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9" name="Straight Arrow Connector 18"/>
          <p:cNvCxnSpPr/>
          <p:nvPr/>
        </p:nvCxnSpPr>
        <p:spPr>
          <a:xfrm flipV="1">
            <a:off x="2815213" y="4902926"/>
            <a:ext cx="4187" cy="257070"/>
          </a:xfrm>
          <a:prstGeom prst="straightConnector1">
            <a:avLst/>
          </a:prstGeom>
          <a:ln w="22225">
            <a:solidFill>
              <a:schemeClr val="bg1">
                <a:lumMod val="50000"/>
              </a:schemeClr>
            </a:solidFill>
            <a:headEnd type="none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Rectangle 19"/>
          <p:cNvSpPr/>
          <p:nvPr/>
        </p:nvSpPr>
        <p:spPr>
          <a:xfrm>
            <a:off x="3435699" y="5455291"/>
            <a:ext cx="152400" cy="24966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1" name="Straight Arrow Connector 20"/>
          <p:cNvCxnSpPr/>
          <p:nvPr/>
        </p:nvCxnSpPr>
        <p:spPr>
          <a:xfrm flipV="1">
            <a:off x="3501013" y="5447881"/>
            <a:ext cx="4187" cy="257070"/>
          </a:xfrm>
          <a:prstGeom prst="straightConnector1">
            <a:avLst/>
          </a:prstGeom>
          <a:ln w="22225">
            <a:solidFill>
              <a:schemeClr val="bg1">
                <a:lumMod val="50000"/>
              </a:schemeClr>
            </a:solidFill>
            <a:headEnd type="none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Rectangle 21"/>
          <p:cNvSpPr/>
          <p:nvPr/>
        </p:nvSpPr>
        <p:spPr>
          <a:xfrm>
            <a:off x="5435321" y="3857603"/>
            <a:ext cx="152400" cy="21951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3" name="Straight Arrow Connector 22"/>
          <p:cNvCxnSpPr/>
          <p:nvPr/>
        </p:nvCxnSpPr>
        <p:spPr>
          <a:xfrm flipV="1">
            <a:off x="5524082" y="3850193"/>
            <a:ext cx="4187" cy="257070"/>
          </a:xfrm>
          <a:prstGeom prst="straightConnector1">
            <a:avLst/>
          </a:prstGeom>
          <a:ln w="22225">
            <a:solidFill>
              <a:schemeClr val="bg1">
                <a:lumMod val="50000"/>
              </a:schemeClr>
            </a:solidFill>
            <a:headEnd type="none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Rectangle 23"/>
          <p:cNvSpPr/>
          <p:nvPr/>
        </p:nvSpPr>
        <p:spPr>
          <a:xfrm>
            <a:off x="5445369" y="4390166"/>
            <a:ext cx="152400" cy="21951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5" name="Straight Arrow Connector 24"/>
          <p:cNvCxnSpPr/>
          <p:nvPr/>
        </p:nvCxnSpPr>
        <p:spPr>
          <a:xfrm flipV="1">
            <a:off x="5534130" y="4382756"/>
            <a:ext cx="4187" cy="257070"/>
          </a:xfrm>
          <a:prstGeom prst="straightConnector1">
            <a:avLst/>
          </a:prstGeom>
          <a:ln w="22225">
            <a:solidFill>
              <a:schemeClr val="bg1">
                <a:lumMod val="50000"/>
              </a:schemeClr>
            </a:solidFill>
            <a:headEnd type="none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Rectangle 25"/>
          <p:cNvSpPr/>
          <p:nvPr/>
        </p:nvSpPr>
        <p:spPr>
          <a:xfrm>
            <a:off x="6128657" y="4380117"/>
            <a:ext cx="152400" cy="25970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7" name="Straight Arrow Connector 26"/>
          <p:cNvCxnSpPr/>
          <p:nvPr/>
        </p:nvCxnSpPr>
        <p:spPr>
          <a:xfrm flipV="1">
            <a:off x="6244213" y="4372707"/>
            <a:ext cx="4187" cy="257070"/>
          </a:xfrm>
          <a:prstGeom prst="straightConnector1">
            <a:avLst/>
          </a:prstGeom>
          <a:ln w="22225">
            <a:solidFill>
              <a:schemeClr val="bg1">
                <a:lumMod val="50000"/>
              </a:schemeClr>
            </a:solidFill>
            <a:headEnd type="none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Rectangle 27"/>
          <p:cNvSpPr/>
          <p:nvPr/>
        </p:nvSpPr>
        <p:spPr>
          <a:xfrm>
            <a:off x="6781800" y="4932777"/>
            <a:ext cx="228600" cy="25970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9" name="Straight Arrow Connector 28"/>
          <p:cNvCxnSpPr/>
          <p:nvPr/>
        </p:nvCxnSpPr>
        <p:spPr>
          <a:xfrm flipV="1">
            <a:off x="6934200" y="4925367"/>
            <a:ext cx="4187" cy="257070"/>
          </a:xfrm>
          <a:prstGeom prst="straightConnector1">
            <a:avLst/>
          </a:prstGeom>
          <a:ln w="22225">
            <a:solidFill>
              <a:schemeClr val="bg1">
                <a:lumMod val="50000"/>
              </a:schemeClr>
            </a:solidFill>
            <a:headEnd type="none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Rectangle 29"/>
          <p:cNvSpPr/>
          <p:nvPr/>
        </p:nvSpPr>
        <p:spPr>
          <a:xfrm>
            <a:off x="7485184" y="4942825"/>
            <a:ext cx="152400" cy="21951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1" name="Straight Arrow Connector 30"/>
          <p:cNvCxnSpPr/>
          <p:nvPr/>
        </p:nvCxnSpPr>
        <p:spPr>
          <a:xfrm flipV="1">
            <a:off x="7573945" y="4935415"/>
            <a:ext cx="4187" cy="257070"/>
          </a:xfrm>
          <a:prstGeom prst="straightConnector1">
            <a:avLst/>
          </a:prstGeom>
          <a:ln w="22225">
            <a:solidFill>
              <a:schemeClr val="bg1">
                <a:lumMod val="50000"/>
              </a:schemeClr>
            </a:solidFill>
            <a:headEnd type="none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TextBox 32"/>
          <p:cNvSpPr txBox="1"/>
          <p:nvPr/>
        </p:nvSpPr>
        <p:spPr>
          <a:xfrm>
            <a:off x="228600" y="76200"/>
            <a:ext cx="8300670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Some extensions:  </a:t>
            </a:r>
            <a:r>
              <a:rPr lang="en-US" sz="3200" u="sng" dirty="0" smtClean="0"/>
              <a:t>Local</a:t>
            </a:r>
            <a:r>
              <a:rPr lang="en-US" sz="3200" dirty="0" smtClean="0"/>
              <a:t> vs. </a:t>
            </a:r>
            <a:r>
              <a:rPr lang="en-US" sz="3200" u="sng" dirty="0" smtClean="0"/>
              <a:t>global</a:t>
            </a:r>
            <a:r>
              <a:rPr lang="en-US" sz="3200" dirty="0" smtClean="0"/>
              <a:t> alignments</a:t>
            </a:r>
          </a:p>
          <a:p>
            <a:r>
              <a:rPr lang="en-US" sz="3200" dirty="0"/>
              <a:t>How might you </a:t>
            </a:r>
            <a:r>
              <a:rPr lang="en-US" sz="3200" dirty="0" smtClean="0"/>
              <a:t>force the full sequences to align?</a:t>
            </a:r>
            <a:endParaRPr lang="en-US" sz="3200" dirty="0"/>
          </a:p>
        </p:txBody>
      </p:sp>
      <p:grpSp>
        <p:nvGrpSpPr>
          <p:cNvPr id="4" name="Group 3"/>
          <p:cNvGrpSpPr/>
          <p:nvPr/>
        </p:nvGrpSpPr>
        <p:grpSpPr>
          <a:xfrm>
            <a:off x="647701" y="1852144"/>
            <a:ext cx="8122722" cy="5045563"/>
            <a:chOff x="647701" y="1852144"/>
            <a:chExt cx="8122722" cy="5045563"/>
          </a:xfrm>
        </p:grpSpPr>
        <p:pic>
          <p:nvPicPr>
            <p:cNvPr id="5122" name="Picture 2" descr="NM-3"/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47701" y="1852144"/>
              <a:ext cx="8122722" cy="43434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" name="Rectangle 1"/>
            <p:cNvSpPr/>
            <p:nvPr/>
          </p:nvSpPr>
          <p:spPr>
            <a:xfrm>
              <a:off x="4572000" y="5943600"/>
              <a:ext cx="2819400" cy="95410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2800" dirty="0" smtClean="0">
                  <a:latin typeface="Courier New" panose="02070309020205020404" pitchFamily="49" charset="0"/>
                  <a:cs typeface="Courier New" panose="02070309020205020404" pitchFamily="49" charset="0"/>
                </a:rPr>
                <a:t>HEAGAWGHE-E</a:t>
              </a:r>
              <a:endParaRPr lang="en-US" sz="2800" dirty="0">
                <a:latin typeface="Courier New" panose="02070309020205020404" pitchFamily="49" charset="0"/>
                <a:cs typeface="Courier New" panose="02070309020205020404" pitchFamily="49" charset="0"/>
              </a:endParaRPr>
            </a:p>
            <a:p>
              <a:r>
                <a:rPr lang="en-US" sz="2800" dirty="0" smtClean="0">
                  <a:latin typeface="Courier New" panose="02070309020205020404" pitchFamily="49" charset="0"/>
                  <a:cs typeface="Courier New" panose="02070309020205020404" pitchFamily="49" charset="0"/>
                </a:rPr>
                <a:t>--</a:t>
              </a:r>
              <a:r>
                <a:rPr lang="en-US" sz="28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P-AW-HEAE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41207028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TextBox 32"/>
          <p:cNvSpPr txBox="1"/>
          <p:nvPr/>
        </p:nvSpPr>
        <p:spPr>
          <a:xfrm>
            <a:off x="228600" y="76200"/>
            <a:ext cx="8655767" cy="206210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Some extensions:  </a:t>
            </a:r>
          </a:p>
          <a:p>
            <a:r>
              <a:rPr lang="en-US" sz="3200" dirty="0" smtClean="0"/>
              <a:t>What about overlapping sequences?</a:t>
            </a:r>
          </a:p>
          <a:p>
            <a:r>
              <a:rPr lang="en-US" sz="3200" dirty="0" smtClean="0"/>
              <a:t>e.g. as in ‘shotgun sequencing’ genomes where </a:t>
            </a:r>
          </a:p>
          <a:p>
            <a:r>
              <a:rPr lang="en-US" sz="3200" dirty="0"/>
              <a:t> </a:t>
            </a:r>
            <a:r>
              <a:rPr lang="en-US" sz="3200" dirty="0" smtClean="0"/>
              <a:t>  ‘</a:t>
            </a:r>
            <a:r>
              <a:rPr lang="en-US" sz="3200" dirty="0" err="1" smtClean="0"/>
              <a:t>contigs</a:t>
            </a:r>
            <a:r>
              <a:rPr lang="en-US" sz="3200" dirty="0" smtClean="0"/>
              <a:t>’ are built up from overlapping sequences</a:t>
            </a:r>
          </a:p>
        </p:txBody>
      </p:sp>
      <p:pic>
        <p:nvPicPr>
          <p:cNvPr id="3074" name="Picture 2" descr="conti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2362200"/>
            <a:ext cx="6709317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8596127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TextBox 32"/>
          <p:cNvSpPr txBox="1"/>
          <p:nvPr/>
        </p:nvSpPr>
        <p:spPr>
          <a:xfrm>
            <a:off x="228600" y="76200"/>
            <a:ext cx="6277681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Some extensions:  </a:t>
            </a:r>
          </a:p>
          <a:p>
            <a:r>
              <a:rPr lang="en-US" sz="3200" dirty="0" smtClean="0"/>
              <a:t>What about overlapping sequences?</a:t>
            </a:r>
          </a:p>
        </p:txBody>
      </p:sp>
      <p:sp>
        <p:nvSpPr>
          <p:cNvPr id="5" name="Rectangle 4"/>
          <p:cNvSpPr/>
          <p:nvPr/>
        </p:nvSpPr>
        <p:spPr>
          <a:xfrm>
            <a:off x="609600" y="1371600"/>
            <a:ext cx="7543800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/>
              <a:t>M</a:t>
            </a:r>
            <a:r>
              <a:rPr lang="en-US" sz="2400" dirty="0" smtClean="0"/>
              <a:t>odify </a:t>
            </a:r>
            <a:r>
              <a:rPr lang="en-US" sz="2400" dirty="0"/>
              <a:t>global alignment to </a:t>
            </a:r>
            <a:r>
              <a:rPr lang="en-US" sz="2400" u="sng" dirty="0" smtClean="0"/>
              <a:t>not penalize overhangs:</a:t>
            </a:r>
          </a:p>
          <a:p>
            <a:endParaRPr lang="en-US" sz="2400" u="sng" dirty="0" smtClean="0"/>
          </a:p>
          <a:p>
            <a:r>
              <a:rPr lang="en-US" sz="2400" dirty="0" smtClean="0"/>
              <a:t>The </a:t>
            </a:r>
            <a:r>
              <a:rPr lang="en-US" sz="2400" dirty="0"/>
              <a:t>optimal alignment should start at the </a:t>
            </a:r>
            <a:r>
              <a:rPr lang="en-US" sz="2400" u="sng" dirty="0"/>
              <a:t>top</a:t>
            </a:r>
            <a:r>
              <a:rPr lang="en-US" sz="2400" dirty="0"/>
              <a:t> or </a:t>
            </a:r>
            <a:r>
              <a:rPr lang="en-US" sz="2400" u="sng" dirty="0"/>
              <a:t>left</a:t>
            </a:r>
            <a:r>
              <a:rPr lang="en-US" sz="2400" dirty="0"/>
              <a:t> edge and finish at the </a:t>
            </a:r>
            <a:r>
              <a:rPr lang="en-US" sz="2400" u="sng" dirty="0"/>
              <a:t>bottom</a:t>
            </a:r>
            <a:r>
              <a:rPr lang="en-US" sz="2400" dirty="0"/>
              <a:t> or </a:t>
            </a:r>
            <a:r>
              <a:rPr lang="en-US" sz="2400" u="sng" dirty="0"/>
              <a:t>right</a:t>
            </a:r>
            <a:r>
              <a:rPr lang="en-US" sz="2400" dirty="0"/>
              <a:t> edge of the path matrix.  </a:t>
            </a:r>
            <a:endParaRPr lang="en-US" sz="2400" dirty="0" smtClean="0"/>
          </a:p>
          <a:p>
            <a:endParaRPr lang="en-US" sz="2400" dirty="0"/>
          </a:p>
          <a:p>
            <a:r>
              <a:rPr lang="en-US" sz="2400" dirty="0" smtClean="0"/>
              <a:t>Set these </a:t>
            </a:r>
            <a:r>
              <a:rPr lang="en-US" sz="2400" dirty="0"/>
              <a:t>boundary conditions </a:t>
            </a:r>
            <a:r>
              <a:rPr lang="en-US" sz="2400" dirty="0" smtClean="0"/>
              <a:t>:</a:t>
            </a:r>
            <a:endParaRPr lang="en-US" sz="2400" dirty="0"/>
          </a:p>
          <a:p>
            <a:r>
              <a:rPr lang="en-US" sz="2400" dirty="0"/>
              <a:t> </a:t>
            </a:r>
          </a:p>
          <a:p>
            <a:r>
              <a:rPr lang="en-US" sz="2400" dirty="0"/>
              <a:t>		</a:t>
            </a:r>
            <a:r>
              <a:rPr lang="en-US" sz="2400" i="1" dirty="0"/>
              <a:t>F</a:t>
            </a:r>
            <a:r>
              <a:rPr lang="en-US" sz="2400" dirty="0"/>
              <a:t>(</a:t>
            </a:r>
            <a:r>
              <a:rPr lang="en-US" sz="2400" i="1" dirty="0"/>
              <a:t>i,0</a:t>
            </a:r>
            <a:r>
              <a:rPr lang="en-US" sz="2400" dirty="0"/>
              <a:t>) = 0 for </a:t>
            </a:r>
            <a:r>
              <a:rPr lang="en-US" sz="2400" i="1" dirty="0" err="1"/>
              <a:t>i</a:t>
            </a:r>
            <a:r>
              <a:rPr lang="en-US" sz="2400" dirty="0"/>
              <a:t>=1 to </a:t>
            </a:r>
            <a:r>
              <a:rPr lang="en-US" sz="2400" i="1" dirty="0"/>
              <a:t>n</a:t>
            </a:r>
            <a:endParaRPr lang="en-US" sz="2400" dirty="0"/>
          </a:p>
          <a:p>
            <a:r>
              <a:rPr lang="en-US" sz="2400" dirty="0"/>
              <a:t>		</a:t>
            </a:r>
            <a:r>
              <a:rPr lang="en-US" sz="2400" i="1" dirty="0"/>
              <a:t>F</a:t>
            </a:r>
            <a:r>
              <a:rPr lang="en-US" sz="2400" dirty="0"/>
              <a:t>(</a:t>
            </a:r>
            <a:r>
              <a:rPr lang="en-US" sz="2400" i="1" dirty="0"/>
              <a:t>0,j</a:t>
            </a:r>
            <a:r>
              <a:rPr lang="en-US" sz="2400" dirty="0"/>
              <a:t>) = 0 for </a:t>
            </a:r>
            <a:r>
              <a:rPr lang="en-US" sz="2400" i="1" dirty="0"/>
              <a:t>j</a:t>
            </a:r>
            <a:r>
              <a:rPr lang="en-US" sz="2400" dirty="0"/>
              <a:t>=1 to </a:t>
            </a:r>
            <a:r>
              <a:rPr lang="en-US" sz="2400" i="1" dirty="0"/>
              <a:t>m</a:t>
            </a:r>
            <a:endParaRPr lang="en-US" sz="2400" dirty="0"/>
          </a:p>
          <a:p>
            <a:r>
              <a:rPr lang="en-US" sz="2400" dirty="0"/>
              <a:t> </a:t>
            </a:r>
          </a:p>
          <a:p>
            <a:r>
              <a:rPr lang="en-US" sz="2400" dirty="0" smtClean="0"/>
              <a:t>Start </a:t>
            </a:r>
            <a:r>
              <a:rPr lang="en-US" sz="2400" dirty="0"/>
              <a:t>the </a:t>
            </a:r>
            <a:r>
              <a:rPr lang="en-US" sz="2400" dirty="0" err="1"/>
              <a:t>traceback</a:t>
            </a:r>
            <a:r>
              <a:rPr lang="en-US" sz="2400" dirty="0"/>
              <a:t> </a:t>
            </a:r>
            <a:r>
              <a:rPr lang="en-US" sz="2400" dirty="0" smtClean="0"/>
              <a:t>at the </a:t>
            </a:r>
            <a:r>
              <a:rPr lang="en-US" sz="2400" dirty="0"/>
              <a:t>cell with the highest score on the </a:t>
            </a:r>
            <a:r>
              <a:rPr lang="en-US" sz="2400" u="sng" dirty="0" smtClean="0"/>
              <a:t>right</a:t>
            </a:r>
            <a:r>
              <a:rPr lang="en-US" sz="2400" dirty="0" smtClean="0"/>
              <a:t> </a:t>
            </a:r>
            <a:r>
              <a:rPr lang="en-US" sz="2400" dirty="0"/>
              <a:t>or </a:t>
            </a:r>
            <a:r>
              <a:rPr lang="en-US" sz="2400" u="sng" dirty="0" smtClean="0"/>
              <a:t>bottom</a:t>
            </a:r>
            <a:r>
              <a:rPr lang="en-US" sz="2400" dirty="0" smtClean="0"/>
              <a:t> border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412293051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85541" y="381000"/>
            <a:ext cx="8686800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2400" b="1" dirty="0" smtClean="0">
                <a:ea typeface="Times New Roman" pitchFamily="18" charset="0"/>
                <a:cs typeface="Calibri" pitchFamily="34" charset="0"/>
              </a:rPr>
              <a:t>Sequence </a:t>
            </a:r>
            <a:r>
              <a:rPr lang="en-US" sz="2400" b="1" dirty="0">
                <a:ea typeface="Times New Roman" pitchFamily="18" charset="0"/>
                <a:cs typeface="Calibri" pitchFamily="34" charset="0"/>
              </a:rPr>
              <a:t>alignment </a:t>
            </a:r>
            <a:r>
              <a:rPr lang="en-US" sz="2400" b="1" dirty="0" smtClean="0">
                <a:ea typeface="Times New Roman" pitchFamily="18" charset="0"/>
                <a:cs typeface="Calibri" pitchFamily="34" charset="0"/>
              </a:rPr>
              <a:t>algorithms such as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2400" b="1" dirty="0" smtClean="0">
                <a:ea typeface="Times New Roman" pitchFamily="18" charset="0"/>
                <a:cs typeface="Calibri" pitchFamily="34" charset="0"/>
              </a:rPr>
              <a:t>BLAST, PSI-BLAST, FASTA, and the </a:t>
            </a:r>
            <a:r>
              <a:rPr lang="en-US" sz="2400" b="1" dirty="0"/>
              <a:t>Needleman–</a:t>
            </a:r>
            <a:r>
              <a:rPr lang="en-US" sz="2400" b="1" dirty="0" err="1"/>
              <a:t>Wunsch</a:t>
            </a:r>
            <a:r>
              <a:rPr lang="en-US" sz="2400" b="1" dirty="0"/>
              <a:t> </a:t>
            </a:r>
            <a:r>
              <a:rPr lang="en-US" sz="2400" b="1" dirty="0" smtClean="0"/>
              <a:t>&amp;</a:t>
            </a:r>
            <a:endParaRPr lang="en-US" sz="2400" b="1" dirty="0"/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2400" b="1" dirty="0" smtClean="0">
                <a:ea typeface="Times New Roman" pitchFamily="18" charset="0"/>
                <a:cs typeface="Calibri" pitchFamily="34" charset="0"/>
              </a:rPr>
              <a:t>Smith-Waterman algorithms arguably comprise some of </a:t>
            </a:r>
            <a:r>
              <a:rPr lang="en-US" sz="2400" b="1" dirty="0">
                <a:ea typeface="Times New Roman" pitchFamily="18" charset="0"/>
                <a:cs typeface="Calibri" pitchFamily="34" charset="0"/>
              </a:rPr>
              <a:t>the most important driver technologies of modern </a:t>
            </a:r>
            <a:r>
              <a:rPr lang="en-US" sz="2400" b="1" dirty="0" smtClean="0">
                <a:ea typeface="Times New Roman" pitchFamily="18" charset="0"/>
                <a:cs typeface="Calibri" pitchFamily="34" charset="0"/>
              </a:rPr>
              <a:t>biology and underlie the sequencing revolution.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endParaRPr lang="en-US" sz="2400" b="1" dirty="0">
              <a:ea typeface="Times New Roman" pitchFamily="18" charset="0"/>
              <a:cs typeface="Calibri" pitchFamily="34" charset="0"/>
            </a:endParaRP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2400" b="1" dirty="0" smtClean="0">
                <a:ea typeface="Times New Roman" pitchFamily="18" charset="0"/>
                <a:cs typeface="Calibri" pitchFamily="34" charset="0"/>
              </a:rPr>
              <a:t>So, let’s start learning bioinformatics algorithms by learning how to align two protein sequences.</a:t>
            </a:r>
            <a:endParaRPr lang="en-US" sz="2400" b="1" dirty="0">
              <a:ea typeface="Times New Roman" pitchFamily="18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473712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TextBox 32"/>
          <p:cNvSpPr txBox="1"/>
          <p:nvPr/>
        </p:nvSpPr>
        <p:spPr>
          <a:xfrm>
            <a:off x="228600" y="76200"/>
            <a:ext cx="8655767" cy="206210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Some extensions:  </a:t>
            </a:r>
          </a:p>
          <a:p>
            <a:r>
              <a:rPr lang="en-US" sz="3200" dirty="0" smtClean="0"/>
              <a:t>What about overlapping sequences?</a:t>
            </a:r>
          </a:p>
          <a:p>
            <a:r>
              <a:rPr lang="en-US" sz="3200" dirty="0" smtClean="0"/>
              <a:t>e.g. as in ‘shotgun sequencing’ genomes where </a:t>
            </a:r>
          </a:p>
          <a:p>
            <a:r>
              <a:rPr lang="en-US" sz="3200" dirty="0"/>
              <a:t> </a:t>
            </a:r>
            <a:r>
              <a:rPr lang="en-US" sz="3200" dirty="0" smtClean="0"/>
              <a:t>  ‘</a:t>
            </a:r>
            <a:r>
              <a:rPr lang="en-US" sz="3200" dirty="0" err="1" smtClean="0"/>
              <a:t>contigs</a:t>
            </a:r>
            <a:r>
              <a:rPr lang="en-US" sz="3200" dirty="0" smtClean="0"/>
              <a:t>’ are built up from overlapping sequences</a:t>
            </a:r>
          </a:p>
        </p:txBody>
      </p:sp>
      <p:pic>
        <p:nvPicPr>
          <p:cNvPr id="4098" name="Picture 2" descr="NM-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2514600"/>
            <a:ext cx="5486400" cy="2762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-685800" y="5678269"/>
            <a:ext cx="101346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		(overhang = </a:t>
            </a:r>
            <a:r>
              <a:rPr lang="en-US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HEA)	GAWGHEE</a:t>
            </a:r>
            <a:endParaRPr lang="en-US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				</a:t>
            </a:r>
            <a:r>
              <a:rPr lang="en-US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	PAW-HEA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(overhang 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= E)</a:t>
            </a:r>
          </a:p>
        </p:txBody>
      </p:sp>
    </p:spTree>
    <p:extLst>
      <p:ext uri="{BB962C8B-B14F-4D97-AF65-F5344CB8AC3E}">
        <p14:creationId xmlns:p14="http://schemas.microsoft.com/office/powerpoint/2010/main" val="341966256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8600" y="76200"/>
            <a:ext cx="7201651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Some extensions:</a:t>
            </a:r>
          </a:p>
          <a:p>
            <a:r>
              <a:rPr lang="en-US" sz="3200" dirty="0" smtClean="0"/>
              <a:t>How might you find repetitive sequences?</a:t>
            </a:r>
            <a:endParaRPr lang="en-US" sz="3200" dirty="0"/>
          </a:p>
        </p:txBody>
      </p:sp>
      <p:pic>
        <p:nvPicPr>
          <p:cNvPr id="3" name="Picture 4" descr="File:PDB 3du1 EBI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400" y="1343025"/>
            <a:ext cx="3830039" cy="2057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5638800" y="3432952"/>
            <a:ext cx="3048000" cy="8002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/>
              <a:t>Structure of the </a:t>
            </a:r>
            <a:r>
              <a:rPr lang="en-US" dirty="0" err="1"/>
              <a:t>pentapeptide</a:t>
            </a:r>
            <a:r>
              <a:rPr lang="en-US" dirty="0"/>
              <a:t> repeat protein </a:t>
            </a:r>
            <a:r>
              <a:rPr lang="en-US" dirty="0" err="1" smtClean="0"/>
              <a:t>HetL</a:t>
            </a:r>
            <a:endParaRPr lang="en-US" dirty="0" smtClean="0"/>
          </a:p>
          <a:p>
            <a:pPr algn="ctr"/>
            <a:r>
              <a:rPr lang="en-US" sz="1000" dirty="0" smtClean="0"/>
              <a:t>(from wiki</a:t>
            </a:r>
            <a:r>
              <a:rPr lang="en-US" sz="1000" dirty="0"/>
              <a:t>, </a:t>
            </a:r>
            <a:r>
              <a:rPr lang="en-US" sz="1000" dirty="0" smtClean="0"/>
              <a:t>PMID18952182)</a:t>
            </a:r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11219856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0"/>
            <a:ext cx="913846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Align the sequence to itself and ignore the diagonal (optimal) alignment</a:t>
            </a:r>
          </a:p>
          <a:p>
            <a:r>
              <a:rPr lang="en-US" sz="2400" dirty="0"/>
              <a:t>	</a:t>
            </a:r>
            <a:r>
              <a:rPr lang="en-US" sz="2400" dirty="0" smtClean="0">
                <a:sym typeface="Wingdings" panose="05000000000000000000" pitchFamily="2" charset="2"/>
              </a:rPr>
              <a:t> </a:t>
            </a:r>
            <a:r>
              <a:rPr lang="en-US" sz="2400" dirty="0" smtClean="0"/>
              <a:t>High-scoring off-diagonal alignments will be repeats</a:t>
            </a:r>
            <a:endParaRPr lang="en-US" sz="2400" dirty="0"/>
          </a:p>
        </p:txBody>
      </p:sp>
      <p:pic>
        <p:nvPicPr>
          <p:cNvPr id="1026" name="Picture 2" descr="File:HglK dotplot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2438400"/>
            <a:ext cx="4312412" cy="396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File:PDB 3du1 EBI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400" y="1343025"/>
            <a:ext cx="3830039" cy="2057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5638800" y="3432952"/>
            <a:ext cx="3048000" cy="8002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/>
              <a:t>Structure of the </a:t>
            </a:r>
            <a:r>
              <a:rPr lang="en-US" dirty="0" err="1"/>
              <a:t>pentapeptide</a:t>
            </a:r>
            <a:r>
              <a:rPr lang="en-US" dirty="0"/>
              <a:t> repeat protein </a:t>
            </a:r>
            <a:r>
              <a:rPr lang="en-US" dirty="0" err="1" smtClean="0"/>
              <a:t>HetL</a:t>
            </a:r>
            <a:endParaRPr lang="en-US" dirty="0" smtClean="0"/>
          </a:p>
          <a:p>
            <a:pPr algn="ctr"/>
            <a:r>
              <a:rPr lang="en-US" sz="1000" dirty="0" smtClean="0"/>
              <a:t>(from wiki</a:t>
            </a:r>
            <a:r>
              <a:rPr lang="en-US" sz="1000" dirty="0"/>
              <a:t>, </a:t>
            </a:r>
            <a:r>
              <a:rPr lang="en-US" sz="1000" dirty="0" smtClean="0"/>
              <a:t>PMID18952182)</a:t>
            </a:r>
            <a:endParaRPr lang="en-US" sz="1000" dirty="0"/>
          </a:p>
        </p:txBody>
      </p:sp>
      <p:sp>
        <p:nvSpPr>
          <p:cNvPr id="6" name="Rectangle 5"/>
          <p:cNvSpPr/>
          <p:nvPr/>
        </p:nvSpPr>
        <p:spPr>
          <a:xfrm>
            <a:off x="4953000" y="5334000"/>
            <a:ext cx="3048000" cy="13542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 smtClean="0"/>
              <a:t>Dot plot (quick visualization of sequence similarity)</a:t>
            </a:r>
          </a:p>
          <a:p>
            <a:pPr algn="ctr"/>
            <a:r>
              <a:rPr lang="en-US" dirty="0"/>
              <a:t>o</a:t>
            </a:r>
            <a:r>
              <a:rPr lang="en-US" dirty="0" smtClean="0"/>
              <a:t>f the </a:t>
            </a:r>
            <a:r>
              <a:rPr lang="en-US" dirty="0" err="1" smtClean="0"/>
              <a:t>pentapeptide</a:t>
            </a:r>
            <a:r>
              <a:rPr lang="en-US" dirty="0" smtClean="0"/>
              <a:t> repeat protein </a:t>
            </a:r>
            <a:r>
              <a:rPr lang="en-US" dirty="0" err="1" smtClean="0"/>
              <a:t>HglK</a:t>
            </a:r>
            <a:r>
              <a:rPr lang="en-US" dirty="0" smtClean="0"/>
              <a:t> protein vs. itself</a:t>
            </a:r>
          </a:p>
          <a:p>
            <a:pPr algn="ctr"/>
            <a:r>
              <a:rPr lang="en-US" sz="1000" dirty="0" smtClean="0"/>
              <a:t>(http</a:t>
            </a:r>
            <a:r>
              <a:rPr lang="en-US" sz="1000" dirty="0"/>
              <a:t>://en.wikipedia.org/wiki/Pentapeptide_repeat)</a:t>
            </a:r>
          </a:p>
        </p:txBody>
      </p:sp>
    </p:spTree>
    <p:extLst>
      <p:ext uri="{BB962C8B-B14F-4D97-AF65-F5344CB8AC3E}">
        <p14:creationId xmlns:p14="http://schemas.microsoft.com/office/powerpoint/2010/main" val="9888376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57201" y="762000"/>
            <a:ext cx="815340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Live demo:</a:t>
            </a:r>
          </a:p>
          <a:p>
            <a:endParaRPr lang="en-US" dirty="0"/>
          </a:p>
          <a:p>
            <a:r>
              <a:rPr lang="en-US" dirty="0" smtClean="0"/>
              <a:t>http://blast.ncbi.nlm.nih.gov/Blast.cgi?PROGRAM=blastp&amp;BLAST_PROGRAMS=blastp&amp;PAGE_TYPE=BlastSearch&amp;SHOW_DEFAULTS=on&amp;LINK_LOC=blasthome</a:t>
            </a:r>
          </a:p>
          <a:p>
            <a:endParaRPr lang="en-US" dirty="0"/>
          </a:p>
          <a:p>
            <a:r>
              <a:rPr lang="en-US" dirty="0" smtClean="0"/>
              <a:t>MVLSPADKTNVKAAWGKVGAHAGEYGAEALERMFLSFPTTKTYFPHFDLSHGSAQVKGHG KKVADALTNAVAHVDDMPNALSALSDLHAHKLRVDPVNFKLLSHCLLVTLAAHLPAEFTP AVHASLDKFLASVSTVLTSKYR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r>
              <a:rPr lang="en-US" dirty="0" err="1"/>
              <a:t>Title:All</a:t>
            </a:r>
            <a:r>
              <a:rPr lang="en-US" dirty="0"/>
              <a:t> non-redundant </a:t>
            </a:r>
            <a:r>
              <a:rPr lang="en-US" dirty="0" err="1"/>
              <a:t>GenBank</a:t>
            </a:r>
            <a:r>
              <a:rPr lang="en-US" dirty="0"/>
              <a:t> CDS </a:t>
            </a:r>
            <a:r>
              <a:rPr lang="en-US" dirty="0" err="1"/>
              <a:t>translations+PDB+SwissProt+PIR+PRF</a:t>
            </a:r>
            <a:r>
              <a:rPr lang="en-US" dirty="0"/>
              <a:t> excluding environmental samples from WGS projects</a:t>
            </a:r>
            <a:br>
              <a:rPr lang="en-US" dirty="0"/>
            </a:br>
            <a:r>
              <a:rPr lang="en-US" dirty="0"/>
              <a:t>Molecule </a:t>
            </a:r>
            <a:r>
              <a:rPr lang="en-US" dirty="0" err="1"/>
              <a:t>Type:Protein</a:t>
            </a:r>
            <a:r>
              <a:rPr lang="en-US" dirty="0"/>
              <a:t/>
            </a:r>
            <a:br>
              <a:rPr lang="en-US" dirty="0"/>
            </a:br>
            <a:r>
              <a:rPr lang="en-US" dirty="0"/>
              <a:t>Update date:2017/01/16</a:t>
            </a:r>
            <a:br>
              <a:rPr lang="en-US" dirty="0"/>
            </a:br>
            <a:r>
              <a:rPr lang="en-US" dirty="0"/>
              <a:t>Number of sequences:112247608</a:t>
            </a:r>
          </a:p>
        </p:txBody>
      </p:sp>
    </p:spTree>
    <p:extLst>
      <p:ext uri="{BB962C8B-B14F-4D97-AF65-F5344CB8AC3E}">
        <p14:creationId xmlns:p14="http://schemas.microsoft.com/office/powerpoint/2010/main" val="9303184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200" y="1865372"/>
            <a:ext cx="8839200" cy="34686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TextBox 3"/>
          <p:cNvSpPr txBox="1"/>
          <p:nvPr/>
        </p:nvSpPr>
        <p:spPr>
          <a:xfrm>
            <a:off x="1447800" y="0"/>
            <a:ext cx="614334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 smtClean="0"/>
              <a:t>Protein sequence alignment</a:t>
            </a:r>
            <a:endParaRPr lang="en-US" sz="4000" b="1" dirty="0"/>
          </a:p>
        </p:txBody>
      </p:sp>
      <p:sp>
        <p:nvSpPr>
          <p:cNvPr id="2" name="TextBox 1"/>
          <p:cNvSpPr txBox="1"/>
          <p:nvPr/>
        </p:nvSpPr>
        <p:spPr>
          <a:xfrm>
            <a:off x="984446" y="6308690"/>
            <a:ext cx="80679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(FYI, we’ll draw examples </a:t>
            </a:r>
            <a:r>
              <a:rPr lang="en-US" dirty="0"/>
              <a:t>from Durbin </a:t>
            </a:r>
            <a:r>
              <a:rPr lang="en-US" i="1" dirty="0"/>
              <a:t>et al</a:t>
            </a:r>
            <a:r>
              <a:rPr lang="en-US" dirty="0"/>
              <a:t>., </a:t>
            </a:r>
            <a:r>
              <a:rPr lang="en-US" i="1" dirty="0" smtClean="0"/>
              <a:t>Biological </a:t>
            </a:r>
            <a:r>
              <a:rPr lang="en-US" i="1" dirty="0"/>
              <a:t>Sequence </a:t>
            </a:r>
            <a:r>
              <a:rPr lang="en-US" i="1" dirty="0" smtClean="0"/>
              <a:t>Analysis</a:t>
            </a:r>
            <a:r>
              <a:rPr lang="en-US" dirty="0" smtClean="0"/>
              <a:t>, Ch. </a:t>
            </a:r>
            <a:r>
              <a:rPr lang="en-US" dirty="0"/>
              <a:t>1 &amp; </a:t>
            </a:r>
            <a:r>
              <a:rPr lang="en-US" dirty="0" smtClean="0"/>
              <a:t>2).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Rectangle 3"/>
          <p:cNvSpPr>
            <a:spLocks noChangeArrowheads="1"/>
          </p:cNvSpPr>
          <p:nvPr/>
        </p:nvSpPr>
        <p:spPr bwMode="auto">
          <a:xfrm>
            <a:off x="76200" y="990600"/>
            <a:ext cx="9144000" cy="41549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Calibri" pitchFamily="34" charset="0"/>
              </a:rPr>
              <a:t>To align two sequences, we need to perform 3 steps: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marL="457200" marR="0" lvl="0" indent="-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/>
              <a:tabLst/>
            </a:pP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Calibri" pitchFamily="34" charset="0"/>
              </a:rPr>
              <a:t>We need some way to decide which alignments are better than others.  </a:t>
            </a:r>
          </a:p>
          <a:p>
            <a:pPr marL="457200" marR="0" lvl="0" indent="-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en-US" sz="2400" b="1" dirty="0" smtClean="0">
                <a:ea typeface="Times New Roman" pitchFamily="18" charset="0"/>
                <a:cs typeface="Calibri" pitchFamily="34" charset="0"/>
              </a:rPr>
              <a:t>	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Calibri" pitchFamily="34" charset="0"/>
              </a:rPr>
              <a:t>For this, we’ll invent a way to give the alignments a “score” indicating their quality.</a:t>
            </a:r>
          </a:p>
          <a:p>
            <a:pPr marL="457200" marR="0" lvl="0" indent="-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marL="457200" marR="0" lvl="0" indent="-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 startAt="2"/>
              <a:tabLst/>
            </a:pPr>
            <a:r>
              <a:rPr lang="en-US" sz="2400" b="1" dirty="0" smtClean="0">
                <a:ea typeface="Times New Roman" pitchFamily="18" charset="0"/>
                <a:cs typeface="Calibri" pitchFamily="34" charset="0"/>
              </a:rPr>
              <a:t>A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Calibri" pitchFamily="34" charset="0"/>
              </a:rPr>
              <a:t>lign the two proteins so that they get the best possible score.</a:t>
            </a:r>
          </a:p>
          <a:p>
            <a:pPr marL="457200" marR="0" lvl="0" indent="-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 startAt="2"/>
              <a:tabLst/>
            </a:pPr>
            <a:endParaRPr lang="en-US" sz="2400" b="1" dirty="0" smtClean="0">
              <a:ea typeface="Times New Roman" pitchFamily="18" charset="0"/>
              <a:cs typeface="Calibri" pitchFamily="34" charset="0"/>
            </a:endParaRPr>
          </a:p>
          <a:p>
            <a:pPr marL="457200" marR="0" lvl="0" indent="-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 startAt="2"/>
              <a:tabLst/>
            </a:pP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Calibri" pitchFamily="34" charset="0"/>
              </a:rPr>
              <a:t>Decide if the score is “good enough” for us to believe the 	alignment is biologically significant.</a:t>
            </a: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Rectangle 3"/>
          <p:cNvSpPr>
            <a:spLocks noChangeArrowheads="1"/>
          </p:cNvSpPr>
          <p:nvPr/>
        </p:nvSpPr>
        <p:spPr bwMode="auto">
          <a:xfrm>
            <a:off x="76200" y="990600"/>
            <a:ext cx="9144000" cy="41549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Calibri" pitchFamily="34" charset="0"/>
              </a:rPr>
              <a:t>To align two sequences, we need to perform 3 steps: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marL="457200" marR="0" lvl="0" indent="-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/>
              <a:tabLst/>
            </a:pP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effectLst/>
                <a:ea typeface="Times New Roman" pitchFamily="18" charset="0"/>
                <a:cs typeface="Calibri" pitchFamily="34" charset="0"/>
              </a:rPr>
              <a:t>We need some way to decide which alignments are better than others.  </a:t>
            </a:r>
          </a:p>
          <a:p>
            <a:pPr marL="457200" marR="0" lvl="0" indent="-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en-US" sz="2400" b="1" dirty="0" smtClean="0">
                <a:ea typeface="Times New Roman" pitchFamily="18" charset="0"/>
                <a:cs typeface="Calibri" pitchFamily="34" charset="0"/>
              </a:rPr>
              <a:t>	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effectLst/>
                <a:ea typeface="Times New Roman" pitchFamily="18" charset="0"/>
                <a:cs typeface="Calibri" pitchFamily="34" charset="0"/>
              </a:rPr>
              <a:t>For this, 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Calibri" pitchFamily="34" charset="0"/>
              </a:rPr>
              <a:t>we’ll invent a way to give the alignments a “score” indicating their quality.</a:t>
            </a:r>
          </a:p>
          <a:p>
            <a:pPr marL="457200" marR="0" lvl="0" indent="-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bg1">
                  <a:lumMod val="85000"/>
                </a:schemeClr>
              </a:solidFill>
              <a:effectLst/>
              <a:cs typeface="Arial" pitchFamily="34" charset="0"/>
            </a:endParaRPr>
          </a:p>
          <a:p>
            <a:pPr marL="457200" marR="0" lvl="0" indent="-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 startAt="2"/>
              <a:tabLst/>
            </a:pPr>
            <a:r>
              <a:rPr lang="en-US" sz="2400" b="1" dirty="0" smtClean="0">
                <a:solidFill>
                  <a:schemeClr val="bg1">
                    <a:lumMod val="85000"/>
                  </a:schemeClr>
                </a:solidFill>
                <a:ea typeface="Times New Roman" pitchFamily="18" charset="0"/>
                <a:cs typeface="Calibri" pitchFamily="34" charset="0"/>
              </a:rPr>
              <a:t>A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effectLst/>
                <a:ea typeface="Times New Roman" pitchFamily="18" charset="0"/>
                <a:cs typeface="Calibri" pitchFamily="34" charset="0"/>
              </a:rPr>
              <a:t>lign the two proteins so that they get the best possible score.</a:t>
            </a:r>
          </a:p>
          <a:p>
            <a:pPr marL="457200" marR="0" lvl="0" indent="-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 startAt="2"/>
              <a:tabLst/>
            </a:pPr>
            <a:endParaRPr lang="en-US" sz="2400" b="1" dirty="0" smtClean="0">
              <a:solidFill>
                <a:schemeClr val="bg1">
                  <a:lumMod val="85000"/>
                </a:schemeClr>
              </a:solidFill>
              <a:ea typeface="Times New Roman" pitchFamily="18" charset="0"/>
              <a:cs typeface="Calibri" pitchFamily="34" charset="0"/>
            </a:endParaRPr>
          </a:p>
          <a:p>
            <a:pPr marL="457200" marR="0" lvl="0" indent="-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 startAt="2"/>
              <a:tabLst/>
            </a:pP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effectLst/>
                <a:ea typeface="Times New Roman" pitchFamily="18" charset="0"/>
                <a:cs typeface="Calibri" pitchFamily="34" charset="0"/>
              </a:rPr>
              <a:t>Decide if the score is “good enough” for us to believe the 	alignment is biologically significant.</a:t>
            </a: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bg1">
                  <a:lumMod val="85000"/>
                </a:schemeClr>
              </a:solidFill>
              <a:effectLst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85800" y="685800"/>
            <a:ext cx="807720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smtClean="0"/>
              <a:t>We’ll treat mutations as independent events. </a:t>
            </a:r>
          </a:p>
          <a:p>
            <a:endParaRPr lang="en-US" sz="2400" dirty="0" smtClean="0"/>
          </a:p>
          <a:p>
            <a:r>
              <a:rPr lang="en-US" sz="2400" dirty="0" smtClean="0"/>
              <a:t>This allows us to create an </a:t>
            </a:r>
            <a:r>
              <a:rPr lang="en-US" sz="2400" b="1" i="1" dirty="0" smtClean="0"/>
              <a:t>additive scoring scheme.</a:t>
            </a:r>
          </a:p>
          <a:p>
            <a:r>
              <a:rPr lang="en-US" sz="2400" dirty="0" smtClean="0"/>
              <a:t>The score for a sequence alignment will be the sum of the scores for aligning each of the individual positions in two sequences.</a:t>
            </a:r>
            <a:endParaRPr lang="en-US" sz="2400" dirty="0"/>
          </a:p>
        </p:txBody>
      </p:sp>
      <p:sp>
        <p:nvSpPr>
          <p:cNvPr id="3" name="TextBox 2"/>
          <p:cNvSpPr txBox="1"/>
          <p:nvPr/>
        </p:nvSpPr>
        <p:spPr>
          <a:xfrm>
            <a:off x="838200" y="4191000"/>
            <a:ext cx="565250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</a:rPr>
              <a:t>What kind of mutations should we expect?</a:t>
            </a:r>
            <a:endParaRPr lang="en-US" sz="24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703</TotalTime>
  <Words>2251</Words>
  <Application>Microsoft Office PowerPoint</Application>
  <PresentationFormat>On-screen Show (4:3)</PresentationFormat>
  <Paragraphs>298</Paragraphs>
  <Slides>42</Slides>
  <Notes>11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42</vt:i4>
      </vt:variant>
    </vt:vector>
  </HeadingPairs>
  <TitlesOfParts>
    <vt:vector size="43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Toshiba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marcotte</dc:creator>
  <cp:lastModifiedBy>Edward Marcotte</cp:lastModifiedBy>
  <cp:revision>51</cp:revision>
  <cp:lastPrinted>2018-01-15T20:51:03Z</cp:lastPrinted>
  <dcterms:created xsi:type="dcterms:W3CDTF">2012-02-29T20:59:31Z</dcterms:created>
  <dcterms:modified xsi:type="dcterms:W3CDTF">2018-01-15T20:51:20Z</dcterms:modified>
</cp:coreProperties>
</file>