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166" r:id="rId13"/>
    <p:sldId id="2197" r:id="rId14"/>
    <p:sldId id="2193" r:id="rId15"/>
    <p:sldId id="2195" r:id="rId16"/>
    <p:sldId id="2196" r:id="rId17"/>
    <p:sldId id="2201" r:id="rId18"/>
    <p:sldId id="2182" r:id="rId19"/>
    <p:sldId id="2198" r:id="rId20"/>
    <p:sldId id="2199" r:id="rId21"/>
    <p:sldId id="2098" r:id="rId22"/>
    <p:sldId id="2100" r:id="rId23"/>
    <p:sldId id="2101" r:id="rId24"/>
    <p:sldId id="2104" r:id="rId25"/>
    <p:sldId id="2106" r:id="rId26"/>
    <p:sldId id="2158" r:id="rId27"/>
    <p:sldId id="2190" r:id="rId28"/>
    <p:sldId id="2028" r:id="rId29"/>
    <p:sldId id="2204" r:id="rId30"/>
    <p:sldId id="2173" r:id="rId31"/>
    <p:sldId id="2203" r:id="rId32"/>
    <p:sldId id="2184" r:id="rId33"/>
    <p:sldId id="2175" r:id="rId34"/>
    <p:sldId id="2162" r:id="rId35"/>
    <p:sldId id="2200" r:id="rId36"/>
    <p:sldId id="2192" r:id="rId3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FFFF66"/>
    <a:srgbClr val="00FF00"/>
    <a:srgbClr val="33CC33"/>
    <a:srgbClr val="6600CC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123" d="100"/>
          <a:sy n="123" d="100"/>
        </p:scale>
        <p:origin x="-215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26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72519" indent="-297123"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88491" indent="-237698"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63888" indent="-237698"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139285" indent="-237698" defTabSz="949143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614681" indent="-237698" defTabSz="94914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3090078" indent="-237698" defTabSz="94914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565474" indent="-237698" defTabSz="94914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4040871" indent="-237698" defTabSz="94914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EF1943-E462-4BC5-B7AF-BC60F94B093E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30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(&amp; predicting gene function)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0339" y="5181664"/>
            <a:ext cx="5859661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BCH339N </a:t>
            </a:r>
            <a:r>
              <a:rPr lang="en-US" sz="2500" b="1" dirty="0">
                <a:latin typeface="Calibri" pitchFamily="34" charset="0"/>
              </a:rPr>
              <a:t>Systems Biology / </a:t>
            </a:r>
            <a:r>
              <a:rPr lang="en-US" sz="2500" b="1" dirty="0" smtClean="0">
                <a:latin typeface="Calibri" pitchFamily="34" charset="0"/>
              </a:rPr>
              <a:t>Bioinformatics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Guruharsha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i="1" dirty="0" smtClean="0">
                <a:latin typeface="Calibri" pitchFamily="34" charset="0"/>
              </a:rPr>
              <a:t>et al. (</a:t>
            </a:r>
            <a:r>
              <a:rPr lang="en-US" dirty="0" smtClean="0">
                <a:latin typeface="Calibri" pitchFamily="34" charset="0"/>
              </a:rPr>
              <a:t>2011) </a:t>
            </a:r>
            <a:r>
              <a:rPr lang="en-US" i="1" dirty="0" smtClean="0">
                <a:latin typeface="Calibri" pitchFamily="34" charset="0"/>
              </a:rPr>
              <a:t>Cell</a:t>
            </a:r>
            <a:r>
              <a:rPr lang="en-US" dirty="0" smtClean="0">
                <a:latin typeface="Calibri" pitchFamily="34" charset="0"/>
              </a:rPr>
              <a:t> 147, 690–703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 smtClean="0">
                <a:latin typeface="Calibri" pitchFamily="34" charset="0"/>
              </a:rPr>
              <a:t>     experiments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~11K interactions / </a:t>
            </a:r>
          </a:p>
          <a:p>
            <a:r>
              <a:rPr lang="en-US" sz="2000" b="1" dirty="0" smtClean="0">
                <a:latin typeface="Calibri" pitchFamily="34" charset="0"/>
              </a:rPr>
              <a:t>~2.3K proteins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 smtClean="0">
                <a:latin typeface="Calibri" pitchFamily="34" charset="0"/>
              </a:rPr>
              <a:t>spans 556 complexes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 smtClean="0">
                <a:latin typeface="Calibri" pitchFamily="34" charset="0"/>
              </a:rPr>
              <a:t>human proteome, but…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AP/MS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" y="756188"/>
            <a:ext cx="4379815" cy="45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58081"/>
            <a:ext cx="4364842" cy="44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9123" y="5181600"/>
            <a:ext cx="3649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Huttlin</a:t>
            </a:r>
            <a:r>
              <a:rPr lang="en-US" i="1" dirty="0" smtClean="0">
                <a:latin typeface="Calibri" pitchFamily="34" charset="0"/>
              </a:rPr>
              <a:t> et al., Cell</a:t>
            </a:r>
            <a:r>
              <a:rPr lang="en-US" dirty="0" smtClean="0">
                <a:latin typeface="Calibri" pitchFamily="34" charset="0"/>
              </a:rPr>
              <a:t> (2015) </a:t>
            </a:r>
            <a:r>
              <a:rPr lang="en-US" dirty="0" smtClean="0">
                <a:latin typeface="Calibri" pitchFamily="34" charset="0"/>
              </a:rPr>
              <a:t>162:425–440</a:t>
            </a:r>
          </a:p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i="1" dirty="0">
                <a:latin typeface="Calibri" pitchFamily="34" charset="0"/>
              </a:rPr>
              <a:t> et al., </a:t>
            </a:r>
            <a:r>
              <a:rPr lang="en-US" i="1" dirty="0" smtClean="0">
                <a:latin typeface="Calibri" pitchFamily="34" charset="0"/>
              </a:rPr>
              <a:t>Nature</a:t>
            </a:r>
            <a:r>
              <a:rPr lang="en-US" dirty="0" smtClean="0">
                <a:latin typeface="Calibri" pitchFamily="34" charset="0"/>
              </a:rPr>
              <a:t> (2017) 545:505-509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73" y="5181600"/>
            <a:ext cx="30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Hein </a:t>
            </a:r>
            <a:r>
              <a:rPr lang="en-US" i="1" dirty="0" smtClean="0">
                <a:latin typeface="Calibri" pitchFamily="34" charset="0"/>
              </a:rPr>
              <a:t>et al., Cell</a:t>
            </a:r>
            <a:r>
              <a:rPr lang="en-US" dirty="0" smtClean="0">
                <a:latin typeface="Calibri" pitchFamily="34" charset="0"/>
              </a:rPr>
              <a:t> (2015) 163:712-23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large scale AP/MS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5867400"/>
            <a:ext cx="681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Just in the past </a:t>
            </a:r>
            <a:r>
              <a:rPr lang="en-US" sz="2000" b="1" dirty="0" smtClean="0">
                <a:latin typeface="Calibri" pitchFamily="34" charset="0"/>
              </a:rPr>
              <a:t>3 </a:t>
            </a:r>
            <a:r>
              <a:rPr lang="en-US" sz="2000" b="1" dirty="0" smtClean="0">
                <a:latin typeface="Calibri" pitchFamily="34" charset="0"/>
              </a:rPr>
              <a:t>years, nearly </a:t>
            </a:r>
            <a:r>
              <a:rPr lang="en-US" sz="2000" b="1" dirty="0" smtClean="0">
                <a:latin typeface="Calibri" pitchFamily="34" charset="0"/>
              </a:rPr>
              <a:t>6K </a:t>
            </a:r>
            <a:r>
              <a:rPr lang="en-US" sz="2000" b="1" dirty="0" smtClean="0">
                <a:latin typeface="Calibri" pitchFamily="34" charset="0"/>
              </a:rPr>
              <a:t>affinity purification experiments on tagged human proteins expressed in cell lines</a:t>
            </a:r>
          </a:p>
        </p:txBody>
      </p:sp>
    </p:spTree>
    <p:extLst>
      <p:ext uri="{BB962C8B-B14F-4D97-AF65-F5344CB8AC3E}">
        <p14:creationId xmlns:p14="http://schemas.microsoft.com/office/powerpoint/2010/main" val="36473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biochemical fractions,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Havugimana</a:t>
            </a:r>
            <a:r>
              <a:rPr lang="en-US" sz="1200" dirty="0" smtClean="0"/>
              <a:t>,</a:t>
            </a:r>
          </a:p>
          <a:p>
            <a:pPr algn="r"/>
            <a:r>
              <a:rPr lang="en-US" sz="1200" dirty="0" smtClean="0"/>
              <a:t>Hart, </a:t>
            </a:r>
            <a:r>
              <a:rPr lang="en-US" sz="1200" i="1" dirty="0" smtClean="0"/>
              <a:t>et al.,</a:t>
            </a:r>
          </a:p>
          <a:p>
            <a:pPr algn="r"/>
            <a:r>
              <a:rPr lang="en-US" sz="1200" i="1" dirty="0" smtClean="0"/>
              <a:t>Cell</a:t>
            </a:r>
            <a:r>
              <a:rPr lang="en-US" sz="1200" dirty="0" smtClean="0"/>
              <a:t> (2012)</a:t>
            </a:r>
            <a:endParaRPr lang="en-US" sz="1200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co-fractionation/MS</a:t>
            </a: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17724" cy="59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80929" y="2514600"/>
            <a:ext cx="3685798" cy="206210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These data capture &gt;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80 million protein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abundance measurements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943600"/>
            <a:ext cx="914400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Pilot</a:t>
            </a:r>
          </a:p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Wan, </a:t>
            </a:r>
            <a:r>
              <a:rPr lang="en-US" sz="1200" dirty="0" err="1" smtClean="0"/>
              <a:t>Borgeson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</a:t>
            </a:r>
            <a:r>
              <a:rPr lang="en-US" sz="1200" dirty="0" smtClean="0"/>
              <a:t>(2015)</a:t>
            </a:r>
            <a:endParaRPr lang="en-US" sz="1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Now &gt;6,400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CF/MS experiments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across animals</a:t>
            </a:r>
          </a:p>
        </p:txBody>
      </p:sp>
    </p:spTree>
    <p:extLst>
      <p:ext uri="{BB962C8B-B14F-4D97-AF65-F5344CB8AC3E}">
        <p14:creationId xmlns:p14="http://schemas.microsoft.com/office/powerpoint/2010/main" val="26197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0921" y="581151"/>
            <a:ext cx="8089679" cy="5999849"/>
            <a:chOff x="811694" y="762000"/>
            <a:chExt cx="7555066" cy="5603344"/>
          </a:xfrm>
        </p:grpSpPr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0" t="4402" r="-205" b="1689"/>
            <a:stretch/>
          </p:blipFill>
          <p:spPr bwMode="auto">
            <a:xfrm>
              <a:off x="1143000" y="762000"/>
              <a:ext cx="7223760" cy="560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811694" y="813352"/>
              <a:ext cx="56653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90600" y="1295400"/>
              <a:ext cx="2895600" cy="5069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Wan, </a:t>
            </a:r>
            <a:r>
              <a:rPr lang="en-US" sz="1200" dirty="0" err="1" smtClean="0"/>
              <a:t>Borgeson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</a:t>
            </a:r>
            <a:r>
              <a:rPr lang="en-US" sz="1200" dirty="0" smtClean="0"/>
              <a:t>(2015)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33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otte\Documents\SpiderOak Hive\CommanderReview\Fig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" y="1963463"/>
            <a:ext cx="4191000" cy="35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cotte\Documents\SpiderOak Hive\CommanderReview\Fig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63688" r="34759" b="3310"/>
          <a:stretch/>
        </p:blipFill>
        <p:spPr bwMode="auto">
          <a:xfrm>
            <a:off x="5410200" y="807720"/>
            <a:ext cx="299085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cotte\Documents\SpiderOak Hive\CommanderReview\Fig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6" y="3562497"/>
            <a:ext cx="4736604" cy="32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There are still lots of cellular machines left to find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8759"/>
            <a:ext cx="525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e.g. the “Commander” complex, found in all 3 recent human PPI maps, a 600 </a:t>
            </a:r>
            <a:r>
              <a:rPr lang="en-US" sz="2000" dirty="0" err="1" smtClean="0">
                <a:latin typeface="Calibri" pitchFamily="34" charset="0"/>
              </a:rPr>
              <a:t>kDa</a:t>
            </a:r>
            <a:r>
              <a:rPr lang="en-US" sz="2000" dirty="0" smtClean="0">
                <a:latin typeface="Calibri" pitchFamily="34" charset="0"/>
              </a:rPr>
              <a:t> protein complex expressed in nearly every human cell type and tissue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6858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5316" y="6550223"/>
            <a:ext cx="402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Reviewed in </a:t>
            </a:r>
            <a:r>
              <a:rPr lang="en-US" sz="1400" dirty="0" err="1" smtClean="0">
                <a:latin typeface="Calibri" pitchFamily="34" charset="0"/>
              </a:rPr>
              <a:t>Mallam</a:t>
            </a:r>
            <a:r>
              <a:rPr lang="en-US" sz="1400" dirty="0" smtClean="0">
                <a:latin typeface="Calibri" pitchFamily="34" charset="0"/>
              </a:rPr>
              <a:t> &amp; </a:t>
            </a:r>
            <a:r>
              <a:rPr lang="en-US" sz="1400" dirty="0" err="1" smtClean="0">
                <a:latin typeface="Calibri" pitchFamily="34" charset="0"/>
              </a:rPr>
              <a:t>Marcotte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i="1" dirty="0" smtClean="0">
                <a:latin typeface="Calibri" pitchFamily="34" charset="0"/>
              </a:rPr>
              <a:t>Cell Systems</a:t>
            </a:r>
            <a:r>
              <a:rPr lang="en-US" sz="1400" dirty="0" smtClean="0">
                <a:latin typeface="Calibri" pitchFamily="34" charset="0"/>
              </a:rPr>
              <a:t> (2017)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327: 425 (2010)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interactions, the 2016 version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23 </a:t>
            </a:r>
            <a:r>
              <a:rPr lang="en-US" sz="2000" dirty="0">
                <a:latin typeface="Calibri" pitchFamily="34" charset="0"/>
              </a:rPr>
              <a:t>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yeast, identifying ~550,000 </a:t>
            </a:r>
            <a:r>
              <a:rPr lang="en-US" sz="2000" dirty="0">
                <a:latin typeface="Calibri" pitchFamily="34" charset="0"/>
              </a:rPr>
              <a:t>negative and </a:t>
            </a:r>
            <a:r>
              <a:rPr lang="en-US" sz="2000" dirty="0" smtClean="0">
                <a:latin typeface="Calibri" pitchFamily="34" charset="0"/>
              </a:rPr>
              <a:t>~350,000 </a:t>
            </a:r>
            <a:r>
              <a:rPr lang="en-US" sz="2000" dirty="0">
                <a:latin typeface="Calibri" pitchFamily="34" charset="0"/>
              </a:rPr>
              <a:t>positive genetic </a:t>
            </a:r>
            <a:r>
              <a:rPr lang="en-US" sz="2000" dirty="0" smtClean="0">
                <a:latin typeface="Calibri" pitchFamily="34" charset="0"/>
              </a:rPr>
              <a:t>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230" y="6519446"/>
            <a:ext cx="3572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353: 1381 (2016)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4" y="1371600"/>
            <a:ext cx="8755706" cy="4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Here’s a small portion of a large metabolic network.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33879" r="2848" b="35622"/>
          <a:stretch/>
        </p:blipFill>
        <p:spPr bwMode="auto">
          <a:xfrm>
            <a:off x="33934" y="1524000"/>
            <a:ext cx="47148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695" r="10182" b="69713"/>
          <a:stretch/>
        </p:blipFill>
        <p:spPr bwMode="auto">
          <a:xfrm>
            <a:off x="4794116" y="62760"/>
            <a:ext cx="4121284" cy="34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7979" r="4288" b="2162"/>
          <a:stretch/>
        </p:blipFill>
        <p:spPr bwMode="auto">
          <a:xfrm>
            <a:off x="4794116" y="3581400"/>
            <a:ext cx="412128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35" y="66559"/>
            <a:ext cx="4150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The global genetic interaction profile similarity network reveals a hierarchy of cellular function. </a:t>
            </a:r>
          </a:p>
        </p:txBody>
      </p:sp>
    </p:spTree>
    <p:extLst>
      <p:ext uri="{BB962C8B-B14F-4D97-AF65-F5344CB8AC3E}">
        <p14:creationId xmlns:p14="http://schemas.microsoft.com/office/powerpoint/2010/main" val="41325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6146" descr="D:\marcotte\Slides\comp_inf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49828" r="224"/>
          <a:stretch/>
        </p:blipFill>
        <p:spPr bwMode="auto">
          <a:xfrm>
            <a:off x="1691640" y="4343400"/>
            <a:ext cx="63093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Comparative genomics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85800"/>
            <a:ext cx="87279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Functional relationships </a:t>
            </a:r>
            <a:r>
              <a:rPr lang="en-US" sz="3200" dirty="0">
                <a:latin typeface="Calibri" pitchFamily="34" charset="0"/>
              </a:rPr>
              <a:t>between genes impose subtle constraints </a:t>
            </a:r>
            <a:r>
              <a:rPr lang="en-US" sz="3200" dirty="0" smtClean="0">
                <a:latin typeface="Calibri" pitchFamily="34" charset="0"/>
              </a:rPr>
              <a:t>upon genome sequences. Thus, </a:t>
            </a:r>
            <a:r>
              <a:rPr lang="en-US" sz="3200" dirty="0">
                <a:latin typeface="Calibri" pitchFamily="34" charset="0"/>
              </a:rPr>
              <a:t>genomes carry intrinsic information about the </a:t>
            </a:r>
            <a:r>
              <a:rPr lang="en-US" sz="3200" dirty="0" smtClean="0">
                <a:latin typeface="Calibri" pitchFamily="34" charset="0"/>
              </a:rPr>
              <a:t>cellular systems </a:t>
            </a:r>
            <a:r>
              <a:rPr lang="en-US" sz="3200" dirty="0">
                <a:latin typeface="Calibri" pitchFamily="34" charset="0"/>
              </a:rPr>
              <a:t>and pathways they </a:t>
            </a:r>
            <a:r>
              <a:rPr lang="en-US" sz="3200" dirty="0" smtClean="0">
                <a:latin typeface="Calibri" pitchFamily="34" charset="0"/>
              </a:rPr>
              <a:t>encode. </a:t>
            </a:r>
          </a:p>
          <a:p>
            <a:endParaRPr lang="en-US" sz="3200" dirty="0"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Linkages can be found from aspects of </a:t>
            </a:r>
            <a:r>
              <a:rPr lang="en-US" sz="3200" u="sng" dirty="0" smtClean="0">
                <a:latin typeface="Calibri" pitchFamily="34" charset="0"/>
              </a:rPr>
              <a:t>gene context</a:t>
            </a:r>
            <a:r>
              <a:rPr lang="en-US" sz="3200" dirty="0" smtClean="0">
                <a:latin typeface="Calibri" pitchFamily="34" charset="0"/>
              </a:rPr>
              <a:t>, including:</a:t>
            </a:r>
            <a:endParaRPr lang="en-US" sz="3200" dirty="0">
              <a:latin typeface="Calibri" pitchFamily="34" charset="0"/>
            </a:endParaRPr>
          </a:p>
          <a:p>
            <a:endParaRPr lang="en-US" sz="32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ppp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7" y="152400"/>
            <a:ext cx="56308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432550" y="6491288"/>
            <a:ext cx="278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i="1">
                <a:latin typeface="Calibri" pitchFamily="34" charset="0"/>
              </a:rPr>
              <a:t>PNAS</a:t>
            </a:r>
            <a:r>
              <a:rPr lang="en-US" sz="1800">
                <a:latin typeface="Calibri" pitchFamily="34" charset="0"/>
              </a:rPr>
              <a:t> 96,</a:t>
            </a:r>
            <a:r>
              <a:rPr lang="en-US" sz="1800" b="0">
                <a:latin typeface="Calibri" pitchFamily="34" charset="0"/>
              </a:rPr>
              <a:t> 4285-4288 (1999)</a:t>
            </a:r>
            <a:endParaRPr lang="en-US" sz="1800" b="0" i="1">
              <a:latin typeface="Calibri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99" y="2286000"/>
            <a:ext cx="2979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Organisms with e.g. a flagellum have the necessary genes; those without tend to lack them.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Specific trends of gene presence/absence thus inform about biological processes.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marcotte\Slides\phyloprof_ex_from_chap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151422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7162800" y="6553200"/>
            <a:ext cx="2011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i="1" dirty="0">
                <a:latin typeface="Calibri" pitchFamily="34" charset="0"/>
              </a:rPr>
              <a:t>Nature </a:t>
            </a:r>
            <a:r>
              <a:rPr lang="en-US" sz="1400" dirty="0">
                <a:latin typeface="Calibri" pitchFamily="34" charset="0"/>
              </a:rPr>
              <a:t>402</a:t>
            </a:r>
            <a:r>
              <a:rPr lang="en-US" sz="1400" b="0" dirty="0">
                <a:latin typeface="Calibri" pitchFamily="34" charset="0"/>
              </a:rPr>
              <a:t>, 83-86 (1999)</a:t>
            </a:r>
            <a:endParaRPr lang="en-US" sz="1400" b="0" i="1" dirty="0">
              <a:latin typeface="Calibri" pitchFamily="34" charset="0"/>
            </a:endParaRPr>
          </a:p>
        </p:txBody>
      </p:sp>
      <p:pic>
        <p:nvPicPr>
          <p:cNvPr id="82967" name="Picture 23" descr="D:\marcotte\Slides\genome_w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28600"/>
            <a:ext cx="3548062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 descr="D:\marcotte\Slides\genes_w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2395538"/>
            <a:ext cx="582613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3962400"/>
            <a:ext cx="2147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Grayscale</a:t>
            </a:r>
            <a:r>
              <a:rPr lang="en-US" dirty="0"/>
              <a:t> </a:t>
            </a:r>
            <a:r>
              <a:rPr lang="en-US" dirty="0" smtClean="0"/>
              <a:t>indicates sequence similarity to closest homolog in that genome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D:\marcotte\Books_Chapters\CSHL\Operon_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838200"/>
            <a:ext cx="6967537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995363" y="749300"/>
            <a:ext cx="570701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Prokaryotic operons tend to favor certain </a:t>
            </a:r>
            <a:r>
              <a:rPr lang="en-US" dirty="0" err="1" smtClean="0"/>
              <a:t>intergenic</a:t>
            </a:r>
            <a:r>
              <a:rPr lang="en-US" dirty="0" smtClean="0"/>
              <a:t> distances</a:t>
            </a:r>
            <a:endParaRPr lang="en-US" dirty="0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1000125" y="2707957"/>
            <a:ext cx="5835252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/>
              <a:t>gene </a:t>
            </a:r>
            <a:r>
              <a:rPr lang="en-US" dirty="0" smtClean="0"/>
              <a:t>neighbors also reveal functional relationships</a:t>
            </a:r>
            <a:endParaRPr lang="en-US" dirty="0"/>
          </a:p>
          <a:p>
            <a:endParaRPr lang="en-US" sz="1000" dirty="0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Operons and evolutionary conservation of gene order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1628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16625"/>
            <a:ext cx="5410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00825"/>
            <a:ext cx="3124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Again, such observations can be turned into pairwise scores: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236" y="3124200"/>
            <a:ext cx="3083964" cy="2237839"/>
            <a:chOff x="40236" y="3124200"/>
            <a:chExt cx="3083964" cy="2237839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1219200" y="3124200"/>
              <a:ext cx="1905000" cy="914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0236" y="4038600"/>
              <a:ext cx="1655902" cy="13234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</a:rPr>
                <a:t>Bacterial genes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</a:rPr>
                <a:t>&lt;45 </a:t>
              </a:r>
              <a:r>
                <a:rPr lang="en-US" b="1" dirty="0" err="1" smtClean="0">
                  <a:solidFill>
                    <a:srgbClr val="FF0000"/>
                  </a:solidFill>
                  <a:latin typeface="Calibri" pitchFamily="34" charset="0"/>
                </a:rPr>
                <a:t>bp</a:t>
              </a:r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</a:rPr>
                <a:t> apart are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alibri" pitchFamily="34" charset="0"/>
                </a:rPr>
                <a:t>m</a:t>
              </a:r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</a:rPr>
                <a:t>ore likely to be 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</a:rPr>
                <a:t>in the same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</a:rPr>
                <a:t>operon</a:t>
              </a:r>
              <a:endParaRPr lang="en-US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0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Primary or derived interaction 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/>
              <a:t>Bayesian </a:t>
            </a:r>
            <a:r>
              <a:rPr lang="en-US" dirty="0"/>
              <a:t>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 smtClean="0">
                <a:cs typeface="Times New Roman" pitchFamily="18" charset="0"/>
              </a:rPr>
              <a:t>Adapted</a:t>
            </a:r>
            <a:r>
              <a:rPr lang="fr-FR" sz="1200" dirty="0" smtClean="0">
                <a:cs typeface="Times New Roman" pitchFamily="18" charset="0"/>
              </a:rPr>
              <a:t> </a:t>
            </a:r>
            <a:r>
              <a:rPr lang="fr-FR" sz="1200" dirty="0" err="1" smtClean="0">
                <a:cs typeface="Times New Roman" pitchFamily="18" charset="0"/>
              </a:rPr>
              <a:t>from</a:t>
            </a:r>
            <a:r>
              <a:rPr lang="fr-FR" sz="1200" dirty="0" smtClean="0">
                <a:cs typeface="Times New Roman" pitchFamily="18" charset="0"/>
              </a:rPr>
              <a:t> Fraser &amp; Marcotte, </a:t>
            </a:r>
            <a:r>
              <a:rPr lang="en-US" sz="1200" i="1" dirty="0" smtClean="0">
                <a:cs typeface="Times New Roman" pitchFamily="18" charset="0"/>
              </a:rPr>
              <a:t>Nature </a:t>
            </a:r>
            <a:r>
              <a:rPr lang="en-US" sz="1200" i="1" dirty="0">
                <a:cs typeface="Times New Roman" pitchFamily="18" charset="0"/>
              </a:rPr>
              <a:t>Genetics </a:t>
            </a:r>
            <a:r>
              <a:rPr lang="en-US" sz="1200" i="1" dirty="0" smtClean="0">
                <a:cs typeface="Times New Roman" pitchFamily="18" charset="0"/>
              </a:rPr>
              <a:t>(</a:t>
            </a:r>
            <a:r>
              <a:rPr lang="en-US" sz="1200" dirty="0" smtClean="0">
                <a:cs typeface="Times New Roman" pitchFamily="18" charset="0"/>
              </a:rPr>
              <a:t>2004)</a:t>
            </a:r>
            <a:endParaRPr lang="en-US" sz="1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to a disease or function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in the gene network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New candidate genes</a:t>
            </a:r>
            <a:endParaRPr lang="en-US" sz="2400" b="1" dirty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for that process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What do they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986088"/>
            <a:ext cx="35814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541629" y="2276475"/>
            <a:ext cx="2307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SAGA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transcription factor/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chromatin remodeling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917451" y="4105275"/>
            <a:ext cx="987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TAFIID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complex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28600" y="642302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28600" y="611822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6369050"/>
            <a:ext cx="1938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</a:rPr>
              <a:t>Nonessential gene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7200" y="6064250"/>
            <a:ext cx="1536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>
                <a:latin typeface="Calibri" pitchFamily="34" charset="0"/>
              </a:rPr>
              <a:t>Essential gene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71888"/>
            <a:ext cx="23304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95552" y="4660900"/>
            <a:ext cx="14033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protein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phosphatase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2A complex 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90600"/>
            <a:ext cx="35004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12"/>
          <p:cNvSpPr>
            <a:spLocks/>
          </p:cNvSpPr>
          <p:nvPr/>
        </p:nvSpPr>
        <p:spPr bwMode="auto">
          <a:xfrm rot="-999355">
            <a:off x="7754938" y="38766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AutoShape 13"/>
          <p:cNvSpPr>
            <a:spLocks/>
          </p:cNvSpPr>
          <p:nvPr/>
        </p:nvSpPr>
        <p:spPr bwMode="auto">
          <a:xfrm rot="-3204944">
            <a:off x="6688138" y="26955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812947" y="1143000"/>
            <a:ext cx="19054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small</a:t>
            </a: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nucleolar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ribonucleoprotein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 </a:t>
            </a:r>
          </a:p>
        </p:txBody>
      </p:sp>
      <p:sp>
        <p:nvSpPr>
          <p:cNvPr id="1949711" name="Text Box 15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</a:t>
            </a:r>
            <a:r>
              <a:rPr lang="en-US" sz="2400" b="1" dirty="0" smtClean="0">
                <a:latin typeface="Calibri" pitchFamily="34" charset="0"/>
              </a:rPr>
              <a:t>ene networks frequently reflect functions, pathways, &amp; phenotypes, e.g</a:t>
            </a:r>
            <a:r>
              <a:rPr lang="en-US" sz="2400" b="1" dirty="0">
                <a:latin typeface="Calibri" pitchFamily="34" charset="0"/>
              </a:rPr>
              <a:t>., lethality in yeast is </a:t>
            </a:r>
            <a:r>
              <a:rPr lang="en-US" sz="2400" b="1" dirty="0" smtClean="0">
                <a:latin typeface="Calibri" pitchFamily="34" charset="0"/>
              </a:rPr>
              <a:t>linked to </a:t>
            </a:r>
            <a:r>
              <a:rPr lang="en-US" sz="2400" b="1" dirty="0">
                <a:latin typeface="Calibri" pitchFamily="34" charset="0"/>
              </a:rPr>
              <a:t>the molecular </a:t>
            </a:r>
            <a:r>
              <a:rPr lang="en-US" sz="2400" b="1" dirty="0" smtClean="0">
                <a:latin typeface="Calibri" pitchFamily="34" charset="0"/>
              </a:rPr>
              <a:t>machine, not the gene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486398" y="6583363"/>
            <a:ext cx="365760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>
                <a:latin typeface="Calibri" pitchFamily="34" charset="0"/>
                <a:cs typeface="Times New Roman" pitchFamily="18" charset="0"/>
              </a:rPr>
              <a:t>Hart, Lee, &amp; Marcotte, </a:t>
            </a:r>
            <a:r>
              <a:rPr lang="en-US" sz="1200" i="1">
                <a:latin typeface="Calibri" pitchFamily="34" charset="0"/>
                <a:cs typeface="Times New Roman" pitchFamily="18" charset="0"/>
              </a:rPr>
              <a:t>BMC Bioinformatics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200" b="1">
                <a:latin typeface="Calibri" pitchFamily="34" charset="0"/>
                <a:cs typeface="Times New Roman" pitchFamily="18" charset="0"/>
              </a:rPr>
              <a:t>8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:236 (2007)</a:t>
            </a:r>
          </a:p>
        </p:txBody>
      </p:sp>
    </p:spTree>
    <p:extLst>
      <p:ext uri="{BB962C8B-B14F-4D97-AF65-F5344CB8AC3E}">
        <p14:creationId xmlns:p14="http://schemas.microsoft.com/office/powerpoint/2010/main" val="37709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693384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Query with genes already linked to a disease or function, e.g. the red or blue function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693384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Infer new candidate genes for that process (e.g. predicting the green genes for the red function)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We can propagate annotations across the graph to infer new annotations for genes (</a:t>
            </a:r>
            <a:r>
              <a:rPr lang="en-US" sz="2400" b="1" u="sng" dirty="0" smtClean="0">
                <a:latin typeface="Calibri" pitchFamily="34" charset="0"/>
              </a:rPr>
              <a:t>network “guilt-by-association”, or GBA</a:t>
            </a:r>
            <a:r>
              <a:rPr lang="en-US" sz="2400" b="1" dirty="0" smtClean="0">
                <a:latin typeface="Calibri" pitchFamily="34" charset="0"/>
              </a:rPr>
              <a:t>).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Testing how well this works on hidden, but known, cases let’s us measure how predictive it will be for new cases.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2178784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693384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Assess the network’s predictive ability for that function using cross-validated ROC or recall/precision analysis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</a:t>
            </a:r>
            <a:r>
              <a:rPr lang="en-US" sz="1200" i="1" dirty="0" smtClean="0"/>
              <a:t>Biotechnology </a:t>
            </a:r>
            <a:r>
              <a:rPr lang="en-US" sz="1200" dirty="0" smtClean="0"/>
              <a:t>28:149-156 (</a:t>
            </a:r>
            <a:r>
              <a:rPr lang="en-US" sz="1200" dirty="0"/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Numerous algorithms exist for network GBA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5814"/>
            <a:ext cx="835076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762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latin typeface="Calibri" pitchFamily="34" charset="0"/>
              </a:rPr>
              <a:t>Naïve</a:t>
            </a:r>
            <a:r>
              <a:rPr lang="en-US" sz="1800" dirty="0" smtClean="0">
                <a:latin typeface="Calibri" pitchFamily="34" charset="0"/>
              </a:rPr>
              <a:t> Bayes </a:t>
            </a:r>
            <a:r>
              <a:rPr lang="en-US" sz="1800" dirty="0">
                <a:latin typeface="Calibri" pitchFamily="34" charset="0"/>
              </a:rPr>
              <a:t>assigns scores to neighboring </a:t>
            </a:r>
            <a:r>
              <a:rPr lang="en-US" sz="1800" dirty="0" smtClean="0">
                <a:latin typeface="Calibri" pitchFamily="34" charset="0"/>
              </a:rPr>
              <a:t>nodes based on edges</a:t>
            </a:r>
            <a:endParaRPr lang="en-US" sz="1800" dirty="0"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13381" y="1364397"/>
            <a:ext cx="199259" cy="536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75381" y="3729707"/>
            <a:ext cx="472819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05299" y="3805907"/>
            <a:ext cx="2324102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4186907"/>
            <a:ext cx="857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Network diffusion algorithms start with initial annotations and the graph topology, </a:t>
            </a:r>
          </a:p>
          <a:p>
            <a:r>
              <a:rPr lang="en-US" sz="1800" dirty="0" smtClean="0">
                <a:latin typeface="Calibri" pitchFamily="34" charset="0"/>
              </a:rPr>
              <a:t>then propagate initial scores across the network, </a:t>
            </a:r>
          </a:p>
          <a:p>
            <a:r>
              <a:rPr lang="en-US" sz="1800" dirty="0" smtClean="0">
                <a:latin typeface="Calibri" pitchFamily="34" charset="0"/>
              </a:rPr>
              <a:t>e.g. Gaussian smoothing tries to find scores: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5025107"/>
            <a:ext cx="5038725" cy="4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95501" y="5710907"/>
            <a:ext cx="308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minimizing the difference between</a:t>
            </a:r>
          </a:p>
          <a:p>
            <a:r>
              <a:rPr lang="en-US" dirty="0" smtClean="0">
                <a:latin typeface="Calibri" pitchFamily="34" charset="0"/>
              </a:rPr>
              <a:t>final and initial </a:t>
            </a:r>
            <a:r>
              <a:rPr lang="en-US" dirty="0">
                <a:latin typeface="Calibri" pitchFamily="34" charset="0"/>
              </a:rPr>
              <a:t>scores of a protein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8640" y="5710907"/>
            <a:ext cx="301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&amp; between a protein's score </a:t>
            </a:r>
            <a:r>
              <a:rPr lang="en-US" dirty="0">
                <a:latin typeface="Calibri" pitchFamily="34" charset="0"/>
              </a:rPr>
              <a:t>and that of each of its neighbors</a:t>
            </a:r>
          </a:p>
        </p:txBody>
      </p:sp>
      <p:sp>
        <p:nvSpPr>
          <p:cNvPr id="28" name="Right Brace 27"/>
          <p:cNvSpPr/>
          <p:nvPr/>
        </p:nvSpPr>
        <p:spPr>
          <a:xfrm rot="5400000">
            <a:off x="5715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5400000">
            <a:off x="8001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8" idx="1"/>
          </p:cNvCxnSpPr>
          <p:nvPr/>
        </p:nvCxnSpPr>
        <p:spPr>
          <a:xfrm flipH="1">
            <a:off x="4755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41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96854" y="457200"/>
            <a:ext cx="3118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Similar to Google’s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ersonalized PageRank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02894"/>
            <a:ext cx="4462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 pitchFamily="34" charset="0"/>
              </a:rPr>
              <a:t>Calculating ROC curves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1636454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Actual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3422808"/>
            <a:ext cx="125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Prediction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97500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2478" y="1975008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2855654"/>
            <a:ext cx="387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108608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N’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38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03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</a:rPr>
              <a:t>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4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29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 smtClean="0">
                <a:latin typeface="Calibri" pitchFamily="34" charset="0"/>
              </a:rPr>
              <a:t>Negative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75008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Basic idea: sort predictions from best to worst, plot TPR vs. FPR as you traverse the ranked list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822918"/>
            <a:ext cx="2973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TPR = TP / P = TP / (TP + FN)</a:t>
            </a:r>
          </a:p>
          <a:p>
            <a:r>
              <a:rPr lang="en-US" dirty="0" smtClean="0"/>
              <a:t>        = </a:t>
            </a:r>
            <a:r>
              <a:rPr lang="en-US" dirty="0"/>
              <a:t>T</a:t>
            </a:r>
            <a:r>
              <a:rPr lang="en-US" dirty="0" smtClean="0"/>
              <a:t>rue </a:t>
            </a:r>
            <a:r>
              <a:rPr lang="en-US" dirty="0"/>
              <a:t>P</a:t>
            </a:r>
            <a:r>
              <a:rPr lang="en-US" dirty="0" smtClean="0"/>
              <a:t>ositive Rate</a:t>
            </a:r>
          </a:p>
          <a:p>
            <a:r>
              <a:rPr lang="en-US" dirty="0" smtClean="0"/>
              <a:t>        = Sensitivity, Recall</a:t>
            </a:r>
          </a:p>
          <a:p>
            <a:endParaRPr lang="en-US" dirty="0"/>
          </a:p>
          <a:p>
            <a:r>
              <a:rPr lang="en-US" dirty="0" smtClean="0"/>
              <a:t>FPR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N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(FP </a:t>
            </a:r>
            <a:r>
              <a:rPr lang="en-US" dirty="0"/>
              <a:t>+ </a:t>
            </a:r>
            <a:r>
              <a:rPr lang="en-US" dirty="0" smtClean="0"/>
              <a:t>TN)</a:t>
            </a:r>
          </a:p>
          <a:p>
            <a:r>
              <a:rPr lang="en-US" dirty="0"/>
              <a:t> </a:t>
            </a:r>
            <a:r>
              <a:rPr lang="en-US" dirty="0" smtClean="0"/>
              <a:t>       = False Positive Rate</a:t>
            </a:r>
          </a:p>
          <a:p>
            <a:r>
              <a:rPr lang="en-US" dirty="0"/>
              <a:t> </a:t>
            </a:r>
            <a:r>
              <a:rPr lang="en-US" dirty="0" smtClean="0"/>
              <a:t>       = 1 - Specificity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36704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useful to plot Precision [ = TP / (TP + FP) ] vs. Recall ( = TPR)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itchFamily="34" charset="0"/>
              </a:rPr>
              <a:t>Lee, </a:t>
            </a:r>
            <a:r>
              <a:rPr lang="en-US" sz="1200" dirty="0" err="1" smtClean="0">
                <a:cs typeface="Arial" pitchFamily="34" charset="0"/>
              </a:rPr>
              <a:t>Lehner</a:t>
            </a:r>
            <a:r>
              <a:rPr lang="en-US" sz="1200" dirty="0" smtClean="0">
                <a:cs typeface="Arial" pitchFamily="34" charset="0"/>
              </a:rPr>
              <a:t> </a:t>
            </a:r>
            <a:r>
              <a:rPr lang="en-US" sz="1200" i="1" dirty="0" smtClean="0">
                <a:cs typeface="Arial" pitchFamily="34" charset="0"/>
              </a:rPr>
              <a:t>et al., Nat </a:t>
            </a:r>
            <a:r>
              <a:rPr lang="en-US" sz="1200" i="1" dirty="0">
                <a:cs typeface="Arial" pitchFamily="34" charset="0"/>
              </a:rPr>
              <a:t>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 smtClean="0">
                <a:latin typeface="Calibri" pitchFamily="34" charset="0"/>
              </a:rPr>
              <a:t>RNAi</a:t>
            </a:r>
            <a:r>
              <a:rPr lang="en-US" sz="2400" b="1" dirty="0" smtClean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very poorly predicted pathways: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1" y="4419600"/>
            <a:ext cx="243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 analysis indicates the likely predictive power of the network for a system of interest.</a:t>
            </a:r>
          </a:p>
          <a:p>
            <a:endParaRPr lang="en-US" dirty="0" smtClean="0"/>
          </a:p>
          <a:p>
            <a:r>
              <a:rPr lang="en-US" dirty="0" smtClean="0"/>
              <a:t>A poor ROC </a:t>
            </a:r>
            <a:r>
              <a:rPr lang="en-US" dirty="0" smtClean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han random guessing.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i="1" u="sng" dirty="0" smtClean="0">
                <a:latin typeface="Calibri" pitchFamily="34" charset="0"/>
              </a:rPr>
              <a:t>Arabidopsis</a:t>
            </a:r>
            <a:r>
              <a:rPr lang="en-US" sz="2000" b="1" u="sng" dirty="0" smtClean="0">
                <a:latin typeface="Calibri" pitchFamily="34" charset="0"/>
              </a:rPr>
              <a:t>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New genes regulating </a:t>
            </a:r>
            <a:r>
              <a:rPr lang="en-US" sz="1800" b="1" dirty="0">
                <a:latin typeface="Calibri" pitchFamily="34" charset="0"/>
              </a:rPr>
              <a:t>root </a:t>
            </a:r>
            <a:r>
              <a:rPr lang="en-US" sz="1800" b="1" dirty="0" smtClean="0">
                <a:latin typeface="Calibri" pitchFamily="34" charset="0"/>
              </a:rPr>
              <a:t>formation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u="sng" dirty="0">
                <a:latin typeface="Calibri" pitchFamily="34" charset="0"/>
              </a:rPr>
              <a:t>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</a:t>
            </a:r>
            <a:r>
              <a:rPr lang="en-US" sz="1800" b="1" dirty="0" smtClean="0">
                <a:latin typeface="Calibri" pitchFamily="34" charset="0"/>
              </a:rPr>
              <a:t>enes </a:t>
            </a:r>
            <a:r>
              <a:rPr lang="en-US" sz="1800" b="1" dirty="0">
                <a:latin typeface="Calibri" pitchFamily="34" charset="0"/>
              </a:rPr>
              <a:t>that </a:t>
            </a:r>
            <a:r>
              <a:rPr lang="en-US" sz="1800" b="1" dirty="0" smtClean="0">
                <a:latin typeface="Calibri" pitchFamily="34" charset="0"/>
              </a:rPr>
              <a:t>can </a:t>
            </a:r>
            <a:r>
              <a:rPr lang="en-US" sz="1800" b="1" dirty="0">
                <a:latin typeface="Calibri" pitchFamily="34" charset="0"/>
              </a:rPr>
              <a:t>reverse ‘tumors’ in a nematode model </a:t>
            </a:r>
            <a:r>
              <a:rPr lang="en-US" sz="1800" b="1" dirty="0" smtClean="0">
                <a:latin typeface="Calibri" pitchFamily="34" charset="0"/>
              </a:rPr>
              <a:t>of </a:t>
            </a:r>
            <a:r>
              <a:rPr lang="en-US" sz="1800" b="1" dirty="0" err="1" smtClean="0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mice/frogs: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birth defect gene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worms: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</a:t>
            </a:r>
            <a:r>
              <a:rPr lang="en-US" sz="1800" b="1" dirty="0" smtClean="0">
                <a:latin typeface="Calibri" pitchFamily="34" charset="0"/>
              </a:rPr>
              <a:t>pecific gene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expression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yeast:</a:t>
            </a:r>
            <a:r>
              <a:rPr lang="en-US" sz="2000" b="1" dirty="0" smtClean="0">
                <a:latin typeface="Calibri" pitchFamily="34" charset="0"/>
              </a:rPr>
              <a:t>  </a:t>
            </a:r>
            <a:r>
              <a:rPr lang="en-US" sz="1800" b="1" dirty="0" smtClean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</a:t>
            </a:r>
            <a:r>
              <a:rPr lang="en-US" sz="1800" b="1" dirty="0" smtClean="0">
                <a:latin typeface="Calibri" pitchFamily="34" charset="0"/>
              </a:rPr>
              <a:t>iogenesis genes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Lehner</a:t>
            </a:r>
            <a:r>
              <a:rPr lang="en-US" sz="1200" dirty="0" smtClean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Gray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 smtClean="0">
                <a:effectLst/>
              </a:rPr>
              <a:t>Chikina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Comp Biology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Hess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Genetics </a:t>
            </a:r>
            <a:r>
              <a:rPr lang="en-US" sz="1200" b="0" dirty="0" smtClean="0">
                <a:effectLst/>
              </a:rPr>
              <a:t>(2009</a:t>
            </a:r>
            <a:r>
              <a:rPr lang="en-US" sz="1200" b="0" dirty="0">
                <a:effectLst/>
              </a:rPr>
              <a:t>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8" y="830997"/>
            <a:ext cx="6553200" cy="51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1176" y="518160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Complex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48754"/>
            <a:ext cx="86876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2193"/>
          <a:stretch/>
        </p:blipFill>
        <p:spPr bwMode="auto">
          <a:xfrm>
            <a:off x="7863840" y="5564192"/>
            <a:ext cx="822960" cy="34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07" y="5938045"/>
            <a:ext cx="82120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934200" y="5442746"/>
            <a:ext cx="2052229" cy="99059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2895600"/>
            <a:ext cx="76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We use this approach routinely, e.g. a recent example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predicting new </a:t>
            </a:r>
            <a:r>
              <a:rPr lang="en-US" sz="2400" b="1" dirty="0" err="1" smtClean="0">
                <a:latin typeface="Calibri" pitchFamily="34" charset="0"/>
              </a:rPr>
              <a:t>ciliopathy</a:t>
            </a:r>
            <a:r>
              <a:rPr lang="en-US" sz="2400" b="1" dirty="0" smtClean="0">
                <a:latin typeface="Calibri" pitchFamily="34" charset="0"/>
              </a:rPr>
              <a:t> genes from protein complexes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0" y="6629400"/>
            <a:ext cx="38862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Drew </a:t>
            </a:r>
            <a:r>
              <a:rPr lang="en-US" sz="1200" b="0" i="1" dirty="0" smtClean="0">
                <a:effectLst/>
              </a:rPr>
              <a:t>et al., </a:t>
            </a:r>
            <a:r>
              <a:rPr lang="en-US" sz="1200" b="0" i="1" dirty="0" smtClean="0">
                <a:effectLst/>
              </a:rPr>
              <a:t>Molecular Systems Biology </a:t>
            </a:r>
            <a:r>
              <a:rPr lang="en-US" sz="1200" b="0" dirty="0" smtClean="0">
                <a:effectLst/>
              </a:rPr>
              <a:t>(2017)</a:t>
            </a:r>
            <a:endParaRPr lang="en-US" sz="1200" b="0" dirty="0">
              <a:effectLst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8754"/>
            <a:ext cx="2060911" cy="11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133600" y="5791200"/>
            <a:ext cx="23622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6324600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Neural tube defects in </a:t>
            </a:r>
            <a:r>
              <a:rPr lang="en-US" i="1" dirty="0" smtClean="0"/>
              <a:t>X. </a:t>
            </a:r>
            <a:r>
              <a:rPr lang="en-US" i="1" dirty="0" err="1" smtClean="0"/>
              <a:t>laevis</a:t>
            </a:r>
            <a:endParaRPr lang="en-US" i="1" dirty="0" smtClean="0"/>
          </a:p>
          <a:p>
            <a:r>
              <a:rPr lang="en-US" dirty="0"/>
              <a:t>u</a:t>
            </a:r>
            <a:r>
              <a:rPr lang="en-US" dirty="0" smtClean="0"/>
              <a:t>pon knockdown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95400"/>
            <a:ext cx="563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alibri" pitchFamily="34" charset="0"/>
              </a:rPr>
              <a:t>Live </a:t>
            </a:r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b="1" dirty="0" smtClean="0">
                <a:latin typeface="Calibri" pitchFamily="34" charset="0"/>
              </a:rPr>
              <a:t>emo of</a:t>
            </a:r>
          </a:p>
          <a:p>
            <a:pPr algn="ctr"/>
            <a:r>
              <a:rPr lang="en-US" sz="4800" b="1" dirty="0" smtClean="0">
                <a:latin typeface="Calibri" pitchFamily="34" charset="0"/>
              </a:rPr>
              <a:t>STRING, </a:t>
            </a:r>
            <a:r>
              <a:rPr lang="en-US" sz="4800" b="1" dirty="0" err="1" smtClean="0">
                <a:latin typeface="Calibri" pitchFamily="34" charset="0"/>
              </a:rPr>
              <a:t>BioGRID</a:t>
            </a:r>
            <a:r>
              <a:rPr lang="en-US" sz="4800" b="1" dirty="0" smtClean="0">
                <a:latin typeface="Calibri" pitchFamily="34" charset="0"/>
              </a:rPr>
              <a:t>, </a:t>
            </a:r>
            <a:r>
              <a:rPr lang="en-US" sz="4800" b="1" dirty="0" err="1" smtClean="0">
                <a:latin typeface="Calibri" pitchFamily="34" charset="0"/>
              </a:rPr>
              <a:t>GeneMania</a:t>
            </a:r>
            <a:r>
              <a:rPr lang="en-US" sz="4800" b="1" dirty="0" smtClean="0">
                <a:latin typeface="Calibri" pitchFamily="34" charset="0"/>
              </a:rPr>
              <a:t>, 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f</a:t>
            </a:r>
            <a:r>
              <a:rPr lang="en-US" sz="4800" b="1" dirty="0" smtClean="0">
                <a:latin typeface="Calibri" pitchFamily="34" charset="0"/>
              </a:rPr>
              <a:t>unctional networks and </a:t>
            </a:r>
            <a:r>
              <a:rPr lang="en-US" sz="4800" b="1" dirty="0" err="1" smtClean="0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Slid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371600"/>
            <a:ext cx="6858000" cy="5143500"/>
          </a:xfrm>
          <a:prstGeom prst="rect">
            <a:avLst/>
          </a:prstGeom>
          <a:noFill/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7162800" y="2586038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a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8305800" y="2586038"/>
            <a:ext cx="30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b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8305800" y="3957638"/>
            <a:ext cx="28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e</a:t>
            </a: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8305800" y="3271838"/>
            <a:ext cx="277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g</a:t>
            </a: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7162800" y="33480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d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7086600" y="39576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b2</a:t>
            </a: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8153400" y="471963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c12</a:t>
            </a: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7239000" y="4719638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a</a:t>
            </a:r>
          </a:p>
        </p:txBody>
      </p:sp>
      <p:sp>
        <p:nvSpPr>
          <p:cNvPr id="363531" name="Line 11"/>
          <p:cNvSpPr>
            <a:spLocks noChangeShapeType="1"/>
          </p:cNvSpPr>
          <p:nvPr/>
        </p:nvSpPr>
        <p:spPr bwMode="auto">
          <a:xfrm flipV="1"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2" name="Line 12"/>
          <p:cNvSpPr>
            <a:spLocks noChangeShapeType="1"/>
          </p:cNvSpPr>
          <p:nvPr/>
        </p:nvSpPr>
        <p:spPr bwMode="auto">
          <a:xfrm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 flipV="1">
            <a:off x="75438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>
            <a:off x="7543800" y="28908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5" name="Line 15"/>
          <p:cNvSpPr>
            <a:spLocks noChangeShapeType="1"/>
          </p:cNvSpPr>
          <p:nvPr/>
        </p:nvSpPr>
        <p:spPr bwMode="auto">
          <a:xfrm>
            <a:off x="82296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flipV="1">
            <a:off x="75438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Line 17"/>
          <p:cNvSpPr>
            <a:spLocks noChangeShapeType="1"/>
          </p:cNvSpPr>
          <p:nvPr/>
        </p:nvSpPr>
        <p:spPr bwMode="auto">
          <a:xfrm flipV="1">
            <a:off x="82296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8" name="Line 18"/>
          <p:cNvSpPr>
            <a:spLocks noChangeShapeType="1"/>
          </p:cNvSpPr>
          <p:nvPr/>
        </p:nvSpPr>
        <p:spPr bwMode="auto">
          <a:xfrm flipV="1">
            <a:off x="75438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9" name="Line 19"/>
          <p:cNvSpPr>
            <a:spLocks noChangeShapeType="1"/>
          </p:cNvSpPr>
          <p:nvPr/>
        </p:nvSpPr>
        <p:spPr bwMode="auto">
          <a:xfrm flipV="1">
            <a:off x="82296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0" name="Line 20"/>
          <p:cNvSpPr>
            <a:spLocks noChangeShapeType="1"/>
          </p:cNvSpPr>
          <p:nvPr/>
        </p:nvSpPr>
        <p:spPr bwMode="auto">
          <a:xfrm>
            <a:off x="7543800" y="47196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1" name="Oval 21"/>
          <p:cNvSpPr>
            <a:spLocks noChangeArrowheads="1"/>
          </p:cNvSpPr>
          <p:nvPr/>
        </p:nvSpPr>
        <p:spPr bwMode="auto">
          <a:xfrm>
            <a:off x="74676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Oval 22"/>
          <p:cNvSpPr>
            <a:spLocks noChangeArrowheads="1"/>
          </p:cNvSpPr>
          <p:nvPr/>
        </p:nvSpPr>
        <p:spPr bwMode="auto">
          <a:xfrm>
            <a:off x="74676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3" name="Oval 23"/>
          <p:cNvSpPr>
            <a:spLocks noChangeArrowheads="1"/>
          </p:cNvSpPr>
          <p:nvPr/>
        </p:nvSpPr>
        <p:spPr bwMode="auto">
          <a:xfrm>
            <a:off x="81534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4" name="Oval 24"/>
          <p:cNvSpPr>
            <a:spLocks noChangeArrowheads="1"/>
          </p:cNvSpPr>
          <p:nvPr/>
        </p:nvSpPr>
        <p:spPr bwMode="auto">
          <a:xfrm>
            <a:off x="81534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5" name="Oval 25"/>
          <p:cNvSpPr>
            <a:spLocks noChangeArrowheads="1"/>
          </p:cNvSpPr>
          <p:nvPr/>
        </p:nvSpPr>
        <p:spPr bwMode="auto">
          <a:xfrm>
            <a:off x="74676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Oval 26"/>
          <p:cNvSpPr>
            <a:spLocks noChangeArrowheads="1"/>
          </p:cNvSpPr>
          <p:nvPr/>
        </p:nvSpPr>
        <p:spPr bwMode="auto">
          <a:xfrm>
            <a:off x="74676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Oval 27"/>
          <p:cNvSpPr>
            <a:spLocks noChangeArrowheads="1"/>
          </p:cNvSpPr>
          <p:nvPr/>
        </p:nvSpPr>
        <p:spPr bwMode="auto">
          <a:xfrm>
            <a:off x="81534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8" name="Oval 28"/>
          <p:cNvSpPr>
            <a:spLocks noChangeArrowheads="1"/>
          </p:cNvSpPr>
          <p:nvPr/>
        </p:nvSpPr>
        <p:spPr bwMode="auto">
          <a:xfrm>
            <a:off x="81534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457200" y="4248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64923" y="6858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Network</a:t>
            </a:r>
          </a:p>
          <a:p>
            <a:pPr algn="ctr"/>
            <a:r>
              <a:rPr lang="en-US" sz="180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582462" y="654050"/>
            <a:ext cx="1843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X-ray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08450" y="6858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Schematic</a:t>
            </a:r>
          </a:p>
          <a:p>
            <a:pPr algn="ctr"/>
            <a:r>
              <a:rPr lang="en-US" sz="180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Total set = </a:t>
            </a:r>
            <a:r>
              <a:rPr lang="en-US" sz="180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/>
              <a:t>Sum of </a:t>
            </a:r>
            <a:r>
              <a:rPr lang="en-US" sz="1800">
                <a:solidFill>
                  <a:srgbClr val="FF0000"/>
                </a:solidFill>
              </a:rPr>
              <a:t>direct</a:t>
            </a:r>
            <a:r>
              <a:rPr lang="en-US" sz="1800"/>
              <a:t> + </a:t>
            </a:r>
            <a:r>
              <a:rPr lang="en-US" sz="1800">
                <a:solidFill>
                  <a:srgbClr val="FF0000"/>
                </a:solidFill>
              </a:rPr>
              <a:t>indirect</a:t>
            </a:r>
            <a:r>
              <a:rPr lang="en-US" sz="1800"/>
              <a:t> </a:t>
            </a:r>
          </a:p>
          <a:p>
            <a:pPr algn="l"/>
            <a:r>
              <a:rPr lang="en-US" sz="180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Contacts between proteins define protein interaction networks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Let’s look at some of the types of interaction data in more 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 smtClean="0">
                <a:latin typeface="Calibri" pitchFamily="34" charset="0"/>
              </a:rPr>
              <a:t>Some of these capture physical interactions, some genetic, some informational or logical.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far too slow &amp; laborious.  We need something faster! Hence, high-throughput screens, e.g. yeast two-hybrid assays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</a:t>
            </a:r>
            <a:r>
              <a:rPr lang="en-US" sz="1800" dirty="0" smtClean="0">
                <a:latin typeface="Calibri" pitchFamily="34" charset="0"/>
              </a:rPr>
              <a:t>perator </a:t>
            </a:r>
            <a:r>
              <a:rPr lang="en-US" sz="1800" dirty="0">
                <a:latin typeface="Calibri" pitchFamily="34" charset="0"/>
              </a:rPr>
              <a:t>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ranscription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 smtClean="0">
                <a:latin typeface="Calibri" pitchFamily="34" charset="0"/>
              </a:rPr>
              <a:t>    machinery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two-hybrid assays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Uetz</a:t>
            </a:r>
            <a:r>
              <a:rPr lang="en-US" sz="1200" dirty="0" smtClean="0"/>
              <a:t>, </a:t>
            </a:r>
            <a:r>
              <a:rPr lang="en-US" sz="1200" dirty="0" err="1" smtClean="0"/>
              <a:t>Giot</a:t>
            </a:r>
            <a:r>
              <a:rPr lang="en-US" sz="1200" dirty="0" smtClean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Nature</a:t>
            </a:r>
            <a:r>
              <a:rPr lang="en-US" sz="1200" dirty="0" smtClean="0"/>
              <a:t> (2000)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3617 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49185</TotalTime>
  <Words>1444</Words>
  <Application>Microsoft Office PowerPoint</Application>
  <PresentationFormat>On-screen Show (4:3)</PresentationFormat>
  <Paragraphs>304</Paragraphs>
  <Slides>36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1801</cp:revision>
  <cp:lastPrinted>2018-04-05T14:52:37Z</cp:lastPrinted>
  <dcterms:created xsi:type="dcterms:W3CDTF">2002-09-07T00:42:37Z</dcterms:created>
  <dcterms:modified xsi:type="dcterms:W3CDTF">2018-04-05T14:57:10Z</dcterms:modified>
</cp:coreProperties>
</file>