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183" r:id="rId2"/>
    <p:sldId id="2212" r:id="rId3"/>
    <p:sldId id="2215" r:id="rId4"/>
    <p:sldId id="2214" r:id="rId5"/>
    <p:sldId id="2210" r:id="rId6"/>
    <p:sldId id="2211" r:id="rId7"/>
    <p:sldId id="2208" r:id="rId8"/>
    <p:sldId id="2209" r:id="rId9"/>
    <p:sldId id="2185" r:id="rId10"/>
    <p:sldId id="2187" r:id="rId11"/>
    <p:sldId id="2190" r:id="rId12"/>
    <p:sldId id="2200" r:id="rId13"/>
    <p:sldId id="2173" r:id="rId14"/>
    <p:sldId id="2174" r:id="rId15"/>
    <p:sldId id="2175" r:id="rId16"/>
    <p:sldId id="2201" r:id="rId17"/>
    <p:sldId id="2202" r:id="rId18"/>
    <p:sldId id="2203" r:id="rId19"/>
    <p:sldId id="2204" r:id="rId20"/>
    <p:sldId id="2205" r:id="rId21"/>
    <p:sldId id="2206" r:id="rId22"/>
    <p:sldId id="2207" r:id="rId23"/>
    <p:sldId id="2181" r:id="rId24"/>
    <p:sldId id="2191" r:id="rId25"/>
    <p:sldId id="2192" r:id="rId26"/>
    <p:sldId id="2193" r:id="rId27"/>
    <p:sldId id="2194" r:id="rId28"/>
    <p:sldId id="2216" r:id="rId29"/>
    <p:sldId id="2195" r:id="rId30"/>
    <p:sldId id="2196" r:id="rId31"/>
    <p:sldId id="2197" r:id="rId32"/>
    <p:sldId id="2168" r:id="rId33"/>
    <p:sldId id="2198" r:id="rId34"/>
    <p:sldId id="2199" r:id="rId35"/>
    <p:sldId id="2217" r:id="rId3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FFFF"/>
    <a:srgbClr val="FFFF99"/>
    <a:srgbClr val="FFFF66"/>
    <a:srgbClr val="00FF00"/>
    <a:srgbClr val="33CC33"/>
    <a:srgbClr val="00CCFF"/>
    <a:srgbClr val="993300"/>
    <a:srgbClr val="0080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9438" autoAdjust="0"/>
    <p:restoredTop sz="89761" autoAdjust="0"/>
  </p:normalViewPr>
  <p:slideViewPr>
    <p:cSldViewPr>
      <p:cViewPr varScale="1">
        <p:scale>
          <a:sx n="123" d="100"/>
          <a:sy n="123" d="100"/>
        </p:scale>
        <p:origin x="-21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064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9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064" y="9120156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78E74-D8D3-48EA-930C-771606242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7728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28" y="0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916" y="4562542"/>
            <a:ext cx="5363372" cy="431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2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1797"/>
            <a:ext cx="3170475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2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28" y="9121797"/>
            <a:ext cx="3170474" cy="479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832" tIns="47415" rIns="94832" bIns="47415" numCol="1" anchor="b" anchorCtr="0" compatLnSpc="1">
            <a:prstTxWarp prst="textNoShape">
              <a:avLst/>
            </a:prstTxWarp>
          </a:bodyPr>
          <a:lstStyle>
            <a:lvl1pPr algn="r" defTabSz="949038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15946CA-3914-445D-8178-77E01C262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8749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FC257B-72BB-4795-BC5A-DEE2BDD6938C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FF1956-6BC8-40D0-9D23-2E9D9A90658F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4197A0-A199-4284-BEC0-6AA01E53F504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8D59E5-3AD6-40A1-AA21-1C68E32A5B2C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7100BA-1382-44AA-A1E8-88AFD6AFB50F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3B27E4-738D-4129-A103-3C4FBE891C1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F144FB-7518-4150-B112-6E7FC1D3B475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F5C2AC-0DC5-4E09-962B-881B922EEA95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399E399-D4DE-4E19-B300-AE6D62613FE8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CE2F8F-1DA9-4699-BA11-F61DD4319429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1pPr>
            <a:lvl2pPr marL="772435" indent="-297090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2pPr>
            <a:lvl3pPr marL="1188361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3pPr>
            <a:lvl4pPr marL="1663705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4pPr>
            <a:lvl5pPr marL="2139050" indent="-237672" defTabSz="949038" eaLnBrk="0" hangingPunct="0">
              <a:defRPr sz="1700">
                <a:solidFill>
                  <a:schemeClr val="tx1"/>
                </a:solidFill>
                <a:latin typeface="Arial" pitchFamily="34" charset="0"/>
              </a:defRPr>
            </a:lvl5pPr>
            <a:lvl6pPr marL="2614394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6pPr>
            <a:lvl7pPr marL="3089738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7pPr>
            <a:lvl8pPr marL="3565083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8pPr>
            <a:lvl9pPr marL="4040427" indent="-237672" defTabSz="949038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77DE47C-0542-40BF-8083-FFF15BC5D491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A0D8D0-7380-432B-B0B5-27987210BAC0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8D340A-6256-4575-9125-1E8DED6AA0E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F9B38-637B-4432-8518-F06A91E264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BC56D-7057-4146-8D9F-0C2BECA481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5C975-111D-4A05-834B-92A331F8C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67063-CEB8-40B4-839A-EEBCB8B4B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8F9CC-9057-43BF-B289-7C711190F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D46D-E4D2-4DE2-B3E2-827EA40397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4F3CB-478B-48B5-87F1-7893E3025B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0811-7D73-4F76-9314-121164F36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4BA79A-ECA0-4D99-86D1-FFD2BB536A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4B680-84C4-4244-BF8B-A2CBB4B352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FDF24-9D9A-4E0F-853F-8BA2E548D9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3D7B2D-BA64-417D-A1A9-848F3C20B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wmf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media" Target="../media/media2.m4v"/><Relationship Id="rId7" Type="http://schemas.openxmlformats.org/officeDocument/2006/relationships/image" Target="../media/image62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6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4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cotte\marcotte\Papers\Phenologs\Hye%20Ji%20YeastMouseAngiogenesis\Paper\LatestVersion\ToSubmitNGen\Submitted-9-2011\Supplemental%20Movie%203.m4v" TargetMode="Externa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jpe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22.jpe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-76200" y="1524000"/>
            <a:ext cx="9144000" cy="15240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6000" b="1" kern="0" dirty="0" err="1" smtClean="0">
                <a:latin typeface="Calibri" pitchFamily="34" charset="0"/>
                <a:ea typeface="+mj-ea"/>
                <a:cs typeface="Calibri" pitchFamily="34" charset="0"/>
              </a:rPr>
              <a:t>Phenologs</a:t>
            </a:r>
            <a:endParaRPr lang="en-US" sz="6000" b="1" kern="0" dirty="0" smtClean="0">
              <a:latin typeface="Calibri" pitchFamily="34" charset="0"/>
              <a:ea typeface="+mj-ea"/>
              <a:cs typeface="Calibri" pitchFamily="34" charset="0"/>
            </a:endParaRPr>
          </a:p>
          <a:p>
            <a:pPr algn="ctr">
              <a:defRPr/>
            </a:pPr>
            <a:r>
              <a:rPr lang="en-US" sz="4000" b="1" kern="0" dirty="0" smtClean="0">
                <a:latin typeface="Calibri" pitchFamily="34" charset="0"/>
                <a:ea typeface="+mj-ea"/>
                <a:cs typeface="Calibri" pitchFamily="34" charset="0"/>
              </a:rPr>
              <a:t>A case study of using bioinformatics to find new genes for genetic traits</a:t>
            </a:r>
          </a:p>
          <a:p>
            <a:pPr algn="ctr">
              <a:defRPr/>
            </a:pPr>
            <a:endParaRPr lang="en-US" sz="6000" b="1" kern="0" dirty="0">
              <a:latin typeface="Calibri" pitchFamily="34" charset="0"/>
              <a:ea typeface="+mj-ea"/>
              <a:cs typeface="Calibri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760339" y="5181664"/>
            <a:ext cx="5859661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 dirty="0" smtClean="0">
                <a:latin typeface="Calibri" pitchFamily="34" charset="0"/>
              </a:rPr>
              <a:t>BCH339N </a:t>
            </a:r>
            <a:r>
              <a:rPr lang="en-US" sz="2500" b="1" dirty="0">
                <a:latin typeface="Calibri" pitchFamily="34" charset="0"/>
              </a:rPr>
              <a:t>Systems Biology / </a:t>
            </a:r>
            <a:r>
              <a:rPr lang="en-US" sz="2500" b="1" dirty="0" smtClean="0">
                <a:latin typeface="Calibri" pitchFamily="34" charset="0"/>
              </a:rPr>
              <a:t>Bioinformatics</a:t>
            </a:r>
            <a:endParaRPr lang="en-US" sz="2500" b="1" dirty="0">
              <a:latin typeface="Calibri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847521" y="5714520"/>
            <a:ext cx="5651335" cy="47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500" b="1">
                <a:latin typeface="Calibri" pitchFamily="34" charset="0"/>
              </a:rPr>
              <a:t>Edward Marcotte, Univ of Texas at Austin</a:t>
            </a:r>
            <a:endParaRPr lang="en-US" sz="25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7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23" y="7512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Comparative evolution studies rely on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0561" y="1905000"/>
            <a:ext cx="815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= genes </a:t>
            </a:r>
            <a:r>
              <a:rPr lang="en-US" sz="2800" b="1" dirty="0">
                <a:latin typeface="Calibri" pitchFamily="34" charset="0"/>
              </a:rPr>
              <a:t>from </a:t>
            </a:r>
            <a:r>
              <a:rPr lang="en-US" sz="2800" b="1" dirty="0" smtClean="0">
                <a:latin typeface="Calibri" pitchFamily="34" charset="0"/>
              </a:rPr>
              <a:t>different </a:t>
            </a:r>
            <a:r>
              <a:rPr lang="en-US" sz="2800" b="1" dirty="0">
                <a:latin typeface="Calibri" pitchFamily="34" charset="0"/>
              </a:rPr>
              <a:t>species </a:t>
            </a:r>
            <a:r>
              <a:rPr lang="en-US" sz="2800" b="1" dirty="0" smtClean="0">
                <a:latin typeface="Calibri" pitchFamily="34" charset="0"/>
              </a:rPr>
              <a:t>that derive </a:t>
            </a:r>
            <a:r>
              <a:rPr lang="en-US" sz="2800" b="1" dirty="0">
                <a:latin typeface="Calibri" pitchFamily="34" charset="0"/>
              </a:rPr>
              <a:t>from a single gene in the </a:t>
            </a:r>
            <a:r>
              <a:rPr lang="en-US" sz="2800" b="1" dirty="0" smtClean="0">
                <a:latin typeface="Calibri" pitchFamily="34" charset="0"/>
              </a:rPr>
              <a:t>last common </a:t>
            </a:r>
            <a:r>
              <a:rPr lang="en-US" sz="2800" b="1" dirty="0">
                <a:latin typeface="Calibri" pitchFamily="34" charset="0"/>
              </a:rPr>
              <a:t>ancestor of the </a:t>
            </a:r>
            <a:r>
              <a:rPr lang="en-US" sz="2800" b="1" dirty="0" smtClean="0">
                <a:latin typeface="Calibri" pitchFamily="34" charset="0"/>
              </a:rPr>
              <a:t>species </a:t>
            </a:r>
          </a:p>
          <a:p>
            <a:endParaRPr lang="en-US" sz="2800" b="1" dirty="0" smtClean="0">
              <a:latin typeface="Calibri" pitchFamily="34" charset="0"/>
            </a:endParaRPr>
          </a:p>
          <a:p>
            <a:r>
              <a:rPr lang="en-US" sz="2800" b="1" u="sng" dirty="0" err="1" smtClean="0">
                <a:latin typeface="Calibri" pitchFamily="34" charset="0"/>
              </a:rPr>
              <a:t>Paralogs</a:t>
            </a:r>
            <a:r>
              <a:rPr lang="en-US" sz="2800" b="1" dirty="0" smtClean="0">
                <a:latin typeface="Calibri" pitchFamily="34" charset="0"/>
              </a:rPr>
              <a:t> = genes </a:t>
            </a:r>
            <a:r>
              <a:rPr lang="en-US" sz="2800" b="1" dirty="0">
                <a:latin typeface="Calibri" pitchFamily="34" charset="0"/>
              </a:rPr>
              <a:t>that derive from a single gene </a:t>
            </a:r>
            <a:r>
              <a:rPr lang="en-US" sz="2800" b="1" dirty="0" smtClean="0">
                <a:latin typeface="Calibri" pitchFamily="34" charset="0"/>
              </a:rPr>
              <a:t>that was </a:t>
            </a:r>
            <a:r>
              <a:rPr lang="en-US" sz="2800" b="1" dirty="0">
                <a:latin typeface="Calibri" pitchFamily="34" charset="0"/>
              </a:rPr>
              <a:t>duplicated within a </a:t>
            </a:r>
            <a:r>
              <a:rPr lang="en-US" sz="2800" b="1" dirty="0" smtClean="0">
                <a:latin typeface="Calibri" pitchFamily="34" charset="0"/>
              </a:rPr>
              <a:t>genome  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3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323" y="75127"/>
            <a:ext cx="854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Comparative evolution studies rely on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</a:t>
            </a:r>
            <a:endParaRPr lang="en-US" sz="2800" b="1" dirty="0">
              <a:latin typeface="Calibri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7557804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9144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99282" y="6629400"/>
            <a:ext cx="2537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Calibri" pitchFamily="34" charset="0"/>
              </a:rPr>
              <a:t>Trends in Genetics</a:t>
            </a:r>
            <a:r>
              <a:rPr lang="en-US" sz="1200" dirty="0" smtClean="0">
                <a:latin typeface="Calibri" pitchFamily="34" charset="0"/>
              </a:rPr>
              <a:t> 18:619–620 (2002)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160020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Paralogs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0628" y="209686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rgbClr val="FF0000"/>
                </a:solidFill>
                <a:latin typeface="Calibri" pitchFamily="34" charset="0"/>
              </a:rPr>
              <a:t>Co-</a:t>
            </a:r>
          </a:p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7391400" y="14646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543800" y="2819400"/>
            <a:ext cx="102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Paralogs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7391400" y="26838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7696200" y="20742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543800" y="4114800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Orthologs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Right Brace 14"/>
          <p:cNvSpPr/>
          <p:nvPr/>
        </p:nvSpPr>
        <p:spPr>
          <a:xfrm>
            <a:off x="7391400" y="3979277"/>
            <a:ext cx="152400" cy="668923"/>
          </a:xfrm>
          <a:prstGeom prst="rightBrac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722785" y="5534561"/>
            <a:ext cx="3497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0000"/>
                </a:solidFill>
              </a:rPr>
              <a:t>In/out-</a:t>
            </a:r>
            <a:r>
              <a:rPr lang="en-US" b="1" dirty="0" err="1" smtClean="0">
                <a:solidFill>
                  <a:srgbClr val="FF0000"/>
                </a:solidFill>
              </a:rPr>
              <a:t>paralogs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paralogs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that evolved </a:t>
            </a:r>
            <a:r>
              <a:rPr lang="en-US" b="1" dirty="0">
                <a:solidFill>
                  <a:srgbClr val="FF0000"/>
                </a:solidFill>
              </a:rPr>
              <a:t>by gene </a:t>
            </a:r>
            <a:r>
              <a:rPr lang="en-US" b="1" dirty="0" smtClean="0">
                <a:solidFill>
                  <a:srgbClr val="FF0000"/>
                </a:solidFill>
              </a:rPr>
              <a:t>duplication after/before the speciation event separating the lineages under consideration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2800" y="685800"/>
            <a:ext cx="1440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err="1" smtClean="0">
                <a:solidFill>
                  <a:srgbClr val="FF0000"/>
                </a:solidFill>
                <a:latin typeface="Calibri" pitchFamily="34" charset="0"/>
              </a:rPr>
              <a:t>Ortholog</a:t>
            </a:r>
            <a:r>
              <a:rPr lang="en-US" sz="1800" b="1" i="1" dirty="0" smtClean="0">
                <a:solidFill>
                  <a:srgbClr val="FF0000"/>
                </a:solidFill>
                <a:latin typeface="Calibri" pitchFamily="34" charset="0"/>
              </a:rPr>
              <a:t> to all the rest</a:t>
            </a:r>
            <a:endParaRPr lang="en-US" sz="1800" b="1" i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17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981200"/>
            <a:ext cx="7391400" cy="3640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88931" name="Text Box 3"/>
          <p:cNvSpPr txBox="1">
            <a:spLocks noChangeArrowheads="1"/>
          </p:cNvSpPr>
          <p:nvPr/>
        </p:nvSpPr>
        <p:spPr bwMode="auto">
          <a:xfrm>
            <a:off x="30259" y="-76200"/>
            <a:ext cx="9224769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= significantly overlapping sets of</a:t>
            </a:r>
          </a:p>
          <a:p>
            <a:pPr algn="ctr"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orthologous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genes, such that each gene in a given set</a:t>
            </a:r>
          </a:p>
          <a:p>
            <a:pPr algn="ctr"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gives rise to the same phenotype in that organism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3100388" y="1584325"/>
            <a:ext cx="143911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latin typeface="Calibri" pitchFamily="34" charset="0"/>
              </a:rPr>
              <a:t>(e.g., human)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805613" y="1584325"/>
            <a:ext cx="132799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(e.g., worm)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1727200" y="5454650"/>
            <a:ext cx="204235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(e.g., breast cancer)</a:t>
            </a: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5461000" y="5454650"/>
            <a:ext cx="315381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Calibri" pitchFamily="34" charset="0"/>
              </a:rPr>
              <a:t>(e.g., specific worm phenotype)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381085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3332"/>
          <a:stretch/>
        </p:blipFill>
        <p:spPr bwMode="auto">
          <a:xfrm>
            <a:off x="57561" y="1035050"/>
            <a:ext cx="4114800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6787" name="Text Box 3"/>
          <p:cNvSpPr txBox="1">
            <a:spLocks noChangeArrowheads="1"/>
          </p:cNvSpPr>
          <p:nvPr/>
        </p:nvSpPr>
        <p:spPr bwMode="auto">
          <a:xfrm>
            <a:off x="0" y="-60325"/>
            <a:ext cx="91440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E.g., ‘high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incidence of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male’ 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C. </a:t>
            </a:r>
            <a:r>
              <a:rPr lang="en-US" sz="2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elegans</a:t>
            </a:r>
            <a:r>
              <a:rPr lang="en-US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genes predict human 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breast/ovarian </a:t>
            </a:r>
            <a:r>
              <a:rPr lang="en-U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cancer genes</a:t>
            </a:r>
            <a:endParaRPr lang="en-US" sz="28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3761" y="9906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30870" y="2590800"/>
            <a:ext cx="134113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5" t="27070" r="-285" b="20421"/>
          <a:stretch/>
        </p:blipFill>
        <p:spPr bwMode="auto">
          <a:xfrm>
            <a:off x="3230870" y="3732758"/>
            <a:ext cx="3017520" cy="3017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24600" y="4572000"/>
            <a:ext cx="1237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i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ncludes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BRCA1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739631" y="4987498"/>
            <a:ext cx="1508759" cy="50345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://www.wormatlas.org/male/introduction/images/MaleIntroFIG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74737" cy="217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20205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2" name="Line 26"/>
          <p:cNvSpPr>
            <a:spLocks noChangeShapeType="1"/>
          </p:cNvSpPr>
          <p:nvPr/>
        </p:nvSpPr>
        <p:spPr bwMode="auto">
          <a:xfrm>
            <a:off x="4659313" y="1447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graphicFrame>
        <p:nvGraphicFramePr>
          <p:cNvPr id="185241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4509516"/>
              </p:ext>
            </p:extLst>
          </p:nvPr>
        </p:nvGraphicFramePr>
        <p:xfrm>
          <a:off x="2286000" y="1752600"/>
          <a:ext cx="5105400" cy="3108960"/>
        </p:xfrm>
        <a:graphic>
          <a:graphicData uri="http://schemas.openxmlformats.org/drawingml/2006/table">
            <a:tbl>
              <a:tblPr/>
              <a:tblGrid>
                <a:gridCol w="1905000"/>
                <a:gridCol w="3200400"/>
              </a:tblGrid>
              <a:tr h="757989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Organism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# gene-phenotype</a:t>
                      </a:r>
                      <a:r>
                        <a:rPr kumimoji="0" lang="en-US" sz="2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associations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human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1,923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mouse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74,250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worm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27,065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yeast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86,383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110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Arabidopsis</a:t>
                      </a:r>
                      <a:endParaRPr kumimoji="0" lang="en-US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22,921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9" name="Text Box 17"/>
          <p:cNvSpPr txBox="1">
            <a:spLocks noChangeArrowheads="1"/>
          </p:cNvSpPr>
          <p:nvPr/>
        </p:nvSpPr>
        <p:spPr bwMode="auto">
          <a:xfrm>
            <a:off x="1608926" y="4876800"/>
            <a:ext cx="610077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Spanning ~300 human diseases,</a:t>
            </a:r>
          </a:p>
          <a:p>
            <a:pPr algn="ctr"/>
            <a:r>
              <a:rPr lang="en-US" sz="2400" dirty="0" smtClean="0">
                <a:latin typeface="Calibri" pitchFamily="34" charset="0"/>
              </a:rPr>
              <a:t>&gt;7,000 </a:t>
            </a:r>
            <a:r>
              <a:rPr lang="en-US" sz="2400" dirty="0">
                <a:latin typeface="Calibri" pitchFamily="34" charset="0"/>
              </a:rPr>
              <a:t>model organism mutational phenotypes</a:t>
            </a:r>
          </a:p>
        </p:txBody>
      </p:sp>
      <p:sp>
        <p:nvSpPr>
          <p:cNvPr id="24590" name="Text Box 18"/>
          <p:cNvSpPr txBox="1">
            <a:spLocks noChangeArrowheads="1"/>
          </p:cNvSpPr>
          <p:nvPr/>
        </p:nvSpPr>
        <p:spPr bwMode="auto">
          <a:xfrm>
            <a:off x="1293061" y="569893"/>
            <a:ext cx="6781986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Mining available databases + </a:t>
            </a:r>
            <a:endParaRPr lang="en-US" sz="2800" dirty="0" smtClean="0">
              <a:latin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</a:rPr>
              <a:t>manual </a:t>
            </a:r>
            <a:r>
              <a:rPr lang="en-US" sz="2800" dirty="0">
                <a:latin typeface="Calibri" pitchFamily="34" charset="0"/>
              </a:rPr>
              <a:t>collection from the primary literature</a:t>
            </a:r>
          </a:p>
        </p:txBody>
      </p:sp>
      <p:sp>
        <p:nvSpPr>
          <p:cNvPr id="1852443" name="Text Box 27"/>
          <p:cNvSpPr txBox="1">
            <a:spLocks noChangeArrowheads="1"/>
          </p:cNvSpPr>
          <p:nvPr/>
        </p:nvSpPr>
        <p:spPr bwMode="auto">
          <a:xfrm>
            <a:off x="168513" y="5943600"/>
            <a:ext cx="877522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Computational scan phenotypes for novel models of a disease of interest,</a:t>
            </a:r>
          </a:p>
          <a:p>
            <a:pPr algn="ctr">
              <a:defRPr/>
            </a:pP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identify significant </a:t>
            </a:r>
            <a:r>
              <a:rPr lang="en-US" sz="2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r>
              <a:rPr lang="en-US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using permutation tests</a:t>
            </a:r>
          </a:p>
        </p:txBody>
      </p:sp>
      <p:sp>
        <p:nvSpPr>
          <p:cNvPr id="24594" name="Line 28"/>
          <p:cNvSpPr>
            <a:spLocks noChangeShapeType="1"/>
          </p:cNvSpPr>
          <p:nvPr/>
        </p:nvSpPr>
        <p:spPr bwMode="auto">
          <a:xfrm>
            <a:off x="4648200" y="5638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852445" name="Text Box 29"/>
          <p:cNvSpPr txBox="1">
            <a:spLocks noChangeArrowheads="1"/>
          </p:cNvSpPr>
          <p:nvPr/>
        </p:nvSpPr>
        <p:spPr bwMode="auto">
          <a:xfrm>
            <a:off x="1045250" y="0"/>
            <a:ext cx="7253525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Building &amp; searching a collection of phenotypes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435101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965" b="59813"/>
          <a:stretch>
            <a:fillRect/>
          </a:stretch>
        </p:blipFill>
        <p:spPr bwMode="auto">
          <a:xfrm>
            <a:off x="1650206" y="688942"/>
            <a:ext cx="6350794" cy="594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1619" name="Text Box 3"/>
          <p:cNvSpPr txBox="1">
            <a:spLocks noChangeArrowheads="1"/>
          </p:cNvSpPr>
          <p:nvPr/>
        </p:nvSpPr>
        <p:spPr bwMode="auto">
          <a:xfrm>
            <a:off x="1790136" y="-83641"/>
            <a:ext cx="544886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Discovering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phenologs</a:t>
            </a:r>
            <a:endParaRPr lang="en-US" sz="44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1752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7467600" y="685800"/>
            <a:ext cx="4572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21267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ext Box 11"/>
          <p:cNvSpPr txBox="1">
            <a:spLocks noChangeArrowheads="1"/>
          </p:cNvSpPr>
          <p:nvPr/>
        </p:nvSpPr>
        <p:spPr bwMode="auto">
          <a:xfrm>
            <a:off x="228600" y="2286000"/>
            <a:ext cx="8458200" cy="44012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itchFamily="34" charset="0"/>
              </a:rPr>
              <a:t>yeast lovastatin sensitivity	 </a:t>
            </a:r>
            <a:r>
              <a:rPr lang="en-US" sz="2800" b="1" dirty="0" smtClean="0">
                <a:latin typeface="Calibri" pitchFamily="34" charset="0"/>
              </a:rPr>
              <a:t>       angiogenesis </a:t>
            </a:r>
            <a:r>
              <a:rPr lang="en-US" sz="2800" b="1" dirty="0">
                <a:latin typeface="Calibri" pitchFamily="34" charset="0"/>
              </a:rPr>
              <a:t>defects</a:t>
            </a:r>
          </a:p>
          <a:p>
            <a:endParaRPr lang="en-US" sz="2800" b="1" dirty="0">
              <a:latin typeface="Calibri" pitchFamily="34" charset="0"/>
            </a:endParaRPr>
          </a:p>
          <a:p>
            <a:r>
              <a:rPr lang="en-US" sz="2800" b="1" dirty="0">
                <a:latin typeface="Calibri" pitchFamily="34" charset="0"/>
              </a:rPr>
              <a:t>worm abnormal body </a:t>
            </a:r>
            <a:r>
              <a:rPr lang="en-US" sz="2800" b="1" dirty="0" smtClean="0">
                <a:latin typeface="Calibri" pitchFamily="34" charset="0"/>
              </a:rPr>
              <a:t>wall	        gastrointestinal</a:t>
            </a:r>
          </a:p>
          <a:p>
            <a:r>
              <a:rPr lang="en-US" sz="2800" b="1" dirty="0" smtClean="0">
                <a:latin typeface="Calibri" pitchFamily="34" charset="0"/>
              </a:rPr>
              <a:t>muscle </a:t>
            </a:r>
            <a:r>
              <a:rPr lang="en-US" sz="2800" b="1" dirty="0">
                <a:latin typeface="Calibri" pitchFamily="34" charset="0"/>
              </a:rPr>
              <a:t>cell polarization	</a:t>
            </a:r>
            <a:r>
              <a:rPr lang="en-US" sz="2800" b="1" dirty="0" smtClean="0">
                <a:latin typeface="Calibri" pitchFamily="34" charset="0"/>
              </a:rPr>
              <a:t>	        hemorrhage</a:t>
            </a:r>
            <a:endParaRPr lang="en-US" sz="2800" b="1" dirty="0">
              <a:latin typeface="Calibri" pitchFamily="34" charset="0"/>
            </a:endParaRPr>
          </a:p>
          <a:p>
            <a:endParaRPr lang="en-US" sz="2800" b="1" dirty="0">
              <a:latin typeface="Calibri" pitchFamily="34" charset="0"/>
            </a:endParaRPr>
          </a:p>
          <a:p>
            <a:r>
              <a:rPr lang="en-US" sz="2800" b="1" dirty="0">
                <a:latin typeface="Calibri" pitchFamily="34" charset="0"/>
              </a:rPr>
              <a:t>yeast </a:t>
            </a:r>
            <a:r>
              <a:rPr lang="en-US" sz="2800" b="1" dirty="0" err="1">
                <a:latin typeface="Calibri" pitchFamily="34" charset="0"/>
              </a:rPr>
              <a:t>hydroxyurea</a:t>
            </a:r>
            <a:r>
              <a:rPr lang="en-US" sz="2800" b="1" dirty="0">
                <a:latin typeface="Calibri" pitchFamily="34" charset="0"/>
              </a:rPr>
              <a:t> sensitivity	</a:t>
            </a:r>
            <a:r>
              <a:rPr lang="en-US" sz="2800" b="1" dirty="0" smtClean="0">
                <a:latin typeface="Calibri" pitchFamily="34" charset="0"/>
              </a:rPr>
              <a:t>        hemolytic </a:t>
            </a:r>
            <a:r>
              <a:rPr lang="en-US" sz="2800" b="1" dirty="0">
                <a:latin typeface="Calibri" pitchFamily="34" charset="0"/>
              </a:rPr>
              <a:t>anemia </a:t>
            </a:r>
            <a:endParaRPr lang="en-US" sz="2800" b="1" dirty="0" smtClean="0">
              <a:latin typeface="Calibri" pitchFamily="34" charset="0"/>
            </a:endParaRPr>
          </a:p>
          <a:p>
            <a:endParaRPr lang="en-US" sz="2800" b="1" dirty="0" smtClean="0">
              <a:latin typeface="Calibri" pitchFamily="34" charset="0"/>
            </a:endParaRPr>
          </a:p>
          <a:p>
            <a:r>
              <a:rPr lang="en-US" sz="2800" b="1" dirty="0" smtClean="0">
                <a:latin typeface="Calibri" pitchFamily="34" charset="0"/>
              </a:rPr>
              <a:t>plant cotyledon			        mental</a:t>
            </a:r>
          </a:p>
          <a:p>
            <a:r>
              <a:rPr lang="en-US" sz="2800" b="1" dirty="0" smtClean="0">
                <a:latin typeface="Calibri" pitchFamily="34" charset="0"/>
              </a:rPr>
              <a:t>development defects		        retardation</a:t>
            </a:r>
            <a:endParaRPr lang="en-US" sz="2800" b="1" dirty="0">
              <a:latin typeface="Calibri" pitchFamily="34" charset="0"/>
            </a:endParaRPr>
          </a:p>
          <a:p>
            <a:r>
              <a:rPr lang="en-US" sz="2800" b="1" dirty="0" smtClean="0">
                <a:latin typeface="Calibri" pitchFamily="34" charset="0"/>
              </a:rPr>
              <a:t>		</a:t>
            </a:r>
          </a:p>
        </p:txBody>
      </p:sp>
      <p:sp>
        <p:nvSpPr>
          <p:cNvPr id="25609" name="Text Box 12"/>
          <p:cNvSpPr txBox="1">
            <a:spLocks noChangeArrowheads="1"/>
          </p:cNvSpPr>
          <p:nvPr/>
        </p:nvSpPr>
        <p:spPr bwMode="auto">
          <a:xfrm>
            <a:off x="533400" y="1752600"/>
            <a:ext cx="739240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dirty="0">
                <a:latin typeface="Calibri" pitchFamily="34" charset="0"/>
              </a:rPr>
              <a:t>A defect in...</a:t>
            </a:r>
            <a:r>
              <a:rPr lang="en-US" sz="2400" dirty="0">
                <a:latin typeface="Calibri" pitchFamily="34" charset="0"/>
              </a:rPr>
              <a:t>			        </a:t>
            </a:r>
            <a:r>
              <a:rPr lang="en-US" sz="2400" dirty="0" smtClean="0">
                <a:latin typeface="Calibri" pitchFamily="34" charset="0"/>
              </a:rPr>
              <a:t>	</a:t>
            </a:r>
            <a:r>
              <a:rPr lang="en-US" sz="2400" u="sng" dirty="0" smtClean="0">
                <a:latin typeface="Calibri" pitchFamily="34" charset="0"/>
              </a:rPr>
              <a:t>suggests </a:t>
            </a:r>
            <a:r>
              <a:rPr lang="en-US" sz="2400" u="sng" dirty="0">
                <a:latin typeface="Calibri" pitchFamily="34" charset="0"/>
              </a:rPr>
              <a:t>genes for ...</a:t>
            </a:r>
          </a:p>
        </p:txBody>
      </p:sp>
      <p:sp>
        <p:nvSpPr>
          <p:cNvPr id="1774611" name="Text Box 19"/>
          <p:cNvSpPr txBox="1">
            <a:spLocks noChangeArrowheads="1"/>
          </p:cNvSpPr>
          <p:nvPr/>
        </p:nvSpPr>
        <p:spPr bwMode="auto">
          <a:xfrm>
            <a:off x="0" y="12700"/>
            <a:ext cx="91440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Computationally, we find many genes shared between human diseases </a:t>
            </a:r>
            <a:r>
              <a:rPr lang="en-US" sz="3600" b="1" dirty="0">
                <a:latin typeface="Calibri" pitchFamily="34" charset="0"/>
              </a:rPr>
              <a:t>and </a:t>
            </a:r>
            <a:endParaRPr lang="en-US" sz="36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mouse</a:t>
            </a:r>
            <a:r>
              <a:rPr lang="en-US" sz="3600" b="1" dirty="0">
                <a:latin typeface="Calibri" pitchFamily="34" charset="0"/>
              </a:rPr>
              <a:t>, yeast, </a:t>
            </a:r>
            <a:r>
              <a:rPr lang="en-US" sz="3600" b="1" dirty="0" smtClean="0">
                <a:latin typeface="Calibri" pitchFamily="34" charset="0"/>
              </a:rPr>
              <a:t>worm, and even plant traits</a:t>
            </a:r>
            <a:endParaRPr lang="en-US" sz="3600" b="1" dirty="0">
              <a:latin typeface="Calibri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87863" y="2577882"/>
            <a:ext cx="846137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87863" y="3644682"/>
            <a:ext cx="846137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00600" y="4716945"/>
            <a:ext cx="5334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38600" y="5778282"/>
            <a:ext cx="1295400" cy="158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52400" y="5334000"/>
            <a:ext cx="7773408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52400" y="4486602"/>
            <a:ext cx="830579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1107" y="3187482"/>
            <a:ext cx="830709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4800" y="1828800"/>
            <a:ext cx="8534400" cy="1348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010814" y="6457890"/>
            <a:ext cx="3124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</a:t>
            </a:r>
            <a:r>
              <a:rPr lang="en-US" sz="1000" dirty="0" smtClean="0">
                <a:latin typeface="Calibri" pitchFamily="34" charset="0"/>
              </a:rPr>
              <a:t>)</a:t>
            </a:r>
          </a:p>
          <a:p>
            <a:pPr algn="r" eaLnBrk="1" hangingPunct="1"/>
            <a:r>
              <a:rPr lang="en-US" sz="1000" dirty="0" smtClean="0">
                <a:latin typeface="Calibri" pitchFamily="34" charset="0"/>
              </a:rPr>
              <a:t>Woods, </a:t>
            </a:r>
            <a:r>
              <a:rPr lang="en-US" sz="1000" dirty="0" err="1" smtClean="0">
                <a:latin typeface="Calibri" pitchFamily="34" charset="0"/>
              </a:rPr>
              <a:t>Blom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i="1" dirty="0" smtClean="0">
                <a:latin typeface="Calibri" pitchFamily="34" charset="0"/>
              </a:rPr>
              <a:t>et al. BMC </a:t>
            </a:r>
            <a:r>
              <a:rPr lang="en-US" sz="1000" i="1" dirty="0">
                <a:latin typeface="Calibri" pitchFamily="34" charset="0"/>
              </a:rPr>
              <a:t>Bioinformatics</a:t>
            </a:r>
            <a:r>
              <a:rPr lang="en-US" sz="1000" dirty="0">
                <a:latin typeface="Calibri" pitchFamily="34" charset="0"/>
              </a:rPr>
              <a:t>, 14:203 (2013)</a:t>
            </a:r>
          </a:p>
        </p:txBody>
      </p:sp>
    </p:spTree>
    <p:extLst>
      <p:ext uri="{BB962C8B-B14F-4D97-AF65-F5344CB8AC3E}">
        <p14:creationId xmlns:p14="http://schemas.microsoft.com/office/powerpoint/2010/main" val="1913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191000" y="716340"/>
            <a:ext cx="48006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itchFamily="34" charset="0"/>
              </a:rPr>
              <a:t>Waardenburg</a:t>
            </a:r>
            <a:r>
              <a:rPr lang="en-US" sz="3200" b="1" dirty="0">
                <a:latin typeface="Calibri" pitchFamily="34" charset="0"/>
              </a:rPr>
              <a:t> </a:t>
            </a:r>
            <a:r>
              <a:rPr lang="en-US" sz="3200" b="1" dirty="0" smtClean="0">
                <a:latin typeface="Calibri" pitchFamily="34" charset="0"/>
              </a:rPr>
              <a:t>syndrome accounts for ~2-5</a:t>
            </a:r>
            <a:r>
              <a:rPr lang="en-US" sz="3200" b="1" dirty="0">
                <a:latin typeface="Calibri" pitchFamily="34" charset="0"/>
              </a:rPr>
              <a:t>% of cases of </a:t>
            </a:r>
            <a:r>
              <a:rPr lang="en-US" sz="3200" b="1" dirty="0" smtClean="0">
                <a:latin typeface="Calibri" pitchFamily="34" charset="0"/>
              </a:rPr>
              <a:t>deafness</a:t>
            </a:r>
            <a:endParaRPr lang="en-US" sz="3200" b="1" dirty="0">
              <a:latin typeface="Calibri" pitchFamily="34" charset="0"/>
            </a:endParaRP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12" y="3124202"/>
            <a:ext cx="2589114" cy="3207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4"/>
          <a:srcRect l="20213" r="10106" b="48677"/>
          <a:stretch>
            <a:fillRect/>
          </a:stretch>
        </p:blipFill>
        <p:spPr bwMode="auto">
          <a:xfrm>
            <a:off x="2946504" y="3124200"/>
            <a:ext cx="2893128" cy="320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04800"/>
            <a:ext cx="3688237" cy="264256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/>
          <a:srcRect b="17758"/>
          <a:stretch>
            <a:fillRect/>
          </a:stretch>
        </p:blipFill>
        <p:spPr bwMode="auto">
          <a:xfrm>
            <a:off x="5873212" y="3124201"/>
            <a:ext cx="2889788" cy="3207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 rot="-5400000">
            <a:off x="-915998" y="1827202"/>
            <a:ext cx="222615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800" dirty="0"/>
              <a:t>Michael Murphy, M.D.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 rot="-5400000">
            <a:off x="-1473510" y="4555123"/>
            <a:ext cx="335280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800" dirty="0"/>
              <a:t>Assorted </a:t>
            </a:r>
            <a:r>
              <a:rPr lang="en-US" sz="800" dirty="0" smtClean="0"/>
              <a:t>websites, incl. www.verywell.com/waardenburg-syndrome-1048692</a:t>
            </a:r>
            <a:r>
              <a:rPr lang="en-US" sz="800" dirty="0"/>
              <a:t>, http://stephaniemariesanchez.blogspot.com/</a:t>
            </a:r>
          </a:p>
        </p:txBody>
      </p:sp>
    </p:spTree>
    <p:extLst>
      <p:ext uri="{BB962C8B-B14F-4D97-AF65-F5344CB8AC3E}">
        <p14:creationId xmlns:p14="http://schemas.microsoft.com/office/powerpoint/2010/main" val="180334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t="16176" r="28634" b="32893"/>
          <a:stretch/>
        </p:blipFill>
        <p:spPr bwMode="auto">
          <a:xfrm>
            <a:off x="536830" y="1752600"/>
            <a:ext cx="8149970" cy="411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28600" y="381000"/>
            <a:ext cx="8936357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 smtClean="0">
                <a:latin typeface="Calibri" pitchFamily="34" charset="0"/>
              </a:rPr>
              <a:t>Plants sense and respond to gravity </a:t>
            </a:r>
            <a:r>
              <a:rPr lang="en-US" sz="3200" b="1" dirty="0" smtClean="0">
                <a:latin typeface="Calibri" pitchFamily="34" charset="0"/>
                <a:sym typeface="Wingdings" pitchFamily="2" charset="2"/>
              </a:rPr>
              <a:t> </a:t>
            </a:r>
            <a:r>
              <a:rPr lang="en-US" sz="3200" b="1" dirty="0" err="1" smtClean="0">
                <a:latin typeface="Calibri" pitchFamily="34" charset="0"/>
              </a:rPr>
              <a:t>gravitropism</a:t>
            </a:r>
            <a:endParaRPr lang="en-US" sz="3200" b="1" dirty="0">
              <a:latin typeface="Calibri" pitchFamily="34" charset="0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7064375" y="5888861"/>
            <a:ext cx="16224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 dirty="0" err="1"/>
              <a:t>Fukaki</a:t>
            </a:r>
            <a:r>
              <a:rPr lang="en-US" sz="800" dirty="0"/>
              <a:t> </a:t>
            </a:r>
            <a:r>
              <a:rPr lang="en-US" sz="800" i="1" dirty="0"/>
              <a:t> et al., The Plant Journal</a:t>
            </a:r>
          </a:p>
          <a:p>
            <a:r>
              <a:rPr lang="en-US" sz="800" dirty="0"/>
              <a:t>14, 425–430 (1998)</a:t>
            </a:r>
          </a:p>
        </p:txBody>
      </p:sp>
    </p:spTree>
    <p:extLst>
      <p:ext uri="{BB962C8B-B14F-4D97-AF65-F5344CB8AC3E}">
        <p14:creationId xmlns:p14="http://schemas.microsoft.com/office/powerpoint/2010/main" val="234299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154" name="Text Box 2"/>
          <p:cNvSpPr txBox="1">
            <a:spLocks noChangeArrowheads="1"/>
          </p:cNvSpPr>
          <p:nvPr/>
        </p:nvSpPr>
        <p:spPr bwMode="auto">
          <a:xfrm>
            <a:off x="-38101" y="-36513"/>
            <a:ext cx="9182101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Plant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gravitropism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predicts genes for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Waardenburg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syndrome, a human congenital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deafness syndrome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457200" y="6519446"/>
            <a:ext cx="2197461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Waardenburg</a:t>
            </a:r>
            <a:r>
              <a:rPr lang="en-US" dirty="0">
                <a:latin typeface="Calibri" pitchFamily="34" charset="0"/>
              </a:rPr>
              <a:t> </a:t>
            </a:r>
            <a:r>
              <a:rPr lang="en-US" dirty="0" smtClean="0">
                <a:latin typeface="Calibri" pitchFamily="34" charset="0"/>
              </a:rPr>
              <a:t>syndrome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4552950" y="5271671"/>
            <a:ext cx="56778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Calibri" pitchFamily="34" charset="0"/>
              </a:rPr>
              <a:t>~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602288" y="6519446"/>
            <a:ext cx="191084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Calibri" pitchFamily="34" charset="0"/>
              </a:rPr>
              <a:t>Gravitropism</a:t>
            </a:r>
            <a:r>
              <a:rPr lang="en-US" dirty="0" smtClean="0">
                <a:latin typeface="Calibri" pitchFamily="34" charset="0"/>
              </a:rPr>
              <a:t> defects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37897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338" y="5043071"/>
            <a:ext cx="1230312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4"/>
          <a:srcRect l="20213" r="10106" b="48677"/>
          <a:stretch>
            <a:fillRect/>
          </a:stretch>
        </p:blipFill>
        <p:spPr bwMode="auto">
          <a:xfrm>
            <a:off x="1363663" y="5043071"/>
            <a:ext cx="1374775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747671"/>
            <a:ext cx="1752600" cy="1255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6"/>
          <a:srcRect b="17758"/>
          <a:stretch>
            <a:fillRect/>
          </a:stretch>
        </p:blipFill>
        <p:spPr bwMode="auto">
          <a:xfrm>
            <a:off x="2705100" y="5043071"/>
            <a:ext cx="1373188" cy="1524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1" name="Rectangle 13"/>
          <p:cNvSpPr>
            <a:spLocks noChangeArrowheads="1"/>
          </p:cNvSpPr>
          <p:nvPr/>
        </p:nvSpPr>
        <p:spPr bwMode="auto">
          <a:xfrm rot="-5400000">
            <a:off x="-504979" y="4263837"/>
            <a:ext cx="114807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800">
                <a:latin typeface="Calibri" pitchFamily="34" charset="0"/>
              </a:rPr>
              <a:t>Michael Murphy, M.D. 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/>
        </p:nvSpPr>
        <p:spPr bwMode="auto">
          <a:xfrm rot="-5400000">
            <a:off x="-403188" y="6029137"/>
            <a:ext cx="944489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Assorted websites</a:t>
            </a:r>
          </a:p>
        </p:txBody>
      </p:sp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30850" y="4981159"/>
            <a:ext cx="3200400" cy="1585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7904" name="Text Box 16"/>
          <p:cNvSpPr txBox="1">
            <a:spLocks noChangeArrowheads="1"/>
          </p:cNvSpPr>
          <p:nvPr/>
        </p:nvSpPr>
        <p:spPr bwMode="auto">
          <a:xfrm rot="-5400000">
            <a:off x="8164387" y="5608807"/>
            <a:ext cx="1470274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latin typeface="Calibri" pitchFamily="34" charset="0"/>
              </a:rPr>
              <a:t>Fukaki </a:t>
            </a:r>
            <a:r>
              <a:rPr lang="en-US" sz="800" i="1">
                <a:latin typeface="Calibri" pitchFamily="34" charset="0"/>
              </a:rPr>
              <a:t> et al., The Plant Journal</a:t>
            </a:r>
          </a:p>
          <a:p>
            <a:r>
              <a:rPr lang="en-US" sz="800">
                <a:latin typeface="Calibri" pitchFamily="34" charset="0"/>
              </a:rPr>
              <a:t>14, 425–430 (1998)</a:t>
            </a:r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4552950" y="5424071"/>
            <a:ext cx="567784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Calibri" pitchFamily="34" charset="0"/>
              </a:rPr>
              <a:t>~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0" y="3096161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The human versions of these plant genes are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candidate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Waardenburg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genes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 rotWithShape="1">
          <a:blip r:embed="rId8"/>
          <a:srcRect l="62174" t="1657" r="12218" b="75311"/>
          <a:stretch/>
        </p:blipFill>
        <p:spPr bwMode="auto">
          <a:xfrm>
            <a:off x="2003250" y="1152144"/>
            <a:ext cx="5601684" cy="1778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1858960" y="2444982"/>
            <a:ext cx="1318883" cy="5157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4707047" y="2725847"/>
            <a:ext cx="479834" cy="3168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174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There was an interesting spat </a:t>
            </a:r>
            <a:r>
              <a:rPr lang="en-US" sz="2800" b="1" dirty="0" smtClean="0">
                <a:latin typeface="Calibri" pitchFamily="34" charset="0"/>
              </a:rPr>
              <a:t>2 years </a:t>
            </a:r>
            <a:r>
              <a:rPr lang="en-US" sz="2800" b="1" dirty="0" smtClean="0">
                <a:latin typeface="Calibri" pitchFamily="34" charset="0"/>
              </a:rPr>
              <a:t>over data sharing: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7" t="13187" r="40953" b="10327"/>
          <a:stretch/>
        </p:blipFill>
        <p:spPr bwMode="auto">
          <a:xfrm>
            <a:off x="76200" y="1219200"/>
            <a:ext cx="5181600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519446"/>
            <a:ext cx="6781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itchFamily="34" charset="0"/>
              </a:rPr>
              <a:t>http://www.nejm.org/doi/full/10.1056/NEJMe1516564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200" y="1312605"/>
            <a:ext cx="3276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Calibri" pitchFamily="34" charset="0"/>
              </a:rPr>
              <a:t>“The </a:t>
            </a:r>
            <a:r>
              <a:rPr lang="en-US" sz="2400" b="1" dirty="0">
                <a:latin typeface="Calibri" pitchFamily="34" charset="0"/>
              </a:rPr>
              <a:t>aerial view of the concept of data sharing is beautiful</a:t>
            </a:r>
            <a:r>
              <a:rPr lang="en-US" sz="2400" b="1" dirty="0" smtClean="0">
                <a:latin typeface="Calibri" pitchFamily="34" charset="0"/>
              </a:rPr>
              <a:t>.” </a:t>
            </a: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</a:rPr>
              <a:t>[but!]</a:t>
            </a:r>
          </a:p>
          <a:p>
            <a:pPr algn="ctr"/>
            <a:endParaRPr lang="en-US" sz="2400" b="1" dirty="0" smtClean="0">
              <a:latin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</a:rPr>
              <a:t>A … </a:t>
            </a:r>
            <a:r>
              <a:rPr lang="en-US" sz="2400" b="1" dirty="0">
                <a:latin typeface="Calibri" pitchFamily="34" charset="0"/>
              </a:rPr>
              <a:t>concern … is that a new class of research person will emerge…the system will be taken over by …  </a:t>
            </a:r>
            <a:endParaRPr lang="en-US" sz="2400" b="1" dirty="0" smtClean="0">
              <a:latin typeface="Calibri" pitchFamily="34" charset="0"/>
            </a:endParaRPr>
          </a:p>
          <a:p>
            <a:pPr algn="ctr"/>
            <a:r>
              <a:rPr lang="en-US" sz="2400" b="1" dirty="0" smtClean="0">
                <a:latin typeface="Calibri" pitchFamily="34" charset="0"/>
              </a:rPr>
              <a:t>“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</a:rPr>
              <a:t>research parasites</a:t>
            </a:r>
            <a:r>
              <a:rPr lang="en-US" sz="2400" b="1" dirty="0" smtClean="0">
                <a:latin typeface="Calibri" pitchFamily="34" charset="0"/>
              </a:rPr>
              <a:t>.”</a:t>
            </a:r>
            <a:endParaRPr lang="en-US" sz="24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19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170" name="Text Box 2"/>
          <p:cNvSpPr txBox="1">
            <a:spLocks noChangeArrowheads="1"/>
          </p:cNvSpPr>
          <p:nvPr/>
        </p:nvSpPr>
        <p:spPr bwMode="auto">
          <a:xfrm>
            <a:off x="346012" y="17463"/>
            <a:ext cx="832939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Waardenburg</a:t>
            </a:r>
            <a: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syndrome is a defect of neural crest cells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09600" y="5699125"/>
            <a:ext cx="2007281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latin typeface="Calibri" pitchFamily="34" charset="0"/>
              </a:rPr>
              <a:t>Heike &amp; Hing, </a:t>
            </a:r>
            <a:r>
              <a:rPr lang="en-US" sz="1000" i="1">
                <a:latin typeface="Calibri" pitchFamily="34" charset="0"/>
              </a:rPr>
              <a:t>Gene Reviews</a:t>
            </a:r>
            <a:r>
              <a:rPr lang="en-US" sz="1000">
                <a:latin typeface="Calibri" pitchFamily="34" charset="0"/>
              </a:rPr>
              <a:t> (2009)</a:t>
            </a:r>
          </a:p>
        </p:txBody>
      </p:sp>
      <p:pic>
        <p:nvPicPr>
          <p:cNvPr id="38916" name="Picture 4" descr="mhfmovFig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508125"/>
            <a:ext cx="30861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3657600" y="838200"/>
            <a:ext cx="5486400" cy="60016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Some WS correlates in other animals:</a:t>
            </a:r>
          </a:p>
          <a:p>
            <a:r>
              <a:rPr lang="en-US" sz="2000" dirty="0" smtClean="0">
                <a:latin typeface="Calibri" pitchFamily="34" charset="0"/>
              </a:rPr>
              <a:t>Deafness </a:t>
            </a:r>
            <a:r>
              <a:rPr lang="en-US" sz="2000" dirty="0">
                <a:latin typeface="Calibri" pitchFamily="34" charset="0"/>
              </a:rPr>
              <a:t>in Dalmatian dogs (22% unilaterally deaf)</a:t>
            </a: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Variations in the Blenheim spot of</a:t>
            </a:r>
          </a:p>
          <a:p>
            <a:r>
              <a:rPr lang="en-US" sz="2000" dirty="0">
                <a:latin typeface="Calibri" pitchFamily="34" charset="0"/>
              </a:rPr>
              <a:t>Cavalier King Charles Spaniels</a:t>
            </a:r>
          </a:p>
          <a:p>
            <a:r>
              <a:rPr lang="en-US" sz="2000" dirty="0">
                <a:latin typeface="Calibri" pitchFamily="34" charset="0"/>
              </a:rPr>
              <a:t> </a:t>
            </a:r>
          </a:p>
          <a:p>
            <a:endParaRPr lang="en-US" sz="2000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sz="2000" dirty="0" smtClean="0">
                <a:latin typeface="Calibri" pitchFamily="34" charset="0"/>
              </a:rPr>
              <a:t>Association </a:t>
            </a:r>
            <a:r>
              <a:rPr lang="en-US" sz="2000" dirty="0">
                <a:latin typeface="Calibri" pitchFamily="34" charset="0"/>
              </a:rPr>
              <a:t>between white blue-eyed cats and </a:t>
            </a:r>
            <a:r>
              <a:rPr lang="en-US" sz="2000" dirty="0" smtClean="0">
                <a:latin typeface="Calibri" pitchFamily="34" charset="0"/>
              </a:rPr>
              <a:t>deafness (noted </a:t>
            </a:r>
            <a:r>
              <a:rPr lang="en-US" sz="2000" dirty="0">
                <a:latin typeface="Calibri" pitchFamily="34" charset="0"/>
              </a:rPr>
              <a:t>by Darwin in 1859)</a:t>
            </a:r>
          </a:p>
          <a:p>
            <a:endParaRPr lang="en-US" sz="1200" dirty="0">
              <a:latin typeface="Calibri" pitchFamily="34" charset="0"/>
            </a:endParaRPr>
          </a:p>
          <a:p>
            <a:r>
              <a:rPr lang="en-US" sz="2000" dirty="0">
                <a:latin typeface="Calibri" pitchFamily="34" charset="0"/>
              </a:rPr>
              <a:t>White forelock and deafness/bowel </a:t>
            </a:r>
            <a:r>
              <a:rPr lang="en-US" sz="2000" dirty="0" smtClean="0">
                <a:latin typeface="Calibri" pitchFamily="34" charset="0"/>
              </a:rPr>
              <a:t>blockage </a:t>
            </a:r>
            <a:r>
              <a:rPr lang="en-US" sz="2000" dirty="0">
                <a:latin typeface="Calibri" pitchFamily="34" charset="0"/>
              </a:rPr>
              <a:t>in </a:t>
            </a:r>
            <a:r>
              <a:rPr lang="en-US" sz="2000" dirty="0" smtClean="0">
                <a:latin typeface="Calibri" pitchFamily="34" charset="0"/>
              </a:rPr>
              <a:t>foals				&amp; </a:t>
            </a:r>
            <a:r>
              <a:rPr lang="en-US" sz="2000" dirty="0">
                <a:latin typeface="Calibri" pitchFamily="34" charset="0"/>
              </a:rPr>
              <a:t>many more...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4038600" y="1587500"/>
            <a:ext cx="1520825" cy="1841500"/>
            <a:chOff x="4871" y="2575"/>
            <a:chExt cx="958" cy="1160"/>
          </a:xfrm>
        </p:grpSpPr>
        <p:pic>
          <p:nvPicPr>
            <p:cNvPr id="38922" name="Picture 8"/>
            <p:cNvPicPr>
              <a:picLocks noChangeAspect="1" noChangeArrowheads="1"/>
            </p:cNvPicPr>
            <p:nvPr/>
          </p:nvPicPr>
          <p:blipFill>
            <a:blip r:embed="rId4"/>
            <a:srcRect l="9599" t="6554" r="12798" b="6554"/>
            <a:stretch>
              <a:fillRect/>
            </a:stretch>
          </p:blipFill>
          <p:spPr bwMode="auto">
            <a:xfrm>
              <a:off x="4871" y="2575"/>
              <a:ext cx="958" cy="10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8923" name="Text Box 9"/>
            <p:cNvSpPr txBox="1">
              <a:spLocks noChangeArrowheads="1"/>
            </p:cNvSpPr>
            <p:nvPr/>
          </p:nvSpPr>
          <p:spPr bwMode="auto">
            <a:xfrm>
              <a:off x="4954" y="3600"/>
              <a:ext cx="710" cy="13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latin typeface="Calibri" pitchFamily="34" charset="0"/>
                </a:rPr>
                <a:t>www.petplanet.co.uk</a:t>
              </a:r>
            </a:p>
          </p:txBody>
        </p:sp>
      </p:grp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137359" y="898525"/>
            <a:ext cx="314316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latin typeface="Calibri" pitchFamily="34" charset="0"/>
              </a:rPr>
              <a:t>Neural crest cells migrate</a:t>
            </a:r>
          </a:p>
          <a:p>
            <a:pPr algn="ctr"/>
            <a:r>
              <a:rPr lang="en-US" sz="1800" dirty="0">
                <a:latin typeface="Calibri" pitchFamily="34" charset="0"/>
              </a:rPr>
              <a:t>during embryonic development</a:t>
            </a:r>
          </a:p>
        </p:txBody>
      </p:sp>
      <p:pic>
        <p:nvPicPr>
          <p:cNvPr id="38920" name="Picture 11"/>
          <p:cNvPicPr>
            <a:picLocks noChangeAspect="1" noChangeArrowheads="1"/>
          </p:cNvPicPr>
          <p:nvPr/>
        </p:nvPicPr>
        <p:blipFill>
          <a:blip r:embed="rId5"/>
          <a:srcRect l="11850" t="6775" r="5078"/>
          <a:stretch>
            <a:fillRect/>
          </a:stretch>
        </p:blipFill>
        <p:spPr bwMode="auto">
          <a:xfrm>
            <a:off x="6981825" y="3429000"/>
            <a:ext cx="2009775" cy="1689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8921" name="Text Box 12"/>
          <p:cNvSpPr txBox="1">
            <a:spLocks noChangeArrowheads="1"/>
          </p:cNvSpPr>
          <p:nvPr/>
        </p:nvSpPr>
        <p:spPr bwMode="auto">
          <a:xfrm>
            <a:off x="7458417" y="5105400"/>
            <a:ext cx="1045479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800">
                <a:latin typeface="Calibri" pitchFamily="34" charset="0"/>
              </a:rPr>
              <a:t>www.silvarcea.co.uk</a:t>
            </a:r>
          </a:p>
        </p:txBody>
      </p:sp>
    </p:spTree>
    <p:extLst>
      <p:ext uri="{BB962C8B-B14F-4D97-AF65-F5344CB8AC3E}">
        <p14:creationId xmlns:p14="http://schemas.microsoft.com/office/powerpoint/2010/main" val="140497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9763"/>
            <a:ext cx="8991600" cy="372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1938338"/>
            <a:ext cx="225425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3276600" y="1828800"/>
            <a:ext cx="152400" cy="381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0966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6150" y="1938338"/>
            <a:ext cx="242888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7938" y="3911600"/>
            <a:ext cx="322262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46851" y="65088"/>
            <a:ext cx="9114651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Sure enough, inactivating one of the genes—predicted from plants—in a tadpole disrupts neural crest cells, consistent with </a:t>
            </a:r>
            <a:r>
              <a:rPr lang="en-US" sz="32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Waardenburg</a:t>
            </a:r>
            <a:r>
              <a:rPr lang="en-US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syndrome</a:t>
            </a: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en-US" sz="32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4281" y="5638800"/>
            <a:ext cx="1245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Frog embryo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20497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5" descr="Xenopus-PV-graysilhouette-c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609600"/>
            <a:ext cx="22098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Line 6"/>
          <p:cNvSpPr>
            <a:spLocks noChangeShapeType="1"/>
          </p:cNvSpPr>
          <p:nvPr/>
        </p:nvSpPr>
        <p:spPr bwMode="auto">
          <a:xfrm>
            <a:off x="2819400" y="1577975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89" name="Text Box 7"/>
          <p:cNvSpPr txBox="1">
            <a:spLocks noChangeArrowheads="1"/>
          </p:cNvSpPr>
          <p:nvPr/>
        </p:nvSpPr>
        <p:spPr bwMode="auto">
          <a:xfrm>
            <a:off x="228600" y="2622550"/>
            <a:ext cx="2665413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BEGIN WITH KNOWN GENES</a:t>
            </a:r>
          </a:p>
          <a:p>
            <a:pPr algn="ctr"/>
            <a:r>
              <a:rPr lang="en-US" sz="1400" dirty="0"/>
              <a:t>for </a:t>
            </a:r>
            <a:r>
              <a:rPr lang="en-US" sz="1400" dirty="0" err="1"/>
              <a:t>Waardenburg</a:t>
            </a:r>
            <a:r>
              <a:rPr lang="en-US" sz="1400" dirty="0"/>
              <a:t> syndrome</a:t>
            </a:r>
          </a:p>
        </p:txBody>
      </p:sp>
      <p:sp>
        <p:nvSpPr>
          <p:cNvPr id="41990" name="Text Box 8"/>
          <p:cNvSpPr txBox="1">
            <a:spLocks noChangeArrowheads="1"/>
          </p:cNvSpPr>
          <p:nvPr/>
        </p:nvSpPr>
        <p:spPr bwMode="auto">
          <a:xfrm>
            <a:off x="2981325" y="2622550"/>
            <a:ext cx="3314700" cy="730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/>
              <a:t>FIND PLANT ORTHOLOGS </a:t>
            </a:r>
            <a:r>
              <a:rPr lang="en-US" sz="1400"/>
              <a:t>that</a:t>
            </a:r>
          </a:p>
          <a:p>
            <a:pPr algn="ctr"/>
            <a:r>
              <a:rPr lang="en-US" sz="1400"/>
              <a:t>share mutant phenotypes (gravitropism)</a:t>
            </a:r>
          </a:p>
          <a:p>
            <a:pPr algn="ctr"/>
            <a:r>
              <a:rPr lang="en-US" sz="1400" b="1"/>
              <a:t>PREDICT</a:t>
            </a:r>
            <a:r>
              <a:rPr lang="en-US" sz="1400"/>
              <a:t> novel Waardenburg genes</a:t>
            </a:r>
            <a:endParaRPr lang="en-US" sz="1400" b="1"/>
          </a:p>
        </p:txBody>
      </p:sp>
      <p:sp>
        <p:nvSpPr>
          <p:cNvPr id="41991" name="Text Box 9"/>
          <p:cNvSpPr txBox="1">
            <a:spLocks noChangeArrowheads="1"/>
          </p:cNvSpPr>
          <p:nvPr/>
        </p:nvSpPr>
        <p:spPr bwMode="auto">
          <a:xfrm>
            <a:off x="6613525" y="2409825"/>
            <a:ext cx="1785938" cy="942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 dirty="0"/>
              <a:t>VALIDATE</a:t>
            </a:r>
          </a:p>
          <a:p>
            <a:pPr algn="ctr"/>
            <a:r>
              <a:rPr lang="en-US" sz="1400" b="1" dirty="0"/>
              <a:t>CANDIDATE GENE</a:t>
            </a:r>
            <a:endParaRPr lang="en-US" sz="1400" dirty="0"/>
          </a:p>
          <a:p>
            <a:pPr algn="ctr"/>
            <a:r>
              <a:rPr lang="en-US" sz="1400" dirty="0"/>
              <a:t>in frog, </a:t>
            </a:r>
            <a:r>
              <a:rPr lang="en-US" sz="1400" b="1" dirty="0"/>
              <a:t>CONFIRM</a:t>
            </a:r>
            <a:endParaRPr lang="en-US" sz="1400" dirty="0"/>
          </a:p>
          <a:p>
            <a:pPr algn="ctr"/>
            <a:r>
              <a:rPr lang="en-US" sz="1400" b="1" dirty="0"/>
              <a:t>PLANT MODEL</a:t>
            </a:r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>
            <a:off x="5600700" y="1577975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3" name="Line 11"/>
          <p:cNvSpPr>
            <a:spLocks noChangeShapeType="1"/>
          </p:cNvSpPr>
          <p:nvPr/>
        </p:nvSpPr>
        <p:spPr bwMode="auto">
          <a:xfrm rot="5400000">
            <a:off x="7124700" y="38862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4" name="Text Box 12"/>
          <p:cNvSpPr txBox="1">
            <a:spLocks noChangeArrowheads="1"/>
          </p:cNvSpPr>
          <p:nvPr/>
        </p:nvSpPr>
        <p:spPr bwMode="auto">
          <a:xfrm>
            <a:off x="7620000" y="3657600"/>
            <a:ext cx="312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?</a:t>
            </a:r>
          </a:p>
        </p:txBody>
      </p:sp>
      <p:sp>
        <p:nvSpPr>
          <p:cNvPr id="41995" name="Text Box 13"/>
          <p:cNvSpPr txBox="1">
            <a:spLocks noChangeArrowheads="1"/>
          </p:cNvSpPr>
          <p:nvPr/>
        </p:nvSpPr>
        <p:spPr bwMode="auto">
          <a:xfrm>
            <a:off x="5642196" y="5257800"/>
            <a:ext cx="1514710" cy="1015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SEARCH FOR</a:t>
            </a:r>
          </a:p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MUTATIONS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  <a:cs typeface="Calibri" pitchFamily="34" charset="0"/>
              </a:rPr>
              <a:t>in humans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996" name="Picture 14" descr="plant-graysilhou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52438"/>
            <a:ext cx="1106488" cy="21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7" name="Line 15"/>
          <p:cNvSpPr>
            <a:spLocks noChangeShapeType="1"/>
          </p:cNvSpPr>
          <p:nvPr/>
        </p:nvSpPr>
        <p:spPr bwMode="auto">
          <a:xfrm rot="5400000">
            <a:off x="1130300" y="3886200"/>
            <a:ext cx="762000" cy="0"/>
          </a:xfrm>
          <a:prstGeom prst="line">
            <a:avLst/>
          </a:prstGeom>
          <a:noFill/>
          <a:ln w="57150">
            <a:solidFill>
              <a:schemeClr val="tx1"/>
            </a:solidFill>
            <a:prstDash val="sysDot"/>
            <a:round/>
            <a:headEnd/>
            <a:tailEnd type="triangl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998" name="Text Box 16"/>
          <p:cNvSpPr txBox="1">
            <a:spLocks noChangeArrowheads="1"/>
          </p:cNvSpPr>
          <p:nvPr/>
        </p:nvSpPr>
        <p:spPr bwMode="auto">
          <a:xfrm>
            <a:off x="1625600" y="3657600"/>
            <a:ext cx="312906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?</a:t>
            </a:r>
          </a:p>
        </p:txBody>
      </p:sp>
      <p:sp>
        <p:nvSpPr>
          <p:cNvPr id="41999" name="Text Box 17"/>
          <p:cNvSpPr txBox="1">
            <a:spLocks noChangeArrowheads="1"/>
          </p:cNvSpPr>
          <p:nvPr/>
        </p:nvSpPr>
        <p:spPr bwMode="auto">
          <a:xfrm>
            <a:off x="2015801" y="5257800"/>
            <a:ext cx="1992405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PREDICT AND </a:t>
            </a:r>
          </a:p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VALIDATE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dirty="0" smtClean="0">
                <a:latin typeface="Calibri" pitchFamily="34" charset="0"/>
                <a:cs typeface="Calibri" pitchFamily="34" charset="0"/>
              </a:rPr>
              <a:t>new </a:t>
            </a:r>
            <a:r>
              <a:rPr lang="en-US" sz="2000" dirty="0" err="1" smtClean="0">
                <a:latin typeface="Calibri" pitchFamily="34" charset="0"/>
                <a:cs typeface="Calibri" pitchFamily="34" charset="0"/>
              </a:rPr>
              <a:t>gravitropism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2000" dirty="0">
                <a:latin typeface="Calibri" pitchFamily="34" charset="0"/>
                <a:cs typeface="Calibri" pitchFamily="34" charset="0"/>
              </a:rPr>
              <a:t>genes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2000" name="Picture 18" descr="plant-graysilhouett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1106488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1" name="Picture 19" descr="girl-graysilhouet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457200"/>
            <a:ext cx="420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2" name="Picture 20" descr="girl-graysilhouet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4495800"/>
            <a:ext cx="42068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28600" y="2667000"/>
            <a:ext cx="27432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71800" y="2514600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943600" y="2438400"/>
            <a:ext cx="2514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24391" y="2667000"/>
            <a:ext cx="2759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Calibri" pitchFamily="34" charset="0"/>
                <a:cs typeface="Calibri" pitchFamily="34" charset="0"/>
              </a:rPr>
              <a:t>Waardenburg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 syndrome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genes…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4200" y="2691825"/>
            <a:ext cx="2896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a relevant plant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system. Plant genes…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15874" y="2521803"/>
            <a:ext cx="3051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new WS genes,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confirmed in frogs,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validating the plant model.</a:t>
            </a:r>
          </a:p>
        </p:txBody>
      </p:sp>
    </p:spTree>
    <p:extLst>
      <p:ext uri="{BB962C8B-B14F-4D97-AF65-F5344CB8AC3E}">
        <p14:creationId xmlns:p14="http://schemas.microsoft.com/office/powerpoint/2010/main" val="58298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arabidopsis.info/images/arabidopsis_ed_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83" y="2624347"/>
            <a:ext cx="142875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9036" y="4585156"/>
            <a:ext cx="90762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a</a:t>
            </a:r>
            <a:r>
              <a:rPr lang="en-US" sz="800" dirty="0" smtClean="0"/>
              <a:t>rabidopsis.info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3505200" y="1180743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2862233"/>
            <a:ext cx="845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Plant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156571" y="2197775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3528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4196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human-davinci"/>
          <p:cNvPicPr>
            <a:picLocks noChangeAspect="1" noChangeArrowheads="1"/>
          </p:cNvPicPr>
          <p:nvPr/>
        </p:nvPicPr>
        <p:blipFill>
          <a:blip r:embed="rId3"/>
          <a:srcRect l="7248" t="10773" r="9665" b="26933"/>
          <a:stretch>
            <a:fillRect/>
          </a:stretch>
        </p:blipFill>
        <p:spPr bwMode="auto">
          <a:xfrm>
            <a:off x="6792912" y="276481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5379428" y="4754940"/>
            <a:ext cx="19591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eural crest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ell migration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13547" y="4754940"/>
            <a:ext cx="2350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now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used to direct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olarized growth</a:t>
            </a:r>
          </a:p>
          <a:p>
            <a:pPr algn="ctr"/>
            <a:r>
              <a:rPr lang="en-US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</a:t>
            </a:r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 </a:t>
            </a:r>
            <a:r>
              <a:rPr lang="en-US" sz="2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gravitropism</a:t>
            </a:r>
            <a:endParaRPr lang="en-US" sz="2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4232771" y="2426375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4290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4958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048000" y="3145810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647949" y="4422156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648200" y="3145810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536220" y="4391391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594398" y="2862233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2011740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Set of genes 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733800" y="5279410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7940" y="4831140"/>
            <a:ext cx="1776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Orthologous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libri" pitchFamily="34" charset="0"/>
              </a:rPr>
              <a:t>P</a:t>
            </a:r>
            <a:r>
              <a:rPr lang="en-US" sz="3200" b="1" dirty="0" err="1" smtClean="0">
                <a:latin typeface="Calibri" pitchFamily="34" charset="0"/>
              </a:rPr>
              <a:t>henologs</a:t>
            </a:r>
            <a:r>
              <a:rPr lang="en-US" sz="3200" b="1" dirty="0" smtClean="0">
                <a:latin typeface="Calibri" pitchFamily="34" charset="0"/>
              </a:rPr>
              <a:t> identify evolutionarily conserved systems of proteins relevant to particular traits/diseases. </a:t>
            </a: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52194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766887" y="1065687"/>
            <a:ext cx="6691313" cy="5792313"/>
            <a:chOff x="1766887" y="1065687"/>
            <a:chExt cx="6691313" cy="5792313"/>
          </a:xfrm>
        </p:grpSpPr>
        <p:pic>
          <p:nvPicPr>
            <p:cNvPr id="266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043613" y="1065687"/>
              <a:ext cx="2414587" cy="56399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6627" name="Text Box 3"/>
            <p:cNvSpPr txBox="1">
              <a:spLocks noChangeArrowheads="1"/>
            </p:cNvSpPr>
            <p:nvPr/>
          </p:nvSpPr>
          <p:spPr bwMode="auto">
            <a:xfrm>
              <a:off x="6732588" y="6629400"/>
              <a:ext cx="1039812" cy="21431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 dirty="0"/>
                <a:t>Dorling Kindersley </a:t>
              </a:r>
            </a:p>
          </p:txBody>
        </p:sp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846491" y="4267200"/>
              <a:ext cx="2424743" cy="23622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6629" name="Text Box 5"/>
            <p:cNvSpPr txBox="1">
              <a:spLocks noChangeArrowheads="1"/>
            </p:cNvSpPr>
            <p:nvPr/>
          </p:nvSpPr>
          <p:spPr bwMode="auto">
            <a:xfrm>
              <a:off x="1766887" y="6643688"/>
              <a:ext cx="1281113" cy="2143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/>
                <a:t>www.chemistryland.com</a:t>
              </a:r>
            </a:p>
          </p:txBody>
        </p:sp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2209800" y="3565525"/>
              <a:ext cx="4027449" cy="4001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>
                  <a:latin typeface="Calibri" pitchFamily="34" charset="0"/>
                </a:rPr>
                <a:t>Can these really tell us about these?</a:t>
              </a:r>
            </a:p>
          </p:txBody>
        </p:sp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3200400" y="3886200"/>
              <a:ext cx="0" cy="304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2" name="Freeform 8"/>
            <p:cNvSpPr>
              <a:spLocks/>
            </p:cNvSpPr>
            <p:nvPr/>
          </p:nvSpPr>
          <p:spPr bwMode="auto">
            <a:xfrm>
              <a:off x="5562600" y="3124200"/>
              <a:ext cx="762000" cy="508000"/>
            </a:xfrm>
            <a:custGeom>
              <a:avLst/>
              <a:gdLst>
                <a:gd name="T0" fmla="*/ 2147483647 w 344"/>
                <a:gd name="T1" fmla="*/ 2147483647 h 320"/>
                <a:gd name="T2" fmla="*/ 2147483647 w 344"/>
                <a:gd name="T3" fmla="*/ 2147483647 h 320"/>
                <a:gd name="T4" fmla="*/ 2147483647 w 344"/>
                <a:gd name="T5" fmla="*/ 2147483647 h 320"/>
                <a:gd name="T6" fmla="*/ 0 60000 65536"/>
                <a:gd name="T7" fmla="*/ 0 60000 65536"/>
                <a:gd name="T8" fmla="*/ 0 60000 65536"/>
                <a:gd name="T9" fmla="*/ 0 w 344"/>
                <a:gd name="T10" fmla="*/ 0 h 320"/>
                <a:gd name="T11" fmla="*/ 344 w 344"/>
                <a:gd name="T12" fmla="*/ 320 h 3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44" h="320">
                  <a:moveTo>
                    <a:pt x="8" y="320"/>
                  </a:moveTo>
                  <a:cubicBezTo>
                    <a:pt x="4" y="192"/>
                    <a:pt x="0" y="64"/>
                    <a:pt x="56" y="32"/>
                  </a:cubicBezTo>
                  <a:cubicBezTo>
                    <a:pt x="112" y="0"/>
                    <a:pt x="296" y="112"/>
                    <a:pt x="344" y="128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36045" name="Text Box 13"/>
          <p:cNvSpPr txBox="1">
            <a:spLocks noChangeArrowheads="1"/>
          </p:cNvSpPr>
          <p:nvPr/>
        </p:nvSpPr>
        <p:spPr bwMode="auto">
          <a:xfrm>
            <a:off x="257389" y="-76200"/>
            <a:ext cx="8886612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Example #3: Yeast genes linked to statin sensitivity</a:t>
            </a:r>
          </a:p>
          <a:p>
            <a:pPr algn="ctr">
              <a:defRPr/>
            </a:pPr>
            <a:r>
              <a:rPr lang="en-US" sz="2800" b="1" dirty="0">
                <a:latin typeface="Calibri" pitchFamily="34" charset="0"/>
              </a:rPr>
              <a:t>p</a:t>
            </a:r>
            <a:r>
              <a:rPr lang="en-US" sz="2800" b="1" dirty="0" smtClean="0">
                <a:latin typeface="Calibri" pitchFamily="34" charset="0"/>
              </a:rPr>
              <a:t>redict blood vessel defects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2445603"/>
            <a:ext cx="3276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Calibri" pitchFamily="34" charset="0"/>
              </a:rPr>
              <a:t>The human versions of these yeast genes are </a:t>
            </a:r>
            <a:r>
              <a:rPr lang="en-US" sz="2000" u="sng" dirty="0" smtClean="0">
                <a:latin typeface="Calibri" pitchFamily="34" charset="0"/>
              </a:rPr>
              <a:t>candidate angiogenesis genes</a:t>
            </a:r>
            <a:endParaRPr lang="en-US" sz="2000" u="sng" dirty="0">
              <a:latin typeface="Calibri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52400" y="1024753"/>
            <a:ext cx="4337362" cy="1524345"/>
            <a:chOff x="152400" y="1024753"/>
            <a:chExt cx="3210922" cy="1128463"/>
          </a:xfrm>
        </p:grpSpPr>
        <p:pic>
          <p:nvPicPr>
            <p:cNvPr id="26634" name="Picture 10"/>
            <p:cNvPicPr>
              <a:picLocks noChangeAspect="1" noChangeArrowheads="1"/>
            </p:cNvPicPr>
            <p:nvPr/>
          </p:nvPicPr>
          <p:blipFill>
            <a:blip r:embed="rId5"/>
            <a:srcRect l="3475" t="3228" r="17376" b="51646"/>
            <a:stretch>
              <a:fillRect/>
            </a:stretch>
          </p:blipFill>
          <p:spPr bwMode="auto">
            <a:xfrm>
              <a:off x="287443" y="1024753"/>
              <a:ext cx="3075879" cy="9435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21" name="Rectangle 20"/>
            <p:cNvSpPr/>
            <p:nvPr/>
          </p:nvSpPr>
          <p:spPr>
            <a:xfrm>
              <a:off x="152400" y="1752600"/>
              <a:ext cx="1024550" cy="400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rot="16200000" flipH="1">
            <a:off x="2514596" y="2189020"/>
            <a:ext cx="360223" cy="24938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6553200" y="6477000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</a:t>
            </a:r>
            <a:r>
              <a:rPr lang="en-US" sz="1000" i="1" dirty="0" smtClean="0">
                <a:latin typeface="Calibri" pitchFamily="34" charset="0"/>
              </a:rPr>
              <a:t>al</a:t>
            </a:r>
            <a:r>
              <a:rPr lang="en-US" sz="1000" dirty="0" smtClean="0">
                <a:latin typeface="Calibri" pitchFamily="34" charset="0"/>
              </a:rPr>
              <a:t>.</a:t>
            </a:r>
          </a:p>
          <a:p>
            <a:pPr algn="r" eaLnBrk="1" hangingPunct="1"/>
            <a:r>
              <a:rPr lang="en-US" sz="1000" i="1" dirty="0" smtClean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54400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2385104" y="4267200"/>
            <a:ext cx="4926798" cy="89255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b="1" dirty="0">
                <a:latin typeface="Calibri" pitchFamily="34" charset="0"/>
              </a:rPr>
              <a:t>&amp; angiogenesis defects in </a:t>
            </a:r>
            <a:r>
              <a:rPr lang="en-US" sz="2600" b="1" dirty="0" smtClean="0">
                <a:latin typeface="Calibri" pitchFamily="34" charset="0"/>
              </a:rPr>
              <a:t>cultured</a:t>
            </a:r>
            <a:endParaRPr lang="en-US" sz="2600" b="1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2600" b="1" dirty="0">
                <a:latin typeface="Calibri" pitchFamily="34" charset="0"/>
              </a:rPr>
              <a:t>human umbilical vein </a:t>
            </a:r>
            <a:r>
              <a:rPr lang="en-US" sz="2600" b="1" dirty="0" smtClean="0">
                <a:latin typeface="Calibri" pitchFamily="34" charset="0"/>
              </a:rPr>
              <a:t>cells</a:t>
            </a:r>
            <a:endParaRPr lang="en-US" sz="2600" b="1" dirty="0">
              <a:latin typeface="Calibri" pitchFamily="34" charset="0"/>
            </a:endParaRPr>
          </a:p>
        </p:txBody>
      </p:sp>
      <p:sp>
        <p:nvSpPr>
          <p:cNvPr id="1532931" name="Text Box 3"/>
          <p:cNvSpPr txBox="1">
            <a:spLocks noChangeArrowheads="1"/>
          </p:cNvSpPr>
          <p:nvPr/>
        </p:nvSpPr>
        <p:spPr bwMode="auto">
          <a:xfrm>
            <a:off x="1811790" y="2286000"/>
            <a:ext cx="567123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>
                <a:latin typeface="Calibri" pitchFamily="34" charset="0"/>
              </a:rPr>
              <a:t>hemorrhaging in later stage embryos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533400"/>
            <a:ext cx="6934200" cy="1774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2751138"/>
            <a:ext cx="6934200" cy="15922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029200"/>
            <a:ext cx="6934200" cy="161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532935" name="Rectangle 7"/>
          <p:cNvSpPr>
            <a:spLocks noChangeArrowheads="1"/>
          </p:cNvSpPr>
          <p:nvPr/>
        </p:nvSpPr>
        <p:spPr bwMode="auto">
          <a:xfrm>
            <a:off x="838200" y="2362200"/>
            <a:ext cx="7467600" cy="20574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2938" name="Rectangle 10"/>
          <p:cNvSpPr>
            <a:spLocks noChangeArrowheads="1"/>
          </p:cNvSpPr>
          <p:nvPr/>
        </p:nvSpPr>
        <p:spPr bwMode="auto">
          <a:xfrm>
            <a:off x="304800" y="4343400"/>
            <a:ext cx="8610600" cy="2286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-118319" y="0"/>
            <a:ext cx="9329606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Disrupting the SOX13 gene causes strong blood vessel defects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6553200" y="6477000"/>
            <a:ext cx="2590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</a:t>
            </a:r>
            <a:r>
              <a:rPr lang="en-US" sz="1000" i="1" dirty="0" smtClean="0">
                <a:latin typeface="Calibri" pitchFamily="34" charset="0"/>
              </a:rPr>
              <a:t>al</a:t>
            </a:r>
            <a:r>
              <a:rPr lang="en-US" sz="1000" dirty="0" smtClean="0">
                <a:latin typeface="Calibri" pitchFamily="34" charset="0"/>
              </a:rPr>
              <a:t>.</a:t>
            </a:r>
          </a:p>
          <a:p>
            <a:pPr algn="r" eaLnBrk="1" hangingPunct="1"/>
            <a:r>
              <a:rPr lang="en-US" sz="1000" i="1" dirty="0" smtClean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1730841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2935" grpId="0" animBg="1"/>
      <p:bldP spid="15329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33800" y="1180743"/>
            <a:ext cx="18853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Last common</a:t>
            </a:r>
          </a:p>
          <a:p>
            <a:pPr algn="ctr"/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ancestor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2862233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Human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4385171" y="2197775"/>
            <a:ext cx="525264" cy="794"/>
          </a:xfrm>
          <a:prstGeom prst="line">
            <a:avLst/>
          </a:prstGeom>
          <a:ln w="635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 flipV="1">
            <a:off x="35814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H="1" flipV="1">
            <a:off x="4648200" y="2460010"/>
            <a:ext cx="1066800" cy="53340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4461371" y="2426375"/>
            <a:ext cx="525264" cy="794"/>
          </a:xfrm>
          <a:prstGeom prst="line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36576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 flipH="1" flipV="1">
            <a:off x="4724400" y="2688610"/>
            <a:ext cx="1066800" cy="533400"/>
          </a:xfrm>
          <a:prstGeom prst="straightConnector1">
            <a:avLst/>
          </a:prstGeom>
          <a:ln w="63500">
            <a:solidFill>
              <a:srgbClr val="00B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>
            <a:off x="3276600" y="3145810"/>
            <a:ext cx="1295400" cy="1752600"/>
          </a:xfrm>
          <a:prstGeom prst="arc">
            <a:avLst>
              <a:gd name="adj1" fmla="val 10800021"/>
              <a:gd name="adj2" fmla="val 151170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/>
          <p:cNvCxnSpPr>
            <a:stCxn id="24" idx="0"/>
          </p:cNvCxnSpPr>
          <p:nvPr/>
        </p:nvCxnSpPr>
        <p:spPr>
          <a:xfrm rot="16200000" flipH="1">
            <a:off x="2876549" y="4422156"/>
            <a:ext cx="800102" cy="1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Arc 26"/>
          <p:cNvSpPr/>
          <p:nvPr/>
        </p:nvSpPr>
        <p:spPr>
          <a:xfrm flipH="1">
            <a:off x="4876800" y="3145810"/>
            <a:ext cx="1295400" cy="1752600"/>
          </a:xfrm>
          <a:prstGeom prst="arc">
            <a:avLst>
              <a:gd name="adj1" fmla="val 10878301"/>
              <a:gd name="adj2" fmla="val 15135364"/>
            </a:avLst>
          </a:prstGeom>
          <a:ln w="63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5400000">
            <a:off x="5764820" y="4391391"/>
            <a:ext cx="814853" cy="92"/>
          </a:xfrm>
          <a:prstGeom prst="line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822998" y="2862233"/>
            <a:ext cx="855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Yeast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886200" y="19050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 module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 LCA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3962400" y="5279410"/>
            <a:ext cx="1447800" cy="1588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980142" y="4831140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Orthologs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 Box 12"/>
          <p:cNvSpPr txBox="1">
            <a:spLocks noChangeArrowheads="1"/>
          </p:cNvSpPr>
          <p:nvPr/>
        </p:nvSpPr>
        <p:spPr bwMode="auto">
          <a:xfrm>
            <a:off x="6705600" y="6550223"/>
            <a:ext cx="2676011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err="1">
                <a:latin typeface="Calibri" pitchFamily="34" charset="0"/>
              </a:rPr>
              <a:t>McGary</a:t>
            </a:r>
            <a:r>
              <a:rPr lang="en-US" sz="1400" dirty="0">
                <a:latin typeface="Calibri" pitchFamily="34" charset="0"/>
              </a:rPr>
              <a:t>, Park </a:t>
            </a:r>
            <a:r>
              <a:rPr lang="en-US" sz="1400" i="1" dirty="0">
                <a:latin typeface="Calibri" pitchFamily="34" charset="0"/>
              </a:rPr>
              <a:t>et </a:t>
            </a:r>
            <a:r>
              <a:rPr lang="en-US" sz="1400" i="1" dirty="0" smtClean="0">
                <a:latin typeface="Calibri" pitchFamily="34" charset="0"/>
              </a:rPr>
              <a:t>al</a:t>
            </a:r>
            <a:r>
              <a:rPr lang="en-US" sz="1400" dirty="0" smtClean="0">
                <a:latin typeface="Calibri" pitchFamily="34" charset="0"/>
              </a:rPr>
              <a:t>. </a:t>
            </a:r>
            <a:r>
              <a:rPr lang="en-US" sz="1400" i="1" dirty="0" smtClean="0">
                <a:latin typeface="Calibri" pitchFamily="34" charset="0"/>
              </a:rPr>
              <a:t>PNAS </a:t>
            </a:r>
            <a:r>
              <a:rPr lang="en-US" sz="1400" dirty="0">
                <a:latin typeface="Calibri" pitchFamily="34" charset="0"/>
              </a:rPr>
              <a:t>(2010)</a:t>
            </a:r>
          </a:p>
        </p:txBody>
      </p:sp>
      <p:pic>
        <p:nvPicPr>
          <p:cNvPr id="25" name="Picture 24" descr="human-davinci"/>
          <p:cNvPicPr>
            <a:picLocks noChangeAspect="1" noChangeArrowheads="1"/>
          </p:cNvPicPr>
          <p:nvPr/>
        </p:nvPicPr>
        <p:blipFill>
          <a:blip r:embed="rId2"/>
          <a:srcRect l="7248" t="10773" r="9665" b="26933"/>
          <a:stretch>
            <a:fillRect/>
          </a:stretch>
        </p:blipFill>
        <p:spPr bwMode="auto">
          <a:xfrm>
            <a:off x="457200" y="2764810"/>
            <a:ext cx="1893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2937847"/>
            <a:ext cx="1600200" cy="1558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1974293" y="4754940"/>
            <a:ext cx="16066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form blood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vessels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15000" y="4754940"/>
            <a:ext cx="1825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Genes 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maintain cell</a:t>
            </a:r>
          </a:p>
          <a:p>
            <a:pPr algn="ctr"/>
            <a:r>
              <a:rPr lang="en-US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walls</a:t>
            </a:r>
            <a:endParaRPr lang="en-US" sz="2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-69056" y="-34619"/>
            <a:ext cx="93654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Calibri" pitchFamily="34" charset="0"/>
              </a:rPr>
              <a:t>A </a:t>
            </a:r>
            <a:r>
              <a:rPr lang="en-US" sz="2800" b="1" dirty="0">
                <a:latin typeface="Calibri" pitchFamily="34" charset="0"/>
              </a:rPr>
              <a:t>yeast model of </a:t>
            </a:r>
            <a:r>
              <a:rPr lang="en-US" sz="2800" b="1" dirty="0" smtClean="0">
                <a:latin typeface="Calibri" pitchFamily="34" charset="0"/>
              </a:rPr>
              <a:t>angiogenesis  =  example of a deeply </a:t>
            </a:r>
            <a:r>
              <a:rPr lang="en-US" sz="2800" b="1" dirty="0">
                <a:latin typeface="Calibri" pitchFamily="34" charset="0"/>
              </a:rPr>
              <a:t>conserved, but “repurposed” gene </a:t>
            </a:r>
            <a:r>
              <a:rPr lang="en-US" sz="2800" b="1" dirty="0" smtClean="0">
                <a:latin typeface="Calibri" pitchFamily="34" charset="0"/>
              </a:rPr>
              <a:t>module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62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3"/>
          <a:srcRect l="32609" t="36202" r="39803" b="19006"/>
          <a:stretch>
            <a:fillRect/>
          </a:stretch>
        </p:blipFill>
        <p:spPr bwMode="auto">
          <a:xfrm>
            <a:off x="6477000" y="3792392"/>
            <a:ext cx="1976067" cy="170015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79047" name="Text Box 7"/>
          <p:cNvSpPr txBox="1">
            <a:spLocks noChangeArrowheads="1"/>
          </p:cNvSpPr>
          <p:nvPr/>
        </p:nvSpPr>
        <p:spPr bwMode="auto">
          <a:xfrm>
            <a:off x="0" y="373559"/>
            <a:ext cx="91440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Calibri" pitchFamily="34" charset="0"/>
              </a:rPr>
              <a:t>The </a:t>
            </a:r>
            <a:r>
              <a:rPr lang="en-US" sz="4400" b="1" dirty="0">
                <a:latin typeface="Calibri" pitchFamily="34" charset="0"/>
              </a:rPr>
              <a:t>yeast/angiogenesis gene module</a:t>
            </a:r>
          </a:p>
        </p:txBody>
      </p:sp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1911147"/>
            <a:ext cx="5148263" cy="403245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/>
        </p:spPr>
      </p:pic>
      <p:cxnSp>
        <p:nvCxnSpPr>
          <p:cNvPr id="8" name="Straight Arrow Connector 7"/>
          <p:cNvCxnSpPr/>
          <p:nvPr/>
        </p:nvCxnSpPr>
        <p:spPr>
          <a:xfrm rot="10800000">
            <a:off x="3429000" y="4501947"/>
            <a:ext cx="29718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rc 8"/>
          <p:cNvSpPr/>
          <p:nvPr/>
        </p:nvSpPr>
        <p:spPr>
          <a:xfrm>
            <a:off x="7772400" y="3739947"/>
            <a:ext cx="626660" cy="762000"/>
          </a:xfrm>
          <a:prstGeom prst="arc">
            <a:avLst>
              <a:gd name="adj1" fmla="val 16200000"/>
              <a:gd name="adj2" fmla="val 98801"/>
            </a:avLst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05800" y="35113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05800" y="5263947"/>
            <a:ext cx="1524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324600" y="3435147"/>
            <a:ext cx="22860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6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244850"/>
            <a:ext cx="6196013" cy="3613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7347" name="Text Box 10"/>
          <p:cNvSpPr txBox="1">
            <a:spLocks noChangeArrowheads="1"/>
          </p:cNvSpPr>
          <p:nvPr/>
        </p:nvSpPr>
        <p:spPr bwMode="auto">
          <a:xfrm>
            <a:off x="-104775" y="3244850"/>
            <a:ext cx="1933575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1144 assays from</a:t>
            </a:r>
          </a:p>
          <a:p>
            <a:pPr algn="ctr"/>
            <a:r>
              <a:rPr lang="en-US" b="1"/>
              <a:t>Hillenmeyer </a:t>
            </a:r>
            <a:r>
              <a:rPr lang="en-US" b="1" i="1"/>
              <a:t>et al.,</a:t>
            </a:r>
          </a:p>
          <a:p>
            <a:pPr algn="ctr"/>
            <a:r>
              <a:rPr lang="en-US" b="1" i="1"/>
              <a:t>Science</a:t>
            </a:r>
            <a:r>
              <a:rPr lang="en-US" b="1"/>
              <a:t> (2008)</a:t>
            </a:r>
          </a:p>
        </p:txBody>
      </p:sp>
      <p:pic>
        <p:nvPicPr>
          <p:cNvPr id="57348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43813" y="3092450"/>
            <a:ext cx="1066800" cy="1039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7349" name="Text Box 18"/>
          <p:cNvSpPr txBox="1">
            <a:spLocks noChangeArrowheads="1"/>
          </p:cNvSpPr>
          <p:nvPr/>
        </p:nvSpPr>
        <p:spPr bwMode="auto">
          <a:xfrm>
            <a:off x="7796213" y="3975100"/>
            <a:ext cx="1017587" cy="184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"/>
              <a:t>www.chemistryland.com</a:t>
            </a: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-76200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Chemicals that interact genetically with this module </a:t>
            </a: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are candidate angiogenesis inhibitors</a:t>
            </a:r>
          </a:p>
        </p:txBody>
      </p:sp>
      <p:pic>
        <p:nvPicPr>
          <p:cNvPr id="5735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806450"/>
            <a:ext cx="2786063" cy="2178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1" name="Down Arrow 10"/>
          <p:cNvSpPr/>
          <p:nvPr/>
        </p:nvSpPr>
        <p:spPr>
          <a:xfrm>
            <a:off x="4343400" y="2787650"/>
            <a:ext cx="685800" cy="6858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7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51968" r="13228" b="62900"/>
          <a:stretch>
            <a:fillRect/>
          </a:stretch>
        </p:blipFill>
        <p:spPr bwMode="auto">
          <a:xfrm>
            <a:off x="3271838" y="2578100"/>
            <a:ext cx="2366962" cy="1155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3251" name="TextBox 2"/>
          <p:cNvSpPr txBox="1">
            <a:spLocks noChangeArrowheads="1"/>
          </p:cNvSpPr>
          <p:nvPr/>
        </p:nvSpPr>
        <p:spPr bwMode="auto">
          <a:xfrm>
            <a:off x="76200" y="3659187"/>
            <a:ext cx="8697061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-"/>
            </a:pPr>
            <a:endParaRPr lang="en-US" sz="2800" dirty="0" smtClean="0">
              <a:latin typeface="Calibri" pitchFamily="34" charset="0"/>
            </a:endParaRPr>
          </a:p>
          <a:p>
            <a:endParaRPr lang="en-US" sz="2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</a:rPr>
              <a:t>Approved by </a:t>
            </a:r>
            <a:r>
              <a:rPr lang="en-US" sz="2800" b="1" dirty="0" smtClean="0">
                <a:latin typeface="Calibri" pitchFamily="34" charset="0"/>
              </a:rPr>
              <a:t>U.S</a:t>
            </a:r>
            <a:r>
              <a:rPr lang="en-US" sz="2800" b="1" dirty="0">
                <a:latin typeface="Calibri" pitchFamily="34" charset="0"/>
              </a:rPr>
              <a:t>. Food and Drug Administration in 1967</a:t>
            </a:r>
          </a:p>
          <a:p>
            <a:endParaRPr lang="en-US" sz="2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Fungicide </a:t>
            </a:r>
            <a:r>
              <a:rPr lang="en-US" sz="2800" dirty="0">
                <a:latin typeface="Calibri" pitchFamily="34" charset="0"/>
              </a:rPr>
              <a:t>and </a:t>
            </a:r>
            <a:r>
              <a:rPr lang="en-US" sz="2800" dirty="0" err="1">
                <a:latin typeface="Calibri" pitchFamily="34" charset="0"/>
              </a:rPr>
              <a:t>parasiticide</a:t>
            </a:r>
            <a:endParaRPr lang="en-US" sz="2800" dirty="0">
              <a:latin typeface="Calibri" pitchFamily="34" charset="0"/>
            </a:endParaRPr>
          </a:p>
          <a:p>
            <a:pPr>
              <a:buFontTx/>
              <a:buChar char="-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Not </a:t>
            </a:r>
            <a:r>
              <a:rPr lang="en-US" sz="2800" dirty="0">
                <a:latin typeface="Calibri" pitchFamily="34" charset="0"/>
              </a:rPr>
              <a:t>mutagenic or </a:t>
            </a:r>
            <a:r>
              <a:rPr lang="en-US" sz="2800" dirty="0" smtClean="0">
                <a:latin typeface="Calibri" pitchFamily="34" charset="0"/>
              </a:rPr>
              <a:t>carcinogenic; 2 </a:t>
            </a:r>
            <a:r>
              <a:rPr lang="en-US" sz="2800" dirty="0">
                <a:latin typeface="Calibri" pitchFamily="34" charset="0"/>
              </a:rPr>
              <a:t>year </a:t>
            </a:r>
            <a:r>
              <a:rPr lang="en-US" sz="2800" dirty="0" smtClean="0">
                <a:latin typeface="Calibri" pitchFamily="34" charset="0"/>
              </a:rPr>
              <a:t>dog safety trials</a:t>
            </a:r>
            <a:endParaRPr lang="en-US" sz="2800" dirty="0">
              <a:latin typeface="Calibri" pitchFamily="34" charset="0"/>
            </a:endParaRPr>
          </a:p>
          <a:p>
            <a:r>
              <a:rPr lang="en-US" sz="2800" dirty="0">
                <a:latin typeface="Calibri" pitchFamily="34" charset="0"/>
              </a:rPr>
              <a:t>- Off-patent, </a:t>
            </a:r>
            <a:r>
              <a:rPr lang="en-US" sz="2800" dirty="0" smtClean="0">
                <a:latin typeface="Calibri" pitchFamily="34" charset="0"/>
              </a:rPr>
              <a:t>marketed </a:t>
            </a:r>
            <a:r>
              <a:rPr lang="en-US" sz="2800" dirty="0">
                <a:latin typeface="Calibri" pitchFamily="34" charset="0"/>
              </a:rPr>
              <a:t>as a </a:t>
            </a:r>
            <a:r>
              <a:rPr lang="en-US" sz="2800" dirty="0" smtClean="0">
                <a:latin typeface="Calibri" pitchFamily="34" charset="0"/>
              </a:rPr>
              <a:t>generic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4267200"/>
            <a:ext cx="9144000" cy="990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4361" y="1676400"/>
            <a:ext cx="886210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dirty="0">
                <a:latin typeface="Calibri" pitchFamily="34" charset="0"/>
              </a:rPr>
              <a:t>TBZ = </a:t>
            </a:r>
            <a:r>
              <a:rPr lang="en-US" sz="2800" b="1" dirty="0" err="1">
                <a:latin typeface="Calibri" pitchFamily="34" charset="0"/>
              </a:rPr>
              <a:t>thiabendazole</a:t>
            </a:r>
            <a:endParaRPr lang="en-US" sz="2800" b="1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FDA-approved antifungal drug with 40 years of safety data</a:t>
            </a:r>
            <a:endParaRPr lang="en-US" sz="2800" b="1" dirty="0"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Screening </a:t>
            </a:r>
            <a:r>
              <a:rPr lang="en-US" sz="2800" b="1" dirty="0">
                <a:latin typeface="Calibri" pitchFamily="34" charset="0"/>
              </a:rPr>
              <a:t>for </a:t>
            </a:r>
            <a:r>
              <a:rPr lang="en-US" sz="2800" b="1" dirty="0" smtClean="0">
                <a:latin typeface="Calibri" pitchFamily="34" charset="0"/>
              </a:rPr>
              <a:t>drugs that interact genetically with this yeast module led us to identify a new </a:t>
            </a:r>
            <a:r>
              <a:rPr lang="en-US" sz="2800" b="1" dirty="0">
                <a:latin typeface="Calibri" pitchFamily="34" charset="0"/>
              </a:rPr>
              <a:t>angiogenesis </a:t>
            </a:r>
            <a:r>
              <a:rPr lang="en-US" sz="2800" b="1" dirty="0" smtClean="0">
                <a:latin typeface="Calibri" pitchFamily="34" charset="0"/>
              </a:rPr>
              <a:t>inhibitor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90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69865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My opinion, FWIW, is that “research parasites</a:t>
            </a:r>
            <a:r>
              <a:rPr lang="en-US" sz="2800" b="1" dirty="0" smtClean="0">
                <a:latin typeface="Calibri" pitchFamily="34" charset="0"/>
              </a:rPr>
              <a:t>” are</a:t>
            </a:r>
            <a:endParaRPr lang="en-US" sz="2800" b="1" dirty="0" smtClean="0">
              <a:latin typeface="Calibri" pitchFamily="34" charset="0"/>
            </a:endParaRPr>
          </a:p>
          <a:p>
            <a:pPr algn="ctr"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1. </a:t>
            </a:r>
            <a:r>
              <a:rPr lang="en-US" sz="2800" b="1" dirty="0" smtClean="0">
                <a:latin typeface="Calibri" pitchFamily="34" charset="0"/>
              </a:rPr>
              <a:t>Independent </a:t>
            </a:r>
            <a:r>
              <a:rPr lang="en-US" sz="2800" b="1" dirty="0" smtClean="0">
                <a:latin typeface="Calibri" pitchFamily="34" charset="0"/>
              </a:rPr>
              <a:t>and often highly rigorous </a:t>
            </a:r>
            <a:r>
              <a:rPr lang="en-US" sz="2800" b="1" dirty="0" smtClean="0">
                <a:latin typeface="Calibri" pitchFamily="34" charset="0"/>
              </a:rPr>
              <a:t>scientists</a:t>
            </a:r>
            <a:endParaRPr lang="en-US" sz="28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2. Essential to the scientific process, </a:t>
            </a:r>
            <a:r>
              <a:rPr lang="en-US" sz="2800" b="1" dirty="0" smtClean="0">
                <a:latin typeface="Calibri" pitchFamily="34" charset="0"/>
              </a:rPr>
              <a:t>especially when they</a:t>
            </a:r>
            <a:endParaRPr lang="en-US" sz="2800" b="1" dirty="0" smtClean="0">
              <a:latin typeface="Calibri" pitchFamily="34" charset="0"/>
            </a:endParaRP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3. Independently test the original authors’ analyses. Often,</a:t>
            </a: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4. They approach analyses with different starting biases,</a:t>
            </a:r>
            <a:r>
              <a:rPr lang="en-US" sz="2800" b="1" dirty="0">
                <a:latin typeface="Calibri" pitchFamily="34" charset="0"/>
              </a:rPr>
              <a:t> </a:t>
            </a:r>
            <a:r>
              <a:rPr lang="en-US" sz="2800" b="1" dirty="0" smtClean="0">
                <a:latin typeface="Calibri" pitchFamily="34" charset="0"/>
              </a:rPr>
              <a:t>so</a:t>
            </a: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5. Can contribute entirely new interpretations of the original studies, and </a:t>
            </a:r>
          </a:p>
          <a:p>
            <a:pPr>
              <a:defRPr/>
            </a:pPr>
            <a:r>
              <a:rPr lang="en-US" sz="2800" b="1" dirty="0" smtClean="0">
                <a:latin typeface="Calibri" pitchFamily="34" charset="0"/>
              </a:rPr>
              <a:t>6. Find entirely unanticipated uses for published data</a:t>
            </a:r>
          </a:p>
          <a:p>
            <a:pPr algn="ctr"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IMO, the act of publishing data in a peer-reviewed journal</a:t>
            </a: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commits you to release that data for public</a:t>
            </a:r>
          </a:p>
          <a:p>
            <a:pPr algn="ctr">
              <a:defRPr/>
            </a:pPr>
            <a:r>
              <a:rPr lang="en-US" sz="2800" b="1" dirty="0">
                <a:latin typeface="Calibri" pitchFamily="34" charset="0"/>
              </a:rPr>
              <a:t>i</a:t>
            </a:r>
            <a:r>
              <a:rPr lang="en-US" sz="2800" b="1" dirty="0" smtClean="0">
                <a:latin typeface="Calibri" pitchFamily="34" charset="0"/>
              </a:rPr>
              <a:t>nspection, reproducibility studies, re-analysis, and many unanticipated new uses.</a:t>
            </a:r>
          </a:p>
          <a:p>
            <a:pPr algn="ctr">
              <a:defRPr/>
            </a:pPr>
            <a:endParaRPr lang="en-US" sz="2800" b="1" dirty="0" smtClean="0">
              <a:latin typeface="Calibri" pitchFamily="34" charset="0"/>
            </a:endParaRPr>
          </a:p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Science is improved when this happens.</a:t>
            </a:r>
          </a:p>
        </p:txBody>
      </p:sp>
    </p:spTree>
    <p:extLst>
      <p:ext uri="{BB962C8B-B14F-4D97-AF65-F5344CB8AC3E}">
        <p14:creationId xmlns:p14="http://schemas.microsoft.com/office/powerpoint/2010/main" val="3136129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-76199" y="86380"/>
            <a:ext cx="92202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Imaging the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blood vessels of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living, 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transgenic 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tadpole in a dish of water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63170" name="Picture 2"/>
          <p:cNvPicPr>
            <a:picLocks noChangeAspect="1" noChangeArrowheads="1"/>
          </p:cNvPicPr>
          <p:nvPr/>
        </p:nvPicPr>
        <p:blipFill>
          <a:blip r:embed="rId2"/>
          <a:srcRect l="672" t="2652" r="672" b="2652"/>
          <a:stretch>
            <a:fillRect/>
          </a:stretch>
        </p:blipFill>
        <p:spPr bwMode="auto">
          <a:xfrm>
            <a:off x="61472" y="2239255"/>
            <a:ext cx="9021056" cy="219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76200" y="2286000"/>
            <a:ext cx="457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0" y="2286000"/>
            <a:ext cx="12192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865458" y="4086477"/>
            <a:ext cx="1116701" cy="23466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4343400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200 </a:t>
            </a:r>
            <a:r>
              <a:rPr lang="en-US" sz="1200" dirty="0" smtClean="0">
                <a:solidFill>
                  <a:srgbClr val="FFFFFF"/>
                </a:solidFill>
                <a:latin typeface="Symbol" pitchFamily="18" charset="2"/>
              </a:rPr>
              <a:t>m</a:t>
            </a:r>
            <a:r>
              <a:rPr lang="en-US" sz="1200" dirty="0" smtClean="0">
                <a:solidFill>
                  <a:srgbClr val="FFFFFF"/>
                </a:solidFill>
              </a:rPr>
              <a:t>m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4226719" y="6019800"/>
            <a:ext cx="51458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i="1" dirty="0" err="1" smtClean="0">
                <a:solidFill>
                  <a:srgbClr val="00FF00"/>
                </a:solidFill>
              </a:rPr>
              <a:t>kdr:GFP</a:t>
            </a:r>
            <a:r>
              <a:rPr lang="en-US" sz="2400" dirty="0" smtClean="0">
                <a:solidFill>
                  <a:srgbClr val="00FF00"/>
                </a:solidFill>
              </a:rPr>
              <a:t> transgenic </a:t>
            </a:r>
            <a:r>
              <a:rPr lang="en-US" sz="2400" i="1" dirty="0" err="1" smtClean="0">
                <a:solidFill>
                  <a:srgbClr val="00FF00"/>
                </a:solidFill>
              </a:rPr>
              <a:t>Xenopus</a:t>
            </a:r>
            <a:r>
              <a:rPr lang="en-US" sz="2400" i="1" dirty="0" smtClean="0">
                <a:solidFill>
                  <a:srgbClr val="00FF00"/>
                </a:solidFill>
              </a:rPr>
              <a:t> </a:t>
            </a:r>
            <a:r>
              <a:rPr lang="en-US" sz="2400" i="1" dirty="0" err="1">
                <a:solidFill>
                  <a:srgbClr val="00FF00"/>
                </a:solidFill>
              </a:rPr>
              <a:t>laevis</a:t>
            </a:r>
            <a:endParaRPr lang="en-US" sz="2400" i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5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pplemental Movie 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2286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Supplemental Movie 2.m4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724400" y="12954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11342" y="-152400"/>
            <a:ext cx="866416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TBZ disrupts </a:t>
            </a:r>
            <a:r>
              <a:rPr lang="en-US" sz="3600" b="1" dirty="0">
                <a:latin typeface="Calibri" pitchFamily="34" charset="0"/>
              </a:rPr>
              <a:t>vascular </a:t>
            </a:r>
            <a:r>
              <a:rPr lang="en-US" sz="3600" b="1" dirty="0" smtClean="0">
                <a:latin typeface="Calibri" pitchFamily="34" charset="0"/>
              </a:rPr>
              <a:t>integrity, making</a:t>
            </a:r>
            <a:endParaRPr lang="en-US" sz="3600" b="1" dirty="0">
              <a:latin typeface="Calibri" pitchFamily="34" charset="0"/>
            </a:endParaRPr>
          </a:p>
          <a:p>
            <a:pPr algn="ctr">
              <a:defRPr/>
            </a:pPr>
            <a:r>
              <a:rPr lang="en-US" sz="3600" b="1" dirty="0">
                <a:latin typeface="Calibri" pitchFamily="34" charset="0"/>
              </a:rPr>
              <a:t>vascular </a:t>
            </a:r>
            <a:r>
              <a:rPr lang="en-US" sz="3600" b="1" dirty="0" smtClean="0">
                <a:latin typeface="Calibri" pitchFamily="34" charset="0"/>
              </a:rPr>
              <a:t>endothelial cells retract &amp; round up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7"/>
          <a:srcRect t="47905" b="28365"/>
          <a:stretch>
            <a:fillRect/>
          </a:stretch>
        </p:blipFill>
        <p:spPr bwMode="auto">
          <a:xfrm>
            <a:off x="1066800" y="4970463"/>
            <a:ext cx="7962900" cy="1735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7" name="Down Arrow 16"/>
          <p:cNvSpPr/>
          <p:nvPr/>
        </p:nvSpPr>
        <p:spPr>
          <a:xfrm>
            <a:off x="6629400" y="4572000"/>
            <a:ext cx="533400" cy="381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itchFamily="34" charset="0"/>
            </a:endParaRP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61565" y="968315"/>
            <a:ext cx="2627066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Calibri" pitchFamily="34" charset="0"/>
              </a:rPr>
              <a:t>Control (DMSO carrier)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724400" y="971490"/>
            <a:ext cx="7608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+ </a:t>
            </a:r>
            <a:r>
              <a:rPr lang="en-US" sz="2000" b="1" dirty="0" smtClean="0">
                <a:latin typeface="Calibri" pitchFamily="34" charset="0"/>
              </a:rPr>
              <a:t>TBZ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9" name="Text Box 38"/>
          <p:cNvSpPr txBox="1">
            <a:spLocks noChangeArrowheads="1"/>
          </p:cNvSpPr>
          <p:nvPr/>
        </p:nvSpPr>
        <p:spPr bwMode="auto">
          <a:xfrm>
            <a:off x="7388391" y="6611779"/>
            <a:ext cx="17556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Cha </a:t>
            </a:r>
            <a:r>
              <a:rPr lang="en-US" sz="1000" i="1" dirty="0" smtClean="0">
                <a:latin typeface="Calibri" pitchFamily="34" charset="0"/>
              </a:rPr>
              <a:t>et al</a:t>
            </a:r>
            <a:r>
              <a:rPr lang="en-US" sz="1000" dirty="0" smtClean="0">
                <a:latin typeface="Calibri" pitchFamily="34" charset="0"/>
              </a:rPr>
              <a:t>., </a:t>
            </a:r>
            <a:r>
              <a:rPr lang="en-US" sz="1000" i="1" dirty="0" err="1" smtClean="0">
                <a:latin typeface="Calibri" pitchFamily="34" charset="0"/>
              </a:rPr>
              <a:t>PLoS</a:t>
            </a:r>
            <a:r>
              <a:rPr lang="en-US" sz="1000" i="1" dirty="0" smtClean="0">
                <a:latin typeface="Calibri" pitchFamily="34" charset="0"/>
              </a:rPr>
              <a:t> Biology </a:t>
            </a:r>
            <a:r>
              <a:rPr lang="en-US" sz="1000" dirty="0" smtClean="0">
                <a:latin typeface="Calibri" pitchFamily="34" charset="0"/>
              </a:rPr>
              <a:t>(2012)</a:t>
            </a:r>
            <a:endParaRPr lang="en-US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4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705969"/>
            <a:ext cx="9144000" cy="22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upplemental Movie 3.m4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7400" y="76200"/>
            <a:ext cx="6096000" cy="4572000"/>
          </a:xfrm>
          <a:prstGeom prst="rect">
            <a:avLst/>
          </a:prstGeom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0" y="0"/>
            <a:ext cx="1947969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reversibly…</a:t>
            </a: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200" y="4724400"/>
            <a:ext cx="381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99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b="41963"/>
          <a:stretch>
            <a:fillRect/>
          </a:stretch>
        </p:blipFill>
        <p:spPr bwMode="auto">
          <a:xfrm>
            <a:off x="380787" y="1143000"/>
            <a:ext cx="8237173" cy="3184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Text Box 21"/>
          <p:cNvSpPr txBox="1">
            <a:spLocks noChangeArrowheads="1"/>
          </p:cNvSpPr>
          <p:nvPr/>
        </p:nvSpPr>
        <p:spPr bwMode="auto">
          <a:xfrm>
            <a:off x="0" y="-76200"/>
            <a:ext cx="91440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TBZ slows human </a:t>
            </a:r>
            <a:r>
              <a:rPr lang="en-US" sz="3600" b="1" dirty="0" err="1" smtClean="0">
                <a:latin typeface="Calibri" pitchFamily="34" charset="0"/>
              </a:rPr>
              <a:t>fibrosarcoma</a:t>
            </a:r>
            <a:r>
              <a:rPr lang="en-US" sz="3600" b="1" dirty="0" smtClean="0">
                <a:latin typeface="Calibri" pitchFamily="34" charset="0"/>
              </a:rPr>
              <a:t> tumors</a:t>
            </a:r>
          </a:p>
          <a:p>
            <a:pPr algn="ctr">
              <a:defRPr/>
            </a:pPr>
            <a:r>
              <a:rPr lang="en-US" sz="3600" b="1" dirty="0" smtClean="0">
                <a:latin typeface="Calibri" pitchFamily="34" charset="0"/>
              </a:rPr>
              <a:t>transplanted into immune-compromised </a:t>
            </a:r>
            <a:r>
              <a:rPr lang="en-US" sz="3600" b="1" dirty="0">
                <a:latin typeface="Calibri" pitchFamily="34" charset="0"/>
              </a:rPr>
              <a:t>mice</a:t>
            </a:r>
          </a:p>
        </p:txBody>
      </p:sp>
      <p:sp>
        <p:nvSpPr>
          <p:cNvPr id="54276" name="Text Box 37"/>
          <p:cNvSpPr txBox="1">
            <a:spLocks noChangeArrowheads="1"/>
          </p:cNvSpPr>
          <p:nvPr/>
        </p:nvSpPr>
        <p:spPr bwMode="auto">
          <a:xfrm>
            <a:off x="2854754" y="6291262"/>
            <a:ext cx="41148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Vasculature </a:t>
            </a:r>
            <a:r>
              <a:rPr lang="en-US" sz="2400" dirty="0">
                <a:latin typeface="Calibri" pitchFamily="34" charset="0"/>
              </a:rPr>
              <a:t>in tumor sections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4267200" y="11430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4114800"/>
            <a:ext cx="381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81006" y="4114800"/>
            <a:ext cx="248194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5022" y="1201783"/>
            <a:ext cx="302623" cy="28302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00600" y="4114800"/>
            <a:ext cx="3505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/>
          <a:srcRect t="66163" r="46774" b="501"/>
          <a:stretch/>
        </p:blipFill>
        <p:spPr bwMode="auto">
          <a:xfrm>
            <a:off x="2626154" y="4511040"/>
            <a:ext cx="4384246" cy="1828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124200" y="4419600"/>
            <a:ext cx="1128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Control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86400" y="4419600"/>
            <a:ext cx="65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Calibri" pitchFamily="34" charset="0"/>
              </a:rPr>
              <a:t>TBZ</a:t>
            </a:r>
            <a:endParaRPr lang="en-US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7388391" y="6611779"/>
            <a:ext cx="17556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Cha </a:t>
            </a:r>
            <a:r>
              <a:rPr lang="en-US" sz="1000" i="1" dirty="0" smtClean="0">
                <a:latin typeface="Calibri" pitchFamily="34" charset="0"/>
              </a:rPr>
              <a:t>et al</a:t>
            </a:r>
            <a:r>
              <a:rPr lang="en-US" sz="1000" dirty="0" smtClean="0">
                <a:latin typeface="Calibri" pitchFamily="34" charset="0"/>
              </a:rPr>
              <a:t>., </a:t>
            </a:r>
            <a:r>
              <a:rPr lang="en-US" sz="1000" i="1" dirty="0" err="1" smtClean="0">
                <a:latin typeface="Calibri" pitchFamily="34" charset="0"/>
              </a:rPr>
              <a:t>PLoS</a:t>
            </a:r>
            <a:r>
              <a:rPr lang="en-US" sz="1000" i="1" dirty="0" smtClean="0">
                <a:latin typeface="Calibri" pitchFamily="34" charset="0"/>
              </a:rPr>
              <a:t> Biology </a:t>
            </a:r>
            <a:r>
              <a:rPr lang="en-US" sz="1000" dirty="0" smtClean="0">
                <a:latin typeface="Calibri" pitchFamily="34" charset="0"/>
              </a:rPr>
              <a:t>(2012)</a:t>
            </a:r>
            <a:endParaRPr lang="en-US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91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879937"/>
            <a:ext cx="8501063" cy="449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200400" y="2413337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648200" y="6299537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39000" y="6299537"/>
            <a:ext cx="7620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“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oad </a:t>
            </a:r>
            <a: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map” to a </a:t>
            </a:r>
            <a:r>
              <a:rPr lang="en-US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new vascular disrupting agent, by mapping phenotypes across species</a:t>
            </a:r>
            <a:endParaRPr lang="en-US" sz="4000" b="1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3403937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9000" y="3175337"/>
            <a:ext cx="29718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400800" y="3403937"/>
            <a:ext cx="25146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200" y="5613737"/>
            <a:ext cx="24384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5842337"/>
            <a:ext cx="25908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77000" y="5766137"/>
            <a:ext cx="2438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3400" y="3099137"/>
            <a:ext cx="2580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Mouse genes linked to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angiogenesis…</a:t>
            </a:r>
            <a:endParaRPr lang="en-US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26706" y="3099137"/>
            <a:ext cx="2469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a yeast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system. Yeast genes…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61648" y="3099137"/>
            <a:ext cx="2991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…suggest angiogenesis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genes, confirmed in frogs, 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validating the method.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52816" y="5766137"/>
            <a:ext cx="24338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Drug screens in yeast</a:t>
            </a:r>
          </a:p>
          <a:p>
            <a:pPr algn="ctr"/>
            <a:r>
              <a:rPr lang="en-US" sz="2000" b="1" dirty="0">
                <a:latin typeface="Calibri" pitchFamily="34" charset="0"/>
                <a:cs typeface="Calibri" pitchFamily="34" charset="0"/>
              </a:rPr>
              <a:t>s</a:t>
            </a:r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uggest angiogenesis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drugs…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41763" y="5766137"/>
            <a:ext cx="2490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…confirmed in frogs…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3792" y="5766137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…mouse tumor trials,</a:t>
            </a:r>
          </a:p>
          <a:p>
            <a:pPr algn="ctr"/>
            <a:r>
              <a:rPr lang="en-US" sz="2000" b="1" dirty="0" smtClean="0">
                <a:latin typeface="Calibri" pitchFamily="34" charset="0"/>
                <a:cs typeface="Calibri" pitchFamily="34" charset="0"/>
              </a:rPr>
              <a:t>and humans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7388391" y="6611779"/>
            <a:ext cx="1755609" cy="24622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Cha </a:t>
            </a:r>
            <a:r>
              <a:rPr lang="en-US" sz="1000" i="1" dirty="0" smtClean="0">
                <a:latin typeface="Calibri" pitchFamily="34" charset="0"/>
              </a:rPr>
              <a:t>et al</a:t>
            </a:r>
            <a:r>
              <a:rPr lang="en-US" sz="1000" dirty="0" smtClean="0">
                <a:latin typeface="Calibri" pitchFamily="34" charset="0"/>
              </a:rPr>
              <a:t>., </a:t>
            </a:r>
            <a:r>
              <a:rPr lang="en-US" sz="1000" i="1" dirty="0" err="1" smtClean="0">
                <a:latin typeface="Calibri" pitchFamily="34" charset="0"/>
              </a:rPr>
              <a:t>PLoS</a:t>
            </a:r>
            <a:r>
              <a:rPr lang="en-US" sz="1000" i="1" dirty="0" smtClean="0">
                <a:latin typeface="Calibri" pitchFamily="34" charset="0"/>
              </a:rPr>
              <a:t> Biology </a:t>
            </a:r>
            <a:r>
              <a:rPr lang="en-US" sz="1000" dirty="0" smtClean="0">
                <a:latin typeface="Calibri" pitchFamily="34" charset="0"/>
              </a:rPr>
              <a:t>(2012)</a:t>
            </a:r>
            <a:endParaRPr lang="en-US" sz="1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471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81000" y="152400"/>
            <a:ext cx="8382000" cy="129540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400" b="1" kern="0" dirty="0" smtClean="0">
                <a:latin typeface="Calibri" pitchFamily="34" charset="0"/>
                <a:cs typeface="Calibri" pitchFamily="34" charset="0"/>
              </a:rPr>
              <a:t>Try it out yourself!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400" b="1" kern="0" dirty="0" smtClean="0">
                <a:latin typeface="Calibri" pitchFamily="34" charset="0"/>
                <a:cs typeface="Calibri" pitchFamily="34" charset="0"/>
              </a:rPr>
              <a:t>http://www.phenologs.org</a:t>
            </a:r>
            <a:endParaRPr lang="en-US" sz="4400" b="1" kern="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133600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You can </a:t>
            </a:r>
            <a:r>
              <a:rPr lang="en-US" sz="2800" dirty="0" smtClean="0">
                <a:latin typeface="Calibri" pitchFamily="34" charset="0"/>
              </a:rPr>
              <a:t>start </a:t>
            </a:r>
            <a:r>
              <a:rPr lang="en-US" sz="2800" dirty="0">
                <a:latin typeface="Calibri" pitchFamily="34" charset="0"/>
              </a:rPr>
              <a:t>by rediscovering the plant model of </a:t>
            </a:r>
            <a:r>
              <a:rPr lang="en-US" sz="2800" dirty="0" err="1">
                <a:latin typeface="Calibri" pitchFamily="34" charset="0"/>
              </a:rPr>
              <a:t>Waardenburg</a:t>
            </a: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syndrome: </a:t>
            </a:r>
          </a:p>
          <a:p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</a:rPr>
              <a:t>Search known </a:t>
            </a:r>
            <a:r>
              <a:rPr lang="en-US" sz="2800" dirty="0">
                <a:latin typeface="Calibri" pitchFamily="34" charset="0"/>
              </a:rPr>
              <a:t>diseases for "</a:t>
            </a:r>
            <a:r>
              <a:rPr lang="en-US" sz="2800" dirty="0" err="1">
                <a:latin typeface="Calibri" pitchFamily="34" charset="0"/>
              </a:rPr>
              <a:t>Waardenburg</a:t>
            </a:r>
            <a:r>
              <a:rPr lang="en-US" sz="2800" dirty="0">
                <a:latin typeface="Calibri" pitchFamily="34" charset="0"/>
              </a:rPr>
              <a:t>", or enter the human genes linked to </a:t>
            </a:r>
            <a:r>
              <a:rPr lang="en-US" sz="2800" dirty="0" err="1">
                <a:latin typeface="Calibri" pitchFamily="34" charset="0"/>
              </a:rPr>
              <a:t>Waardenburg</a:t>
            </a:r>
            <a:r>
              <a:rPr lang="en-US" sz="2800" dirty="0">
                <a:latin typeface="Calibri" pitchFamily="34" charset="0"/>
              </a:rPr>
              <a:t> (</a:t>
            </a:r>
            <a:r>
              <a:rPr lang="en-US" sz="2800" dirty="0" err="1">
                <a:latin typeface="Calibri" pitchFamily="34" charset="0"/>
              </a:rPr>
              <a:t>Entrez</a:t>
            </a:r>
            <a:r>
              <a:rPr lang="en-US" sz="2800" dirty="0">
                <a:latin typeface="Calibri" pitchFamily="34" charset="0"/>
              </a:rPr>
              <a:t> gene IDs 4286, 5077, 6591, 7299) </a:t>
            </a:r>
            <a:r>
              <a:rPr lang="en-US" sz="2800" dirty="0" smtClean="0">
                <a:latin typeface="Calibri" pitchFamily="34" charset="0"/>
              </a:rPr>
              <a:t>to start.</a:t>
            </a:r>
          </a:p>
          <a:p>
            <a:endParaRPr lang="en-US" sz="2800" dirty="0">
              <a:latin typeface="Calibri" pitchFamily="34" charset="0"/>
            </a:endParaRPr>
          </a:p>
          <a:p>
            <a:pPr algn="ctr"/>
            <a:r>
              <a:rPr lang="en-US" sz="2800" b="1" dirty="0">
                <a:latin typeface="Calibri" pitchFamily="34" charset="0"/>
              </a:rPr>
              <a:t>T</a:t>
            </a:r>
            <a:r>
              <a:rPr lang="en-US" sz="2800" b="1" dirty="0" smtClean="0">
                <a:latin typeface="Calibri" pitchFamily="34" charset="0"/>
              </a:rPr>
              <a:t>ools for finding </a:t>
            </a:r>
            <a:r>
              <a:rPr lang="en-US" sz="2800" b="1" dirty="0" err="1" smtClean="0">
                <a:latin typeface="Calibri" pitchFamily="34" charset="0"/>
              </a:rPr>
              <a:t>orthologs</a:t>
            </a:r>
            <a:r>
              <a:rPr lang="en-US" sz="2800" b="1" dirty="0" smtClean="0">
                <a:latin typeface="Calibri" pitchFamily="34" charset="0"/>
              </a:rPr>
              <a:t> are linked on the class website</a:t>
            </a:r>
            <a:endParaRPr lang="en-US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10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20" y="1143000"/>
            <a:ext cx="872176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56604" y="6133804"/>
            <a:ext cx="3830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http://researchparasite.com/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atin typeface="Calibri" pitchFamily="34" charset="0"/>
              </a:rPr>
              <a:t>Plus, you could win big!</a:t>
            </a:r>
          </a:p>
        </p:txBody>
      </p:sp>
    </p:spTree>
    <p:extLst>
      <p:ext uri="{BB962C8B-B14F-4D97-AF65-F5344CB8AC3E}">
        <p14:creationId xmlns:p14="http://schemas.microsoft.com/office/powerpoint/2010/main" val="283052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otte\Documents\SpiderOak Hive\NIH-R01-LECA-2015\RepresentativeEu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5" b="-207"/>
          <a:stretch/>
        </p:blipFill>
        <p:spPr bwMode="auto">
          <a:xfrm>
            <a:off x="-76200" y="5166360"/>
            <a:ext cx="92202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6687979"/>
            <a:ext cx="902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dapted 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from 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Katz, </a:t>
            </a:r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Annu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 Rev </a:t>
            </a:r>
            <a:r>
              <a:rPr lang="en-US" sz="1000" dirty="0" err="1" smtClean="0">
                <a:solidFill>
                  <a:schemeClr val="bg1"/>
                </a:solidFill>
                <a:latin typeface="Calibri" pitchFamily="34" charset="0"/>
              </a:rPr>
              <a:t>Microbiol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 (2012)</a:t>
            </a:r>
            <a:r>
              <a:rPr lang="en-US" sz="1000" dirty="0" smtClean="0">
                <a:latin typeface="Calibri" pitchFamily="34" charset="0"/>
              </a:rPr>
              <a:t>, Wikipedia</a:t>
            </a:r>
            <a:r>
              <a:rPr lang="en-US" sz="1000" dirty="0">
                <a:latin typeface="Calibri" pitchFamily="34" charset="0"/>
              </a:rPr>
              <a:t>, Phys.org, Science Photo </a:t>
            </a:r>
            <a:r>
              <a:rPr lang="en-US" sz="1000" dirty="0" smtClean="0">
                <a:latin typeface="Calibri" pitchFamily="34" charset="0"/>
              </a:rPr>
              <a:t>Library</a:t>
            </a:r>
            <a:endParaRPr lang="en-US" sz="1000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3606085"/>
            <a:ext cx="2564307" cy="149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95" y="3506187"/>
            <a:ext cx="2347105" cy="160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46" y="0"/>
            <a:ext cx="1841792" cy="16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2209800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773"/>
            <a:ext cx="1652036" cy="156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98" y="1662604"/>
            <a:ext cx="2811327" cy="15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1642893"/>
            <a:ext cx="2119313" cy="155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55" y="1642893"/>
            <a:ext cx="258445" cy="21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1226835"/>
            <a:ext cx="2411907" cy="235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92497"/>
            <a:ext cx="1905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14" y="-98671"/>
            <a:ext cx="2183219" cy="170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6820"/>
            <a:ext cx="1752600" cy="173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8" y="-60960"/>
            <a:ext cx="322270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65" y="3505200"/>
            <a:ext cx="2062684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86" y="-37328"/>
            <a:ext cx="2490014" cy="163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80" y="0"/>
            <a:ext cx="287527" cy="26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999" y="-14925"/>
            <a:ext cx="1504001" cy="162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026"/>
            <a:ext cx="241846" cy="25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960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cotte\Documents\SpiderOak Hive\NIH-R01-LECA-2015\RepresentativeEuk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5" b="-207"/>
          <a:stretch/>
        </p:blipFill>
        <p:spPr bwMode="auto">
          <a:xfrm>
            <a:off x="-76200" y="5166360"/>
            <a:ext cx="9220200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76200" y="6687979"/>
            <a:ext cx="902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A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dapted 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from 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Katz, </a:t>
            </a:r>
            <a:r>
              <a:rPr lang="en-US" sz="1000" dirty="0" err="1">
                <a:solidFill>
                  <a:schemeClr val="bg1"/>
                </a:solidFill>
                <a:latin typeface="Calibri" pitchFamily="34" charset="0"/>
              </a:rPr>
              <a:t>Annu</a:t>
            </a:r>
            <a:r>
              <a:rPr lang="en-US" sz="1000" dirty="0">
                <a:solidFill>
                  <a:schemeClr val="bg1"/>
                </a:solidFill>
                <a:latin typeface="Calibri" pitchFamily="34" charset="0"/>
              </a:rPr>
              <a:t> Rev </a:t>
            </a:r>
            <a:r>
              <a:rPr lang="en-US" sz="1000" dirty="0" err="1" smtClean="0">
                <a:solidFill>
                  <a:schemeClr val="bg1"/>
                </a:solidFill>
                <a:latin typeface="Calibri" pitchFamily="34" charset="0"/>
              </a:rPr>
              <a:t>Microbiol</a:t>
            </a:r>
            <a:r>
              <a:rPr lang="en-US" sz="1000" dirty="0" smtClean="0">
                <a:solidFill>
                  <a:schemeClr val="bg1"/>
                </a:solidFill>
                <a:latin typeface="Calibri" pitchFamily="34" charset="0"/>
              </a:rPr>
              <a:t> (2012)</a:t>
            </a:r>
            <a:r>
              <a:rPr lang="en-US" sz="1000" dirty="0" smtClean="0">
                <a:latin typeface="Calibri" pitchFamily="34" charset="0"/>
              </a:rPr>
              <a:t>, Wikipedia</a:t>
            </a:r>
            <a:r>
              <a:rPr lang="en-US" sz="1000" dirty="0">
                <a:latin typeface="Calibri" pitchFamily="34" charset="0"/>
              </a:rPr>
              <a:t>, Phys.org, Science Photo </a:t>
            </a:r>
            <a:r>
              <a:rPr lang="en-US" sz="1000" dirty="0" smtClean="0">
                <a:latin typeface="Calibri" pitchFamily="34" charset="0"/>
              </a:rPr>
              <a:t>Library</a:t>
            </a:r>
            <a:endParaRPr lang="en-US" sz="1000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3606085"/>
            <a:ext cx="2564307" cy="1496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495" y="3506187"/>
            <a:ext cx="2347105" cy="1607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46" y="0"/>
            <a:ext cx="1841792" cy="16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05200"/>
            <a:ext cx="2209800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773"/>
            <a:ext cx="1652036" cy="156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498" y="1662604"/>
            <a:ext cx="2811327" cy="153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7" y="1642893"/>
            <a:ext cx="2119313" cy="155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355" y="1642893"/>
            <a:ext cx="258445" cy="211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93" y="1226835"/>
            <a:ext cx="2411907" cy="2354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592497"/>
            <a:ext cx="1905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14" y="-98671"/>
            <a:ext cx="2183219" cy="170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26820"/>
            <a:ext cx="1752600" cy="173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98" y="-60960"/>
            <a:ext cx="322270" cy="51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465" y="3505200"/>
            <a:ext cx="2062684" cy="160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586" y="-37328"/>
            <a:ext cx="2490014" cy="163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780" y="0"/>
            <a:ext cx="287527" cy="26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999" y="-14925"/>
            <a:ext cx="1504001" cy="162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026"/>
            <a:ext cx="241846" cy="25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1600200" y="2895600"/>
            <a:ext cx="6048964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Calibri" pitchFamily="34" charset="0"/>
              </a:rPr>
              <a:t>Extraordinary Diversity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43000" y="2895600"/>
            <a:ext cx="6873485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Calibri" pitchFamily="34" charset="0"/>
              </a:rPr>
              <a:t>Extraordinary </a:t>
            </a:r>
            <a:r>
              <a:rPr lang="en-US" sz="4800" b="1" dirty="0" smtClean="0">
                <a:solidFill>
                  <a:srgbClr val="FF0000"/>
                </a:solidFill>
                <a:latin typeface="Calibri" pitchFamily="34" charset="0"/>
              </a:rPr>
              <a:t>Relatedness</a:t>
            </a:r>
          </a:p>
        </p:txBody>
      </p:sp>
    </p:spTree>
    <p:extLst>
      <p:ext uri="{BB962C8B-B14F-4D97-AF65-F5344CB8AC3E}">
        <p14:creationId xmlns:p14="http://schemas.microsoft.com/office/powerpoint/2010/main" val="179626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asted-image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3733" t="16397" r="12630" b="6863"/>
          <a:stretch/>
        </p:blipFill>
        <p:spPr>
          <a:xfrm>
            <a:off x="988949" y="1371600"/>
            <a:ext cx="7393051" cy="5272985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-50102" y="-177859"/>
            <a:ext cx="9244204" cy="1549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>
              <a:defRPr sz="6800">
                <a:solidFill>
                  <a:srgbClr val="000000"/>
                </a:solidFill>
              </a:defRPr>
            </a:lvl1pPr>
          </a:lstStyle>
          <a:p>
            <a:pPr algn="ctr"/>
            <a:r>
              <a:rPr sz="4800" b="1" dirty="0">
                <a:latin typeface="Calibri" pitchFamily="34" charset="0"/>
              </a:rPr>
              <a:t>We share genes with </a:t>
            </a:r>
            <a:r>
              <a:rPr lang="en-US" sz="4800" b="1" dirty="0" smtClean="0">
                <a:latin typeface="Calibri" pitchFamily="34" charset="0"/>
              </a:rPr>
              <a:t>almost</a:t>
            </a:r>
          </a:p>
          <a:p>
            <a:pPr algn="ctr"/>
            <a:r>
              <a:rPr sz="4800" b="1" dirty="0" smtClean="0">
                <a:latin typeface="Calibri" pitchFamily="34" charset="0"/>
              </a:rPr>
              <a:t>every </a:t>
            </a:r>
            <a:r>
              <a:rPr lang="en-US" sz="4800" b="1" dirty="0" smtClean="0">
                <a:latin typeface="Calibri" pitchFamily="34" charset="0"/>
              </a:rPr>
              <a:t>known </a:t>
            </a:r>
            <a:r>
              <a:rPr sz="4800" b="1" dirty="0" smtClean="0">
                <a:latin typeface="Calibri" pitchFamily="34" charset="0"/>
              </a:rPr>
              <a:t>organism</a:t>
            </a:r>
            <a:endParaRPr sz="48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6200" y="6687979"/>
            <a:ext cx="9023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Image: </a:t>
            </a:r>
            <a:r>
              <a:rPr lang="en-US" sz="1000" dirty="0" err="1" smtClean="0">
                <a:latin typeface="Calibri" pitchFamily="34" charset="0"/>
              </a:rPr>
              <a:t>Aashiq</a:t>
            </a:r>
            <a:r>
              <a:rPr lang="en-US" sz="1000" dirty="0" smtClean="0">
                <a:latin typeface="Calibri" pitchFamily="34" charset="0"/>
              </a:rPr>
              <a:t> </a:t>
            </a:r>
            <a:r>
              <a:rPr lang="en-US" sz="1000" dirty="0" err="1" smtClean="0">
                <a:latin typeface="Calibri" pitchFamily="34" charset="0"/>
              </a:rPr>
              <a:t>Kachroo</a:t>
            </a:r>
            <a:r>
              <a:rPr lang="en-US" sz="1000" dirty="0" smtClean="0">
                <a:latin typeface="Calibri" pitchFamily="34" charset="0"/>
              </a:rPr>
              <a:t>, #’s from </a:t>
            </a:r>
            <a:r>
              <a:rPr lang="en-US" sz="1000" dirty="0" err="1" smtClean="0">
                <a:latin typeface="Calibri" pitchFamily="34" charset="0"/>
              </a:rPr>
              <a:t>InParanoid</a:t>
            </a:r>
            <a:endParaRPr lang="en-US" sz="1000" dirty="0">
              <a:latin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91400" y="1676400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33813" y="5257800"/>
            <a:ext cx="496373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536554" y="6576275"/>
            <a:ext cx="845446" cy="19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9600" y="1700011"/>
            <a:ext cx="1143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8903" y="6521168"/>
            <a:ext cx="497983" cy="16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752600" y="6404860"/>
            <a:ext cx="708859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81100" y="5523383"/>
            <a:ext cx="925929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143000" y="4521642"/>
            <a:ext cx="791153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62130" y="3546649"/>
            <a:ext cx="844899" cy="22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570119" y="2632248"/>
            <a:ext cx="891340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692726" y="1973289"/>
            <a:ext cx="888674" cy="3127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217570" y="1902655"/>
            <a:ext cx="964030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156101" y="2704563"/>
            <a:ext cx="1056068" cy="270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899343" y="3565206"/>
            <a:ext cx="1034043" cy="259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173532" y="4391697"/>
            <a:ext cx="1120462" cy="37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827695" y="5409128"/>
            <a:ext cx="1028418" cy="244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5886956" y="6374506"/>
            <a:ext cx="1222182" cy="258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8600" y="5186188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~4300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681" y="37338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~4200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281" y="2891135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~5900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8281" y="1973289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~8800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3681" y="12954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~9000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89789" y="1973289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~12000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69434" y="1295400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~9000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69572" y="2891135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~12000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4019" y="6174028"/>
            <a:ext cx="960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~1100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077200" y="5186188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~16000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72400" y="6174028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~18000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27989" y="3733800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~13000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3294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419600" y="1208432"/>
            <a:ext cx="4724400" cy="452431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atin typeface="Calibri" pitchFamily="34" charset="0"/>
                <a:cs typeface="Calibri" pitchFamily="34" charset="0"/>
              </a:rPr>
              <a:t>A</a:t>
            </a:r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ll</a:t>
            </a:r>
            <a:r>
              <a:rPr lang="en-US" sz="4800" b="1" dirty="0">
                <a:latin typeface="Calibri" pitchFamily="34" charset="0"/>
                <a:cs typeface="Calibri" pitchFamily="34" charset="0"/>
              </a:rPr>
              <a:t> genetic traits and </a:t>
            </a:r>
            <a:r>
              <a:rPr lang="en-US" sz="4800" b="1" dirty="0" smtClean="0">
                <a:latin typeface="Calibri" pitchFamily="34" charset="0"/>
                <a:cs typeface="Calibri" pitchFamily="34" charset="0"/>
              </a:rPr>
              <a:t>diseases affect </a:t>
            </a:r>
            <a:r>
              <a:rPr lang="en-US" sz="4800" b="1" dirty="0">
                <a:latin typeface="Calibri" pitchFamily="34" charset="0"/>
                <a:cs typeface="Calibri" pitchFamily="34" charset="0"/>
              </a:rPr>
              <a:t>molecular structures that are evolutionarily conserved. </a:t>
            </a:r>
            <a:endParaRPr lang="en-US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RemadeDarkerIllustration"/>
          <p:cNvPicPr>
            <a:picLocks noChangeAspect="1" noChangeArrowheads="1"/>
          </p:cNvPicPr>
          <p:nvPr/>
        </p:nvPicPr>
        <p:blipFill>
          <a:blip r:embed="rId2" cstate="print"/>
          <a:srcRect l="1176" t="909" r="1176" b="909"/>
          <a:stretch>
            <a:fillRect/>
          </a:stretch>
        </p:blipFill>
        <p:spPr bwMode="auto">
          <a:xfrm>
            <a:off x="0" y="294032"/>
            <a:ext cx="4343400" cy="5649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-76200" y="6629400"/>
            <a:ext cx="16954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rgbClr val="C0C0C0"/>
                </a:solidFill>
              </a:rPr>
              <a:t>Illustration by Kathryn Weir</a:t>
            </a:r>
          </a:p>
        </p:txBody>
      </p:sp>
    </p:spTree>
    <p:extLst>
      <p:ext uri="{BB962C8B-B14F-4D97-AF65-F5344CB8AC3E}">
        <p14:creationId xmlns:p14="http://schemas.microsoft.com/office/powerpoint/2010/main" val="29205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143000"/>
            <a:ext cx="4796799" cy="5105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1905000" y="1143000"/>
            <a:ext cx="381000" cy="457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8074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/>
              <a:t>W</a:t>
            </a:r>
            <a:r>
              <a:rPr lang="en-US" sz="2400" b="1" dirty="0" smtClean="0"/>
              <a:t>e know far more about genes &amp; traits in lower organisms than in us. Can we transfer that knowledge to us?</a:t>
            </a:r>
          </a:p>
        </p:txBody>
      </p:sp>
      <p:sp>
        <p:nvSpPr>
          <p:cNvPr id="6" name="Right Brace 5"/>
          <p:cNvSpPr/>
          <p:nvPr/>
        </p:nvSpPr>
        <p:spPr>
          <a:xfrm>
            <a:off x="7005788" y="1295400"/>
            <a:ext cx="228600" cy="2743200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310588" y="2362200"/>
            <a:ext cx="15199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Can these tell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us about us?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700988" y="3276600"/>
            <a:ext cx="2057400" cy="1447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477000" y="5562600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…</a:t>
            </a:r>
            <a:endParaRPr lang="en-US" b="1" dirty="0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6705600" y="6611778"/>
            <a:ext cx="2590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00" dirty="0" err="1">
                <a:latin typeface="Calibri" pitchFamily="34" charset="0"/>
              </a:rPr>
              <a:t>McGary</a:t>
            </a:r>
            <a:r>
              <a:rPr lang="en-US" sz="1000" dirty="0">
                <a:latin typeface="Calibri" pitchFamily="34" charset="0"/>
              </a:rPr>
              <a:t>, Park </a:t>
            </a:r>
            <a:r>
              <a:rPr lang="en-US" sz="1000" i="1" dirty="0">
                <a:latin typeface="Calibri" pitchFamily="34" charset="0"/>
              </a:rPr>
              <a:t>et al</a:t>
            </a:r>
            <a:r>
              <a:rPr lang="en-US" sz="1000" dirty="0">
                <a:latin typeface="Calibri" pitchFamily="34" charset="0"/>
              </a:rPr>
              <a:t>. </a:t>
            </a:r>
            <a:r>
              <a:rPr lang="en-US" sz="1000" i="1" dirty="0">
                <a:latin typeface="Calibri" pitchFamily="34" charset="0"/>
              </a:rPr>
              <a:t>PNAS </a:t>
            </a:r>
            <a:r>
              <a:rPr lang="en-US" sz="1000" dirty="0" smtClean="0">
                <a:latin typeface="Calibri" pitchFamily="34" charset="0"/>
              </a:rPr>
              <a:t>107:6544-9 (</a:t>
            </a:r>
            <a:r>
              <a:rPr lang="en-US" sz="1000" dirty="0">
                <a:latin typeface="Calibri" pitchFamily="34" charset="0"/>
              </a:rPr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315609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46291</TotalTime>
  <Words>1419</Words>
  <Application>Microsoft Office PowerPoint</Application>
  <PresentationFormat>On-screen Show (4:3)</PresentationFormat>
  <Paragraphs>299</Paragraphs>
  <Slides>35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ICMB,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 Marcotte</dc:creator>
  <cp:lastModifiedBy>Edward Marcotte</cp:lastModifiedBy>
  <cp:revision>1808</cp:revision>
  <cp:lastPrinted>2017-04-17T22:58:46Z</cp:lastPrinted>
  <dcterms:created xsi:type="dcterms:W3CDTF">2002-09-07T00:42:37Z</dcterms:created>
  <dcterms:modified xsi:type="dcterms:W3CDTF">2018-04-05T15:04:33Z</dcterms:modified>
</cp:coreProperties>
</file>