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4" r:id="rId2"/>
    <p:sldId id="270" r:id="rId3"/>
    <p:sldId id="265" r:id="rId4"/>
    <p:sldId id="269" r:id="rId5"/>
    <p:sldId id="277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CF223-2483-47D9-ACE5-76F53A1FD46B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81000" y="6015335"/>
            <a:ext cx="818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Events like these, happening over and over again, have led to…</a:t>
            </a:r>
            <a:endParaRPr 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 smtClean="0"/>
              <a:t>&lt;!</a:t>
            </a:r>
            <a:r>
              <a:rPr lang="en-US" dirty="0"/>
              <a:t>DOCTYPE html PUBLIC "-//W3C//DTD XHTML 1.0 Strict//EN"</a:t>
            </a:r>
          </a:p>
          <a:p>
            <a:r>
              <a:rPr lang="en-US" dirty="0"/>
              <a:t>  "http://www.w3.org/TR/xhtml1/DTD/xhtml1-strict.dtd"&gt;</a:t>
            </a:r>
          </a:p>
          <a:p>
            <a:r>
              <a:rPr lang="en-US" dirty="0"/>
              <a:t>&lt;html </a:t>
            </a:r>
            <a:r>
              <a:rPr lang="en-US" dirty="0" err="1"/>
              <a:t>xmlns</a:t>
            </a:r>
            <a:r>
              <a:rPr lang="en-US" dirty="0"/>
              <a:t>="http://www.w3.org/1999/xhtml" </a:t>
            </a:r>
            <a:r>
              <a:rPr lang="en-US" dirty="0" err="1"/>
              <a:t>xml:lang</a:t>
            </a:r>
            <a:r>
              <a:rPr lang="en-US" dirty="0"/>
              <a:t>="en"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  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="/sites/default/files/webcentral_favicon_0.ico" type="image/x-icon" /&gt;</a:t>
            </a:r>
          </a:p>
          <a:p>
            <a:r>
              <a:rPr lang="en-US" dirty="0"/>
              <a:t>  &lt;title&gt;Home |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University of Texas at Austin</a:t>
            </a:r>
            <a:r>
              <a:rPr lang="en-US" dirty="0"/>
              <a:t>&lt;/title&gt;</a:t>
            </a:r>
          </a:p>
          <a:p>
            <a:r>
              <a:rPr lang="en-US" dirty="0"/>
              <a:t>  &lt;link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media="all" </a:t>
            </a:r>
            <a:r>
              <a:rPr lang="en-US" dirty="0" err="1"/>
              <a:t>href</a:t>
            </a:r>
            <a:r>
              <a:rPr lang="en-US" dirty="0"/>
              <a:t>="/sites/default/files/</a:t>
            </a:r>
            <a:r>
              <a:rPr lang="en-US" dirty="0" err="1"/>
              <a:t>css</a:t>
            </a:r>
            <a:r>
              <a:rPr lang="en-US" dirty="0"/>
              <a:t>/css_fb3f8aaf8236df2dd5638b3e4913d036.css" /&gt;</a:t>
            </a:r>
          </a:p>
          <a:p>
            <a:r>
              <a:rPr lang="en-US" dirty="0"/>
              <a:t>  &lt;script type="text/</a:t>
            </a:r>
            <a:r>
              <a:rPr lang="en-US" dirty="0" err="1"/>
              <a:t>javascript</a:t>
            </a:r>
            <a:r>
              <a:rPr lang="en-US" dirty="0"/>
              <a:t>" </a:t>
            </a:r>
            <a:r>
              <a:rPr lang="en-US" dirty="0" err="1"/>
              <a:t>src</a:t>
            </a:r>
            <a:r>
              <a:rPr lang="en-US" dirty="0"/>
              <a:t>="/</a:t>
            </a:r>
            <a:r>
              <a:rPr lang="en-US" dirty="0" smtClean="0"/>
              <a:t>sites/default/files/</a:t>
            </a:r>
            <a:r>
              <a:rPr lang="en-US" dirty="0" err="1" smtClean="0"/>
              <a:t>js</a:t>
            </a:r>
            <a:r>
              <a:rPr lang="en-US" dirty="0" smtClean="0"/>
              <a:t>/js_eddbefa857fb9a42e4c2c8e623df9c0c.jsmin.js"&gt;&lt;/</a:t>
            </a:r>
            <a:r>
              <a:rPr lang="en-US" dirty="0"/>
              <a:t>script&gt;</a:t>
            </a:r>
          </a:p>
          <a:p>
            <a:r>
              <a:rPr lang="en-US" dirty="0"/>
              <a:t>&lt;script type="text/</a:t>
            </a:r>
            <a:r>
              <a:rPr lang="en-US" dirty="0" err="1"/>
              <a:t>javascript</a:t>
            </a:r>
            <a:r>
              <a:rPr lang="en-US" dirty="0"/>
              <a:t>"&gt;</a:t>
            </a:r>
          </a:p>
          <a:p>
            <a:r>
              <a:rPr lang="en-US" dirty="0"/>
              <a:t>&lt;!--//--&gt;&lt;![CDATA</a:t>
            </a:r>
            <a:r>
              <a:rPr lang="en-US" dirty="0" smtClean="0"/>
              <a:t>[//&gt;&lt;!—</a:t>
            </a:r>
          </a:p>
          <a:p>
            <a:r>
              <a:rPr lang="en-US" dirty="0" smtClean="0"/>
              <a:t>				…and so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4" y="152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the UT web page and printed it out (minus the images</a:t>
            </a:r>
            <a:r>
              <a:rPr lang="en-US" b="1" dirty="0" smtClean="0"/>
              <a:t>)…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255 authors on one (of the two) human genome papers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816649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03028" y="5029200"/>
            <a:ext cx="81647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sz="2400" b="1" dirty="0" smtClean="0">
              <a:solidFill>
                <a:srgbClr val="FF0000"/>
              </a:solidFill>
            </a:endParaRPr>
          </a:p>
          <a:p>
            <a:pPr algn="r"/>
            <a:r>
              <a:rPr lang="en-US" sz="2400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97875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24001" y="152400"/>
            <a:ext cx="5791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You and your (DNA) parasites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29819" y="1737843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6-8 kb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44109" y="2129483"/>
            <a:ext cx="1253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100-300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912799" y="2602468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6-11 kb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855091" y="3124200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1.5-3 kb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29819" y="3657600"/>
            <a:ext cx="768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2-3 kb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4191000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80-3,000 </a:t>
            </a:r>
            <a:r>
              <a:rPr lang="en-US" dirty="0" err="1" smtClean="0"/>
              <a:t>bp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969147" y="1737843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850,000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6881783" y="2129483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1,500,000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969147" y="2819400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50,000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969147" y="3897868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300,000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8255583" y="173784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21%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255583" y="2129483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314093" y="28194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14093" y="3897868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%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7950981" y="1143000"/>
            <a:ext cx="11930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Fraction of</a:t>
            </a:r>
          </a:p>
          <a:p>
            <a:pPr algn="ctr"/>
            <a:r>
              <a:rPr lang="en-US" dirty="0" smtClean="0"/>
              <a:t>genome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7036473" y="1295400"/>
            <a:ext cx="809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Copies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973970" y="1295400"/>
            <a:ext cx="824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Length</a:t>
            </a: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6705600" y="2787134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>
            <a:off x="6705600" y="3886200"/>
            <a:ext cx="171169" cy="521732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" y="1752600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LINEs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200" y="2144240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SINEs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76200" y="2617225"/>
            <a:ext cx="15708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Retrovirus-like</a:t>
            </a:r>
          </a:p>
          <a:p>
            <a:r>
              <a:rPr lang="en-US" b="1" dirty="0" smtClean="0"/>
              <a:t>elements</a:t>
            </a:r>
            <a:endParaRPr lang="en-US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" y="3672357"/>
            <a:ext cx="1255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DNA</a:t>
            </a:r>
          </a:p>
          <a:p>
            <a:r>
              <a:rPr lang="en-US" b="1" dirty="0"/>
              <a:t>t</a:t>
            </a:r>
            <a:r>
              <a:rPr lang="en-US" b="1" dirty="0" smtClean="0"/>
              <a:t>ransposon</a:t>
            </a:r>
          </a:p>
          <a:p>
            <a:r>
              <a:rPr lang="en-US" b="1" dirty="0" smtClean="0"/>
              <a:t>fossils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1489264" y="1739902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94679" y="2589770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94679" y="3669268"/>
            <a:ext cx="1149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94679" y="2132570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494679" y="31358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94679" y="4202668"/>
            <a:ext cx="1494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Non-autonomous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2048" name="Straight Connector 2047"/>
          <p:cNvCxnSpPr/>
          <p:nvPr/>
        </p:nvCxnSpPr>
        <p:spPr>
          <a:xfrm>
            <a:off x="2988871" y="1900139"/>
            <a:ext cx="201100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3841427" y="2333657"/>
            <a:ext cx="394388" cy="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988871" y="2778097"/>
            <a:ext cx="237351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781241" y="3289705"/>
            <a:ext cx="100550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56" name="Group 2055"/>
          <p:cNvGrpSpPr/>
          <p:nvPr/>
        </p:nvGrpSpPr>
        <p:grpSpPr>
          <a:xfrm>
            <a:off x="3434705" y="3762851"/>
            <a:ext cx="1599077" cy="178511"/>
            <a:chOff x="3540226" y="3762851"/>
            <a:chExt cx="1599077" cy="178511"/>
          </a:xfrm>
        </p:grpSpPr>
        <p:cxnSp>
          <p:nvCxnSpPr>
            <p:cNvPr id="46" name="Straight Connector 45"/>
            <p:cNvCxnSpPr/>
            <p:nvPr/>
          </p:nvCxnSpPr>
          <p:spPr>
            <a:xfrm>
              <a:off x="3603078" y="3852106"/>
              <a:ext cx="1502322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54" name="Isosceles Triangle 2053"/>
            <p:cNvSpPr/>
            <p:nvPr/>
          </p:nvSpPr>
          <p:spPr>
            <a:xfrm rot="5400000">
              <a:off x="3527915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Isosceles Triangle 49"/>
            <p:cNvSpPr/>
            <p:nvPr/>
          </p:nvSpPr>
          <p:spPr>
            <a:xfrm rot="16200000" flipH="1">
              <a:off x="4973103" y="3775162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60" name="Group 2059"/>
          <p:cNvGrpSpPr/>
          <p:nvPr/>
        </p:nvGrpSpPr>
        <p:grpSpPr>
          <a:xfrm>
            <a:off x="3434705" y="4267200"/>
            <a:ext cx="1599077" cy="243043"/>
            <a:chOff x="3540226" y="4267200"/>
            <a:chExt cx="1599077" cy="243043"/>
          </a:xfrm>
        </p:grpSpPr>
        <p:grpSp>
          <p:nvGrpSpPr>
            <p:cNvPr id="2055" name="Group 2054"/>
            <p:cNvGrpSpPr/>
            <p:nvPr/>
          </p:nvGrpSpPr>
          <p:grpSpPr>
            <a:xfrm>
              <a:off x="3540226" y="4299466"/>
              <a:ext cx="1599077" cy="178511"/>
              <a:chOff x="3505200" y="4317289"/>
              <a:chExt cx="1599077" cy="178511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3568052" y="4406544"/>
                <a:ext cx="150232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Isosceles Triangle 51"/>
              <p:cNvSpPr/>
              <p:nvPr/>
            </p:nvSpPr>
            <p:spPr>
              <a:xfrm rot="5400000">
                <a:off x="3492889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Isosceles Triangle 52"/>
              <p:cNvSpPr/>
              <p:nvPr/>
            </p:nvSpPr>
            <p:spPr>
              <a:xfrm rot="16200000" flipH="1">
                <a:off x="4938077" y="4329600"/>
                <a:ext cx="178511" cy="153889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059" name="Rectangle 2058"/>
            <p:cNvSpPr/>
            <p:nvPr/>
          </p:nvSpPr>
          <p:spPr>
            <a:xfrm>
              <a:off x="3886200" y="4356556"/>
              <a:ext cx="1051785" cy="6304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58" name="Group 2057"/>
            <p:cNvGrpSpPr/>
            <p:nvPr/>
          </p:nvGrpSpPr>
          <p:grpSpPr>
            <a:xfrm>
              <a:off x="4800600" y="4267200"/>
              <a:ext cx="137385" cy="243043"/>
              <a:chOff x="4800600" y="4633757"/>
              <a:chExt cx="137385" cy="243043"/>
            </a:xfrm>
          </p:grpSpPr>
          <p:sp>
            <p:nvSpPr>
              <p:cNvPr id="2057" name="Arc 2056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Arc 56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H="1">
              <a:off x="3886200" y="4267200"/>
              <a:ext cx="137385" cy="243043"/>
              <a:chOff x="4800600" y="4633757"/>
              <a:chExt cx="137385" cy="243043"/>
            </a:xfrm>
          </p:grpSpPr>
          <p:sp>
            <p:nvSpPr>
              <p:cNvPr id="60" name="Arc 59"/>
              <p:cNvSpPr/>
              <p:nvPr/>
            </p:nvSpPr>
            <p:spPr>
              <a:xfrm flipV="1"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Arc 60"/>
              <p:cNvSpPr/>
              <p:nvPr/>
            </p:nvSpPr>
            <p:spPr>
              <a:xfrm>
                <a:off x="4800600" y="4633757"/>
                <a:ext cx="137385" cy="243043"/>
              </a:xfrm>
              <a:prstGeom prst="arc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62" name="Group 2061"/>
          <p:cNvGrpSpPr/>
          <p:nvPr/>
        </p:nvGrpSpPr>
        <p:grpSpPr>
          <a:xfrm>
            <a:off x="3475879" y="3194566"/>
            <a:ext cx="428888" cy="190278"/>
            <a:chOff x="3581400" y="3188732"/>
            <a:chExt cx="428888" cy="190278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570991" y="3194566"/>
            <a:ext cx="428888" cy="190278"/>
            <a:chOff x="3581400" y="3188732"/>
            <a:chExt cx="428888" cy="190278"/>
          </a:xfrm>
        </p:grpSpPr>
        <p:sp>
          <p:nvSpPr>
            <p:cNvPr id="72" name="Isosceles Triangle 71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2729849" y="2682958"/>
            <a:ext cx="428888" cy="190278"/>
            <a:chOff x="3581400" y="3188732"/>
            <a:chExt cx="428888" cy="190278"/>
          </a:xfrm>
        </p:grpSpPr>
        <p:sp>
          <p:nvSpPr>
            <p:cNvPr id="75" name="Isosceles Triangle 74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317751" y="2682958"/>
            <a:ext cx="428888" cy="190278"/>
            <a:chOff x="3581400" y="3188732"/>
            <a:chExt cx="428888" cy="190278"/>
          </a:xfrm>
        </p:grpSpPr>
        <p:sp>
          <p:nvSpPr>
            <p:cNvPr id="78" name="Isosceles Triangle 77"/>
            <p:cNvSpPr/>
            <p:nvPr/>
          </p:nvSpPr>
          <p:spPr>
            <a:xfrm rot="5400000">
              <a:off x="3844088" y="3206927"/>
              <a:ext cx="178511" cy="153889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581400" y="3188732"/>
              <a:ext cx="253321" cy="190278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63" name="TextBox 2062"/>
          <p:cNvSpPr txBox="1"/>
          <p:nvPr/>
        </p:nvSpPr>
        <p:spPr>
          <a:xfrm>
            <a:off x="3953020" y="3005356"/>
            <a:ext cx="5477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(gag)</a:t>
            </a:r>
            <a:endParaRPr lang="en-US" sz="1400" dirty="0"/>
          </a:p>
        </p:txBody>
      </p:sp>
      <p:sp>
        <p:nvSpPr>
          <p:cNvPr id="81" name="TextBox 80"/>
          <p:cNvSpPr txBox="1"/>
          <p:nvPr/>
        </p:nvSpPr>
        <p:spPr>
          <a:xfrm>
            <a:off x="3514305" y="2511623"/>
            <a:ext cx="15617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</a:t>
            </a:r>
            <a:r>
              <a:rPr lang="en-US" sz="1400" dirty="0" smtClean="0"/>
              <a:t>ag      pol      (</a:t>
            </a:r>
            <a:r>
              <a:rPr lang="en-US" sz="1400" dirty="0" err="1" smtClean="0"/>
              <a:t>env</a:t>
            </a:r>
            <a:r>
              <a:rPr lang="en-US" sz="1400" dirty="0" smtClean="0"/>
              <a:t>) </a:t>
            </a:r>
            <a:endParaRPr lang="en-US" sz="1400" dirty="0"/>
          </a:p>
        </p:txBody>
      </p:sp>
      <p:sp>
        <p:nvSpPr>
          <p:cNvPr id="2064" name="TextBox 2063"/>
          <p:cNvSpPr txBox="1"/>
          <p:nvPr/>
        </p:nvSpPr>
        <p:spPr>
          <a:xfrm>
            <a:off x="3708616" y="3578423"/>
            <a:ext cx="1062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transposase</a:t>
            </a:r>
            <a:endParaRPr lang="en-US" sz="1400" dirty="0"/>
          </a:p>
        </p:txBody>
      </p:sp>
      <p:sp>
        <p:nvSpPr>
          <p:cNvPr id="2065" name="TextBox 2064"/>
          <p:cNvSpPr txBox="1"/>
          <p:nvPr/>
        </p:nvSpPr>
        <p:spPr>
          <a:xfrm>
            <a:off x="3438084" y="1635442"/>
            <a:ext cx="14855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ORF1   ORF2 (pol)</a:t>
            </a:r>
            <a:endParaRPr lang="en-US" sz="1400" dirty="0"/>
          </a:p>
        </p:txBody>
      </p:sp>
      <p:sp>
        <p:nvSpPr>
          <p:cNvPr id="2066" name="Rectangle 2065"/>
          <p:cNvSpPr/>
          <p:nvPr/>
        </p:nvSpPr>
        <p:spPr>
          <a:xfrm>
            <a:off x="3017190" y="1807806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TextBox 2066"/>
          <p:cNvSpPr txBox="1"/>
          <p:nvPr/>
        </p:nvSpPr>
        <p:spPr>
          <a:xfrm>
            <a:off x="4923679" y="1715473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780679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007790" y="2241324"/>
            <a:ext cx="153889" cy="1846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TextBox 2067"/>
          <p:cNvSpPr txBox="1"/>
          <p:nvPr/>
        </p:nvSpPr>
        <p:spPr>
          <a:xfrm>
            <a:off x="3738035" y="2003390"/>
            <a:ext cx="506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   B</a:t>
            </a:r>
            <a:endParaRPr lang="en-US" sz="1400" dirty="0"/>
          </a:p>
        </p:txBody>
      </p:sp>
      <p:sp>
        <p:nvSpPr>
          <p:cNvPr id="2071" name="TextBox 2070"/>
          <p:cNvSpPr txBox="1"/>
          <p:nvPr/>
        </p:nvSpPr>
        <p:spPr>
          <a:xfrm>
            <a:off x="106710" y="1112831"/>
            <a:ext cx="4955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/>
              <a:t>Major types of repeats in the human genome</a:t>
            </a:r>
            <a:endParaRPr lang="en-US" u="sng" dirty="0"/>
          </a:p>
        </p:txBody>
      </p:sp>
      <p:sp>
        <p:nvSpPr>
          <p:cNvPr id="97" name="TextBox 96"/>
          <p:cNvSpPr txBox="1"/>
          <p:nvPr/>
        </p:nvSpPr>
        <p:spPr>
          <a:xfrm>
            <a:off x="4159615" y="2145268"/>
            <a:ext cx="611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838700" y="228600"/>
            <a:ext cx="3771900" cy="1015663"/>
            <a:chOff x="4838700" y="228600"/>
            <a:chExt cx="37719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5143500" y="228600"/>
              <a:ext cx="3467100" cy="101566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</a:t>
              </a:r>
              <a:r>
                <a:rPr lang="en-US" sz="2000" dirty="0" smtClean="0"/>
                <a:t>80</a:t>
              </a:r>
              <a:r>
                <a:rPr lang="en-US" sz="2000" dirty="0" smtClean="0"/>
                <a:t>K protein interactions; see also </a:t>
              </a:r>
              <a:r>
                <a:rPr lang="en-US" sz="2000" dirty="0" err="1" smtClean="0"/>
                <a:t>Biogrid</a:t>
              </a:r>
              <a:r>
                <a:rPr lang="en-US" sz="2000" dirty="0" smtClean="0"/>
                <a:t> </a:t>
              </a:r>
              <a:r>
                <a:rPr lang="en-US" sz="2000" dirty="0"/>
                <a:t>has 1.4 M </a:t>
              </a:r>
              <a:r>
                <a:rPr lang="en-US" sz="2000" dirty="0" smtClean="0"/>
                <a:t> </a:t>
              </a:r>
              <a:r>
                <a:rPr lang="en-US" sz="2000" dirty="0"/>
                <a:t>(https://thebiogrid.org</a:t>
              </a:r>
              <a:r>
                <a:rPr lang="en-US" sz="2000" dirty="0" smtClean="0"/>
                <a:t>/)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>
              <a:stCxn id="2" idx="1"/>
            </p:cNvCxnSpPr>
            <p:nvPr/>
          </p:nvCxnSpPr>
          <p:spPr>
            <a:xfrm flipH="1">
              <a:off x="4838700" y="736432"/>
              <a:ext cx="304800" cy="2556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467350" y="4771266"/>
            <a:ext cx="3009900" cy="1631216"/>
            <a:chOff x="5467350" y="4771266"/>
            <a:chExt cx="3009900" cy="1631216"/>
          </a:xfrm>
        </p:grpSpPr>
        <p:sp>
          <p:nvSpPr>
            <p:cNvPr id="5" name="TextBox 4"/>
            <p:cNvSpPr txBox="1"/>
            <p:nvPr/>
          </p:nvSpPr>
          <p:spPr>
            <a:xfrm>
              <a:off x="6076950" y="4771266"/>
              <a:ext cx="24003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Now &gt;2,000 </a:t>
              </a:r>
              <a:r>
                <a:rPr lang="en-US" sz="2000" dirty="0" smtClean="0"/>
                <a:t>biochemical processes and reactions, described in detail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5467350" y="5499928"/>
              <a:ext cx="6096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638800" y="3300680"/>
            <a:ext cx="3371850" cy="1323439"/>
            <a:chOff x="5638800" y="3300680"/>
            <a:chExt cx="3371850" cy="1323439"/>
          </a:xfrm>
        </p:grpSpPr>
        <p:sp>
          <p:nvSpPr>
            <p:cNvPr id="8" name="TextBox 7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276600" y="2783175"/>
            <a:ext cx="3009900" cy="1323439"/>
            <a:chOff x="4406342" y="2783175"/>
            <a:chExt cx="3009900" cy="1323439"/>
          </a:xfrm>
        </p:grpSpPr>
        <p:sp>
          <p:nvSpPr>
            <p:cNvPr id="9" name="TextBox 8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&gt;22 million research articles, many with complete text online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>
              <a:stCxn id="9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450359" y="1295400"/>
            <a:ext cx="3588866" cy="1631216"/>
            <a:chOff x="5450359" y="1295400"/>
            <a:chExt cx="3588866" cy="1631216"/>
          </a:xfrm>
        </p:grpSpPr>
        <p:sp>
          <p:nvSpPr>
            <p:cNvPr id="6" name="TextBox 5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</a:t>
              </a:r>
              <a:r>
                <a:rPr lang="en-US" sz="2000" dirty="0" smtClean="0"/>
                <a:t>has millions of </a:t>
              </a:r>
              <a:r>
                <a:rPr lang="en-US" sz="2000" dirty="0" smtClean="0"/>
                <a:t>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595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1287</Words>
  <Application>Microsoft Office PowerPoint</Application>
  <PresentationFormat>On-screen Show (4:3)</PresentationFormat>
  <Paragraphs>254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Edward Marcotte</cp:lastModifiedBy>
  <cp:revision>41</cp:revision>
  <cp:lastPrinted>2014-01-13T23:29:13Z</cp:lastPrinted>
  <dcterms:created xsi:type="dcterms:W3CDTF">2014-01-13T19:44:00Z</dcterms:created>
  <dcterms:modified xsi:type="dcterms:W3CDTF">2017-02-09T16:54:27Z</dcterms:modified>
</cp:coreProperties>
</file>