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7" r:id="rId2"/>
    <p:sldId id="331" r:id="rId3"/>
    <p:sldId id="332" r:id="rId4"/>
    <p:sldId id="333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52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20" r:id="rId43"/>
    <p:sldId id="334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 about interpretation</a:t>
            </a:r>
            <a:r>
              <a:rPr lang="en-US" baseline="0" dirty="0" smtClean="0"/>
              <a:t> of vertical axis</a:t>
            </a:r>
            <a:r>
              <a:rPr lang="en-US" baseline="0" dirty="0" smtClean="0">
                <a:sym typeface="Wingdings" pitchFamily="2" charset="2"/>
              </a:rPr>
              <a:t> this is actually gene size, </a:t>
            </a:r>
            <a:r>
              <a:rPr lang="en-US" baseline="0" smtClean="0">
                <a:sym typeface="Wingdings" pitchFamily="2" charset="2"/>
              </a:rPr>
              <a:t>not count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363" y="5181600"/>
            <a:ext cx="7552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BCH364C/394P Systems </a:t>
            </a:r>
            <a:r>
              <a:rPr lang="en-US" sz="2800" b="1" dirty="0" smtClean="0"/>
              <a:t>Biology / Bioinformatics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 smtClean="0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coding)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Coding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Intergenic</a:t>
            </a:r>
            <a:r>
              <a:rPr lang="en-US" dirty="0" smtClean="0"/>
              <a:t>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Really, we’ll want to detect codons.  </a:t>
            </a:r>
          </a:p>
          <a:p>
            <a:r>
              <a:rPr lang="en-US" sz="2800" b="1" dirty="0" smtClean="0"/>
              <a:t>The usual trick is to use a </a:t>
            </a:r>
            <a:r>
              <a:rPr lang="en-US" sz="2800" b="1" i="1" dirty="0" smtClean="0"/>
              <a:t>higher-order Markov process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 smtClean="0"/>
              <a:t>An </a:t>
            </a:r>
            <a:r>
              <a:rPr lang="en-US" sz="2800" b="1" i="1" dirty="0" smtClean="0"/>
              <a:t>n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-order </a:t>
            </a:r>
            <a:r>
              <a:rPr lang="en-US" sz="2800" b="1" i="1" dirty="0"/>
              <a:t>Markov process </a:t>
            </a:r>
            <a:r>
              <a:rPr lang="en-US" sz="2800" b="1" dirty="0" smtClean="0"/>
              <a:t>takes into account the past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nucleotides, e.g. as for a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</a:t>
            </a:r>
            <a:r>
              <a:rPr lang="en-US" sz="800" i="1" dirty="0" err="1" smtClean="0"/>
              <a:t>Curr</a:t>
            </a:r>
            <a:r>
              <a:rPr lang="en-US" sz="800" i="1" dirty="0" smtClean="0"/>
              <a:t> Op </a:t>
            </a:r>
            <a:r>
              <a:rPr lang="en-US" sz="800" i="1" dirty="0" err="1" smtClean="0"/>
              <a:t>Struct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Biol</a:t>
            </a:r>
            <a:r>
              <a:rPr lang="en-US" sz="800" i="1" dirty="0" smtClean="0"/>
              <a:t> </a:t>
            </a:r>
            <a:r>
              <a:rPr lang="en-US" sz="800" dirty="0" smtClean="0"/>
              <a:t>8:346-354 (1998)</a:t>
            </a:r>
            <a:endParaRPr lang="en-US" sz="800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Markov chain, using models of coding vs. non-coding using the classic algorithm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strand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(reverse)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HMM version of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accounting for variation in start codons…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 distributions (in # of nucleotides)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Coding (ORFs)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</a:t>
            </a:r>
            <a:r>
              <a:rPr lang="en-US" sz="3600" dirty="0"/>
              <a:t>c</a:t>
            </a:r>
            <a:r>
              <a:rPr lang="en-US" sz="3600" dirty="0" smtClean="0"/>
              <a:t>oding (</a:t>
            </a:r>
            <a:r>
              <a:rPr lang="en-US" sz="3600" dirty="0" err="1" smtClean="0"/>
              <a:t>intergenic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variation in gene lengths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Coding (ORFs)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Non-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oding (</a:t>
            </a:r>
            <a:r>
              <a:rPr lang="en-US" sz="2000" dirty="0" err="1" smtClean="0">
                <a:solidFill>
                  <a:srgbClr val="FF0000"/>
                </a:solidFill>
              </a:rPr>
              <a:t>intergenic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(Placing these curves on top of each other)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ORFS tend to be real protein coding genes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 ORFS occur  often by chance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Protein-coding genes &lt;100 </a:t>
            </a:r>
            <a:r>
              <a:rPr lang="en-US" dirty="0" err="1" smtClean="0"/>
              <a:t>aa’s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re hard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Model for a ribosome binding site</a:t>
            </a:r>
          </a:p>
          <a:p>
            <a:pPr algn="ctr"/>
            <a:r>
              <a:rPr lang="en-US" sz="3600" dirty="0" smtClean="0"/>
              <a:t>(based on ~300 known RBS’s)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does it do on well-characterized genomes?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2324" y="6553200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was a long time ago!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222766"/>
            <a:ext cx="6974483" cy="6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133600"/>
            <a:ext cx="1981200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humans really have the biggest genomes?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7696200" y="609600"/>
            <a:ext cx="2286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in on the forward</a:t>
            </a:r>
          </a:p>
          <a:p>
            <a:r>
              <a:rPr lang="en-US" dirty="0"/>
              <a:t>s</a:t>
            </a:r>
            <a:r>
              <a:rPr lang="en-US" dirty="0" smtClean="0"/>
              <a:t>trand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Introns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Initial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Terminal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Introns and different flavors of exons all have different typical lengths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into account donor splice sites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example of an annotated gene…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Algorithm</a:t>
            </a:r>
          </a:p>
          <a:p>
            <a:r>
              <a:rPr lang="en-US" sz="2800" b="1" dirty="0" smtClean="0"/>
              <a:t>predicts: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 answer: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Specificity = TP / (TP + FP)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Sensitivity = TP / (TP + FN)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How good </a:t>
            </a:r>
            <a:r>
              <a:rPr lang="en-US" sz="2800" u="sng" dirty="0" smtClean="0"/>
              <a:t>are</a:t>
            </a:r>
            <a:r>
              <a:rPr lang="en-US" sz="2800" dirty="0" smtClean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4" r="44917" b="71516"/>
          <a:stretch/>
        </p:blipFill>
        <p:spPr bwMode="auto">
          <a:xfrm>
            <a:off x="381000" y="1524000"/>
            <a:ext cx="8305800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-4" r="13760" b="71516"/>
          <a:stretch/>
        </p:blipFill>
        <p:spPr bwMode="auto">
          <a:xfrm>
            <a:off x="3200400" y="4038600"/>
            <a:ext cx="329946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base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exon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general, we can do better with more data, such as</a:t>
            </a:r>
            <a:r>
              <a:rPr lang="en-US" sz="2800" dirty="0"/>
              <a:t> </a:t>
            </a:r>
            <a:r>
              <a:rPr lang="en-US" sz="2800" dirty="0" smtClean="0"/>
              <a:t>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9557" r="42499" b="19994"/>
          <a:stretch/>
        </p:blipFill>
        <p:spPr bwMode="auto">
          <a:xfrm>
            <a:off x="2304417" y="1143000"/>
            <a:ext cx="46594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926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animal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63548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67674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200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6.5 Gb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(2X human)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17K genes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8674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igabases</a:t>
            </a:r>
            <a:r>
              <a:rPr lang="en-US" dirty="0" smtClean="0">
                <a:solidFill>
                  <a:srgbClr val="FF0000"/>
                </a:solidFill>
              </a:rPr>
              <a:t> (not gigabytes)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(“GASP”) to predict genes in part of the fly genome, then compare them to experimentally determined “truth”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</a:t>
            </a:r>
            <a:r>
              <a:rPr lang="en-US" sz="2800" dirty="0" smtClean="0"/>
              <a:t>coding nucleotides … were </a:t>
            </a:r>
            <a:r>
              <a:rPr lang="en-US" sz="2800" dirty="0"/>
              <a:t>correctly identified by the majority of the gene </a:t>
            </a:r>
            <a:r>
              <a:rPr lang="en-US" sz="2800" dirty="0" smtClean="0"/>
              <a:t>finders.”</a:t>
            </a:r>
          </a:p>
          <a:p>
            <a:endParaRPr lang="en-US" sz="2800" dirty="0"/>
          </a:p>
          <a:p>
            <a:r>
              <a:rPr lang="en-US" sz="2800" dirty="0" smtClean="0"/>
              <a:t>“…the correct intron/exon </a:t>
            </a:r>
            <a:r>
              <a:rPr lang="en-US" sz="2800" dirty="0"/>
              <a:t>structures were predicted </a:t>
            </a:r>
            <a:r>
              <a:rPr lang="en-US" sz="2800" dirty="0" smtClean="0"/>
              <a:t>for </a:t>
            </a:r>
            <a:r>
              <a:rPr lang="en-US" sz="2800" u="sng" dirty="0" smtClean="0"/>
              <a:t>&gt;40</a:t>
            </a:r>
            <a:r>
              <a:rPr lang="en-US" sz="2800" u="sng" dirty="0"/>
              <a:t>% </a:t>
            </a:r>
            <a:r>
              <a:rPr lang="en-US" sz="2800" dirty="0"/>
              <a:t>of the genes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</a:t>
            </a:r>
            <a:r>
              <a:rPr lang="en-US" sz="2800" dirty="0" smtClean="0"/>
              <a:t>and </a:t>
            </a:r>
            <a:r>
              <a:rPr lang="en-US" sz="2800" dirty="0" err="1" smtClean="0"/>
              <a:t>cDNA</a:t>
            </a:r>
            <a:r>
              <a:rPr lang="en-US" sz="2800" dirty="0" smtClean="0"/>
              <a:t>/EST </a:t>
            </a:r>
            <a:r>
              <a:rPr lang="en-US" sz="2800" dirty="0"/>
              <a:t>alignments with promoter predictions decreases the number of false-positive classifications </a:t>
            </a:r>
            <a:r>
              <a:rPr lang="en-US" sz="2800" dirty="0" smtClean="0"/>
              <a:t>but </a:t>
            </a:r>
            <a:r>
              <a:rPr lang="en-US" sz="2800" u="sng" dirty="0" smtClean="0"/>
              <a:t>discovers </a:t>
            </a:r>
            <a:r>
              <a:rPr lang="en-US" sz="2800" u="sng" dirty="0"/>
              <a:t>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(“EGASP”) to predict genes in part of the </a:t>
            </a:r>
            <a:r>
              <a:rPr lang="en-US" sz="2400" u="sng" dirty="0" smtClean="0"/>
              <a:t>human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36 programs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 discussed these earlier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 vs.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 how did they do?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 </a:t>
            </a:r>
            <a:r>
              <a:rPr lang="en-US" sz="2800" dirty="0"/>
              <a:t>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 smtClean="0"/>
              <a:t>70%</a:t>
            </a:r>
            <a:r>
              <a:rPr lang="en-US" sz="2800" dirty="0" smtClean="0"/>
              <a:t> of </a:t>
            </a:r>
            <a:r>
              <a:rPr lang="en-US" sz="2800" dirty="0"/>
              <a:t>the annotated genes</a:t>
            </a:r>
            <a:r>
              <a:rPr lang="en-US" sz="2800" dirty="0" smtClean="0"/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“…</a:t>
            </a:r>
            <a:r>
              <a:rPr lang="en-US" sz="2800" u="sng" dirty="0"/>
              <a:t>t</a:t>
            </a:r>
            <a:r>
              <a:rPr lang="en-US" sz="2800" u="sng" dirty="0" smtClean="0"/>
              <a:t>aking </a:t>
            </a:r>
            <a:r>
              <a:rPr lang="en-US" sz="2800" u="sng" dirty="0"/>
              <a:t>into </a:t>
            </a:r>
            <a:r>
              <a:rPr lang="en-US" sz="2800" u="sng" dirty="0" smtClean="0"/>
              <a:t>account alternative </a:t>
            </a:r>
            <a:r>
              <a:rPr lang="en-US" sz="2800" u="sng" dirty="0"/>
              <a:t>splicing</a:t>
            </a:r>
            <a:r>
              <a:rPr lang="en-US" sz="2800" dirty="0"/>
              <a:t>, </a:t>
            </a:r>
            <a:r>
              <a:rPr lang="en-US" sz="2800" dirty="0" smtClean="0"/>
              <a:t>… only </a:t>
            </a:r>
            <a:r>
              <a:rPr lang="en-US" sz="2800" dirty="0"/>
              <a:t>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coding </a:t>
            </a:r>
            <a:r>
              <a:rPr lang="en-US" sz="2800" u="sng" dirty="0" smtClean="0"/>
              <a:t>nucleotide</a:t>
            </a:r>
            <a:r>
              <a:rPr lang="en-US" sz="2800" dirty="0" smtClean="0"/>
              <a:t> level</a:t>
            </a:r>
            <a:r>
              <a:rPr lang="en-US" sz="2800" dirty="0"/>
              <a:t>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gene level, most genes have errors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(“NGASP”) to predict genes in part of the </a:t>
            </a:r>
            <a:r>
              <a:rPr lang="en-US" sz="2400" u="sng" dirty="0" smtClean="0"/>
              <a:t>worm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“Median </a:t>
            </a:r>
            <a:r>
              <a:rPr lang="en-US" sz="2800" dirty="0"/>
              <a:t>gene level sensitivity </a:t>
            </a:r>
            <a:r>
              <a:rPr lang="en-US" sz="2800" dirty="0" smtClean="0"/>
              <a:t>… was </a:t>
            </a:r>
            <a:r>
              <a:rPr lang="en-US" sz="2800" b="1" dirty="0"/>
              <a:t>78</a:t>
            </a:r>
            <a:r>
              <a:rPr lang="en-US" sz="2800" b="1" dirty="0" smtClean="0"/>
              <a:t>%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“their specificity was </a:t>
            </a:r>
            <a:r>
              <a:rPr lang="en-US" sz="2800" b="1" dirty="0" smtClean="0"/>
              <a:t>42%</a:t>
            </a:r>
            <a:r>
              <a:rPr lang="en-US" sz="2800" dirty="0" smtClean="0"/>
              <a:t>”, comparable to human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Confirmed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????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a large consortium of scientists trying to annotate the </a:t>
            </a:r>
            <a:r>
              <a:rPr lang="en-US" sz="2400" u="sng" dirty="0" smtClean="0"/>
              <a:t>human </a:t>
            </a:r>
            <a:r>
              <a:rPr lang="en-US" sz="2400" dirty="0" smtClean="0"/>
              <a:t>genome using a combination of experiment and prediction.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estimate of the current state of human genes.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</a:t>
            </a:r>
            <a:r>
              <a:rPr lang="en-US" b="1" dirty="0" smtClean="0"/>
              <a:t>transcripts (probably reflective of transcript quality)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23,855 transcripts              89,669 </a:t>
            </a:r>
            <a:r>
              <a:rPr lang="en-US" dirty="0"/>
              <a:t>transcripts </a:t>
            </a:r>
            <a:r>
              <a:rPr lang="en-US" dirty="0" smtClean="0"/>
              <a:t>         22,535 </a:t>
            </a:r>
            <a:r>
              <a:rPr lang="en-US" dirty="0"/>
              <a:t>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</a:t>
            </a:r>
            <a:r>
              <a:rPr lang="en-US" sz="2800" b="1" dirty="0" smtClean="0"/>
              <a:t>gene</a:t>
            </a:r>
            <a:endParaRPr lang="en-US" sz="28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are the genes?  How can we find them?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</a:t>
            </a:r>
            <a:r>
              <a:rPr lang="en-US" dirty="0" err="1" smtClean="0"/>
              <a:t>polycistronic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1172</Words>
  <Application>Microsoft Office PowerPoint</Application>
  <PresentationFormat>On-screen Show (4:3)</PresentationFormat>
  <Paragraphs>199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113</cp:revision>
  <cp:lastPrinted>2015-01-19T16:16:20Z</cp:lastPrinted>
  <dcterms:created xsi:type="dcterms:W3CDTF">2014-01-13T19:44:00Z</dcterms:created>
  <dcterms:modified xsi:type="dcterms:W3CDTF">2017-02-20T18:20:55Z</dcterms:modified>
</cp:coreProperties>
</file>