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80" r:id="rId14"/>
    <p:sldId id="284" r:id="rId15"/>
    <p:sldId id="286" r:id="rId16"/>
    <p:sldId id="287" r:id="rId17"/>
    <p:sldId id="288" r:id="rId18"/>
    <p:sldId id="271" r:id="rId19"/>
    <p:sldId id="272" r:id="rId20"/>
    <p:sldId id="270" r:id="rId21"/>
    <p:sldId id="273" r:id="rId22"/>
    <p:sldId id="274" r:id="rId23"/>
    <p:sldId id="277" r:id="rId24"/>
    <p:sldId id="276" r:id="rId25"/>
    <p:sldId id="261" r:id="rId26"/>
    <p:sldId id="278" r:id="rId27"/>
    <p:sldId id="26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C5B3-1282-4968-86CF-069207FF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78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7B79-B056-40BA-AFA7-A25A09F5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1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BCH364C/BCH394P Systems Biology/</a:t>
            </a:r>
            <a:r>
              <a:rPr lang="en-US" sz="2800" b="1" dirty="0" smtClean="0"/>
              <a:t>Bioinformatics </a:t>
            </a:r>
            <a:r>
              <a:rPr lang="en-US" sz="2800" dirty="0"/>
              <a:t>(course # 55120/55210)</a:t>
            </a:r>
          </a:p>
          <a:p>
            <a:pPr algn="ctr"/>
            <a:r>
              <a:rPr lang="en-US" sz="2800" b="1" dirty="0" smtClean="0"/>
              <a:t>Spring 2017</a:t>
            </a:r>
            <a:r>
              <a:rPr lang="en-US" sz="2800" b="1" dirty="0"/>
              <a:t>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</a:t>
            </a:r>
            <a:r>
              <a:rPr lang="en-US" sz="2800" b="1" dirty="0" smtClean="0"/>
              <a:t>GDC 4.302</a:t>
            </a:r>
            <a:endParaRPr lang="en-US" sz="2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8668" r="17638" b="6888"/>
          <a:stretch/>
        </p:blipFill>
        <p:spPr bwMode="auto">
          <a:xfrm>
            <a:off x="317612" y="533400"/>
            <a:ext cx="8064388" cy="59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981200" y="98087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99852" y="5404366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7855" r="18673" b="3256"/>
          <a:stretch/>
        </p:blipFill>
        <p:spPr bwMode="auto">
          <a:xfrm>
            <a:off x="753237" y="457200"/>
            <a:ext cx="770496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are welcome to discuss ideas and problems with each other, but </a:t>
            </a:r>
            <a:r>
              <a:rPr lang="en-US" sz="2800" b="1" u="sng" dirty="0"/>
              <a:t>all programs, Rosalind homework, and written solutions should be performed </a:t>
            </a:r>
            <a:r>
              <a:rPr lang="en-US" sz="2800" b="1" u="sng" dirty="0" smtClean="0"/>
              <a:t>independently</a:t>
            </a:r>
            <a:r>
              <a:rPr lang="en-US" sz="2800" dirty="0"/>
              <a:t>,</a:t>
            </a:r>
            <a:r>
              <a:rPr lang="en-US" sz="2800" dirty="0" smtClean="0"/>
              <a:t>			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/>
              <a:t>except </a:t>
            </a:r>
            <a:r>
              <a:rPr lang="en-US" sz="2800" dirty="0"/>
              <a:t>the final </a:t>
            </a:r>
            <a:r>
              <a:rPr lang="en-US" sz="2800" dirty="0" smtClean="0"/>
              <a:t>presentation.</a:t>
            </a:r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programming/writing/project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presentation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6" t="42674" r="38996" b="26215"/>
          <a:stretch/>
        </p:blipFill>
        <p:spPr bwMode="auto">
          <a:xfrm>
            <a:off x="842554" y="1447800"/>
            <a:ext cx="654884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62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“By submitting </a:t>
            </a:r>
            <a:r>
              <a:rPr lang="en-US" sz="3600" i="1" dirty="0" smtClean="0"/>
              <a:t>as your own work</a:t>
            </a:r>
            <a:r>
              <a:rPr lang="en-US" sz="3600" dirty="0" smtClean="0"/>
              <a:t> any unattributed material that you obtained from other sources, you have committed plagiarism.”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Copying homework solutions from other students or internet sources is cheating, collusion, and/or plagiarism.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Software and computer code are legally considered in the same framework as other written works.  Copying code directly without attribution is plagiarism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http://deanofstudents.utexas.edu/sjs/acadint_plag_collab.php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5287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You can use the internet to get ideas, programming suggestions and syntax, but downloading completed answers to assigned questions and submitting these as your own work is cheating/plagiarism.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Copying entire programs verbatim from marked repositories offering Rosalind homework solutions </a:t>
            </a:r>
            <a:r>
              <a:rPr lang="en-US" sz="3600" dirty="0" smtClean="0"/>
              <a:t>is </a:t>
            </a:r>
            <a:r>
              <a:rPr lang="en-US" sz="3600" dirty="0"/>
              <a:t>cheating and </a:t>
            </a:r>
            <a:r>
              <a:rPr lang="en-US" sz="3600" dirty="0" smtClean="0"/>
              <a:t>plagiarism.</a:t>
            </a:r>
          </a:p>
        </p:txBody>
      </p:sp>
    </p:spTree>
    <p:extLst>
      <p:ext uri="{BB962C8B-B14F-4D97-AF65-F5344CB8AC3E}">
        <p14:creationId xmlns:p14="http://schemas.microsoft.com/office/powerpoint/2010/main" val="38060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Similarly, downloading or otherwise obtaining solutions to homework problems from previous students (or </a:t>
            </a:r>
            <a:r>
              <a:rPr lang="en-US" sz="3600" dirty="0" err="1" smtClean="0"/>
              <a:t>Coursehero</a:t>
            </a:r>
            <a:r>
              <a:rPr lang="en-US" sz="3600" dirty="0" smtClean="0"/>
              <a:t>/similar sites) and turning these in as your own work is cheating, collusion,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115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t="32003" r="38995" b="46663"/>
          <a:stretch/>
        </p:blipFill>
        <p:spPr bwMode="auto">
          <a:xfrm>
            <a:off x="685800" y="16002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http://deanofstudents.utexas.edu/sjs/acadint_conseq.php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r>
              <a:rPr lang="en-US" sz="2400" b="1" dirty="0"/>
              <a:t>Office hours:  </a:t>
            </a:r>
            <a:r>
              <a:rPr lang="en-US" sz="2400" b="1" dirty="0" smtClean="0"/>
              <a:t>Wed 11 </a:t>
            </a:r>
            <a:r>
              <a:rPr lang="en-US" sz="2400" b="1" dirty="0"/>
              <a:t>A</a:t>
            </a:r>
            <a:r>
              <a:rPr lang="en-US" sz="2400" b="1" dirty="0" smtClean="0"/>
              <a:t>M </a:t>
            </a:r>
            <a:r>
              <a:rPr lang="en-US" sz="2400" b="1" dirty="0"/>
              <a:t>– </a:t>
            </a:r>
            <a:r>
              <a:rPr lang="en-US" sz="2400" b="1" dirty="0" smtClean="0"/>
              <a:t>12 noon	       MBB </a:t>
            </a:r>
            <a:r>
              <a:rPr lang="en-US" sz="2400" b="1" dirty="0"/>
              <a:t>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 smtClean="0"/>
              <a:t>TA</a:t>
            </a:r>
            <a:r>
              <a:rPr lang="en-US" sz="2400" b="1" dirty="0"/>
              <a:t>:  </a:t>
            </a:r>
            <a:r>
              <a:rPr lang="en-US" sz="2400" b="1" dirty="0" err="1" smtClean="0"/>
              <a:t>Azat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Akhmetov</a:t>
            </a:r>
            <a:r>
              <a:rPr lang="en-US" sz="2400" b="1" dirty="0" smtClean="0"/>
              <a:t>			       azat@utexas.edu</a:t>
            </a:r>
          </a:p>
          <a:p>
            <a:r>
              <a:rPr lang="en-US" sz="2400" b="1" dirty="0" smtClean="0"/>
              <a:t>Office </a:t>
            </a:r>
            <a:r>
              <a:rPr lang="en-US" sz="2400" b="1" dirty="0"/>
              <a:t>hours:  </a:t>
            </a:r>
            <a:r>
              <a:rPr lang="en-US" sz="2400" b="1" dirty="0" smtClean="0"/>
              <a:t>Mon/Wed     3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4 </a:t>
            </a:r>
            <a:r>
              <a:rPr lang="en-US" sz="2400" b="1" dirty="0" smtClean="0"/>
              <a:t>PM	       MBB </a:t>
            </a:r>
            <a:r>
              <a:rPr lang="en-US" sz="2400" b="1" dirty="0" smtClean="0"/>
              <a:t>3.128A or adjacent</a:t>
            </a:r>
          </a:p>
          <a:p>
            <a:r>
              <a:rPr lang="en-US" sz="2400" b="1" dirty="0"/>
              <a:t>Phone: </a:t>
            </a:r>
            <a:r>
              <a:rPr lang="en-US" sz="2400" b="1" dirty="0" smtClean="0"/>
              <a:t>512-232-3919					conference room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21764" r="6939" b="28896"/>
          <a:stretch/>
        </p:blipFill>
        <p:spPr bwMode="auto">
          <a:xfrm>
            <a:off x="76200" y="685800"/>
            <a:ext cx="8986218" cy="27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7367" y="914400"/>
            <a:ext cx="7008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GenBank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382000" y="9144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7367" y="3825498"/>
            <a:ext cx="206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December 2016:</a:t>
            </a:r>
          </a:p>
          <a:p>
            <a:r>
              <a:rPr lang="en-US" dirty="0" smtClean="0"/>
              <a:t>224 billion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1.8 trillion </a:t>
            </a:r>
            <a:r>
              <a:rPr lang="en-US" dirty="0" err="1" smtClean="0"/>
              <a:t>bp</a:t>
            </a:r>
            <a:r>
              <a:rPr lang="en-US" dirty="0" smtClean="0"/>
              <a:t> DNA</a:t>
            </a:r>
          </a:p>
          <a:p>
            <a:r>
              <a:rPr lang="en-US" dirty="0"/>
              <a:t>w</a:t>
            </a:r>
            <a:r>
              <a:rPr lang="en-US" dirty="0" smtClean="0"/>
              <a:t>hole genome</a:t>
            </a:r>
          </a:p>
          <a:p>
            <a:r>
              <a:rPr lang="en-US" dirty="0"/>
              <a:t>s</a:t>
            </a:r>
            <a:r>
              <a:rPr lang="en-US" dirty="0" smtClean="0"/>
              <a:t>hotgun sequencing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81401" y="1219201"/>
            <a:ext cx="761999" cy="2590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basically means </a:t>
            </a:r>
            <a:r>
              <a:rPr lang="en-US" dirty="0" err="1" smtClean="0"/>
              <a:t>GenBank</a:t>
            </a:r>
            <a:r>
              <a:rPr lang="en-US" dirty="0" smtClean="0"/>
              <a:t> is falling behind</a:t>
            </a:r>
            <a:r>
              <a:rPr lang="en-US" dirty="0"/>
              <a:t> </a:t>
            </a:r>
            <a:r>
              <a:rPr lang="en-US" dirty="0" smtClean="0"/>
              <a:t>more every year!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9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latest</a:t>
            </a:r>
          </a:p>
          <a:p>
            <a:r>
              <a:rPr lang="en-US" dirty="0" smtClean="0"/>
              <a:t>statistics…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4436" y="990600"/>
            <a:ext cx="84946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We’ll cover the following topics, approximately in this order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BASICS OF PROGRAMMING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Introduction to Rosalind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 Python programming primer for non-programmers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Rosalind help &amp; programming Q/A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BIOLOGICAL SEQUENCE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Substitution matrices (BLOSSUM, PAM) &amp; sequence alignment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Protein and nucleic acid sequence alignments, dynamic programming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Sequence profiles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BLAST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(the algorithm)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databases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Markov processes and Hidden Markov Models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63" y="1003042"/>
            <a:ext cx="77492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GENOMES, PROTEOMES, &amp; "BIG BIOLOGY"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Gene finding algorithms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assembly &amp; how the human genome was sequenced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introduction to large gene expression data sets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Promoter and motif finding, Gibbs sampling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Clustering algorithms, hierarchical, k-means, self-organizing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maps,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force-directed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maps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Classifiers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k-nearest neighbors,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Mahalonobis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distance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Principal component analysis and data transformations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NETWORK &amp; SYNTHETIC BIOLOGY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networks: metabolic, signaling, graphs, regulatory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Network alignment and comparisons, network organization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Deep homology and the evolution of traits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simulating, and building gene circuits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design and synthesis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295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FINAL COURSE PROJECT IS DUE by midnight, April 27,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2017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last two class days will be devoted to presenting your projects to the rest of the class.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6781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&amp; 5 expert guest lectures on: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Homologs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orthologs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paralogs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Next-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(&amp; next-next-) generation DNA and RNA sequencing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mass spectrometry shotgun proteomics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3D structural modeling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Genome engineering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4" y="1371599"/>
            <a:ext cx="9430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endParaRPr lang="en-US" sz="2800" dirty="0" smtClean="0"/>
          </a:p>
          <a:p>
            <a:pPr algn="ctr"/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www.marcottelab.org/</a:t>
            </a:r>
          </a:p>
          <a:p>
            <a:pPr algn="ctr"/>
            <a:r>
              <a:rPr lang="en-US" sz="2800" b="1" dirty="0" err="1" smtClean="0"/>
              <a:t>index.php</a:t>
            </a:r>
            <a:r>
              <a:rPr lang="en-US" sz="2800" b="1" dirty="0" smtClean="0"/>
              <a:t>/BCH364C_BCH394P_2017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95" y="403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to graduate students and upper division undergrads (with permission) in natural sciences and engineering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Prerequisites</a:t>
            </a:r>
            <a:r>
              <a:rPr lang="en-US" dirty="0"/>
              <a:t>:  Basic familiarity with molecular biology, statistics &amp; computing, but realistically, it is expected that students will have extremely varied backgrounds. UGs have additional prerequisites, as listed in the catalog..</a:t>
            </a:r>
          </a:p>
          <a:p>
            <a:endParaRPr lang="en-US" b="1" dirty="0"/>
          </a:p>
          <a:p>
            <a:r>
              <a:rPr lang="en-US" b="1" dirty="0" smtClean="0"/>
              <a:t>Note that this is a </a:t>
            </a:r>
            <a:r>
              <a:rPr lang="en-US" b="1" u="sng" dirty="0" smtClean="0"/>
              <a:t>GRADUATE</a:t>
            </a:r>
            <a:r>
              <a:rPr lang="en-US" b="1" dirty="0" smtClean="0"/>
              <a:t> class, with a few spots open to advanced undergraduates. There is a different version </a:t>
            </a:r>
            <a:r>
              <a:rPr lang="en-US" b="1" dirty="0"/>
              <a:t>(CH339N</a:t>
            </a:r>
            <a:r>
              <a:rPr lang="en-US" b="1" dirty="0" smtClean="0"/>
              <a:t>) f</a:t>
            </a:r>
            <a:r>
              <a:rPr lang="en-US" b="1" dirty="0" smtClean="0"/>
              <a:t>or </a:t>
            </a:r>
            <a:r>
              <a:rPr lang="en-US" b="1" dirty="0" smtClean="0"/>
              <a:t>undergraduate students in alternate </a:t>
            </a:r>
            <a:r>
              <a:rPr lang="en-US" b="1" dirty="0" smtClean="0"/>
              <a:t>years.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</a:t>
            </a:r>
            <a:r>
              <a:rPr lang="en-US" sz="2400" dirty="0" smtClean="0"/>
              <a:t>26.85)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http://www.codecademy.com/tracks/python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course project</a:t>
            </a:r>
            <a:r>
              <a:rPr lang="en-US" sz="2400" dirty="0" smtClean="0"/>
              <a:t> that you will develop over the semester &amp; present in the last 2 days of class (</a:t>
            </a:r>
            <a:r>
              <a:rPr lang="en-US" sz="2400" dirty="0"/>
              <a:t>25% of final </a:t>
            </a:r>
            <a:r>
              <a:rPr lang="en-US" sz="2400" dirty="0" smtClean="0"/>
              <a:t>grade) 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The course project will consist of a research project on a bioinformatics topic chosen by the student (with approval by the instructor) containing an element of independent computational biology research (e.g. calculation, programming, database analysis, etc</a:t>
            </a:r>
            <a:r>
              <a:rPr lang="en-US" sz="2400" dirty="0" smtClean="0"/>
              <a:t>.) turned in as a web URL (20%) and presented in class (5%).</a:t>
            </a:r>
          </a:p>
          <a:p>
            <a:endParaRPr lang="en-US" sz="800" dirty="0" smtClean="0"/>
          </a:p>
          <a:p>
            <a:r>
              <a:rPr lang="en-US" sz="2400" b="1" dirty="0" smtClean="0"/>
              <a:t>The project will be emailed as a web URL to the TA &amp; I, developed through the semester and finished by </a:t>
            </a:r>
            <a:r>
              <a:rPr lang="en-US" sz="2400" b="1" dirty="0"/>
              <a:t>midnight, </a:t>
            </a:r>
            <a:r>
              <a:rPr lang="en-US" sz="2400" b="1" dirty="0" smtClean="0"/>
              <a:t>April 27, 2017.  The last 2 classes will be spent presenting your projects.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2502" r="5826" b="23750"/>
          <a:stretch/>
        </p:blipFill>
        <p:spPr bwMode="auto">
          <a:xfrm>
            <a:off x="33129" y="1974574"/>
            <a:ext cx="8794181" cy="358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78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BCH364C/BCH394P 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/>
              <a:t> http://rosalind.info/classes/enroll/b22533ccd7/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26.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2501" r="6529" b="20000"/>
          <a:stretch/>
        </p:blipFill>
        <p:spPr bwMode="auto">
          <a:xfrm>
            <a:off x="381000" y="508883"/>
            <a:ext cx="7772400" cy="33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385807" y="2092271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1094</Words>
  <Application>Microsoft Office PowerPoint</Application>
  <PresentationFormat>On-screen Show (4:3)</PresentationFormat>
  <Paragraphs>159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42</cp:revision>
  <cp:lastPrinted>2017-01-17T03:27:03Z</cp:lastPrinted>
  <dcterms:created xsi:type="dcterms:W3CDTF">2014-01-13T19:44:00Z</dcterms:created>
  <dcterms:modified xsi:type="dcterms:W3CDTF">2017-01-17T03:27:41Z</dcterms:modified>
</cp:coreProperties>
</file>