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6" r:id="rId2"/>
    <p:sldId id="307" r:id="rId3"/>
    <p:sldId id="308" r:id="rId4"/>
    <p:sldId id="309" r:id="rId5"/>
    <p:sldId id="287" r:id="rId6"/>
    <p:sldId id="288" r:id="rId7"/>
    <p:sldId id="289" r:id="rId8"/>
    <p:sldId id="290" r:id="rId9"/>
    <p:sldId id="257" r:id="rId10"/>
    <p:sldId id="258" r:id="rId11"/>
    <p:sldId id="269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93" r:id="rId22"/>
    <p:sldId id="270" r:id="rId23"/>
    <p:sldId id="268" r:id="rId24"/>
    <p:sldId id="271" r:id="rId25"/>
    <p:sldId id="272" r:id="rId26"/>
    <p:sldId id="280" r:id="rId27"/>
    <p:sldId id="273" r:id="rId28"/>
    <p:sldId id="278" r:id="rId29"/>
    <p:sldId id="277" r:id="rId30"/>
    <p:sldId id="276" r:id="rId31"/>
    <p:sldId id="274" r:id="rId32"/>
    <p:sldId id="275" r:id="rId33"/>
    <p:sldId id="281" r:id="rId34"/>
    <p:sldId id="279" r:id="rId35"/>
    <p:sldId id="283" r:id="rId36"/>
    <p:sldId id="282" r:id="rId37"/>
    <p:sldId id="284" r:id="rId38"/>
    <p:sldId id="285" r:id="rId39"/>
    <p:sldId id="296" r:id="rId40"/>
    <p:sldId id="304" r:id="rId41"/>
    <p:sldId id="302" r:id="rId42"/>
    <p:sldId id="297" r:id="rId43"/>
    <p:sldId id="301" r:id="rId44"/>
    <p:sldId id="300" r:id="rId45"/>
    <p:sldId id="294" r:id="rId46"/>
    <p:sldId id="295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Horse-racing</a:t>
            </a:r>
            <a:r>
              <a:rPr lang="en-US" baseline="0" dirty="0" smtClean="0"/>
              <a:t> (3:1 odds)</a:t>
            </a:r>
          </a:p>
          <a:p>
            <a:r>
              <a:rPr lang="en-US" baseline="0" dirty="0" smtClean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test all alignments! </a:t>
            </a:r>
            <a:r>
              <a:rPr lang="en-US" sz="1300" dirty="0" smtClean="0"/>
              <a:t>For two 100 amino acid proteins =&gt; 10</a:t>
            </a:r>
            <a:r>
              <a:rPr lang="en-US" sz="1300" baseline="30000" dirty="0" smtClean="0"/>
              <a:t>59</a:t>
            </a:r>
            <a:r>
              <a:rPr lang="en-US" sz="1300" dirty="0" smtClean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with A gives a score of 5  (remember, the score equals </a:t>
            </a:r>
            <a:r>
              <a:rPr lang="en-US" sz="1300" i="1" dirty="0" smtClean="0"/>
              <a:t>F</a:t>
            </a:r>
            <a:r>
              <a:rPr lang="en-US" sz="1300" dirty="0" smtClean="0"/>
              <a:t>(</a:t>
            </a:r>
            <a:r>
              <a:rPr lang="en-US" sz="1300" i="1" dirty="0" smtClean="0"/>
              <a:t>i</a:t>
            </a:r>
            <a:r>
              <a:rPr lang="en-US" sz="1300" dirty="0" smtClean="0"/>
              <a:t>-1,</a:t>
            </a:r>
            <a:r>
              <a:rPr lang="en-US" sz="1300" i="1" dirty="0" smtClean="0"/>
              <a:t>j</a:t>
            </a:r>
            <a:r>
              <a:rPr lang="en-US" sz="1300" dirty="0" smtClean="0"/>
              <a:t>-1) + </a:t>
            </a:r>
            <a:r>
              <a:rPr lang="en-US" sz="1300" i="1" dirty="0" smtClean="0"/>
              <a:t>s</a:t>
            </a:r>
            <a:r>
              <a:rPr lang="en-US" sz="1300" dirty="0" smtClean="0"/>
              <a:t>(</a:t>
            </a:r>
            <a:r>
              <a:rPr lang="en-US" sz="1300" i="1" dirty="0" err="1" smtClean="0"/>
              <a:t>x</a:t>
            </a:r>
            <a:r>
              <a:rPr lang="en-US" sz="1300" i="1" baseline="-25000" dirty="0" err="1" smtClean="0"/>
              <a:t>i</a:t>
            </a:r>
            <a:r>
              <a:rPr lang="en-US" sz="1300" i="1" dirty="0" err="1" smtClean="0"/>
              <a:t>,y</a:t>
            </a:r>
            <a:r>
              <a:rPr lang="en-US" sz="1300" i="1" baseline="-25000" dirty="0" err="1" smtClean="0"/>
              <a:t>j</a:t>
            </a:r>
            <a:r>
              <a:rPr lang="en-US" sz="1300" dirty="0" smtClean="0"/>
              <a:t>), which is 0+5=5 in this case).  </a:t>
            </a:r>
          </a:p>
          <a:p>
            <a:r>
              <a:rPr lang="en-US" sz="1300" dirty="0" smtClean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of the day: there was an amazing paper in 2010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406" y="685800"/>
            <a:ext cx="6252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rat organs inside mice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438" t="11077"/>
          <a:stretch>
            <a:fillRect/>
          </a:stretch>
        </p:blipFill>
        <p:spPr bwMode="auto">
          <a:xfrm>
            <a:off x="3048000" y="4419600"/>
            <a:ext cx="5907336" cy="220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t="16000" b="8000"/>
          <a:stretch>
            <a:fillRect/>
          </a:stretch>
        </p:blipFill>
        <p:spPr bwMode="auto">
          <a:xfrm>
            <a:off x="4939004" y="1600200"/>
            <a:ext cx="2528596" cy="19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www.scientificamerican.com/media/inline/65A632E6-0816-AD4F-AE94975827A78F8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7804" y="1981200"/>
            <a:ext cx="1066801" cy="106680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81604" y="2895600"/>
            <a:ext cx="75212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Robert </a:t>
            </a:r>
            <a:r>
              <a:rPr lang="en-US" sz="600" dirty="0" err="1" smtClean="0"/>
              <a:t>Lanza</a:t>
            </a:r>
            <a:r>
              <a:rPr lang="en-US" sz="600" dirty="0" smtClean="0"/>
              <a:t>, ACT</a:t>
            </a:r>
            <a:endParaRPr lang="en-US" sz="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00804" y="25146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00" y="3124200"/>
            <a:ext cx="30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embryonic cells from a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that can’t make a pancreas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 descr="C:\Users\marcotte\Desktop\Zack\pluri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604" y="2209800"/>
            <a:ext cx="825500" cy="5969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76804" y="236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981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173069"/>
            <a:ext cx="119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rat/mouse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chimera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029200"/>
            <a:ext cx="2568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100% rat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14600" y="5638800"/>
            <a:ext cx="1524000" cy="76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67600" y="6019800"/>
            <a:ext cx="137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(that glows!)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9" y="6510637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Cell 142,787–799 (2010)</a:t>
            </a:r>
          </a:p>
        </p:txBody>
      </p:sp>
    </p:spTree>
    <p:extLst>
      <p:ext uri="{BB962C8B-B14F-4D97-AF65-F5344CB8AC3E}">
        <p14:creationId xmlns:p14="http://schemas.microsoft.com/office/powerpoint/2010/main" val="26401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treat mutations as independent events.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allows us to create an </a:t>
            </a:r>
            <a:r>
              <a:rPr lang="en-US" sz="2400" b="1" i="1" dirty="0" smtClean="0"/>
              <a:t>additive scoring scheme.</a:t>
            </a:r>
          </a:p>
          <a:p>
            <a:r>
              <a:rPr lang="en-US" sz="2400" dirty="0" smtClean="0"/>
              <a:t>The score for a sequence alignment will be the sum of the scores for aligning each of the individual positions in two sequences.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kind of mutations should we expect?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consider two models:</a:t>
            </a:r>
          </a:p>
          <a:p>
            <a:endParaRPr lang="en-US" sz="2400" dirty="0" smtClean="0"/>
          </a:p>
          <a:p>
            <a:r>
              <a:rPr lang="en-US" sz="2400" dirty="0" smtClean="0"/>
              <a:t>First, a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model, where amino acids in the sequences occur independently at some given frequencies.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of observing an alignment between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is just the product of the frequencies (q) with which we find each amino acid.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this as: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Second, a </a:t>
            </a:r>
            <a:r>
              <a:rPr lang="en-US" sz="2400" b="1" u="sng" dirty="0" smtClean="0"/>
              <a:t>match</a:t>
            </a:r>
            <a:r>
              <a:rPr lang="en-US" sz="2400" dirty="0" smtClean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ab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So, under this model, the probability of the alignment is the product of the probabilities of seeing the individual amino acids aligned.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that as: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Such a ratio of probabilities under 2 different models is called an </a:t>
            </a:r>
            <a:r>
              <a:rPr lang="en-US" sz="2400" b="1" i="1" dirty="0" smtClean="0"/>
              <a:t>odds ratio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did these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odds ratios used?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Basically: 	if the ratio &gt; 1, model </a:t>
            </a:r>
            <a:r>
              <a:rPr lang="en-US" sz="2400" i="1" dirty="0" smtClean="0"/>
              <a:t>M</a:t>
            </a:r>
            <a:r>
              <a:rPr lang="en-US" sz="2400" dirty="0" smtClean="0"/>
              <a:t> is more probable </a:t>
            </a:r>
          </a:p>
          <a:p>
            <a:r>
              <a:rPr lang="en-US" sz="2400" dirty="0" smtClean="0"/>
              <a:t>		if &lt; 1, model </a:t>
            </a:r>
            <a:r>
              <a:rPr lang="en-US" sz="2400" i="1" dirty="0" smtClean="0"/>
              <a:t>R</a:t>
            </a:r>
            <a:r>
              <a:rPr lang="en-US" sz="2400" dirty="0" smtClean="0"/>
              <a:t> is more probable.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just the score for aligning one amino acid with another amino acid: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Almost done with step 1…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about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with phenylalanine (F)?  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r="3403" b="46408"/>
          <a:stretch/>
        </p:blipFill>
        <p:spPr bwMode="auto">
          <a:xfrm>
            <a:off x="3276600" y="4663440"/>
            <a:ext cx="278892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54959" r="494" b="1079"/>
          <a:stretch/>
        </p:blipFill>
        <p:spPr bwMode="auto">
          <a:xfrm>
            <a:off x="6126480" y="4725856"/>
            <a:ext cx="2834640" cy="197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Today, the same team reports the reverse experiment</a:t>
            </a:r>
          </a:p>
        </p:txBody>
      </p:sp>
      <p:pic>
        <p:nvPicPr>
          <p:cNvPr id="5" name="Picture 2" descr="http://www.scientificamerican.com/media/inline/65A632E6-0816-AD4F-AE94975827A78F8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7804" y="1981200"/>
            <a:ext cx="1066801" cy="10668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81604" y="2895600"/>
            <a:ext cx="75212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Robert </a:t>
            </a:r>
            <a:r>
              <a:rPr lang="en-US" sz="600" dirty="0" err="1" smtClean="0"/>
              <a:t>Lanza</a:t>
            </a:r>
            <a:r>
              <a:rPr lang="en-US" sz="600" dirty="0" smtClean="0"/>
              <a:t>, ACT</a:t>
            </a:r>
            <a:endParaRPr lang="en-US" sz="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0804" y="25146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3124200"/>
            <a:ext cx="291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embryonic cells from a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that can’t make a pancreas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" descr="C:\Users\marcotte\Desktop\Zack\pluri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604" y="2209800"/>
            <a:ext cx="825500" cy="596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76804" y="236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981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ouse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57" y="5029200"/>
            <a:ext cx="3148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100%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mouse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14600" y="5638800"/>
            <a:ext cx="2169775" cy="76928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600" y="6019800"/>
            <a:ext cx="137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(that glows!)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6510637"/>
            <a:ext cx="373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10.1038/nature21070 </a:t>
            </a:r>
            <a:r>
              <a:rPr lang="en-US" dirty="0"/>
              <a:t>(</a:t>
            </a:r>
            <a:r>
              <a:rPr lang="en-US" dirty="0" smtClean="0"/>
              <a:t>2017)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19406" y="685800"/>
            <a:ext cx="632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 organs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54959" r="494" b="1079"/>
          <a:stretch/>
        </p:blipFill>
        <p:spPr bwMode="auto">
          <a:xfrm>
            <a:off x="6126480" y="4705261"/>
            <a:ext cx="2834640" cy="197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924" r="1902" b="6922"/>
          <a:stretch/>
        </p:blipFill>
        <p:spPr bwMode="auto">
          <a:xfrm>
            <a:off x="4846320" y="1676400"/>
            <a:ext cx="3308199" cy="147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0000" y="2743200"/>
            <a:ext cx="119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rat/mouse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chimera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2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We also need to penalize </a:t>
            </a:r>
            <a:r>
              <a:rPr lang="en-US" sz="2400" b="1" u="sng" dirty="0" smtClean="0">
                <a:cs typeface="Arial" pitchFamily="34" charset="0"/>
              </a:rPr>
              <a:t>gaps</a:t>
            </a:r>
            <a:r>
              <a:rPr lang="en-US" sz="2400" dirty="0" smtClean="0">
                <a:cs typeface="Arial" pitchFamily="34" charset="0"/>
              </a:rPr>
              <a:t>.  For now, let’s just use a constant penalty </a:t>
            </a:r>
            <a:r>
              <a:rPr lang="en-US" sz="2400" b="1" i="1" dirty="0" smtClean="0">
                <a:cs typeface="Arial" pitchFamily="34" charset="0"/>
              </a:rPr>
              <a:t>d</a:t>
            </a:r>
            <a:r>
              <a:rPr lang="en-US" sz="2400" dirty="0" smtClean="0">
                <a:cs typeface="Arial" pitchFamily="34" charset="0"/>
              </a:rPr>
              <a:t> for each amino acid gap in an alignment,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. e</a:t>
            </a:r>
            <a:r>
              <a:rPr lang="en-US" sz="2400" dirty="0" smtClean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Margaret </a:t>
            </a:r>
            <a:r>
              <a:rPr lang="en-US" dirty="0" err="1" smtClean="0"/>
              <a:t>Dayhoff</a:t>
            </a:r>
            <a:r>
              <a:rPr lang="en-US" dirty="0" smtClean="0"/>
              <a:t> (1925-1983)</a:t>
            </a:r>
            <a:endParaRPr lang="en-US" dirty="0"/>
          </a:p>
          <a:p>
            <a:pPr algn="ctr"/>
            <a:r>
              <a:rPr lang="en-US" dirty="0" smtClean="0"/>
              <a:t>Developed point accepted mutation matrices</a:t>
            </a:r>
          </a:p>
          <a:p>
            <a:pPr algn="ctr"/>
            <a:r>
              <a:rPr lang="en-US" dirty="0" smtClean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Steve and </a:t>
            </a:r>
            <a:r>
              <a:rPr lang="en-US" dirty="0" err="1" smtClean="0"/>
              <a:t>Jorja</a:t>
            </a:r>
            <a:r>
              <a:rPr lang="en-US" dirty="0" smtClean="0"/>
              <a:t> </a:t>
            </a:r>
            <a:r>
              <a:rPr lang="en-US" dirty="0" err="1" smtClean="0"/>
              <a:t>Henikoff</a:t>
            </a:r>
            <a:endParaRPr lang="en-US" dirty="0" smtClean="0"/>
          </a:p>
          <a:p>
            <a:pPr algn="ctr"/>
            <a:r>
              <a:rPr lang="en-US" dirty="0" smtClean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evolutionary times</a:t>
            </a:r>
          </a:p>
          <a:p>
            <a:r>
              <a:rPr lang="en-US" dirty="0" smtClean="0"/>
              <a:t>PAM-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substitutions per 100 residues</a:t>
            </a:r>
          </a:p>
          <a:p>
            <a:r>
              <a:rPr lang="en-US" dirty="0" smtClean="0"/>
              <a:t>   e.g. matrices from PAM1 to PAM250</a:t>
            </a:r>
          </a:p>
          <a:p>
            <a:r>
              <a:rPr lang="en-US" dirty="0" smtClean="0"/>
              <a:t>measure PAM1,</a:t>
            </a:r>
          </a:p>
          <a:p>
            <a:r>
              <a:rPr lang="en-US" dirty="0"/>
              <a:t> </a:t>
            </a:r>
            <a:r>
              <a:rPr lang="en-US" dirty="0" smtClean="0"/>
              <a:t>  calculate higher PAMs from that</a:t>
            </a:r>
          </a:p>
          <a:p>
            <a:endParaRPr lang="en-US" u="sng" dirty="0" smtClean="0"/>
          </a:p>
          <a:p>
            <a:r>
              <a:rPr lang="en-US" u="sng" dirty="0" smtClean="0"/>
              <a:t>Explicit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% identity sequences</a:t>
            </a:r>
          </a:p>
          <a:p>
            <a:r>
              <a:rPr lang="en-US" dirty="0" smtClean="0"/>
              <a:t>BLOSUM-</a:t>
            </a:r>
            <a:r>
              <a:rPr lang="en-US" i="1" dirty="0" smtClean="0"/>
              <a:t>n</a:t>
            </a:r>
            <a:r>
              <a:rPr lang="en-US" dirty="0" smtClean="0"/>
              <a:t> = for sequences of about </a:t>
            </a:r>
            <a:r>
              <a:rPr lang="en-US" i="1" dirty="0" smtClean="0"/>
              <a:t>n</a:t>
            </a:r>
            <a:r>
              <a:rPr lang="en-US" dirty="0" smtClean="0"/>
              <a:t> % identity</a:t>
            </a:r>
          </a:p>
          <a:p>
            <a:r>
              <a:rPr lang="en-US" dirty="0" smtClean="0"/>
              <a:t>averages substitution probabilities over</a:t>
            </a:r>
          </a:p>
          <a:p>
            <a:r>
              <a:rPr lang="en-US" dirty="0" smtClean="0"/>
              <a:t>   sequence clusters, gives better estimates</a:t>
            </a:r>
          </a:p>
          <a:p>
            <a:r>
              <a:rPr lang="en-US" dirty="0"/>
              <a:t> </a:t>
            </a:r>
            <a:r>
              <a:rPr lang="en-US" dirty="0" smtClean="0"/>
              <a:t>  for highly divergent cases</a:t>
            </a:r>
          </a:p>
          <a:p>
            <a:endParaRPr lang="en-US" u="sng" dirty="0" smtClean="0"/>
          </a:p>
          <a:p>
            <a:r>
              <a:rPr lang="en-US" u="sng" dirty="0" smtClean="0"/>
              <a:t>Implicit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from blocks of aligned sequences)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 PAM 		vs. 		   BLOSUM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use something called </a:t>
            </a:r>
            <a:r>
              <a:rPr lang="en-US" sz="2400" b="1" i="1" dirty="0" smtClean="0"/>
              <a:t>dynamic programming.</a:t>
            </a:r>
          </a:p>
          <a:p>
            <a:endParaRPr lang="en-US" sz="2400" b="1" i="1" dirty="0" smtClean="0"/>
          </a:p>
          <a:p>
            <a:r>
              <a:rPr lang="en-US" sz="2400" dirty="0" smtClean="0"/>
              <a:t>This is </a:t>
            </a:r>
            <a:r>
              <a:rPr lang="en-US" sz="2400" b="1" dirty="0" smtClean="0"/>
              <a:t>mathematically guaranteed </a:t>
            </a:r>
            <a:r>
              <a:rPr lang="en-US" sz="2400" dirty="0" smtClean="0"/>
              <a:t>to find the best scoring alignment, and uses </a:t>
            </a:r>
            <a:r>
              <a:rPr lang="en-US" sz="2400" b="1" i="1" dirty="0" smtClean="0"/>
              <a:t>recursion.   </a:t>
            </a:r>
            <a:r>
              <a:rPr lang="en-US" sz="2400" dirty="0" smtClean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 smtClean="0"/>
          </a:p>
          <a:p>
            <a:r>
              <a:rPr lang="en-US" sz="2400" dirty="0" smtClean="0"/>
              <a:t>We’re going to find the best </a:t>
            </a:r>
            <a:r>
              <a:rPr lang="en-US" sz="2400" b="1" i="1" dirty="0" smtClean="0"/>
              <a:t>local</a:t>
            </a:r>
            <a:r>
              <a:rPr lang="en-US" sz="2400" dirty="0" smtClean="0"/>
              <a:t> alignment—the best matching</a:t>
            </a:r>
          </a:p>
          <a:p>
            <a:r>
              <a:rPr lang="en-US" sz="2400" dirty="0" smtClean="0"/>
              <a:t>internal alignment—without forcing </a:t>
            </a:r>
            <a:r>
              <a:rPr lang="en-US" sz="2400" u="sng" dirty="0" smtClean="0"/>
              <a:t>all</a:t>
            </a:r>
            <a:r>
              <a:rPr lang="en-US" sz="2400" dirty="0" smtClean="0"/>
              <a:t> of the amino acids to align (i.e. to match </a:t>
            </a:r>
            <a:r>
              <a:rPr lang="en-US" sz="2400" b="1" i="1" dirty="0" smtClean="0"/>
              <a:t>globally</a:t>
            </a:r>
            <a:r>
              <a:rPr lang="en-US" sz="2400" dirty="0" smtClean="0"/>
              <a:t>).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dirty="0" smtClean="0">
                <a:latin typeface="Courier" pitchFamily="49" charset="0"/>
              </a:rPr>
              <a:t>ACGTTATGCATGACGTA</a:t>
            </a:r>
          </a:p>
          <a:p>
            <a:r>
              <a:rPr lang="en-US" sz="2400" dirty="0" smtClean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this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this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Here’s the main idea: </a:t>
            </a:r>
          </a:p>
          <a:p>
            <a:r>
              <a:rPr lang="en-US" sz="2400" dirty="0" smtClean="0"/>
              <a:t>We’ll make a </a:t>
            </a:r>
            <a:r>
              <a:rPr lang="en-US" sz="2400" b="1" i="1" dirty="0" smtClean="0"/>
              <a:t>path matrix</a:t>
            </a:r>
            <a:r>
              <a:rPr lang="en-US" sz="2400" dirty="0" smtClean="0"/>
              <a:t>, showing the possible alignments and their scores.  There are simple rules for how to fill in the matrix.  </a:t>
            </a:r>
            <a:r>
              <a:rPr lang="en-US" sz="2400" b="1" i="1" u="sng" dirty="0" smtClean="0"/>
              <a:t>This will test all possible alignments &amp; give us the top-scoring alignment between the two sequences</a:t>
            </a:r>
            <a:r>
              <a:rPr lang="en-US" sz="2400" u="sng" dirty="0" smtClean="0"/>
              <a:t>.</a:t>
            </a:r>
            <a:endParaRPr lang="en-US" sz="2400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Here are the rules:</a:t>
            </a:r>
          </a:p>
          <a:p>
            <a:r>
              <a:rPr lang="en-US" sz="2400" dirty="0" smtClean="0"/>
              <a:t>For a given square in the matrix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j</a:t>
            </a:r>
            <a:r>
              <a:rPr lang="en-US" sz="2400" dirty="0" smtClean="0"/>
              <a:t>), we look at the squares to its 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, top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i,j</a:t>
            </a:r>
            <a:r>
              <a:rPr lang="en-US" sz="2400" dirty="0" smtClean="0"/>
              <a:t>-1) , and top-left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-1).    Each should have a score. </a:t>
            </a:r>
          </a:p>
          <a:p>
            <a:endParaRPr lang="en-US" sz="2400" dirty="0" smtClean="0"/>
          </a:p>
          <a:p>
            <a:r>
              <a:rPr lang="en-US" sz="2400" dirty="0" smtClean="0"/>
              <a:t>We consider </a:t>
            </a:r>
            <a:r>
              <a:rPr lang="en-US" sz="2400" b="1" u="sng" dirty="0" smtClean="0"/>
              <a:t>3 possible events </a:t>
            </a:r>
            <a:r>
              <a:rPr lang="en-US" sz="2400" dirty="0" smtClean="0"/>
              <a:t>&amp; </a:t>
            </a:r>
            <a:r>
              <a:rPr lang="en-US" sz="2400" b="1" u="sng" dirty="0" smtClean="0"/>
              <a:t>choose the one scoring the highest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(1)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 +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(2)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– </a:t>
            </a:r>
            <a:r>
              <a:rPr lang="en-US" sz="2400" i="1" dirty="0" smtClean="0"/>
              <a:t>d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(3)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,</a:t>
            </a:r>
            <a:r>
              <a:rPr lang="en-US" sz="2400" i="1" dirty="0" smtClean="0"/>
              <a:t>j</a:t>
            </a:r>
            <a:r>
              <a:rPr lang="en-US" sz="2400" dirty="0" smtClean="0"/>
              <a:t>-1) – </a:t>
            </a:r>
            <a:r>
              <a:rPr lang="en-US" sz="2400" i="1" dirty="0" smtClean="0"/>
              <a:t>d</a:t>
            </a:r>
            <a:r>
              <a:rPr lang="en-US" sz="2400" dirty="0" smtClean="0"/>
              <a:t>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this example, we’ll use </a:t>
            </a:r>
            <a:r>
              <a:rPr lang="en-US" sz="2400" i="1" dirty="0" smtClean="0"/>
              <a:t>d</a:t>
            </a:r>
            <a:r>
              <a:rPr lang="en-US" sz="2400" dirty="0" smtClean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Just two more rules:</a:t>
            </a:r>
          </a:p>
          <a:p>
            <a:endParaRPr lang="en-US" sz="2400" b="1" u="sng" dirty="0" smtClean="0"/>
          </a:p>
          <a:p>
            <a:pPr lvl="0"/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we go!   Start with the borders  &amp; the first entry.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What’s the score from our BLOSSUM matrix for substituting H for P?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Terrible!  Again, none of the possible give positive scores.    </a:t>
            </a:r>
          </a:p>
          <a:p>
            <a:r>
              <a:rPr lang="en-US" sz="2400" dirty="0" smtClean="0"/>
              <a:t>We have to go a bit further in before we find a positive score…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round!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 transplanted islet cells from the rat/mouse to a diabetic mouse, and it lived without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for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 days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immunosuppressants</a:t>
            </a: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0036"/>
            <a:ext cx="8686800" cy="1379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86000"/>
            <a:ext cx="822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quote in 2010!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“…nuclear transfer technology available for livestock animals may permit establishment of organ-deficient pig lines…”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14800"/>
            <a:ext cx="24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 from the 2017 paper: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rounds, and a positive score at last!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get this one?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&amp; a few more rounds…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whole thing filled 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find the optimal alignment using a </a:t>
            </a:r>
            <a:r>
              <a:rPr lang="en-US" sz="2400" b="1" i="1" dirty="0" err="1" smtClean="0"/>
              <a:t>traceback</a:t>
            </a:r>
            <a:r>
              <a:rPr lang="en-US" sz="2400" dirty="0" smtClean="0"/>
              <a:t> process: </a:t>
            </a:r>
          </a:p>
          <a:p>
            <a:r>
              <a:rPr lang="en-US" sz="2400" b="1" dirty="0" smtClean="0"/>
              <a:t>	Look for the highest score, then follow the arrows back.</a:t>
            </a:r>
          </a:p>
          <a:p>
            <a:r>
              <a:rPr lang="en-US" sz="2400" b="1" dirty="0" smtClean="0"/>
              <a:t>	The alignment “grows” from right to left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gives the following alignment: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(Note: for gaps, the arrow points to the sequence that gets the gap)</a:t>
            </a:r>
            <a:endParaRPr lang="en-US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algorithm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gives the best alignment.  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Every</a:t>
            </a:r>
            <a:r>
              <a:rPr lang="en-US" sz="2400" dirty="0" smtClean="0"/>
              <a:t> pair of sequences can be aligned in </a:t>
            </a:r>
            <a:r>
              <a:rPr lang="en-US" sz="2400" u="sng" dirty="0" smtClean="0"/>
              <a:t>some</a:t>
            </a:r>
            <a:r>
              <a:rPr lang="en-US" sz="2400" dirty="0" smtClean="0"/>
              <a:t> fashion.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So, when is a score “good enough”?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figure this out?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Here’s one approach: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Shuffle one sequence.  Calculate the best alignment &amp; its score.</a:t>
            </a:r>
          </a:p>
          <a:p>
            <a:r>
              <a:rPr lang="en-US" sz="2400" b="1" dirty="0" smtClean="0"/>
              <a:t>	Repeat 1000 times.</a:t>
            </a:r>
          </a:p>
          <a:p>
            <a:endParaRPr lang="en-US" sz="2400" dirty="0" smtClean="0"/>
          </a:p>
          <a:p>
            <a:r>
              <a:rPr lang="en-US" sz="2400" dirty="0" smtClean="0"/>
              <a:t>If we never see a score as high as the real one, we say the real score has &lt;1 in a 1000 chance of happening just by luck.</a:t>
            </a:r>
          </a:p>
          <a:p>
            <a:endParaRPr lang="en-US" sz="2400" dirty="0" smtClean="0"/>
          </a:p>
          <a:p>
            <a:r>
              <a:rPr lang="en-US" sz="2400" dirty="0" smtClean="0"/>
              <a:t>But if we want something that only occurs &lt; 1 in a million, we’d have to shuffle 1,000,000 times…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Luckily, alignment scores follow a well-behaved distribution,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extreme value distribution</a:t>
            </a:r>
            <a:r>
              <a:rPr lang="en-US" sz="2400" dirty="0" smtClean="0"/>
              <a:t>, so we can do a few trials &amp; fit to this.</a:t>
            </a:r>
            <a:endParaRPr lang="en-US" sz="2400" b="1" i="1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random trials  &amp; their average score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the shape &amp; can</a:t>
            </a:r>
          </a:p>
          <a:p>
            <a:r>
              <a:rPr lang="en-US" dirty="0" smtClean="0"/>
              <a:t>be fit from a few trials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p-value gives the significance of your alignment.</a:t>
            </a:r>
          </a:p>
          <a:p>
            <a:r>
              <a:rPr lang="en-US" dirty="0" smtClean="0"/>
              <a:t>But, if we search a database and perform many alignments, </a:t>
            </a:r>
            <a:r>
              <a:rPr lang="en-US" u="sng" dirty="0" smtClean="0"/>
              <a:t>we still need something more </a:t>
            </a:r>
            <a:r>
              <a:rPr lang="en-US" dirty="0" smtClean="0"/>
              <a:t>(next time).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marcotte\Desktop\Zack\tumblr_lqo2t1bWIp1qzo4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953000" y="4343400"/>
            <a:ext cx="2570603" cy="2438400"/>
          </a:xfrm>
          <a:prstGeom prst="rect">
            <a:avLst/>
          </a:prstGeom>
          <a:noFill/>
        </p:spPr>
      </p:pic>
      <p:sp>
        <p:nvSpPr>
          <p:cNvPr id="30" name="Explosion 1 29"/>
          <p:cNvSpPr/>
          <p:nvPr/>
        </p:nvSpPr>
        <p:spPr>
          <a:xfrm>
            <a:off x="7086600" y="4343400"/>
            <a:ext cx="1524000" cy="1524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916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Harvesting human organs from transgenic pigs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trying to go?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Here‘s the idea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Your kidneys are failing!  Start the clock!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3156466"/>
            <a:ext cx="83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skin cells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971800"/>
            <a:ext cx="2133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Embryonic stem cells from a kidney-deficient pig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904" y="343346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341132"/>
            <a:ext cx="2706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Pig/human chimera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your kidneys!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7653" y="3156466"/>
            <a:ext cx="83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Yourstem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4655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3 months to maturity!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3525798"/>
            <a:ext cx="152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24326" y="3755836"/>
            <a:ext cx="381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91000" y="3755836"/>
            <a:ext cx="381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15200" y="3755836"/>
            <a:ext cx="381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arcotte\Desktop\Zack\kidney-diagram.gif"/>
          <p:cNvPicPr>
            <a:picLocks noChangeAspect="1" noChangeArrowheads="1"/>
          </p:cNvPicPr>
          <p:nvPr/>
        </p:nvPicPr>
        <p:blipFill>
          <a:blip r:embed="rId3"/>
          <a:srcRect l="2743" r="21943" b="27429"/>
          <a:stretch>
            <a:fillRect/>
          </a:stretch>
        </p:blipFill>
        <p:spPr bwMode="auto">
          <a:xfrm>
            <a:off x="0" y="5029200"/>
            <a:ext cx="1897908" cy="18288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>
          <a:xfrm>
            <a:off x="228600" y="4611189"/>
            <a:ext cx="330926" cy="1236617"/>
          </a:xfrm>
          <a:custGeom>
            <a:avLst/>
            <a:gdLst>
              <a:gd name="connsiteX0" fmla="*/ 330926 w 330926"/>
              <a:gd name="connsiteY0" fmla="*/ 1084217 h 1212668"/>
              <a:gd name="connsiteX1" fmla="*/ 265612 w 330926"/>
              <a:gd name="connsiteY1" fmla="*/ 1084217 h 1212668"/>
              <a:gd name="connsiteX2" fmla="*/ 43543 w 330926"/>
              <a:gd name="connsiteY2" fmla="*/ 1031965 h 1212668"/>
              <a:gd name="connsiteX3" fmla="*/ 4355 w 330926"/>
              <a:gd name="connsiteY3" fmla="*/ 0 h 1212668"/>
              <a:gd name="connsiteX0" fmla="*/ 330926 w 330926"/>
              <a:gd name="connsiteY0" fmla="*/ 10842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10842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5508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11604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4746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1236617 h 1236617"/>
              <a:gd name="connsiteX1" fmla="*/ 43543 w 330926"/>
              <a:gd name="connsiteY1" fmla="*/ 1031965 h 1236617"/>
              <a:gd name="connsiteX2" fmla="*/ 4355 w 330926"/>
              <a:gd name="connsiteY2" fmla="*/ 0 h 123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26" h="1236617">
                <a:moveTo>
                  <a:pt x="330926" y="1236617"/>
                </a:moveTo>
                <a:cubicBezTo>
                  <a:pt x="271055" y="1225731"/>
                  <a:pt x="97972" y="1212668"/>
                  <a:pt x="43543" y="1031965"/>
                </a:cubicBezTo>
                <a:cubicBezTo>
                  <a:pt x="0" y="851262"/>
                  <a:pt x="2177" y="425631"/>
                  <a:pt x="4355" y="0"/>
                </a:cubicBezTo>
              </a:path>
            </a:pathLst>
          </a:cu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-2100000">
            <a:off x="6458986" y="5592064"/>
            <a:ext cx="278131" cy="556283"/>
          </a:xfrm>
          <a:custGeom>
            <a:avLst/>
            <a:gdLst>
              <a:gd name="connsiteX0" fmla="*/ 50075 w 428898"/>
              <a:gd name="connsiteY0" fmla="*/ 583474 h 720634"/>
              <a:gd name="connsiteX1" fmla="*/ 102326 w 428898"/>
              <a:gd name="connsiteY1" fmla="*/ 570411 h 720634"/>
              <a:gd name="connsiteX2" fmla="*/ 272143 w 428898"/>
              <a:gd name="connsiteY2" fmla="*/ 335279 h 720634"/>
              <a:gd name="connsiteX3" fmla="*/ 10886 w 428898"/>
              <a:gd name="connsiteY3" fmla="*/ 165462 h 720634"/>
              <a:gd name="connsiteX4" fmla="*/ 206829 w 428898"/>
              <a:gd name="connsiteY4" fmla="*/ 21771 h 720634"/>
              <a:gd name="connsiteX5" fmla="*/ 415835 w 428898"/>
              <a:gd name="connsiteY5" fmla="*/ 296091 h 720634"/>
              <a:gd name="connsiteX6" fmla="*/ 285206 w 428898"/>
              <a:gd name="connsiteY6" fmla="*/ 661851 h 720634"/>
              <a:gd name="connsiteX7" fmla="*/ 50075 w 428898"/>
              <a:gd name="connsiteY7" fmla="*/ 648788 h 720634"/>
              <a:gd name="connsiteX0" fmla="*/ 304800 w 683623"/>
              <a:gd name="connsiteY0" fmla="*/ 583474 h 877388"/>
              <a:gd name="connsiteX1" fmla="*/ 357051 w 683623"/>
              <a:gd name="connsiteY1" fmla="*/ 570411 h 877388"/>
              <a:gd name="connsiteX2" fmla="*/ 526868 w 683623"/>
              <a:gd name="connsiteY2" fmla="*/ 335279 h 877388"/>
              <a:gd name="connsiteX3" fmla="*/ 265611 w 683623"/>
              <a:gd name="connsiteY3" fmla="*/ 165462 h 877388"/>
              <a:gd name="connsiteX4" fmla="*/ 461554 w 683623"/>
              <a:gd name="connsiteY4" fmla="*/ 21771 h 877388"/>
              <a:gd name="connsiteX5" fmla="*/ 670560 w 683623"/>
              <a:gd name="connsiteY5" fmla="*/ 296091 h 877388"/>
              <a:gd name="connsiteX6" fmla="*/ 539931 w 683623"/>
              <a:gd name="connsiteY6" fmla="*/ 661851 h 877388"/>
              <a:gd name="connsiteX7" fmla="*/ 0 w 683623"/>
              <a:gd name="connsiteY7" fmla="*/ 877388 h 877388"/>
              <a:gd name="connsiteX0" fmla="*/ 50075 w 428898"/>
              <a:gd name="connsiteY0" fmla="*/ 583474 h 707934"/>
              <a:gd name="connsiteX1" fmla="*/ 102326 w 428898"/>
              <a:gd name="connsiteY1" fmla="*/ 570411 h 707934"/>
              <a:gd name="connsiteX2" fmla="*/ 272143 w 428898"/>
              <a:gd name="connsiteY2" fmla="*/ 335279 h 707934"/>
              <a:gd name="connsiteX3" fmla="*/ 10886 w 428898"/>
              <a:gd name="connsiteY3" fmla="*/ 165462 h 707934"/>
              <a:gd name="connsiteX4" fmla="*/ 206829 w 428898"/>
              <a:gd name="connsiteY4" fmla="*/ 21771 h 707934"/>
              <a:gd name="connsiteX5" fmla="*/ 415835 w 428898"/>
              <a:gd name="connsiteY5" fmla="*/ 296091 h 707934"/>
              <a:gd name="connsiteX6" fmla="*/ 285206 w 428898"/>
              <a:gd name="connsiteY6" fmla="*/ 661851 h 707934"/>
              <a:gd name="connsiteX7" fmla="*/ 50075 w 428898"/>
              <a:gd name="connsiteY7" fmla="*/ 572588 h 707934"/>
              <a:gd name="connsiteX0" fmla="*/ 50075 w 428898"/>
              <a:gd name="connsiteY0" fmla="*/ 583474 h 707934"/>
              <a:gd name="connsiteX1" fmla="*/ 102326 w 428898"/>
              <a:gd name="connsiteY1" fmla="*/ 570411 h 707934"/>
              <a:gd name="connsiteX2" fmla="*/ 272143 w 428898"/>
              <a:gd name="connsiteY2" fmla="*/ 335279 h 707934"/>
              <a:gd name="connsiteX3" fmla="*/ 10886 w 428898"/>
              <a:gd name="connsiteY3" fmla="*/ 165462 h 707934"/>
              <a:gd name="connsiteX4" fmla="*/ 206829 w 428898"/>
              <a:gd name="connsiteY4" fmla="*/ 21771 h 707934"/>
              <a:gd name="connsiteX5" fmla="*/ 415835 w 428898"/>
              <a:gd name="connsiteY5" fmla="*/ 296091 h 707934"/>
              <a:gd name="connsiteX6" fmla="*/ 285206 w 428898"/>
              <a:gd name="connsiteY6" fmla="*/ 661851 h 707934"/>
              <a:gd name="connsiteX7" fmla="*/ 50075 w 428898"/>
              <a:gd name="connsiteY7" fmla="*/ 572588 h 707934"/>
              <a:gd name="connsiteX8" fmla="*/ 50075 w 428898"/>
              <a:gd name="connsiteY8" fmla="*/ 583474 h 707934"/>
              <a:gd name="connsiteX0" fmla="*/ 50075 w 428898"/>
              <a:gd name="connsiteY0" fmla="*/ 572588 h 707934"/>
              <a:gd name="connsiteX1" fmla="*/ 102326 w 428898"/>
              <a:gd name="connsiteY1" fmla="*/ 570411 h 707934"/>
              <a:gd name="connsiteX2" fmla="*/ 272143 w 428898"/>
              <a:gd name="connsiteY2" fmla="*/ 335279 h 707934"/>
              <a:gd name="connsiteX3" fmla="*/ 10886 w 428898"/>
              <a:gd name="connsiteY3" fmla="*/ 165462 h 707934"/>
              <a:gd name="connsiteX4" fmla="*/ 206829 w 428898"/>
              <a:gd name="connsiteY4" fmla="*/ 21771 h 707934"/>
              <a:gd name="connsiteX5" fmla="*/ 415835 w 428898"/>
              <a:gd name="connsiteY5" fmla="*/ 296091 h 707934"/>
              <a:gd name="connsiteX6" fmla="*/ 285206 w 428898"/>
              <a:gd name="connsiteY6" fmla="*/ 661851 h 707934"/>
              <a:gd name="connsiteX7" fmla="*/ 50075 w 428898"/>
              <a:gd name="connsiteY7" fmla="*/ 572588 h 707934"/>
              <a:gd name="connsiteX0" fmla="*/ 285206 w 428898"/>
              <a:gd name="connsiteY0" fmla="*/ 661851 h 707571"/>
              <a:gd name="connsiteX1" fmla="*/ 102326 w 428898"/>
              <a:gd name="connsiteY1" fmla="*/ 570411 h 707571"/>
              <a:gd name="connsiteX2" fmla="*/ 272143 w 428898"/>
              <a:gd name="connsiteY2" fmla="*/ 335279 h 707571"/>
              <a:gd name="connsiteX3" fmla="*/ 10886 w 428898"/>
              <a:gd name="connsiteY3" fmla="*/ 165462 h 707571"/>
              <a:gd name="connsiteX4" fmla="*/ 206829 w 428898"/>
              <a:gd name="connsiteY4" fmla="*/ 21771 h 707571"/>
              <a:gd name="connsiteX5" fmla="*/ 415835 w 428898"/>
              <a:gd name="connsiteY5" fmla="*/ 296091 h 707571"/>
              <a:gd name="connsiteX6" fmla="*/ 285206 w 428898"/>
              <a:gd name="connsiteY6" fmla="*/ 661851 h 707571"/>
              <a:gd name="connsiteX0" fmla="*/ 283028 w 426720"/>
              <a:gd name="connsiteY0" fmla="*/ 661851 h 707571"/>
              <a:gd name="connsiteX1" fmla="*/ 100148 w 426720"/>
              <a:gd name="connsiteY1" fmla="*/ 570411 h 707571"/>
              <a:gd name="connsiteX2" fmla="*/ 269965 w 426720"/>
              <a:gd name="connsiteY2" fmla="*/ 335279 h 707571"/>
              <a:gd name="connsiteX3" fmla="*/ 256902 w 426720"/>
              <a:gd name="connsiteY3" fmla="*/ 335280 h 707571"/>
              <a:gd name="connsiteX4" fmla="*/ 8708 w 426720"/>
              <a:gd name="connsiteY4" fmla="*/ 165462 h 707571"/>
              <a:gd name="connsiteX5" fmla="*/ 204651 w 426720"/>
              <a:gd name="connsiteY5" fmla="*/ 21771 h 707571"/>
              <a:gd name="connsiteX6" fmla="*/ 413657 w 426720"/>
              <a:gd name="connsiteY6" fmla="*/ 296091 h 707571"/>
              <a:gd name="connsiteX7" fmla="*/ 283028 w 426720"/>
              <a:gd name="connsiteY7" fmla="*/ 661851 h 707571"/>
              <a:gd name="connsiteX0" fmla="*/ 283028 w 426720"/>
              <a:gd name="connsiteY0" fmla="*/ 661851 h 707571"/>
              <a:gd name="connsiteX1" fmla="*/ 100148 w 426720"/>
              <a:gd name="connsiteY1" fmla="*/ 570411 h 707571"/>
              <a:gd name="connsiteX2" fmla="*/ 269965 w 426720"/>
              <a:gd name="connsiteY2" fmla="*/ 335279 h 707571"/>
              <a:gd name="connsiteX3" fmla="*/ 256902 w 426720"/>
              <a:gd name="connsiteY3" fmla="*/ 335280 h 707571"/>
              <a:gd name="connsiteX4" fmla="*/ 8708 w 426720"/>
              <a:gd name="connsiteY4" fmla="*/ 165462 h 707571"/>
              <a:gd name="connsiteX5" fmla="*/ 204651 w 426720"/>
              <a:gd name="connsiteY5" fmla="*/ 21771 h 707571"/>
              <a:gd name="connsiteX6" fmla="*/ 413657 w 426720"/>
              <a:gd name="connsiteY6" fmla="*/ 296091 h 707571"/>
              <a:gd name="connsiteX7" fmla="*/ 283028 w 426720"/>
              <a:gd name="connsiteY7" fmla="*/ 661851 h 707571"/>
              <a:gd name="connsiteX0" fmla="*/ 283028 w 426720"/>
              <a:gd name="connsiteY0" fmla="*/ 661851 h 707571"/>
              <a:gd name="connsiteX1" fmla="*/ 100148 w 426720"/>
              <a:gd name="connsiteY1" fmla="*/ 570411 h 707571"/>
              <a:gd name="connsiteX2" fmla="*/ 269965 w 426720"/>
              <a:gd name="connsiteY2" fmla="*/ 335279 h 707571"/>
              <a:gd name="connsiteX3" fmla="*/ 256902 w 426720"/>
              <a:gd name="connsiteY3" fmla="*/ 335280 h 707571"/>
              <a:gd name="connsiteX4" fmla="*/ 8708 w 426720"/>
              <a:gd name="connsiteY4" fmla="*/ 165462 h 707571"/>
              <a:gd name="connsiteX5" fmla="*/ 204651 w 426720"/>
              <a:gd name="connsiteY5" fmla="*/ 21771 h 707571"/>
              <a:gd name="connsiteX6" fmla="*/ 413657 w 426720"/>
              <a:gd name="connsiteY6" fmla="*/ 296091 h 707571"/>
              <a:gd name="connsiteX7" fmla="*/ 283028 w 426720"/>
              <a:gd name="connsiteY7" fmla="*/ 661851 h 707571"/>
              <a:gd name="connsiteX0" fmla="*/ 285206 w 428898"/>
              <a:gd name="connsiteY0" fmla="*/ 661851 h 707571"/>
              <a:gd name="connsiteX1" fmla="*/ 102326 w 428898"/>
              <a:gd name="connsiteY1" fmla="*/ 570411 h 707571"/>
              <a:gd name="connsiteX2" fmla="*/ 272143 w 428898"/>
              <a:gd name="connsiteY2" fmla="*/ 335279 h 707571"/>
              <a:gd name="connsiteX3" fmla="*/ 10886 w 428898"/>
              <a:gd name="connsiteY3" fmla="*/ 165462 h 707571"/>
              <a:gd name="connsiteX4" fmla="*/ 206829 w 428898"/>
              <a:gd name="connsiteY4" fmla="*/ 21771 h 707571"/>
              <a:gd name="connsiteX5" fmla="*/ 415835 w 428898"/>
              <a:gd name="connsiteY5" fmla="*/ 296091 h 707571"/>
              <a:gd name="connsiteX6" fmla="*/ 285206 w 428898"/>
              <a:gd name="connsiteY6" fmla="*/ 661851 h 707571"/>
              <a:gd name="connsiteX0" fmla="*/ 285206 w 428898"/>
              <a:gd name="connsiteY0" fmla="*/ 661851 h 707571"/>
              <a:gd name="connsiteX1" fmla="*/ 102326 w 428898"/>
              <a:gd name="connsiteY1" fmla="*/ 570411 h 707571"/>
              <a:gd name="connsiteX2" fmla="*/ 272143 w 428898"/>
              <a:gd name="connsiteY2" fmla="*/ 335279 h 707571"/>
              <a:gd name="connsiteX3" fmla="*/ 10886 w 428898"/>
              <a:gd name="connsiteY3" fmla="*/ 165462 h 707571"/>
              <a:gd name="connsiteX4" fmla="*/ 206829 w 428898"/>
              <a:gd name="connsiteY4" fmla="*/ 21771 h 707571"/>
              <a:gd name="connsiteX5" fmla="*/ 415835 w 428898"/>
              <a:gd name="connsiteY5" fmla="*/ 296091 h 707571"/>
              <a:gd name="connsiteX6" fmla="*/ 285206 w 428898"/>
              <a:gd name="connsiteY6" fmla="*/ 661851 h 707571"/>
              <a:gd name="connsiteX0" fmla="*/ 285206 w 428898"/>
              <a:gd name="connsiteY0" fmla="*/ 661851 h 707571"/>
              <a:gd name="connsiteX1" fmla="*/ 102326 w 428898"/>
              <a:gd name="connsiteY1" fmla="*/ 570411 h 707571"/>
              <a:gd name="connsiteX2" fmla="*/ 272143 w 428898"/>
              <a:gd name="connsiteY2" fmla="*/ 335279 h 707571"/>
              <a:gd name="connsiteX3" fmla="*/ 10886 w 428898"/>
              <a:gd name="connsiteY3" fmla="*/ 165462 h 707571"/>
              <a:gd name="connsiteX4" fmla="*/ 206829 w 428898"/>
              <a:gd name="connsiteY4" fmla="*/ 21771 h 707571"/>
              <a:gd name="connsiteX5" fmla="*/ 415835 w 428898"/>
              <a:gd name="connsiteY5" fmla="*/ 296091 h 707571"/>
              <a:gd name="connsiteX6" fmla="*/ 285206 w 428898"/>
              <a:gd name="connsiteY6" fmla="*/ 661851 h 707571"/>
              <a:gd name="connsiteX0" fmla="*/ 285206 w 428898"/>
              <a:gd name="connsiteY0" fmla="*/ 661851 h 707571"/>
              <a:gd name="connsiteX1" fmla="*/ 102326 w 428898"/>
              <a:gd name="connsiteY1" fmla="*/ 570411 h 707571"/>
              <a:gd name="connsiteX2" fmla="*/ 272143 w 428898"/>
              <a:gd name="connsiteY2" fmla="*/ 335279 h 707571"/>
              <a:gd name="connsiteX3" fmla="*/ 10886 w 428898"/>
              <a:gd name="connsiteY3" fmla="*/ 165462 h 707571"/>
              <a:gd name="connsiteX4" fmla="*/ 206829 w 428898"/>
              <a:gd name="connsiteY4" fmla="*/ 21771 h 707571"/>
              <a:gd name="connsiteX5" fmla="*/ 415835 w 428898"/>
              <a:gd name="connsiteY5" fmla="*/ 296091 h 707571"/>
              <a:gd name="connsiteX6" fmla="*/ 285206 w 428898"/>
              <a:gd name="connsiteY6" fmla="*/ 661851 h 707571"/>
              <a:gd name="connsiteX0" fmla="*/ 276134 w 419826"/>
              <a:gd name="connsiteY0" fmla="*/ 661851 h 707571"/>
              <a:gd name="connsiteX1" fmla="*/ 93254 w 419826"/>
              <a:gd name="connsiteY1" fmla="*/ 570411 h 707571"/>
              <a:gd name="connsiteX2" fmla="*/ 186871 w 419826"/>
              <a:gd name="connsiteY2" fmla="*/ 411479 h 707571"/>
              <a:gd name="connsiteX3" fmla="*/ 1814 w 419826"/>
              <a:gd name="connsiteY3" fmla="*/ 165462 h 707571"/>
              <a:gd name="connsiteX4" fmla="*/ 197757 w 419826"/>
              <a:gd name="connsiteY4" fmla="*/ 21771 h 707571"/>
              <a:gd name="connsiteX5" fmla="*/ 406763 w 419826"/>
              <a:gd name="connsiteY5" fmla="*/ 296091 h 707571"/>
              <a:gd name="connsiteX6" fmla="*/ 276134 w 419826"/>
              <a:gd name="connsiteY6" fmla="*/ 661851 h 707571"/>
              <a:gd name="connsiteX0" fmla="*/ 293007 w 436699"/>
              <a:gd name="connsiteY0" fmla="*/ 661851 h 707571"/>
              <a:gd name="connsiteX1" fmla="*/ 110127 w 436699"/>
              <a:gd name="connsiteY1" fmla="*/ 570411 h 707571"/>
              <a:gd name="connsiteX2" fmla="*/ 203744 w 436699"/>
              <a:gd name="connsiteY2" fmla="*/ 411479 h 707571"/>
              <a:gd name="connsiteX3" fmla="*/ 102507 w 436699"/>
              <a:gd name="connsiteY3" fmla="*/ 277314 h 707571"/>
              <a:gd name="connsiteX4" fmla="*/ 18687 w 436699"/>
              <a:gd name="connsiteY4" fmla="*/ 165462 h 707571"/>
              <a:gd name="connsiteX5" fmla="*/ 214630 w 436699"/>
              <a:gd name="connsiteY5" fmla="*/ 21771 h 707571"/>
              <a:gd name="connsiteX6" fmla="*/ 423636 w 436699"/>
              <a:gd name="connsiteY6" fmla="*/ 296091 h 707571"/>
              <a:gd name="connsiteX7" fmla="*/ 293007 w 436699"/>
              <a:gd name="connsiteY7" fmla="*/ 661851 h 707571"/>
              <a:gd name="connsiteX0" fmla="*/ 293007 w 436699"/>
              <a:gd name="connsiteY0" fmla="*/ 661851 h 707571"/>
              <a:gd name="connsiteX1" fmla="*/ 110127 w 436699"/>
              <a:gd name="connsiteY1" fmla="*/ 570411 h 707571"/>
              <a:gd name="connsiteX2" fmla="*/ 203744 w 436699"/>
              <a:gd name="connsiteY2" fmla="*/ 411479 h 707571"/>
              <a:gd name="connsiteX3" fmla="*/ 102507 w 436699"/>
              <a:gd name="connsiteY3" fmla="*/ 277314 h 707571"/>
              <a:gd name="connsiteX4" fmla="*/ 18687 w 436699"/>
              <a:gd name="connsiteY4" fmla="*/ 165462 h 707571"/>
              <a:gd name="connsiteX5" fmla="*/ 214630 w 436699"/>
              <a:gd name="connsiteY5" fmla="*/ 21771 h 707571"/>
              <a:gd name="connsiteX6" fmla="*/ 423636 w 436699"/>
              <a:gd name="connsiteY6" fmla="*/ 296091 h 707571"/>
              <a:gd name="connsiteX7" fmla="*/ 293007 w 436699"/>
              <a:gd name="connsiteY7" fmla="*/ 661851 h 707571"/>
              <a:gd name="connsiteX0" fmla="*/ 280307 w 423999"/>
              <a:gd name="connsiteY0" fmla="*/ 661851 h 707571"/>
              <a:gd name="connsiteX1" fmla="*/ 97427 w 423999"/>
              <a:gd name="connsiteY1" fmla="*/ 570411 h 707571"/>
              <a:gd name="connsiteX2" fmla="*/ 191044 w 423999"/>
              <a:gd name="connsiteY2" fmla="*/ 411479 h 707571"/>
              <a:gd name="connsiteX3" fmla="*/ 166007 w 423999"/>
              <a:gd name="connsiteY3" fmla="*/ 277314 h 707571"/>
              <a:gd name="connsiteX4" fmla="*/ 5987 w 423999"/>
              <a:gd name="connsiteY4" fmla="*/ 165462 h 707571"/>
              <a:gd name="connsiteX5" fmla="*/ 201930 w 423999"/>
              <a:gd name="connsiteY5" fmla="*/ 21771 h 707571"/>
              <a:gd name="connsiteX6" fmla="*/ 410936 w 423999"/>
              <a:gd name="connsiteY6" fmla="*/ 296091 h 707571"/>
              <a:gd name="connsiteX7" fmla="*/ 280307 w 423999"/>
              <a:gd name="connsiteY7" fmla="*/ 661851 h 707571"/>
              <a:gd name="connsiteX0" fmla="*/ 280307 w 423999"/>
              <a:gd name="connsiteY0" fmla="*/ 661851 h 707571"/>
              <a:gd name="connsiteX1" fmla="*/ 97427 w 423999"/>
              <a:gd name="connsiteY1" fmla="*/ 570411 h 707571"/>
              <a:gd name="connsiteX2" fmla="*/ 191044 w 423999"/>
              <a:gd name="connsiteY2" fmla="*/ 411479 h 707571"/>
              <a:gd name="connsiteX3" fmla="*/ 166007 w 423999"/>
              <a:gd name="connsiteY3" fmla="*/ 277314 h 707571"/>
              <a:gd name="connsiteX4" fmla="*/ 5987 w 423999"/>
              <a:gd name="connsiteY4" fmla="*/ 165462 h 707571"/>
              <a:gd name="connsiteX5" fmla="*/ 201930 w 423999"/>
              <a:gd name="connsiteY5" fmla="*/ 21771 h 707571"/>
              <a:gd name="connsiteX6" fmla="*/ 410936 w 423999"/>
              <a:gd name="connsiteY6" fmla="*/ 296091 h 707571"/>
              <a:gd name="connsiteX7" fmla="*/ 280307 w 423999"/>
              <a:gd name="connsiteY7" fmla="*/ 661851 h 707571"/>
              <a:gd name="connsiteX0" fmla="*/ 199344 w 343036"/>
              <a:gd name="connsiteY0" fmla="*/ 663439 h 709159"/>
              <a:gd name="connsiteX1" fmla="*/ 16464 w 343036"/>
              <a:gd name="connsiteY1" fmla="*/ 571999 h 709159"/>
              <a:gd name="connsiteX2" fmla="*/ 110081 w 343036"/>
              <a:gd name="connsiteY2" fmla="*/ 413067 h 709159"/>
              <a:gd name="connsiteX3" fmla="*/ 85044 w 343036"/>
              <a:gd name="connsiteY3" fmla="*/ 278902 h 709159"/>
              <a:gd name="connsiteX4" fmla="*/ 5987 w 343036"/>
              <a:gd name="connsiteY4" fmla="*/ 157525 h 709159"/>
              <a:gd name="connsiteX5" fmla="*/ 120967 w 343036"/>
              <a:gd name="connsiteY5" fmla="*/ 23359 h 709159"/>
              <a:gd name="connsiteX6" fmla="*/ 329973 w 343036"/>
              <a:gd name="connsiteY6" fmla="*/ 297679 h 709159"/>
              <a:gd name="connsiteX7" fmla="*/ 199344 w 343036"/>
              <a:gd name="connsiteY7" fmla="*/ 663439 h 709159"/>
              <a:gd name="connsiteX0" fmla="*/ 204901 w 343036"/>
              <a:gd name="connsiteY0" fmla="*/ 620576 h 666296"/>
              <a:gd name="connsiteX1" fmla="*/ 22021 w 343036"/>
              <a:gd name="connsiteY1" fmla="*/ 529136 h 666296"/>
              <a:gd name="connsiteX2" fmla="*/ 115638 w 343036"/>
              <a:gd name="connsiteY2" fmla="*/ 370204 h 666296"/>
              <a:gd name="connsiteX3" fmla="*/ 90601 w 343036"/>
              <a:gd name="connsiteY3" fmla="*/ 236039 h 666296"/>
              <a:gd name="connsiteX4" fmla="*/ 11544 w 343036"/>
              <a:gd name="connsiteY4" fmla="*/ 114662 h 666296"/>
              <a:gd name="connsiteX5" fmla="*/ 159862 w 343036"/>
              <a:gd name="connsiteY5" fmla="*/ 23359 h 666296"/>
              <a:gd name="connsiteX6" fmla="*/ 335530 w 343036"/>
              <a:gd name="connsiteY6" fmla="*/ 254816 h 666296"/>
              <a:gd name="connsiteX7" fmla="*/ 204901 w 343036"/>
              <a:gd name="connsiteY7" fmla="*/ 620576 h 666296"/>
              <a:gd name="connsiteX0" fmla="*/ 204901 w 343036"/>
              <a:gd name="connsiteY0" fmla="*/ 620576 h 666296"/>
              <a:gd name="connsiteX1" fmla="*/ 22021 w 343036"/>
              <a:gd name="connsiteY1" fmla="*/ 529136 h 666296"/>
              <a:gd name="connsiteX2" fmla="*/ 115638 w 343036"/>
              <a:gd name="connsiteY2" fmla="*/ 370204 h 666296"/>
              <a:gd name="connsiteX3" fmla="*/ 90601 w 343036"/>
              <a:gd name="connsiteY3" fmla="*/ 236039 h 666296"/>
              <a:gd name="connsiteX4" fmla="*/ 11544 w 343036"/>
              <a:gd name="connsiteY4" fmla="*/ 114662 h 666296"/>
              <a:gd name="connsiteX5" fmla="*/ 159862 w 343036"/>
              <a:gd name="connsiteY5" fmla="*/ 23359 h 666296"/>
              <a:gd name="connsiteX6" fmla="*/ 335530 w 343036"/>
              <a:gd name="connsiteY6" fmla="*/ 254816 h 666296"/>
              <a:gd name="connsiteX7" fmla="*/ 204901 w 343036"/>
              <a:gd name="connsiteY7" fmla="*/ 620576 h 666296"/>
              <a:gd name="connsiteX0" fmla="*/ 204901 w 343036"/>
              <a:gd name="connsiteY0" fmla="*/ 577714 h 623434"/>
              <a:gd name="connsiteX1" fmla="*/ 22021 w 343036"/>
              <a:gd name="connsiteY1" fmla="*/ 529136 h 623434"/>
              <a:gd name="connsiteX2" fmla="*/ 115638 w 343036"/>
              <a:gd name="connsiteY2" fmla="*/ 370204 h 623434"/>
              <a:gd name="connsiteX3" fmla="*/ 90601 w 343036"/>
              <a:gd name="connsiteY3" fmla="*/ 236039 h 623434"/>
              <a:gd name="connsiteX4" fmla="*/ 11544 w 343036"/>
              <a:gd name="connsiteY4" fmla="*/ 114662 h 623434"/>
              <a:gd name="connsiteX5" fmla="*/ 159862 w 343036"/>
              <a:gd name="connsiteY5" fmla="*/ 23359 h 623434"/>
              <a:gd name="connsiteX6" fmla="*/ 335530 w 343036"/>
              <a:gd name="connsiteY6" fmla="*/ 254816 h 623434"/>
              <a:gd name="connsiteX7" fmla="*/ 204901 w 343036"/>
              <a:gd name="connsiteY7" fmla="*/ 577714 h 623434"/>
              <a:gd name="connsiteX0" fmla="*/ 204901 w 314461"/>
              <a:gd name="connsiteY0" fmla="*/ 577714 h 615497"/>
              <a:gd name="connsiteX1" fmla="*/ 22021 w 314461"/>
              <a:gd name="connsiteY1" fmla="*/ 529136 h 615497"/>
              <a:gd name="connsiteX2" fmla="*/ 115638 w 314461"/>
              <a:gd name="connsiteY2" fmla="*/ 370204 h 615497"/>
              <a:gd name="connsiteX3" fmla="*/ 90601 w 314461"/>
              <a:gd name="connsiteY3" fmla="*/ 236039 h 615497"/>
              <a:gd name="connsiteX4" fmla="*/ 11544 w 314461"/>
              <a:gd name="connsiteY4" fmla="*/ 114662 h 615497"/>
              <a:gd name="connsiteX5" fmla="*/ 159862 w 314461"/>
              <a:gd name="connsiteY5" fmla="*/ 23359 h 615497"/>
              <a:gd name="connsiteX6" fmla="*/ 306955 w 314461"/>
              <a:gd name="connsiteY6" fmla="*/ 302441 h 615497"/>
              <a:gd name="connsiteX7" fmla="*/ 204901 w 314461"/>
              <a:gd name="connsiteY7" fmla="*/ 577714 h 615497"/>
              <a:gd name="connsiteX0" fmla="*/ 204901 w 314461"/>
              <a:gd name="connsiteY0" fmla="*/ 577714 h 615497"/>
              <a:gd name="connsiteX1" fmla="*/ 22021 w 314461"/>
              <a:gd name="connsiteY1" fmla="*/ 529136 h 615497"/>
              <a:gd name="connsiteX2" fmla="*/ 115638 w 314461"/>
              <a:gd name="connsiteY2" fmla="*/ 370204 h 615497"/>
              <a:gd name="connsiteX3" fmla="*/ 90601 w 314461"/>
              <a:gd name="connsiteY3" fmla="*/ 236039 h 615497"/>
              <a:gd name="connsiteX4" fmla="*/ 11544 w 314461"/>
              <a:gd name="connsiteY4" fmla="*/ 114662 h 615497"/>
              <a:gd name="connsiteX5" fmla="*/ 159862 w 314461"/>
              <a:gd name="connsiteY5" fmla="*/ 23359 h 615497"/>
              <a:gd name="connsiteX6" fmla="*/ 306955 w 314461"/>
              <a:gd name="connsiteY6" fmla="*/ 302441 h 615497"/>
              <a:gd name="connsiteX7" fmla="*/ 204901 w 314461"/>
              <a:gd name="connsiteY7" fmla="*/ 577714 h 615497"/>
              <a:gd name="connsiteX0" fmla="*/ 204901 w 319224"/>
              <a:gd name="connsiteY0" fmla="*/ 577714 h 615497"/>
              <a:gd name="connsiteX1" fmla="*/ 22021 w 319224"/>
              <a:gd name="connsiteY1" fmla="*/ 529136 h 615497"/>
              <a:gd name="connsiteX2" fmla="*/ 115638 w 319224"/>
              <a:gd name="connsiteY2" fmla="*/ 370204 h 615497"/>
              <a:gd name="connsiteX3" fmla="*/ 90601 w 319224"/>
              <a:gd name="connsiteY3" fmla="*/ 236039 h 615497"/>
              <a:gd name="connsiteX4" fmla="*/ 11544 w 319224"/>
              <a:gd name="connsiteY4" fmla="*/ 114662 h 615497"/>
              <a:gd name="connsiteX5" fmla="*/ 159862 w 319224"/>
              <a:gd name="connsiteY5" fmla="*/ 23359 h 615497"/>
              <a:gd name="connsiteX6" fmla="*/ 306955 w 319224"/>
              <a:gd name="connsiteY6" fmla="*/ 302441 h 615497"/>
              <a:gd name="connsiteX7" fmla="*/ 204901 w 319224"/>
              <a:gd name="connsiteY7" fmla="*/ 577714 h 615497"/>
              <a:gd name="connsiteX0" fmla="*/ 204901 w 319224"/>
              <a:gd name="connsiteY0" fmla="*/ 577714 h 615497"/>
              <a:gd name="connsiteX1" fmla="*/ 22021 w 319224"/>
              <a:gd name="connsiteY1" fmla="*/ 529136 h 615497"/>
              <a:gd name="connsiteX2" fmla="*/ 115638 w 319224"/>
              <a:gd name="connsiteY2" fmla="*/ 370204 h 615497"/>
              <a:gd name="connsiteX3" fmla="*/ 90601 w 319224"/>
              <a:gd name="connsiteY3" fmla="*/ 236039 h 615497"/>
              <a:gd name="connsiteX4" fmla="*/ 11544 w 319224"/>
              <a:gd name="connsiteY4" fmla="*/ 114662 h 615497"/>
              <a:gd name="connsiteX5" fmla="*/ 159862 w 319224"/>
              <a:gd name="connsiteY5" fmla="*/ 23359 h 615497"/>
              <a:gd name="connsiteX6" fmla="*/ 306955 w 319224"/>
              <a:gd name="connsiteY6" fmla="*/ 302441 h 615497"/>
              <a:gd name="connsiteX7" fmla="*/ 204901 w 319224"/>
              <a:gd name="connsiteY7" fmla="*/ 577714 h 615497"/>
              <a:gd name="connsiteX0" fmla="*/ 204901 w 319224"/>
              <a:gd name="connsiteY0" fmla="*/ 577714 h 630396"/>
              <a:gd name="connsiteX1" fmla="*/ 22021 w 319224"/>
              <a:gd name="connsiteY1" fmla="*/ 529136 h 630396"/>
              <a:gd name="connsiteX2" fmla="*/ 115638 w 319224"/>
              <a:gd name="connsiteY2" fmla="*/ 370204 h 630396"/>
              <a:gd name="connsiteX3" fmla="*/ 90601 w 319224"/>
              <a:gd name="connsiteY3" fmla="*/ 236039 h 630396"/>
              <a:gd name="connsiteX4" fmla="*/ 11544 w 319224"/>
              <a:gd name="connsiteY4" fmla="*/ 114662 h 630396"/>
              <a:gd name="connsiteX5" fmla="*/ 159862 w 319224"/>
              <a:gd name="connsiteY5" fmla="*/ 23359 h 630396"/>
              <a:gd name="connsiteX6" fmla="*/ 306955 w 319224"/>
              <a:gd name="connsiteY6" fmla="*/ 302441 h 630396"/>
              <a:gd name="connsiteX7" fmla="*/ 204901 w 319224"/>
              <a:gd name="connsiteY7" fmla="*/ 577714 h 630396"/>
              <a:gd name="connsiteX0" fmla="*/ 204901 w 319224"/>
              <a:gd name="connsiteY0" fmla="*/ 577714 h 630396"/>
              <a:gd name="connsiteX1" fmla="*/ 22021 w 319224"/>
              <a:gd name="connsiteY1" fmla="*/ 529136 h 630396"/>
              <a:gd name="connsiteX2" fmla="*/ 115638 w 319224"/>
              <a:gd name="connsiteY2" fmla="*/ 370204 h 630396"/>
              <a:gd name="connsiteX3" fmla="*/ 90601 w 319224"/>
              <a:gd name="connsiteY3" fmla="*/ 236039 h 630396"/>
              <a:gd name="connsiteX4" fmla="*/ 11544 w 319224"/>
              <a:gd name="connsiteY4" fmla="*/ 114662 h 630396"/>
              <a:gd name="connsiteX5" fmla="*/ 159862 w 319224"/>
              <a:gd name="connsiteY5" fmla="*/ 23359 h 630396"/>
              <a:gd name="connsiteX6" fmla="*/ 306955 w 319224"/>
              <a:gd name="connsiteY6" fmla="*/ 302441 h 630396"/>
              <a:gd name="connsiteX7" fmla="*/ 204901 w 319224"/>
              <a:gd name="connsiteY7" fmla="*/ 577714 h 630396"/>
              <a:gd name="connsiteX0" fmla="*/ 200863 w 315186"/>
              <a:gd name="connsiteY0" fmla="*/ 577714 h 630396"/>
              <a:gd name="connsiteX1" fmla="*/ 17983 w 315186"/>
              <a:gd name="connsiteY1" fmla="*/ 529136 h 630396"/>
              <a:gd name="connsiteX2" fmla="*/ 111600 w 315186"/>
              <a:gd name="connsiteY2" fmla="*/ 370204 h 630396"/>
              <a:gd name="connsiteX3" fmla="*/ 86563 w 315186"/>
              <a:gd name="connsiteY3" fmla="*/ 236039 h 630396"/>
              <a:gd name="connsiteX4" fmla="*/ 7506 w 315186"/>
              <a:gd name="connsiteY4" fmla="*/ 114662 h 630396"/>
              <a:gd name="connsiteX5" fmla="*/ 155824 w 315186"/>
              <a:gd name="connsiteY5" fmla="*/ 23359 h 630396"/>
              <a:gd name="connsiteX6" fmla="*/ 302917 w 315186"/>
              <a:gd name="connsiteY6" fmla="*/ 302441 h 630396"/>
              <a:gd name="connsiteX7" fmla="*/ 200863 w 315186"/>
              <a:gd name="connsiteY7" fmla="*/ 577714 h 63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6" h="630396">
                <a:moveTo>
                  <a:pt x="200863" y="577714"/>
                </a:moveTo>
                <a:cubicBezTo>
                  <a:pt x="153374" y="615497"/>
                  <a:pt x="28098" y="630396"/>
                  <a:pt x="17983" y="529136"/>
                </a:cubicBezTo>
                <a:cubicBezTo>
                  <a:pt x="17394" y="413589"/>
                  <a:pt x="100170" y="419053"/>
                  <a:pt x="111600" y="370204"/>
                </a:cubicBezTo>
                <a:cubicBezTo>
                  <a:pt x="123030" y="321355"/>
                  <a:pt x="26919" y="348480"/>
                  <a:pt x="86563" y="236039"/>
                </a:cubicBezTo>
                <a:cubicBezTo>
                  <a:pt x="55720" y="195036"/>
                  <a:pt x="10250" y="216784"/>
                  <a:pt x="7506" y="114662"/>
                </a:cubicBezTo>
                <a:cubicBezTo>
                  <a:pt x="0" y="45878"/>
                  <a:pt x="101826" y="0"/>
                  <a:pt x="155824" y="23359"/>
                </a:cubicBezTo>
                <a:cubicBezTo>
                  <a:pt x="233635" y="8618"/>
                  <a:pt x="304936" y="148137"/>
                  <a:pt x="302917" y="302441"/>
                </a:cubicBezTo>
                <a:cubicBezTo>
                  <a:pt x="315186" y="456746"/>
                  <a:pt x="248352" y="539931"/>
                  <a:pt x="200863" y="577714"/>
                </a:cubicBezTo>
                <a:close/>
              </a:path>
            </a:pathLst>
          </a:custGeom>
          <a:solidFill>
            <a:srgbClr val="A47668"/>
          </a:solidFill>
          <a:ln>
            <a:solidFill>
              <a:srgbClr val="A47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6200000">
            <a:off x="3695702" y="3771900"/>
            <a:ext cx="609599" cy="4952999"/>
          </a:xfrm>
          <a:custGeom>
            <a:avLst/>
            <a:gdLst>
              <a:gd name="connsiteX0" fmla="*/ 330926 w 330926"/>
              <a:gd name="connsiteY0" fmla="*/ 1084217 h 1212668"/>
              <a:gd name="connsiteX1" fmla="*/ 265612 w 330926"/>
              <a:gd name="connsiteY1" fmla="*/ 1084217 h 1212668"/>
              <a:gd name="connsiteX2" fmla="*/ 43543 w 330926"/>
              <a:gd name="connsiteY2" fmla="*/ 1031965 h 1212668"/>
              <a:gd name="connsiteX3" fmla="*/ 4355 w 330926"/>
              <a:gd name="connsiteY3" fmla="*/ 0 h 1212668"/>
              <a:gd name="connsiteX0" fmla="*/ 330926 w 330926"/>
              <a:gd name="connsiteY0" fmla="*/ 10842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10842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5508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11604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474617 h 1212668"/>
              <a:gd name="connsiteX1" fmla="*/ 43543 w 330926"/>
              <a:gd name="connsiteY1" fmla="*/ 1031965 h 1212668"/>
              <a:gd name="connsiteX2" fmla="*/ 4355 w 330926"/>
              <a:gd name="connsiteY2" fmla="*/ 0 h 1212668"/>
              <a:gd name="connsiteX0" fmla="*/ 330926 w 330926"/>
              <a:gd name="connsiteY0" fmla="*/ 1236617 h 1236617"/>
              <a:gd name="connsiteX1" fmla="*/ 43543 w 330926"/>
              <a:gd name="connsiteY1" fmla="*/ 1031965 h 1236617"/>
              <a:gd name="connsiteX2" fmla="*/ 4355 w 330926"/>
              <a:gd name="connsiteY2" fmla="*/ 0 h 123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926" h="1236617">
                <a:moveTo>
                  <a:pt x="330926" y="1236617"/>
                </a:moveTo>
                <a:cubicBezTo>
                  <a:pt x="271055" y="1225731"/>
                  <a:pt x="97972" y="1212668"/>
                  <a:pt x="43543" y="1031965"/>
                </a:cubicBezTo>
                <a:cubicBezTo>
                  <a:pt x="0" y="851262"/>
                  <a:pt x="2177" y="425631"/>
                  <a:pt x="4355" y="0"/>
                </a:cubicBezTo>
              </a:path>
            </a:pathLst>
          </a:cu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" y="5791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few tiny changes:</a:t>
            </a:r>
          </a:p>
          <a:p>
            <a:endParaRPr lang="en-US" sz="2400" dirty="0"/>
          </a:p>
          <a:p>
            <a:r>
              <a:rPr lang="en-US" sz="2400" dirty="0" smtClean="0"/>
              <a:t>Initialize only the top left cell of the path matrix to zero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(not all top and left cells).</a:t>
            </a:r>
          </a:p>
          <a:p>
            <a:endParaRPr lang="en-US" sz="2400" dirty="0"/>
          </a:p>
          <a:p>
            <a:r>
              <a:rPr lang="en-US" sz="2400" dirty="0" smtClean="0"/>
              <a:t>Leave the negative values (don’t set them to zero).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 smtClean="0"/>
              <a:t>top left</a:t>
            </a:r>
            <a:r>
              <a:rPr lang="en-US" sz="2400" dirty="0" smtClean="0"/>
              <a:t> cell </a:t>
            </a:r>
            <a:r>
              <a:rPr lang="en-US" sz="2400" dirty="0"/>
              <a:t>and finish at the </a:t>
            </a:r>
            <a:r>
              <a:rPr lang="en-US" sz="2400" u="sng" dirty="0" smtClean="0"/>
              <a:t>bottom right</a:t>
            </a:r>
            <a:r>
              <a:rPr lang="en-US" sz="2400" dirty="0" smtClean="0"/>
              <a:t> cell </a:t>
            </a:r>
            <a:r>
              <a:rPr lang="en-US" sz="2400" dirty="0"/>
              <a:t>of the path matrix.  </a:t>
            </a:r>
            <a:endParaRPr lang="en-US" sz="2400" dirty="0" smtClean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smtClean="0"/>
              <a:t>trace-back at the </a:t>
            </a:r>
            <a:r>
              <a:rPr lang="en-US" sz="2400" u="sng" dirty="0" smtClean="0"/>
              <a:t>bottom right </a:t>
            </a:r>
            <a:r>
              <a:rPr lang="en-US" sz="2400" dirty="0" smtClean="0"/>
              <a:t>cell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odify </a:t>
            </a:r>
            <a:r>
              <a:rPr lang="en-US" sz="2400" dirty="0"/>
              <a:t>global alignment to </a:t>
            </a:r>
            <a:r>
              <a:rPr lang="en-US" sz="2400" u="sng" dirty="0" smtClean="0"/>
              <a:t>not penalize overhangs: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Set these </a:t>
            </a:r>
            <a:r>
              <a:rPr lang="en-US" sz="2400" dirty="0"/>
              <a:t>boundary conditions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err="1"/>
              <a:t>traceback</a:t>
            </a:r>
            <a:r>
              <a:rPr lang="en-US" sz="2400" dirty="0"/>
              <a:t> </a:t>
            </a:r>
            <a:r>
              <a:rPr lang="en-US" sz="2400" dirty="0" smtClean="0"/>
              <a:t>at the </a:t>
            </a:r>
            <a:r>
              <a:rPr lang="en-US" sz="2400" dirty="0"/>
              <a:t>cell with the highest score on the </a:t>
            </a:r>
            <a:r>
              <a:rPr lang="en-US" sz="2400" u="sng" dirty="0" smtClean="0"/>
              <a:t>right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u="sng" dirty="0" smtClean="0"/>
              <a:t>bottom</a:t>
            </a:r>
            <a:r>
              <a:rPr lang="en-US" sz="2400" dirty="0" smtClean="0"/>
              <a:t> border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HEA)	GAWGHEE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PAW-HEA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(overhang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</a:t>
            </a:r>
          </a:p>
          <a:p>
            <a:r>
              <a:rPr lang="en-US" sz="3200" dirty="0" smtClean="0"/>
              <a:t>How might you find repetitive sequences?</a:t>
            </a:r>
            <a:endParaRPr lang="en-US" sz="3200" dirty="0"/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High-scoring off-diagonal alignments will be repeats</a:t>
            </a:r>
            <a:endParaRPr lang="en-US" sz="2400" dirty="0"/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Dot plot (quick visualization of sequence similarity)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</a:t>
            </a:r>
            <a:r>
              <a:rPr lang="en-US" dirty="0" err="1" smtClean="0"/>
              <a:t>pentapeptide</a:t>
            </a:r>
            <a:r>
              <a:rPr lang="en-US" dirty="0" smtClean="0"/>
              <a:t> repeat protein </a:t>
            </a:r>
            <a:r>
              <a:rPr lang="en-US" dirty="0" err="1" smtClean="0"/>
              <a:t>HglK</a:t>
            </a:r>
            <a:r>
              <a:rPr lang="en-US" dirty="0" smtClean="0"/>
              <a:t> protein vs. itself</a:t>
            </a:r>
          </a:p>
          <a:p>
            <a:pPr algn="ctr"/>
            <a:r>
              <a:rPr lang="en-US" sz="1000" dirty="0" smtClean="0"/>
              <a:t>(http</a:t>
            </a:r>
            <a:r>
              <a:rPr lang="en-US" sz="1000" dirty="0"/>
              <a:t>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 smtClean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statistically significant sequence or structural similarity can be used to infer homology (common ancestry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).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Myoglobin          &amp;          Hemoglobin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en.wikipedia.org/wiki/File:Myoglobin.png &amp;  File:1GZX_Haemoglobin.png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For example, my lab discovered that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/>
              <a:t>Li, Park, </a:t>
            </a:r>
            <a:r>
              <a:rPr lang="en-US" sz="1200" dirty="0" err="1" smtClean="0"/>
              <a:t>Marcotte</a:t>
            </a:r>
            <a:endParaRPr lang="en-US" sz="1200" dirty="0" smtClean="0"/>
          </a:p>
          <a:p>
            <a:r>
              <a:rPr lang="en-US" sz="1200" i="1" dirty="0" err="1" smtClean="0"/>
              <a:t>PLoS</a:t>
            </a:r>
            <a:r>
              <a:rPr lang="en-US" sz="1200" i="1" dirty="0" smtClean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Homologs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Sequence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alignment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endParaRPr lang="en-US" sz="24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Smith-Waterman algorithms arguably comprise some of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the most important driver technologies of modern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 demo:</a:t>
            </a:r>
          </a:p>
          <a:p>
            <a:endParaRPr lang="en-US" dirty="0"/>
          </a:p>
          <a:p>
            <a:r>
              <a:rPr lang="en-US" dirty="0" smtClean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 smtClean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Title:All</a:t>
            </a:r>
            <a:r>
              <a:rPr lang="en-US" dirty="0"/>
              <a:t> non-redundant </a:t>
            </a:r>
            <a:r>
              <a:rPr lang="en-US" dirty="0" err="1"/>
              <a:t>GenBank</a:t>
            </a:r>
            <a:r>
              <a:rPr lang="en-US" dirty="0"/>
              <a:t>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  <a:br>
              <a:rPr lang="en-US" dirty="0"/>
            </a:br>
            <a:r>
              <a:rPr lang="en-US" dirty="0"/>
              <a:t>Molecule </a:t>
            </a:r>
            <a:r>
              <a:rPr lang="en-US" dirty="0" err="1"/>
              <a:t>Type:Protein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Update date:2017/01/16</a:t>
            </a:r>
            <a:br>
              <a:rPr lang="en-US" dirty="0"/>
            </a:br>
            <a:r>
              <a:rPr lang="en-US" dirty="0"/>
              <a:t>Number of sequences:112247608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Protein sequence alignment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(FYI, we’ll draw examples </a:t>
            </a:r>
            <a:r>
              <a:rPr lang="en-US" dirty="0"/>
              <a:t>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 smtClean="0"/>
              <a:t>Biological </a:t>
            </a:r>
            <a:r>
              <a:rPr lang="en-US" i="1" dirty="0"/>
              <a:t>Sequence </a:t>
            </a:r>
            <a:r>
              <a:rPr lang="en-US" i="1" dirty="0" smtClean="0"/>
              <a:t>Analysis</a:t>
            </a:r>
            <a:r>
              <a:rPr lang="en-US" dirty="0" smtClean="0"/>
              <a:t>, Ch. </a:t>
            </a:r>
            <a:r>
              <a:rPr lang="en-US" dirty="0"/>
              <a:t>1 &amp; </a:t>
            </a:r>
            <a:r>
              <a:rPr lang="en-US" dirty="0" smtClean="0"/>
              <a:t>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2444</Words>
  <Application>Microsoft Office PowerPoint</Application>
  <PresentationFormat>On-screen Show (4:3)</PresentationFormat>
  <Paragraphs>338</Paragraphs>
  <Slides>46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Edward Marcotte</cp:lastModifiedBy>
  <cp:revision>48</cp:revision>
  <cp:lastPrinted>2017-01-17T03:52:03Z</cp:lastPrinted>
  <dcterms:created xsi:type="dcterms:W3CDTF">2012-02-29T20:59:31Z</dcterms:created>
  <dcterms:modified xsi:type="dcterms:W3CDTF">2017-01-26T16:22:13Z</dcterms:modified>
</cp:coreProperties>
</file>