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1928" r:id="rId2"/>
    <p:sldId id="2093" r:id="rId3"/>
    <p:sldId id="2092" r:id="rId4"/>
    <p:sldId id="2110" r:id="rId5"/>
    <p:sldId id="2187" r:id="rId6"/>
    <p:sldId id="2111" r:id="rId7"/>
    <p:sldId id="2112" r:id="rId8"/>
    <p:sldId id="2113" r:id="rId9"/>
    <p:sldId id="2114" r:id="rId10"/>
    <p:sldId id="2115" r:id="rId11"/>
    <p:sldId id="2116" r:id="rId12"/>
    <p:sldId id="2166" r:id="rId13"/>
    <p:sldId id="2197" r:id="rId14"/>
    <p:sldId id="2193" r:id="rId15"/>
    <p:sldId id="2195" r:id="rId16"/>
    <p:sldId id="2196" r:id="rId17"/>
    <p:sldId id="2201" r:id="rId18"/>
    <p:sldId id="2182" r:id="rId19"/>
    <p:sldId id="2198" r:id="rId20"/>
    <p:sldId id="2199" r:id="rId21"/>
    <p:sldId id="2098" r:id="rId22"/>
    <p:sldId id="2100" r:id="rId23"/>
    <p:sldId id="2101" r:id="rId24"/>
    <p:sldId id="2104" r:id="rId25"/>
    <p:sldId id="2106" r:id="rId26"/>
    <p:sldId id="2158" r:id="rId27"/>
    <p:sldId id="2190" r:id="rId28"/>
    <p:sldId id="2028" r:id="rId29"/>
    <p:sldId id="2204" r:id="rId30"/>
    <p:sldId id="2173" r:id="rId31"/>
    <p:sldId id="2203" r:id="rId32"/>
    <p:sldId id="2184" r:id="rId33"/>
    <p:sldId id="2175" r:id="rId34"/>
    <p:sldId id="2162" r:id="rId35"/>
    <p:sldId id="2200" r:id="rId36"/>
    <p:sldId id="2192" r:id="rId37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F99"/>
    <a:srgbClr val="FFFF66"/>
    <a:srgbClr val="00FF00"/>
    <a:srgbClr val="33CC33"/>
    <a:srgbClr val="6600CC"/>
    <a:srgbClr val="00CCFF"/>
    <a:srgbClr val="993300"/>
    <a:srgbClr val="00808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9438" autoAdjust="0"/>
    <p:restoredTop sz="89761" autoAdjust="0"/>
  </p:normalViewPr>
  <p:slideViewPr>
    <p:cSldViewPr>
      <p:cViewPr varScale="1">
        <p:scale>
          <a:sx n="123" d="100"/>
          <a:sy n="123" d="100"/>
        </p:scale>
        <p:origin x="-215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475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t" anchorCtr="0" compatLnSpc="1">
            <a:prstTxWarp prst="textNoShape">
              <a:avLst/>
            </a:prstTxWarp>
          </a:bodyPr>
          <a:lstStyle>
            <a:lvl1pPr defTabSz="94903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92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064" y="0"/>
            <a:ext cx="3170475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t" anchorCtr="0" compatLnSpc="1">
            <a:prstTxWarp prst="textNoShape">
              <a:avLst/>
            </a:prstTxWarp>
          </a:bodyPr>
          <a:lstStyle>
            <a:lvl1pPr algn="r" defTabSz="94903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93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20156"/>
            <a:ext cx="3170475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b" anchorCtr="0" compatLnSpc="1">
            <a:prstTxWarp prst="textNoShape">
              <a:avLst/>
            </a:prstTxWarp>
          </a:bodyPr>
          <a:lstStyle>
            <a:lvl1pPr defTabSz="94903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93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064" y="9120156"/>
            <a:ext cx="3170475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b" anchorCtr="0" compatLnSpc="1">
            <a:prstTxWarp prst="textNoShape">
              <a:avLst/>
            </a:prstTxWarp>
          </a:bodyPr>
          <a:lstStyle>
            <a:lvl1pPr algn="r" defTabSz="94903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9DD78E74-D8D3-48EA-930C-7716062427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477287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475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t" anchorCtr="0" compatLnSpc="1">
            <a:prstTxWarp prst="textNoShape">
              <a:avLst/>
            </a:prstTxWarp>
          </a:bodyPr>
          <a:lstStyle>
            <a:lvl1pPr defTabSz="949038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728" y="0"/>
            <a:ext cx="3170474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t" anchorCtr="0" compatLnSpc="1">
            <a:prstTxWarp prst="textNoShape">
              <a:avLst/>
            </a:prstTxWarp>
          </a:bodyPr>
          <a:lstStyle>
            <a:lvl1pPr algn="r" defTabSz="949038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5916" y="4562542"/>
            <a:ext cx="5363372" cy="4317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32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21797"/>
            <a:ext cx="3170475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b" anchorCtr="0" compatLnSpc="1">
            <a:prstTxWarp prst="textNoShape">
              <a:avLst/>
            </a:prstTxWarp>
          </a:bodyPr>
          <a:lstStyle>
            <a:lvl1pPr defTabSz="949038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2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728" y="9121797"/>
            <a:ext cx="3170474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b" anchorCtr="0" compatLnSpc="1">
            <a:prstTxWarp prst="textNoShape">
              <a:avLst/>
            </a:prstTxWarp>
          </a:bodyPr>
          <a:lstStyle>
            <a:lvl1pPr algn="r" defTabSz="949038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E15946CA-3914-445D-8178-77E01C2623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38749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2B94B9-EF16-45B8-93B2-12B7D52DCC36}" type="slidenum">
              <a:rPr lang="en-US"/>
              <a:pPr/>
              <a:t>26</a:t>
            </a:fld>
            <a:endParaRPr lang="en-US"/>
          </a:p>
        </p:txBody>
      </p:sp>
      <p:sp>
        <p:nvSpPr>
          <p:cNvPr id="12290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2291" name="Rectangle 3"/>
          <p:cNvSpPr>
            <a:spLocks noGrp="1"/>
          </p:cNvSpPr>
          <p:nvPr>
            <p:ph type="body" idx="1"/>
          </p:nvPr>
        </p:nvSpPr>
        <p:spPr>
          <a:xfrm>
            <a:off x="975361" y="4562238"/>
            <a:ext cx="5364480" cy="4318873"/>
          </a:xfrm>
        </p:spPr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ABCFB9-556E-487E-A3F6-2405518B29A8}" type="slidenum">
              <a:rPr lang="en-US"/>
              <a:pPr/>
              <a:t>28</a:t>
            </a:fld>
            <a:endParaRPr lang="en-US"/>
          </a:p>
        </p:txBody>
      </p:sp>
      <p:sp>
        <p:nvSpPr>
          <p:cNvPr id="14338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4339" name="Rectangle 3"/>
          <p:cNvSpPr>
            <a:spLocks noGrp="1"/>
          </p:cNvSpPr>
          <p:nvPr>
            <p:ph type="body" idx="1"/>
          </p:nvPr>
        </p:nvSpPr>
        <p:spPr>
          <a:xfrm>
            <a:off x="975361" y="4562238"/>
            <a:ext cx="5364480" cy="4318873"/>
          </a:xfrm>
        </p:spPr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143" eaLnBrk="0" hangingPunct="0">
              <a:defRPr sz="1700">
                <a:solidFill>
                  <a:schemeClr val="tx1"/>
                </a:solidFill>
                <a:latin typeface="Arial" charset="0"/>
              </a:defRPr>
            </a:lvl1pPr>
            <a:lvl2pPr marL="772519" indent="-297123" defTabSz="949143" eaLnBrk="0" hangingPunct="0">
              <a:defRPr sz="1700">
                <a:solidFill>
                  <a:schemeClr val="tx1"/>
                </a:solidFill>
                <a:latin typeface="Arial" charset="0"/>
              </a:defRPr>
            </a:lvl2pPr>
            <a:lvl3pPr marL="1188491" indent="-237698" defTabSz="949143" eaLnBrk="0" hangingPunct="0">
              <a:defRPr sz="1700">
                <a:solidFill>
                  <a:schemeClr val="tx1"/>
                </a:solidFill>
                <a:latin typeface="Arial" charset="0"/>
              </a:defRPr>
            </a:lvl3pPr>
            <a:lvl4pPr marL="1663888" indent="-237698" defTabSz="949143" eaLnBrk="0" hangingPunct="0">
              <a:defRPr sz="1700">
                <a:solidFill>
                  <a:schemeClr val="tx1"/>
                </a:solidFill>
                <a:latin typeface="Arial" charset="0"/>
              </a:defRPr>
            </a:lvl4pPr>
            <a:lvl5pPr marL="2139285" indent="-237698" defTabSz="949143" eaLnBrk="0" hangingPunct="0">
              <a:defRPr sz="1700">
                <a:solidFill>
                  <a:schemeClr val="tx1"/>
                </a:solidFill>
                <a:latin typeface="Arial" charset="0"/>
              </a:defRPr>
            </a:lvl5pPr>
            <a:lvl6pPr marL="2614681" indent="-237698" defTabSz="94914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3090078" indent="-237698" defTabSz="94914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3565474" indent="-237698" defTabSz="94914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4040871" indent="-237698" defTabSz="94914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2EF1943-E462-4BC5-B7AF-BC60F94B093E}" type="slidenum">
              <a:rPr lang="en-US" sz="1200"/>
              <a:pPr eaLnBrk="1" hangingPunct="1"/>
              <a:t>29</a:t>
            </a:fld>
            <a:endParaRPr lang="en-US" sz="1200"/>
          </a:p>
        </p:txBody>
      </p:sp>
      <p:sp>
        <p:nvSpPr>
          <p:cNvPr id="6656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ABCFB9-556E-487E-A3F6-2405518B29A8}" type="slidenum">
              <a:rPr lang="en-US"/>
              <a:pPr/>
              <a:t>30</a:t>
            </a:fld>
            <a:endParaRPr lang="en-US"/>
          </a:p>
        </p:txBody>
      </p:sp>
      <p:sp>
        <p:nvSpPr>
          <p:cNvPr id="14338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4339" name="Rectangle 3"/>
          <p:cNvSpPr>
            <a:spLocks noGrp="1"/>
          </p:cNvSpPr>
          <p:nvPr>
            <p:ph type="body" idx="1"/>
          </p:nvPr>
        </p:nvSpPr>
        <p:spPr>
          <a:xfrm>
            <a:off x="975361" y="4562238"/>
            <a:ext cx="5364480" cy="4318873"/>
          </a:xfrm>
        </p:spPr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5946CA-3914-445D-8178-77E01C262380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933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AF9B38-637B-4432-8518-F06A91E264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1BC56D-7057-4146-8D9F-0C2BECA481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5C975-111D-4A05-834B-92A331F8C2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67063-CEB8-40B4-839A-EEBCB8B4B6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8F9CC-9057-43BF-B289-7C711190F1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D8D46D-E4D2-4DE2-B3E2-827EA40397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4F3CB-478B-48B5-87F1-7893E3025B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380811-7D73-4F76-9314-121164F36C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4BA79A-ECA0-4D99-86D1-FFD2BB536A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A4B680-84C4-4244-BF8B-A2CBB4B352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FDF24-9D9A-4E0F-853F-8BA2E548D9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D13D7B2D-BA64-417D-A1A9-848F3C20B9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wmf"/><Relationship Id="rId4" Type="http://schemas.openxmlformats.org/officeDocument/2006/relationships/image" Target="../media/image42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1524000"/>
            <a:ext cx="9144000" cy="1524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6000" b="1" kern="0" dirty="0" smtClean="0">
                <a:latin typeface="Calibri" pitchFamily="34" charset="0"/>
                <a:ea typeface="+mj-ea"/>
                <a:cs typeface="Calibri" pitchFamily="34" charset="0"/>
              </a:rPr>
              <a:t>Network biology</a:t>
            </a:r>
          </a:p>
          <a:p>
            <a:pPr algn="ctr">
              <a:defRPr/>
            </a:pPr>
            <a:r>
              <a:rPr lang="en-US" sz="6000" b="1" kern="0" dirty="0" smtClean="0">
                <a:latin typeface="Calibri" pitchFamily="34" charset="0"/>
                <a:ea typeface="+mj-ea"/>
                <a:cs typeface="Calibri" pitchFamily="34" charset="0"/>
              </a:rPr>
              <a:t>(&amp; predicting gene function)</a:t>
            </a:r>
          </a:p>
          <a:p>
            <a:pPr algn="ctr">
              <a:defRPr/>
            </a:pPr>
            <a:endParaRPr lang="en-US" sz="6000" b="1" kern="0" dirty="0"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389530" y="5181664"/>
            <a:ext cx="6611470" cy="477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2500" b="1" dirty="0" smtClean="0">
                <a:latin typeface="Calibri" pitchFamily="34" charset="0"/>
              </a:rPr>
              <a:t>BCH364C/394P </a:t>
            </a:r>
            <a:r>
              <a:rPr lang="en-US" sz="2500" b="1" dirty="0">
                <a:latin typeface="Calibri" pitchFamily="34" charset="0"/>
              </a:rPr>
              <a:t>Systems Biology / </a:t>
            </a:r>
            <a:r>
              <a:rPr lang="en-US" sz="2500" b="1" dirty="0" smtClean="0">
                <a:latin typeface="Calibri" pitchFamily="34" charset="0"/>
              </a:rPr>
              <a:t>Bioinformatics</a:t>
            </a:r>
            <a:endParaRPr lang="en-US" sz="2500" b="1" dirty="0">
              <a:latin typeface="Calibri" pitchFamily="34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847521" y="5714520"/>
            <a:ext cx="5651335" cy="477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2500" b="1">
                <a:latin typeface="Calibri" pitchFamily="34" charset="0"/>
              </a:rPr>
              <a:t>Edward Marcotte, Univ of Texas at Austin</a:t>
            </a:r>
            <a:endParaRPr lang="en-US" sz="25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16" name="Line 1068"/>
          <p:cNvSpPr>
            <a:spLocks noChangeShapeType="1"/>
          </p:cNvSpPr>
          <p:nvPr/>
        </p:nvSpPr>
        <p:spPr bwMode="auto">
          <a:xfrm>
            <a:off x="1776413" y="3461763"/>
            <a:ext cx="4572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17" name="Oval 1069"/>
          <p:cNvSpPr>
            <a:spLocks noChangeArrowheads="1"/>
          </p:cNvSpPr>
          <p:nvPr/>
        </p:nvSpPr>
        <p:spPr bwMode="auto">
          <a:xfrm>
            <a:off x="1600200" y="3361750"/>
            <a:ext cx="3048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14" name="Line 1066"/>
          <p:cNvSpPr>
            <a:spLocks noChangeShapeType="1"/>
          </p:cNvSpPr>
          <p:nvPr/>
        </p:nvSpPr>
        <p:spPr bwMode="auto">
          <a:xfrm>
            <a:off x="1776413" y="2090163"/>
            <a:ext cx="4572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15" name="Oval 1067"/>
          <p:cNvSpPr>
            <a:spLocks noChangeArrowheads="1"/>
          </p:cNvSpPr>
          <p:nvPr/>
        </p:nvSpPr>
        <p:spPr bwMode="auto">
          <a:xfrm>
            <a:off x="1600200" y="1990150"/>
            <a:ext cx="3048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74" name="Oval 1026"/>
          <p:cNvSpPr>
            <a:spLocks noChangeArrowheads="1"/>
          </p:cNvSpPr>
          <p:nvPr/>
        </p:nvSpPr>
        <p:spPr bwMode="auto">
          <a:xfrm>
            <a:off x="3276600" y="2599750"/>
            <a:ext cx="1371600" cy="9144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75" name="Oval 1027"/>
          <p:cNvSpPr>
            <a:spLocks noChangeArrowheads="1"/>
          </p:cNvSpPr>
          <p:nvPr/>
        </p:nvSpPr>
        <p:spPr bwMode="auto">
          <a:xfrm>
            <a:off x="3810000" y="2752150"/>
            <a:ext cx="914400" cy="9144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76" name="Line 1028"/>
          <p:cNvSpPr>
            <a:spLocks noChangeShapeType="1"/>
          </p:cNvSpPr>
          <p:nvPr/>
        </p:nvSpPr>
        <p:spPr bwMode="auto">
          <a:xfrm>
            <a:off x="793750" y="923350"/>
            <a:ext cx="2819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77" name="Rectangle 1029"/>
          <p:cNvSpPr>
            <a:spLocks noChangeArrowheads="1"/>
          </p:cNvSpPr>
          <p:nvPr/>
        </p:nvSpPr>
        <p:spPr bwMode="auto">
          <a:xfrm>
            <a:off x="2012950" y="847150"/>
            <a:ext cx="12192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78" name="Rectangle 1030"/>
          <p:cNvSpPr>
            <a:spLocks noChangeArrowheads="1"/>
          </p:cNvSpPr>
          <p:nvPr/>
        </p:nvSpPr>
        <p:spPr bwMode="auto">
          <a:xfrm>
            <a:off x="1860550" y="847150"/>
            <a:ext cx="304800" cy="152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79" name="Line 1031"/>
          <p:cNvSpPr>
            <a:spLocks noChangeShapeType="1"/>
          </p:cNvSpPr>
          <p:nvPr/>
        </p:nvSpPr>
        <p:spPr bwMode="auto">
          <a:xfrm>
            <a:off x="2189163" y="2090163"/>
            <a:ext cx="4572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0" name="Oval 1032"/>
          <p:cNvSpPr>
            <a:spLocks noChangeArrowheads="1"/>
          </p:cNvSpPr>
          <p:nvPr/>
        </p:nvSpPr>
        <p:spPr bwMode="auto">
          <a:xfrm>
            <a:off x="2393950" y="1761550"/>
            <a:ext cx="11430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1" name="Oval 1033"/>
          <p:cNvSpPr>
            <a:spLocks noChangeArrowheads="1"/>
          </p:cNvSpPr>
          <p:nvPr/>
        </p:nvSpPr>
        <p:spPr bwMode="auto">
          <a:xfrm>
            <a:off x="2012950" y="1990150"/>
            <a:ext cx="3048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2" name="Line 1034"/>
          <p:cNvSpPr>
            <a:spLocks noChangeShapeType="1"/>
          </p:cNvSpPr>
          <p:nvPr/>
        </p:nvSpPr>
        <p:spPr bwMode="auto">
          <a:xfrm>
            <a:off x="2393950" y="115195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3" name="Line 1035"/>
          <p:cNvSpPr>
            <a:spLocks noChangeShapeType="1"/>
          </p:cNvSpPr>
          <p:nvPr/>
        </p:nvSpPr>
        <p:spPr bwMode="auto">
          <a:xfrm>
            <a:off x="1103313" y="3485575"/>
            <a:ext cx="3810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4" name="Rectangle 1036"/>
          <p:cNvSpPr>
            <a:spLocks noChangeArrowheads="1"/>
          </p:cNvSpPr>
          <p:nvPr/>
        </p:nvSpPr>
        <p:spPr bwMode="auto">
          <a:xfrm>
            <a:off x="381000" y="2828350"/>
            <a:ext cx="838200" cy="12192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5" name="AutoShape 1037"/>
          <p:cNvSpPr>
            <a:spLocks noChangeArrowheads="1"/>
          </p:cNvSpPr>
          <p:nvPr/>
        </p:nvSpPr>
        <p:spPr bwMode="auto">
          <a:xfrm rot="-5400000">
            <a:off x="1439863" y="3209350"/>
            <a:ext cx="533400" cy="533400"/>
          </a:xfrm>
          <a:custGeom>
            <a:avLst/>
            <a:gdLst>
              <a:gd name="G0" fmla="+- 5400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400"/>
              <a:gd name="G18" fmla="*/ 5400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400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400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700 w 21600"/>
              <a:gd name="T15" fmla="*/ 10800 h 21600"/>
              <a:gd name="T16" fmla="*/ 10800 w 21600"/>
              <a:gd name="T17" fmla="*/ 5400 h 21600"/>
              <a:gd name="T18" fmla="*/ 18900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6" name="Line 1038"/>
          <p:cNvSpPr>
            <a:spLocks noChangeShapeType="1"/>
          </p:cNvSpPr>
          <p:nvPr/>
        </p:nvSpPr>
        <p:spPr bwMode="auto">
          <a:xfrm>
            <a:off x="2157413" y="3461763"/>
            <a:ext cx="4572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7" name="Oval 1039"/>
          <p:cNvSpPr>
            <a:spLocks noChangeArrowheads="1"/>
          </p:cNvSpPr>
          <p:nvPr/>
        </p:nvSpPr>
        <p:spPr bwMode="auto">
          <a:xfrm>
            <a:off x="2362200" y="3133150"/>
            <a:ext cx="11430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8" name="Oval 1040"/>
          <p:cNvSpPr>
            <a:spLocks noChangeArrowheads="1"/>
          </p:cNvSpPr>
          <p:nvPr/>
        </p:nvSpPr>
        <p:spPr bwMode="auto">
          <a:xfrm>
            <a:off x="1981200" y="3361750"/>
            <a:ext cx="3048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9" name="Line 1041"/>
          <p:cNvSpPr>
            <a:spLocks noChangeShapeType="1"/>
          </p:cNvSpPr>
          <p:nvPr/>
        </p:nvSpPr>
        <p:spPr bwMode="auto">
          <a:xfrm>
            <a:off x="2393950" y="244735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90" name="Oval 1042"/>
          <p:cNvSpPr>
            <a:spLocks noChangeArrowheads="1"/>
          </p:cNvSpPr>
          <p:nvPr/>
        </p:nvSpPr>
        <p:spPr bwMode="auto">
          <a:xfrm>
            <a:off x="2743200" y="3590350"/>
            <a:ext cx="762000" cy="381000"/>
          </a:xfrm>
          <a:prstGeom prst="ellipse">
            <a:avLst/>
          </a:prstGeom>
          <a:solidFill>
            <a:srgbClr val="33CC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91" name="Oval 1043"/>
          <p:cNvSpPr>
            <a:spLocks noChangeArrowheads="1"/>
          </p:cNvSpPr>
          <p:nvPr/>
        </p:nvSpPr>
        <p:spPr bwMode="auto">
          <a:xfrm>
            <a:off x="3048000" y="2904550"/>
            <a:ext cx="304800" cy="6096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92" name="Oval 1044"/>
          <p:cNvSpPr>
            <a:spLocks noChangeArrowheads="1"/>
          </p:cNvSpPr>
          <p:nvPr/>
        </p:nvSpPr>
        <p:spPr bwMode="auto">
          <a:xfrm>
            <a:off x="3352800" y="3285550"/>
            <a:ext cx="685800" cy="4572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93" name="Line 1045"/>
          <p:cNvSpPr>
            <a:spLocks noChangeShapeType="1"/>
          </p:cNvSpPr>
          <p:nvPr/>
        </p:nvSpPr>
        <p:spPr bwMode="auto">
          <a:xfrm>
            <a:off x="2393950" y="389515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07" name="Text Box 1059"/>
          <p:cNvSpPr txBox="1">
            <a:spLocks noChangeArrowheads="1"/>
          </p:cNvSpPr>
          <p:nvPr/>
        </p:nvSpPr>
        <p:spPr bwMode="auto">
          <a:xfrm>
            <a:off x="2631932" y="1936274"/>
            <a:ext cx="47160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Bait</a:t>
            </a:r>
          </a:p>
        </p:txBody>
      </p:sp>
      <p:sp>
        <p:nvSpPr>
          <p:cNvPr id="28708" name="Text Box 1060"/>
          <p:cNvSpPr txBox="1">
            <a:spLocks noChangeArrowheads="1"/>
          </p:cNvSpPr>
          <p:nvPr/>
        </p:nvSpPr>
        <p:spPr bwMode="auto">
          <a:xfrm>
            <a:off x="1905000" y="1685350"/>
            <a:ext cx="56618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 dirty="0">
                <a:latin typeface="Calibri" pitchFamily="34" charset="0"/>
              </a:rPr>
              <a:t>Tag2</a:t>
            </a:r>
          </a:p>
        </p:txBody>
      </p:sp>
      <p:sp>
        <p:nvSpPr>
          <p:cNvPr id="28709" name="Text Box 1061"/>
          <p:cNvSpPr txBox="1">
            <a:spLocks noChangeArrowheads="1"/>
          </p:cNvSpPr>
          <p:nvPr/>
        </p:nvSpPr>
        <p:spPr bwMode="auto">
          <a:xfrm>
            <a:off x="300317" y="4047550"/>
            <a:ext cx="90749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0">
                <a:latin typeface="Calibri" pitchFamily="34" charset="0"/>
              </a:rPr>
              <a:t>Affinity</a:t>
            </a:r>
          </a:p>
          <a:p>
            <a:pPr algn="ctr"/>
            <a:r>
              <a:rPr lang="en-US" b="0">
                <a:latin typeface="Calibri" pitchFamily="34" charset="0"/>
              </a:rPr>
              <a:t>column1</a:t>
            </a:r>
          </a:p>
        </p:txBody>
      </p:sp>
      <p:sp>
        <p:nvSpPr>
          <p:cNvPr id="28712" name="Text Box 1064"/>
          <p:cNvSpPr txBox="1">
            <a:spLocks noChangeArrowheads="1"/>
          </p:cNvSpPr>
          <p:nvPr/>
        </p:nvSpPr>
        <p:spPr bwMode="auto">
          <a:xfrm>
            <a:off x="1378404" y="0"/>
            <a:ext cx="67749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 variant:  tandem affinity purification (TAP)</a:t>
            </a:r>
          </a:p>
        </p:txBody>
      </p:sp>
      <p:sp>
        <p:nvSpPr>
          <p:cNvPr id="28713" name="Rectangle 1065"/>
          <p:cNvSpPr>
            <a:spLocks noChangeArrowheads="1"/>
          </p:cNvSpPr>
          <p:nvPr/>
        </p:nvSpPr>
        <p:spPr bwMode="auto">
          <a:xfrm>
            <a:off x="1600200" y="847150"/>
            <a:ext cx="304800" cy="152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18" name="Text Box 1070"/>
          <p:cNvSpPr txBox="1">
            <a:spLocks noChangeArrowheads="1"/>
          </p:cNvSpPr>
          <p:nvPr/>
        </p:nvSpPr>
        <p:spPr bwMode="auto">
          <a:xfrm>
            <a:off x="1447800" y="1685350"/>
            <a:ext cx="56618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 dirty="0">
                <a:latin typeface="Calibri" pitchFamily="34" charset="0"/>
              </a:rPr>
              <a:t>Tag1</a:t>
            </a:r>
          </a:p>
        </p:txBody>
      </p:sp>
      <p:sp>
        <p:nvSpPr>
          <p:cNvPr id="28720" name="Oval 1072"/>
          <p:cNvSpPr>
            <a:spLocks noChangeArrowheads="1"/>
          </p:cNvSpPr>
          <p:nvPr/>
        </p:nvSpPr>
        <p:spPr bwMode="auto">
          <a:xfrm>
            <a:off x="1600200" y="5282625"/>
            <a:ext cx="3048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21" name="Oval 1073"/>
          <p:cNvSpPr>
            <a:spLocks noChangeArrowheads="1"/>
          </p:cNvSpPr>
          <p:nvPr/>
        </p:nvSpPr>
        <p:spPr bwMode="auto">
          <a:xfrm>
            <a:off x="3581400" y="4520625"/>
            <a:ext cx="1371600" cy="9144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22" name="Oval 1074"/>
          <p:cNvSpPr>
            <a:spLocks noChangeArrowheads="1"/>
          </p:cNvSpPr>
          <p:nvPr/>
        </p:nvSpPr>
        <p:spPr bwMode="auto">
          <a:xfrm>
            <a:off x="4114800" y="4673025"/>
            <a:ext cx="914400" cy="9144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23" name="Line 1075"/>
          <p:cNvSpPr>
            <a:spLocks noChangeShapeType="1"/>
          </p:cNvSpPr>
          <p:nvPr/>
        </p:nvSpPr>
        <p:spPr bwMode="auto">
          <a:xfrm>
            <a:off x="1103313" y="5406450"/>
            <a:ext cx="3810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24" name="Rectangle 1076"/>
          <p:cNvSpPr>
            <a:spLocks noChangeArrowheads="1"/>
          </p:cNvSpPr>
          <p:nvPr/>
        </p:nvSpPr>
        <p:spPr bwMode="auto">
          <a:xfrm>
            <a:off x="381000" y="4749225"/>
            <a:ext cx="838200" cy="12192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25" name="AutoShape 1077"/>
          <p:cNvSpPr>
            <a:spLocks noChangeArrowheads="1"/>
          </p:cNvSpPr>
          <p:nvPr/>
        </p:nvSpPr>
        <p:spPr bwMode="auto">
          <a:xfrm rot="-5400000">
            <a:off x="1439863" y="5130225"/>
            <a:ext cx="533400" cy="533400"/>
          </a:xfrm>
          <a:custGeom>
            <a:avLst/>
            <a:gdLst>
              <a:gd name="G0" fmla="+- 5400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400"/>
              <a:gd name="G18" fmla="*/ 5400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400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400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700 w 21600"/>
              <a:gd name="T15" fmla="*/ 10800 h 21600"/>
              <a:gd name="T16" fmla="*/ 10800 w 21600"/>
              <a:gd name="T17" fmla="*/ 5400 h 21600"/>
              <a:gd name="T18" fmla="*/ 18900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26" name="Line 1078"/>
          <p:cNvSpPr>
            <a:spLocks noChangeShapeType="1"/>
          </p:cNvSpPr>
          <p:nvPr/>
        </p:nvSpPr>
        <p:spPr bwMode="auto">
          <a:xfrm>
            <a:off x="2462213" y="5382638"/>
            <a:ext cx="4572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27" name="Oval 1079"/>
          <p:cNvSpPr>
            <a:spLocks noChangeArrowheads="1"/>
          </p:cNvSpPr>
          <p:nvPr/>
        </p:nvSpPr>
        <p:spPr bwMode="auto">
          <a:xfrm>
            <a:off x="2667000" y="5054025"/>
            <a:ext cx="11430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28" name="Oval 1080"/>
          <p:cNvSpPr>
            <a:spLocks noChangeArrowheads="1"/>
          </p:cNvSpPr>
          <p:nvPr/>
        </p:nvSpPr>
        <p:spPr bwMode="auto">
          <a:xfrm>
            <a:off x="2286000" y="5282625"/>
            <a:ext cx="3048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30" name="Oval 1082"/>
          <p:cNvSpPr>
            <a:spLocks noChangeArrowheads="1"/>
          </p:cNvSpPr>
          <p:nvPr/>
        </p:nvSpPr>
        <p:spPr bwMode="auto">
          <a:xfrm>
            <a:off x="3048000" y="5511225"/>
            <a:ext cx="762000" cy="381000"/>
          </a:xfrm>
          <a:prstGeom prst="ellipse">
            <a:avLst/>
          </a:prstGeom>
          <a:solidFill>
            <a:srgbClr val="33CC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31" name="Oval 1083"/>
          <p:cNvSpPr>
            <a:spLocks noChangeArrowheads="1"/>
          </p:cNvSpPr>
          <p:nvPr/>
        </p:nvSpPr>
        <p:spPr bwMode="auto">
          <a:xfrm>
            <a:off x="3352800" y="4825425"/>
            <a:ext cx="304800" cy="6096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32" name="Oval 1084"/>
          <p:cNvSpPr>
            <a:spLocks noChangeArrowheads="1"/>
          </p:cNvSpPr>
          <p:nvPr/>
        </p:nvSpPr>
        <p:spPr bwMode="auto">
          <a:xfrm>
            <a:off x="3657600" y="5206425"/>
            <a:ext cx="685800" cy="4572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33" name="Line 1085"/>
          <p:cNvSpPr>
            <a:spLocks noChangeShapeType="1"/>
          </p:cNvSpPr>
          <p:nvPr/>
        </p:nvSpPr>
        <p:spPr bwMode="auto">
          <a:xfrm>
            <a:off x="2698750" y="58160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34" name="Text Box 1086"/>
          <p:cNvSpPr txBox="1">
            <a:spLocks noChangeArrowheads="1"/>
          </p:cNvSpPr>
          <p:nvPr/>
        </p:nvSpPr>
        <p:spPr bwMode="auto">
          <a:xfrm>
            <a:off x="300317" y="5968425"/>
            <a:ext cx="90749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0">
                <a:latin typeface="Calibri" pitchFamily="34" charset="0"/>
              </a:rPr>
              <a:t>Affinity</a:t>
            </a:r>
          </a:p>
          <a:p>
            <a:pPr algn="ctr"/>
            <a:r>
              <a:rPr lang="en-US" b="0">
                <a:latin typeface="Calibri" pitchFamily="34" charset="0"/>
              </a:rPr>
              <a:t>column1</a:t>
            </a:r>
          </a:p>
        </p:txBody>
      </p:sp>
      <p:sp>
        <p:nvSpPr>
          <p:cNvPr id="28735" name="Text Box 1087"/>
          <p:cNvSpPr txBox="1">
            <a:spLocks noChangeArrowheads="1"/>
          </p:cNvSpPr>
          <p:nvPr/>
        </p:nvSpPr>
        <p:spPr bwMode="auto">
          <a:xfrm>
            <a:off x="1600200" y="4733350"/>
            <a:ext cx="106881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+ protease</a:t>
            </a:r>
          </a:p>
        </p:txBody>
      </p:sp>
      <p:sp>
        <p:nvSpPr>
          <p:cNvPr id="28738" name="Oval 1090"/>
          <p:cNvSpPr>
            <a:spLocks noChangeArrowheads="1"/>
          </p:cNvSpPr>
          <p:nvPr/>
        </p:nvSpPr>
        <p:spPr bwMode="auto">
          <a:xfrm>
            <a:off x="7620000" y="1336100"/>
            <a:ext cx="1371600" cy="9144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39" name="Oval 1091"/>
          <p:cNvSpPr>
            <a:spLocks noChangeArrowheads="1"/>
          </p:cNvSpPr>
          <p:nvPr/>
        </p:nvSpPr>
        <p:spPr bwMode="auto">
          <a:xfrm>
            <a:off x="8153400" y="1488500"/>
            <a:ext cx="914400" cy="9144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0" name="Line 1092"/>
          <p:cNvSpPr>
            <a:spLocks noChangeShapeType="1"/>
          </p:cNvSpPr>
          <p:nvPr/>
        </p:nvSpPr>
        <p:spPr bwMode="auto">
          <a:xfrm>
            <a:off x="5835650" y="2221925"/>
            <a:ext cx="3810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1" name="Rectangle 1093"/>
          <p:cNvSpPr>
            <a:spLocks noChangeArrowheads="1"/>
          </p:cNvSpPr>
          <p:nvPr/>
        </p:nvSpPr>
        <p:spPr bwMode="auto">
          <a:xfrm>
            <a:off x="5113338" y="1564700"/>
            <a:ext cx="838200" cy="12192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2" name="AutoShape 1094"/>
          <p:cNvSpPr>
            <a:spLocks noChangeArrowheads="1"/>
          </p:cNvSpPr>
          <p:nvPr/>
        </p:nvSpPr>
        <p:spPr bwMode="auto">
          <a:xfrm rot="-5400000">
            <a:off x="6172200" y="1945700"/>
            <a:ext cx="533400" cy="533400"/>
          </a:xfrm>
          <a:custGeom>
            <a:avLst/>
            <a:gdLst>
              <a:gd name="G0" fmla="+- 5400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400"/>
              <a:gd name="G18" fmla="*/ 5400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400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400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700 w 21600"/>
              <a:gd name="T15" fmla="*/ 10800 h 21600"/>
              <a:gd name="T16" fmla="*/ 10800 w 21600"/>
              <a:gd name="T17" fmla="*/ 5400 h 21600"/>
              <a:gd name="T18" fmla="*/ 18900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3" name="Line 1095"/>
          <p:cNvSpPr>
            <a:spLocks noChangeShapeType="1"/>
          </p:cNvSpPr>
          <p:nvPr/>
        </p:nvSpPr>
        <p:spPr bwMode="auto">
          <a:xfrm>
            <a:off x="6500813" y="2198113"/>
            <a:ext cx="4572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4" name="Oval 1096"/>
          <p:cNvSpPr>
            <a:spLocks noChangeArrowheads="1"/>
          </p:cNvSpPr>
          <p:nvPr/>
        </p:nvSpPr>
        <p:spPr bwMode="auto">
          <a:xfrm>
            <a:off x="6705600" y="1869500"/>
            <a:ext cx="11430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5" name="Oval 1097"/>
          <p:cNvSpPr>
            <a:spLocks noChangeArrowheads="1"/>
          </p:cNvSpPr>
          <p:nvPr/>
        </p:nvSpPr>
        <p:spPr bwMode="auto">
          <a:xfrm>
            <a:off x="6324600" y="2098100"/>
            <a:ext cx="3048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6" name="Line 1098"/>
          <p:cNvSpPr>
            <a:spLocks noChangeShapeType="1"/>
          </p:cNvSpPr>
          <p:nvPr/>
        </p:nvSpPr>
        <p:spPr bwMode="auto">
          <a:xfrm>
            <a:off x="6737350" y="11837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7" name="Oval 1099"/>
          <p:cNvSpPr>
            <a:spLocks noChangeArrowheads="1"/>
          </p:cNvSpPr>
          <p:nvPr/>
        </p:nvSpPr>
        <p:spPr bwMode="auto">
          <a:xfrm>
            <a:off x="7086600" y="2326700"/>
            <a:ext cx="762000" cy="381000"/>
          </a:xfrm>
          <a:prstGeom prst="ellipse">
            <a:avLst/>
          </a:prstGeom>
          <a:solidFill>
            <a:srgbClr val="33CC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8" name="Oval 1100"/>
          <p:cNvSpPr>
            <a:spLocks noChangeArrowheads="1"/>
          </p:cNvSpPr>
          <p:nvPr/>
        </p:nvSpPr>
        <p:spPr bwMode="auto">
          <a:xfrm>
            <a:off x="7391400" y="1640900"/>
            <a:ext cx="304800" cy="6096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9" name="Oval 1101"/>
          <p:cNvSpPr>
            <a:spLocks noChangeArrowheads="1"/>
          </p:cNvSpPr>
          <p:nvPr/>
        </p:nvSpPr>
        <p:spPr bwMode="auto">
          <a:xfrm>
            <a:off x="7696200" y="2021900"/>
            <a:ext cx="685800" cy="4572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50" name="Line 1102"/>
          <p:cNvSpPr>
            <a:spLocks noChangeShapeType="1"/>
          </p:cNvSpPr>
          <p:nvPr/>
        </p:nvSpPr>
        <p:spPr bwMode="auto">
          <a:xfrm>
            <a:off x="6737350" y="26315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51" name="Text Box 1103"/>
          <p:cNvSpPr txBox="1">
            <a:spLocks noChangeArrowheads="1"/>
          </p:cNvSpPr>
          <p:nvPr/>
        </p:nvSpPr>
        <p:spPr bwMode="auto">
          <a:xfrm>
            <a:off x="5058054" y="2783900"/>
            <a:ext cx="90749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0">
                <a:latin typeface="Calibri" pitchFamily="34" charset="0"/>
              </a:rPr>
              <a:t>Affinity</a:t>
            </a:r>
          </a:p>
          <a:p>
            <a:pPr algn="ctr"/>
            <a:r>
              <a:rPr lang="en-US" b="0">
                <a:latin typeface="Calibri" pitchFamily="34" charset="0"/>
              </a:rPr>
              <a:t>column2</a:t>
            </a:r>
          </a:p>
        </p:txBody>
      </p:sp>
      <p:pic>
        <p:nvPicPr>
          <p:cNvPr id="28752" name="Picture 11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32550" y="3469700"/>
            <a:ext cx="58102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753" name="Line 1105"/>
          <p:cNvSpPr>
            <a:spLocks noChangeShapeType="1"/>
          </p:cNvSpPr>
          <p:nvPr/>
        </p:nvSpPr>
        <p:spPr bwMode="auto">
          <a:xfrm>
            <a:off x="7042150" y="39269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54" name="Line 1106"/>
          <p:cNvSpPr>
            <a:spLocks noChangeShapeType="1"/>
          </p:cNvSpPr>
          <p:nvPr/>
        </p:nvSpPr>
        <p:spPr bwMode="auto">
          <a:xfrm>
            <a:off x="7042150" y="42317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55" name="Line 1107"/>
          <p:cNvSpPr>
            <a:spLocks noChangeShapeType="1"/>
          </p:cNvSpPr>
          <p:nvPr/>
        </p:nvSpPr>
        <p:spPr bwMode="auto">
          <a:xfrm>
            <a:off x="7042150" y="46127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56" name="Line 1108"/>
          <p:cNvSpPr>
            <a:spLocks noChangeShapeType="1"/>
          </p:cNvSpPr>
          <p:nvPr/>
        </p:nvSpPr>
        <p:spPr bwMode="auto">
          <a:xfrm>
            <a:off x="7042150" y="48413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57" name="Line 1109"/>
          <p:cNvSpPr>
            <a:spLocks noChangeShapeType="1"/>
          </p:cNvSpPr>
          <p:nvPr/>
        </p:nvSpPr>
        <p:spPr bwMode="auto">
          <a:xfrm>
            <a:off x="7042150" y="43079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58" name="Line 1110"/>
          <p:cNvSpPr>
            <a:spLocks noChangeShapeType="1"/>
          </p:cNvSpPr>
          <p:nvPr/>
        </p:nvSpPr>
        <p:spPr bwMode="auto">
          <a:xfrm>
            <a:off x="7042150" y="50699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59" name="Text Box 1111"/>
          <p:cNvSpPr txBox="1">
            <a:spLocks noChangeArrowheads="1"/>
          </p:cNvSpPr>
          <p:nvPr/>
        </p:nvSpPr>
        <p:spPr bwMode="auto">
          <a:xfrm>
            <a:off x="7499350" y="37745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1</a:t>
            </a:r>
          </a:p>
        </p:txBody>
      </p:sp>
      <p:sp>
        <p:nvSpPr>
          <p:cNvPr id="28760" name="Text Box 1112"/>
          <p:cNvSpPr txBox="1">
            <a:spLocks noChangeArrowheads="1"/>
          </p:cNvSpPr>
          <p:nvPr/>
        </p:nvSpPr>
        <p:spPr bwMode="auto">
          <a:xfrm>
            <a:off x="7499350" y="40031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2</a:t>
            </a:r>
          </a:p>
        </p:txBody>
      </p:sp>
      <p:sp>
        <p:nvSpPr>
          <p:cNvPr id="28761" name="Text Box 1113"/>
          <p:cNvSpPr txBox="1">
            <a:spLocks noChangeArrowheads="1"/>
          </p:cNvSpPr>
          <p:nvPr/>
        </p:nvSpPr>
        <p:spPr bwMode="auto">
          <a:xfrm>
            <a:off x="7499350" y="41555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3</a:t>
            </a:r>
          </a:p>
        </p:txBody>
      </p:sp>
      <p:sp>
        <p:nvSpPr>
          <p:cNvPr id="28762" name="Text Box 1114"/>
          <p:cNvSpPr txBox="1">
            <a:spLocks noChangeArrowheads="1"/>
          </p:cNvSpPr>
          <p:nvPr/>
        </p:nvSpPr>
        <p:spPr bwMode="auto">
          <a:xfrm>
            <a:off x="7499350" y="44603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 dirty="0">
                <a:latin typeface="Calibri" pitchFamily="34" charset="0"/>
              </a:rPr>
              <a:t>protein 4</a:t>
            </a:r>
          </a:p>
        </p:txBody>
      </p:sp>
      <p:sp>
        <p:nvSpPr>
          <p:cNvPr id="28763" name="Text Box 1115"/>
          <p:cNvSpPr txBox="1">
            <a:spLocks noChangeArrowheads="1"/>
          </p:cNvSpPr>
          <p:nvPr/>
        </p:nvSpPr>
        <p:spPr bwMode="auto">
          <a:xfrm>
            <a:off x="7499350" y="46889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5</a:t>
            </a:r>
          </a:p>
        </p:txBody>
      </p:sp>
      <p:sp>
        <p:nvSpPr>
          <p:cNvPr id="28764" name="Text Box 1116"/>
          <p:cNvSpPr txBox="1">
            <a:spLocks noChangeArrowheads="1"/>
          </p:cNvSpPr>
          <p:nvPr/>
        </p:nvSpPr>
        <p:spPr bwMode="auto">
          <a:xfrm>
            <a:off x="7499350" y="49175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6</a:t>
            </a:r>
          </a:p>
        </p:txBody>
      </p:sp>
      <p:sp>
        <p:nvSpPr>
          <p:cNvPr id="28765" name="Text Box 1117"/>
          <p:cNvSpPr txBox="1">
            <a:spLocks noChangeArrowheads="1"/>
          </p:cNvSpPr>
          <p:nvPr/>
        </p:nvSpPr>
        <p:spPr bwMode="auto">
          <a:xfrm>
            <a:off x="5767629" y="4172963"/>
            <a:ext cx="5868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0">
                <a:latin typeface="Calibri" pitchFamily="34" charset="0"/>
              </a:rPr>
              <a:t>SDS-</a:t>
            </a:r>
          </a:p>
          <a:p>
            <a:pPr algn="ctr"/>
            <a:r>
              <a:rPr lang="en-US" b="0">
                <a:latin typeface="Calibri" pitchFamily="34" charset="0"/>
              </a:rPr>
              <a:t>page</a:t>
            </a:r>
          </a:p>
        </p:txBody>
      </p:sp>
      <p:sp>
        <p:nvSpPr>
          <p:cNvPr id="28766" name="Text Box 1118"/>
          <p:cNvSpPr txBox="1">
            <a:spLocks noChangeArrowheads="1"/>
          </p:cNvSpPr>
          <p:nvPr/>
        </p:nvSpPr>
        <p:spPr bwMode="auto">
          <a:xfrm>
            <a:off x="7082462" y="5273953"/>
            <a:ext cx="183293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 dirty="0">
                <a:latin typeface="Calibri" pitchFamily="34" charset="0"/>
              </a:rPr>
              <a:t>Trypsin digest, </a:t>
            </a:r>
          </a:p>
          <a:p>
            <a:r>
              <a:rPr lang="en-US" b="0" dirty="0">
                <a:latin typeface="Calibri" pitchFamily="34" charset="0"/>
              </a:rPr>
              <a:t>identify peptides by</a:t>
            </a:r>
          </a:p>
          <a:p>
            <a:r>
              <a:rPr lang="en-US" b="0" dirty="0">
                <a:latin typeface="Calibri" pitchFamily="34" charset="0"/>
              </a:rPr>
              <a:t>mass spectrometry</a:t>
            </a:r>
          </a:p>
        </p:txBody>
      </p:sp>
    </p:spTree>
    <p:extLst>
      <p:ext uri="{BB962C8B-B14F-4D97-AF65-F5344CB8AC3E}">
        <p14:creationId xmlns:p14="http://schemas.microsoft.com/office/powerpoint/2010/main" val="315818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8600"/>
            <a:ext cx="9144000" cy="473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4857750"/>
            <a:ext cx="4343400" cy="152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22825" y="6451600"/>
            <a:ext cx="3086100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3457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1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762001"/>
            <a:ext cx="5638799" cy="5638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5433394" y="6553200"/>
            <a:ext cx="3786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Calibri" pitchFamily="34" charset="0"/>
              </a:rPr>
              <a:t>Guruharsha</a:t>
            </a:r>
            <a:r>
              <a:rPr lang="en-US" dirty="0" smtClean="0">
                <a:latin typeface="Calibri" pitchFamily="34" charset="0"/>
              </a:rPr>
              <a:t>  </a:t>
            </a:r>
            <a:r>
              <a:rPr lang="en-US" i="1" dirty="0" smtClean="0">
                <a:latin typeface="Calibri" pitchFamily="34" charset="0"/>
              </a:rPr>
              <a:t>et al. (</a:t>
            </a:r>
            <a:r>
              <a:rPr lang="en-US" dirty="0" smtClean="0">
                <a:latin typeface="Calibri" pitchFamily="34" charset="0"/>
              </a:rPr>
              <a:t>2011) </a:t>
            </a:r>
            <a:r>
              <a:rPr lang="en-US" i="1" dirty="0" smtClean="0">
                <a:latin typeface="Calibri" pitchFamily="34" charset="0"/>
              </a:rPr>
              <a:t>Cell</a:t>
            </a:r>
            <a:r>
              <a:rPr lang="en-US" dirty="0" smtClean="0">
                <a:latin typeface="Calibri" pitchFamily="34" charset="0"/>
              </a:rPr>
              <a:t> 147, 690–703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0" y="1905000"/>
            <a:ext cx="3005566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Calibri" pitchFamily="34" charset="0"/>
              </a:rPr>
              <a:t>~3,500 affinity purification</a:t>
            </a:r>
          </a:p>
          <a:p>
            <a:r>
              <a:rPr lang="en-US" sz="2000" b="1" dirty="0" smtClean="0">
                <a:latin typeface="Calibri" pitchFamily="34" charset="0"/>
              </a:rPr>
              <a:t>     experiments</a:t>
            </a:r>
          </a:p>
          <a:p>
            <a:endParaRPr lang="en-US" sz="2000" b="1" dirty="0" smtClean="0">
              <a:latin typeface="Calibri" pitchFamily="34" charset="0"/>
            </a:endParaRPr>
          </a:p>
          <a:p>
            <a:r>
              <a:rPr lang="en-US" sz="2000" b="1" dirty="0" smtClean="0">
                <a:latin typeface="Calibri" pitchFamily="34" charset="0"/>
              </a:rPr>
              <a:t>~11K interactions / </a:t>
            </a:r>
          </a:p>
          <a:p>
            <a:r>
              <a:rPr lang="en-US" sz="2000" b="1" dirty="0" smtClean="0">
                <a:latin typeface="Calibri" pitchFamily="34" charset="0"/>
              </a:rPr>
              <a:t>~2.3K proteins</a:t>
            </a:r>
          </a:p>
          <a:p>
            <a:endParaRPr lang="en-US" sz="2000" b="1" dirty="0" smtClean="0">
              <a:latin typeface="Calibri" pitchFamily="34" charset="0"/>
            </a:endParaRPr>
          </a:p>
          <a:p>
            <a:r>
              <a:rPr lang="en-US" sz="2000" b="1" dirty="0" smtClean="0">
                <a:latin typeface="Calibri" pitchFamily="34" charset="0"/>
              </a:rPr>
              <a:t> </a:t>
            </a:r>
            <a:r>
              <a:rPr lang="en-US" sz="2000" b="1" dirty="0" smtClean="0">
                <a:latin typeface="Calibri" pitchFamily="34" charset="0"/>
                <a:sym typeface="Wingdings" pitchFamily="2" charset="2"/>
              </a:rPr>
              <a:t> </a:t>
            </a:r>
            <a:r>
              <a:rPr lang="en-US" sz="2000" b="1" dirty="0" smtClean="0">
                <a:latin typeface="Calibri" pitchFamily="34" charset="0"/>
              </a:rPr>
              <a:t>spans 556 complexes</a:t>
            </a:r>
          </a:p>
          <a:p>
            <a:endParaRPr lang="en-US" sz="2000" b="1" dirty="0" smtClean="0">
              <a:latin typeface="Calibri" pitchFamily="34" charset="0"/>
            </a:endParaRPr>
          </a:p>
          <a:p>
            <a:endParaRPr lang="en-US" sz="2000" b="1" dirty="0" smtClean="0">
              <a:latin typeface="Calibri" pitchFamily="34" charset="0"/>
            </a:endParaRPr>
          </a:p>
          <a:p>
            <a:endParaRPr lang="en-US" sz="2000" b="1" dirty="0" smtClean="0">
              <a:latin typeface="Calibri" pitchFamily="34" charset="0"/>
            </a:endParaRPr>
          </a:p>
          <a:p>
            <a:endParaRPr lang="en-US" sz="2000" b="1" dirty="0" smtClean="0">
              <a:latin typeface="Calibri" pitchFamily="34" charset="0"/>
            </a:endParaRPr>
          </a:p>
          <a:p>
            <a:r>
              <a:rPr lang="en-US" sz="2000" b="1" dirty="0" smtClean="0">
                <a:latin typeface="Calibri" pitchFamily="34" charset="0"/>
              </a:rPr>
              <a:t>Still daunting for the</a:t>
            </a:r>
          </a:p>
          <a:p>
            <a:r>
              <a:rPr lang="en-US" sz="2000" b="1" dirty="0" smtClean="0">
                <a:latin typeface="Calibri" pitchFamily="34" charset="0"/>
              </a:rPr>
              <a:t>human proteome, but…</a:t>
            </a: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1" y="-76200"/>
            <a:ext cx="9143999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The current state-of-the-art in animal PPI maps – AP/MS</a:t>
            </a:r>
          </a:p>
        </p:txBody>
      </p:sp>
    </p:spTree>
    <p:extLst>
      <p:ext uri="{BB962C8B-B14F-4D97-AF65-F5344CB8AC3E}">
        <p14:creationId xmlns:p14="http://schemas.microsoft.com/office/powerpoint/2010/main" val="354720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85" y="756188"/>
            <a:ext cx="4379815" cy="450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758081"/>
            <a:ext cx="4364842" cy="4486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39123" y="5181600"/>
            <a:ext cx="33413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Calibri" pitchFamily="34" charset="0"/>
              </a:rPr>
              <a:t>Huttlin</a:t>
            </a:r>
            <a:r>
              <a:rPr lang="en-US" i="1" dirty="0" smtClean="0">
                <a:latin typeface="Calibri" pitchFamily="34" charset="0"/>
              </a:rPr>
              <a:t> et al., Cell</a:t>
            </a:r>
            <a:r>
              <a:rPr lang="en-US" dirty="0" smtClean="0">
                <a:latin typeface="Calibri" pitchFamily="34" charset="0"/>
              </a:rPr>
              <a:t> (2015) 162:425–440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073" y="5181600"/>
            <a:ext cx="30577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Hein </a:t>
            </a:r>
            <a:r>
              <a:rPr lang="en-US" i="1" dirty="0" smtClean="0">
                <a:latin typeface="Calibri" pitchFamily="34" charset="0"/>
              </a:rPr>
              <a:t>et al., Cell</a:t>
            </a:r>
            <a:r>
              <a:rPr lang="en-US" dirty="0" smtClean="0">
                <a:latin typeface="Calibri" pitchFamily="34" charset="0"/>
              </a:rPr>
              <a:t> (2015) 163:712-23</a:t>
            </a:r>
            <a:r>
              <a:rPr lang="en-US" dirty="0">
                <a:latin typeface="Calibri" pitchFamily="34" charset="0"/>
              </a:rPr>
              <a:t>.</a:t>
            </a: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1" y="-76200"/>
            <a:ext cx="9143999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The current state-of-the-art in human PPI maps – large scale AP/MS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43000" y="5867400"/>
            <a:ext cx="68171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Calibri" pitchFamily="34" charset="0"/>
              </a:rPr>
              <a:t>Just in the past 2 years, nearly 4K affinity purification experiments on tagged human proteins expressed in cell lines</a:t>
            </a:r>
          </a:p>
        </p:txBody>
      </p:sp>
    </p:spTree>
    <p:extLst>
      <p:ext uri="{BB962C8B-B14F-4D97-AF65-F5344CB8AC3E}">
        <p14:creationId xmlns:p14="http://schemas.microsoft.com/office/powerpoint/2010/main" val="364731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Abstract_Version1-13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7800" y="451865"/>
            <a:ext cx="6400800" cy="6406135"/>
          </a:xfrm>
          <a:prstGeom prst="rect">
            <a:avLst/>
          </a:prstGeom>
        </p:spPr>
      </p:pic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1" y="2014478"/>
            <a:ext cx="1447800" cy="286232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&gt;2,000 </a:t>
            </a:r>
            <a:r>
              <a:rPr lang="en-US" sz="1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biochemical fractions,</a:t>
            </a:r>
          </a:p>
          <a:p>
            <a:pPr algn="ctr"/>
            <a:r>
              <a:rPr lang="en-US" sz="1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including replicates</a:t>
            </a:r>
          </a:p>
          <a:p>
            <a:pPr algn="ctr"/>
            <a:endParaRPr lang="en-US" sz="1800" b="1" dirty="0" smtClean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sz="1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&gt;9,000 hours</a:t>
            </a:r>
          </a:p>
          <a:p>
            <a:pPr algn="ctr"/>
            <a:r>
              <a:rPr lang="en-US" sz="1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</a:t>
            </a:r>
            <a:r>
              <a:rPr lang="en-US" sz="1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ass spec machine time</a:t>
            </a:r>
          </a:p>
        </p:txBody>
      </p:sp>
      <p:sp>
        <p:nvSpPr>
          <p:cNvPr id="8" name="TextBox 15"/>
          <p:cNvSpPr txBox="1">
            <a:spLocks noChangeArrowheads="1"/>
          </p:cNvSpPr>
          <p:nvPr/>
        </p:nvSpPr>
        <p:spPr bwMode="auto">
          <a:xfrm>
            <a:off x="8133044" y="6211669"/>
            <a:ext cx="10871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1200" dirty="0" err="1" smtClean="0"/>
              <a:t>Havugimana</a:t>
            </a:r>
            <a:r>
              <a:rPr lang="en-US" sz="1200" dirty="0" smtClean="0"/>
              <a:t>,</a:t>
            </a:r>
          </a:p>
          <a:p>
            <a:pPr algn="r"/>
            <a:r>
              <a:rPr lang="en-US" sz="1200" dirty="0" smtClean="0"/>
              <a:t>Hart, </a:t>
            </a:r>
            <a:r>
              <a:rPr lang="en-US" sz="1200" i="1" dirty="0" smtClean="0"/>
              <a:t>et al.,</a:t>
            </a:r>
          </a:p>
          <a:p>
            <a:pPr algn="r"/>
            <a:r>
              <a:rPr lang="en-US" sz="1200" i="1" dirty="0" smtClean="0"/>
              <a:t>Cell</a:t>
            </a:r>
            <a:r>
              <a:rPr lang="en-US" sz="1200" dirty="0" smtClean="0"/>
              <a:t> (2012)</a:t>
            </a:r>
            <a:endParaRPr lang="en-US" sz="1200" dirty="0"/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1" y="-76200"/>
            <a:ext cx="9143999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The current state-of-the-art in animal PPI maps – co-fractionation/MS</a:t>
            </a:r>
          </a:p>
        </p:txBody>
      </p:sp>
    </p:spTree>
    <p:extLst>
      <p:ext uri="{BB962C8B-B14F-4D97-AF65-F5344CB8AC3E}">
        <p14:creationId xmlns:p14="http://schemas.microsoft.com/office/powerpoint/2010/main" val="9356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5317724" cy="5934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5380929" y="2514600"/>
            <a:ext cx="3685798" cy="2062103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These data capture &gt;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80 million protein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abundance measurements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133600" y="5943600"/>
            <a:ext cx="914400" cy="646331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Pilot</a:t>
            </a:r>
          </a:p>
          <a:p>
            <a:pPr algn="ctr"/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project</a:t>
            </a: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15"/>
          <p:cNvSpPr txBox="1">
            <a:spLocks noChangeArrowheads="1"/>
          </p:cNvSpPr>
          <p:nvPr/>
        </p:nvSpPr>
        <p:spPr bwMode="auto">
          <a:xfrm>
            <a:off x="6597969" y="6581001"/>
            <a:ext cx="26027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1200" dirty="0" smtClean="0"/>
              <a:t>Wan, </a:t>
            </a:r>
            <a:r>
              <a:rPr lang="en-US" sz="1200" dirty="0" err="1" smtClean="0"/>
              <a:t>Borgeson</a:t>
            </a:r>
            <a:r>
              <a:rPr lang="en-US" sz="1200" dirty="0" smtClean="0"/>
              <a:t> </a:t>
            </a:r>
            <a:r>
              <a:rPr lang="en-US" sz="1200" i="1" dirty="0" smtClean="0"/>
              <a:t>et al. Nature </a:t>
            </a:r>
            <a:r>
              <a:rPr lang="en-US" sz="1200" dirty="0" smtClean="0"/>
              <a:t>(2015)</a:t>
            </a:r>
            <a:endParaRPr lang="en-US" sz="1200" dirty="0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0" y="-76200"/>
            <a:ext cx="91440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Now &gt;6,400 mass spec experiments across animals</a:t>
            </a:r>
          </a:p>
        </p:txBody>
      </p:sp>
    </p:spTree>
    <p:extLst>
      <p:ext uri="{BB962C8B-B14F-4D97-AF65-F5344CB8AC3E}">
        <p14:creationId xmlns:p14="http://schemas.microsoft.com/office/powerpoint/2010/main" val="261978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0" y="-76200"/>
            <a:ext cx="91440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Extending the map across animals…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20921" y="581151"/>
            <a:ext cx="8089679" cy="5999849"/>
            <a:chOff x="811694" y="762000"/>
            <a:chExt cx="7555066" cy="5603344"/>
          </a:xfrm>
        </p:grpSpPr>
        <p:pic>
          <p:nvPicPr>
            <p:cNvPr id="3" name="Picture 2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510" t="4402" r="-205" b="1689"/>
            <a:stretch/>
          </p:blipFill>
          <p:spPr bwMode="auto">
            <a:xfrm>
              <a:off x="1143000" y="762000"/>
              <a:ext cx="7223760" cy="56033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Rectangle 1"/>
            <p:cNvSpPr/>
            <p:nvPr/>
          </p:nvSpPr>
          <p:spPr>
            <a:xfrm>
              <a:off x="811694" y="813352"/>
              <a:ext cx="566531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990600" y="1295400"/>
              <a:ext cx="2895600" cy="50699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15"/>
          <p:cNvSpPr txBox="1">
            <a:spLocks noChangeArrowheads="1"/>
          </p:cNvSpPr>
          <p:nvPr/>
        </p:nvSpPr>
        <p:spPr bwMode="auto">
          <a:xfrm>
            <a:off x="6597969" y="6581001"/>
            <a:ext cx="26027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1200" dirty="0" smtClean="0"/>
              <a:t>Wan, </a:t>
            </a:r>
            <a:r>
              <a:rPr lang="en-US" sz="1200" dirty="0" err="1" smtClean="0"/>
              <a:t>Borgeson</a:t>
            </a:r>
            <a:r>
              <a:rPr lang="en-US" sz="1200" dirty="0" smtClean="0"/>
              <a:t> </a:t>
            </a:r>
            <a:r>
              <a:rPr lang="en-US" sz="1200" i="1" dirty="0" smtClean="0"/>
              <a:t>et al. Nature </a:t>
            </a:r>
            <a:r>
              <a:rPr lang="en-US" sz="1200" dirty="0" smtClean="0"/>
              <a:t>(2015)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1338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arcotte\Documents\SpiderOak Hive\CommanderReview\Fig_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4" y="1963463"/>
            <a:ext cx="4191000" cy="352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arcotte\Documents\SpiderOak Hive\CommanderReview\Fig_4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5" t="63688" r="34759" b="3310"/>
          <a:stretch/>
        </p:blipFill>
        <p:spPr bwMode="auto">
          <a:xfrm>
            <a:off x="5410200" y="807720"/>
            <a:ext cx="2990850" cy="2392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marcotte\Documents\SpiderOak Hive\CommanderReview\Fig_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396" y="3562497"/>
            <a:ext cx="4736604" cy="3295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0" y="-76200"/>
            <a:ext cx="91440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There are still lots of cellular machines left to find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498759"/>
            <a:ext cx="5257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Calibri" pitchFamily="34" charset="0"/>
              </a:rPr>
              <a:t>e.g. the “Commander” complex, found in all 3 recent human PPI maps, a 600 </a:t>
            </a:r>
            <a:r>
              <a:rPr lang="en-US" sz="2000" dirty="0" err="1" smtClean="0">
                <a:latin typeface="Calibri" pitchFamily="34" charset="0"/>
              </a:rPr>
              <a:t>kDa</a:t>
            </a:r>
            <a:r>
              <a:rPr lang="en-US" sz="2000" dirty="0" smtClean="0">
                <a:latin typeface="Calibri" pitchFamily="34" charset="0"/>
              </a:rPr>
              <a:t> protein complex expressed in nearly every human cell type and tissue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10200" y="685800"/>
            <a:ext cx="3048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-55316" y="6550223"/>
            <a:ext cx="4026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libri" pitchFamily="34" charset="0"/>
              </a:rPr>
              <a:t>Reviewed in </a:t>
            </a:r>
            <a:r>
              <a:rPr lang="en-US" sz="1400" dirty="0" err="1" smtClean="0">
                <a:latin typeface="Calibri" pitchFamily="34" charset="0"/>
              </a:rPr>
              <a:t>Mallam</a:t>
            </a:r>
            <a:r>
              <a:rPr lang="en-US" sz="1400" dirty="0" smtClean="0">
                <a:latin typeface="Calibri" pitchFamily="34" charset="0"/>
              </a:rPr>
              <a:t> &amp; </a:t>
            </a:r>
            <a:r>
              <a:rPr lang="en-US" sz="1400" dirty="0" err="1" smtClean="0">
                <a:latin typeface="Calibri" pitchFamily="34" charset="0"/>
              </a:rPr>
              <a:t>Marcotte</a:t>
            </a:r>
            <a:r>
              <a:rPr lang="en-US" sz="1400" dirty="0" smtClean="0">
                <a:latin typeface="Calibri" pitchFamily="34" charset="0"/>
              </a:rPr>
              <a:t>, </a:t>
            </a:r>
            <a:r>
              <a:rPr lang="en-US" sz="1400" i="1" dirty="0" smtClean="0">
                <a:latin typeface="Calibri" pitchFamily="34" charset="0"/>
              </a:rPr>
              <a:t>Cell Systems</a:t>
            </a:r>
            <a:r>
              <a:rPr lang="en-US" sz="1400" dirty="0" smtClean="0">
                <a:latin typeface="Calibri" pitchFamily="34" charset="0"/>
              </a:rPr>
              <a:t> (2017)</a:t>
            </a:r>
            <a:endParaRPr lang="en-US" sz="14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78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"/>
          <p:cNvSpPr txBox="1">
            <a:spLocks noChangeArrowheads="1"/>
          </p:cNvSpPr>
          <p:nvPr/>
        </p:nvSpPr>
        <p:spPr bwMode="auto">
          <a:xfrm>
            <a:off x="-20664" y="1292"/>
            <a:ext cx="802166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Genetic interactions</a:t>
            </a:r>
            <a:endParaRPr lang="en-US" sz="2800" b="1" u="sng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188262"/>
            <a:ext cx="6245135" cy="513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7200" y="609600"/>
            <a:ext cx="8305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 5.4 million gene-gene </a:t>
            </a:r>
            <a:r>
              <a:rPr lang="en-US" sz="2000" dirty="0" smtClean="0">
                <a:latin typeface="Calibri" pitchFamily="34" charset="0"/>
              </a:rPr>
              <a:t>pairs assayed for </a:t>
            </a:r>
            <a:r>
              <a:rPr lang="en-US" sz="2000" dirty="0">
                <a:latin typeface="Calibri" pitchFamily="34" charset="0"/>
              </a:rPr>
              <a:t>synthetic genetic </a:t>
            </a:r>
            <a:r>
              <a:rPr lang="en-US" sz="2000" dirty="0" smtClean="0">
                <a:latin typeface="Calibri" pitchFamily="34" charset="0"/>
              </a:rPr>
              <a:t>interactions in yeast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75230" y="6519446"/>
            <a:ext cx="34687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Costanzo </a:t>
            </a:r>
            <a:r>
              <a:rPr lang="en-US" i="1" dirty="0" smtClean="0">
                <a:latin typeface="Calibri" pitchFamily="34" charset="0"/>
              </a:rPr>
              <a:t>et al., Science </a:t>
            </a:r>
            <a:r>
              <a:rPr lang="en-US" dirty="0" smtClean="0">
                <a:latin typeface="Calibri" pitchFamily="34" charset="0"/>
              </a:rPr>
              <a:t>327: 425 (2010)</a:t>
            </a:r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29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-20664" y="1292"/>
            <a:ext cx="802166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Genetic interactions, the 2016 version</a:t>
            </a:r>
            <a:endParaRPr lang="en-US" sz="2800" b="1" u="sng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609600"/>
            <a:ext cx="8305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</a:rPr>
              <a:t>23 </a:t>
            </a:r>
            <a:r>
              <a:rPr lang="en-US" sz="2000" dirty="0">
                <a:latin typeface="Calibri" pitchFamily="34" charset="0"/>
              </a:rPr>
              <a:t>million gene-gene </a:t>
            </a:r>
            <a:r>
              <a:rPr lang="en-US" sz="2000" dirty="0" smtClean="0">
                <a:latin typeface="Calibri" pitchFamily="34" charset="0"/>
              </a:rPr>
              <a:t>pairs assayed for </a:t>
            </a:r>
            <a:r>
              <a:rPr lang="en-US" sz="2000" dirty="0">
                <a:latin typeface="Calibri" pitchFamily="34" charset="0"/>
              </a:rPr>
              <a:t>synthetic genetic </a:t>
            </a:r>
            <a:r>
              <a:rPr lang="en-US" sz="2000" dirty="0" smtClean="0">
                <a:latin typeface="Calibri" pitchFamily="34" charset="0"/>
              </a:rPr>
              <a:t>interactions in yeast, identifying ~550,000 </a:t>
            </a:r>
            <a:r>
              <a:rPr lang="en-US" sz="2000" dirty="0">
                <a:latin typeface="Calibri" pitchFamily="34" charset="0"/>
              </a:rPr>
              <a:t>negative and </a:t>
            </a:r>
            <a:r>
              <a:rPr lang="en-US" sz="2000" dirty="0" smtClean="0">
                <a:latin typeface="Calibri" pitchFamily="34" charset="0"/>
              </a:rPr>
              <a:t>~350,000 </a:t>
            </a:r>
            <a:r>
              <a:rPr lang="en-US" sz="2000" dirty="0">
                <a:latin typeface="Calibri" pitchFamily="34" charset="0"/>
              </a:rPr>
              <a:t>positive genetic </a:t>
            </a:r>
            <a:r>
              <a:rPr lang="en-US" sz="2000" dirty="0" smtClean="0">
                <a:latin typeface="Calibri" pitchFamily="34" charset="0"/>
              </a:rPr>
              <a:t>interactions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75230" y="6519446"/>
            <a:ext cx="35729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Costanzo </a:t>
            </a:r>
            <a:r>
              <a:rPr lang="en-US" i="1" dirty="0" smtClean="0">
                <a:latin typeface="Calibri" pitchFamily="34" charset="0"/>
              </a:rPr>
              <a:t>et al., Science </a:t>
            </a:r>
            <a:r>
              <a:rPr lang="en-US" dirty="0" smtClean="0">
                <a:latin typeface="Calibri" pitchFamily="34" charset="0"/>
              </a:rPr>
              <a:t>353: 1381 (2016)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94" y="1371600"/>
            <a:ext cx="8755706" cy="4905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137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marcotte\Classes\Handouts\biochem_E7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90600"/>
            <a:ext cx="6858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219200" y="0"/>
            <a:ext cx="688938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</a:rPr>
              <a:t>There are many types of biological networks.</a:t>
            </a:r>
          </a:p>
          <a:p>
            <a:pPr algn="ctr"/>
            <a:r>
              <a:rPr lang="en-US" sz="2400" b="1" dirty="0" smtClean="0">
                <a:latin typeface="Calibri" pitchFamily="34" charset="0"/>
              </a:rPr>
              <a:t>Here’s a small portion of a large metabolic network.</a:t>
            </a:r>
            <a:endParaRPr lang="en-US" sz="24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19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" t="33879" r="2848" b="35622"/>
          <a:stretch/>
        </p:blipFill>
        <p:spPr bwMode="auto">
          <a:xfrm>
            <a:off x="33934" y="1524000"/>
            <a:ext cx="4714875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6" t="1695" r="10182" b="69713"/>
          <a:stretch/>
        </p:blipFill>
        <p:spPr bwMode="auto">
          <a:xfrm>
            <a:off x="4794116" y="62760"/>
            <a:ext cx="4121284" cy="3434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6" t="67979" r="4288" b="2162"/>
          <a:stretch/>
        </p:blipFill>
        <p:spPr bwMode="auto">
          <a:xfrm>
            <a:off x="4794116" y="3581400"/>
            <a:ext cx="4121284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3935" y="66559"/>
            <a:ext cx="415058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The global genetic interaction profile similarity network reveals a hierarchy of cellular function. </a:t>
            </a:r>
          </a:p>
        </p:txBody>
      </p:sp>
    </p:spTree>
    <p:extLst>
      <p:ext uri="{BB962C8B-B14F-4D97-AF65-F5344CB8AC3E}">
        <p14:creationId xmlns:p14="http://schemas.microsoft.com/office/powerpoint/2010/main" val="413254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6146" descr="D:\marcotte\Slides\comp_inf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49828" r="224"/>
          <a:stretch/>
        </p:blipFill>
        <p:spPr bwMode="auto">
          <a:xfrm>
            <a:off x="1691640" y="4343400"/>
            <a:ext cx="630936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-20664" y="1292"/>
            <a:ext cx="802166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Comparative genomics</a:t>
            </a:r>
            <a:endParaRPr lang="en-US" sz="2800" b="1" u="sng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685800"/>
            <a:ext cx="872792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libri" pitchFamily="34" charset="0"/>
              </a:rPr>
              <a:t>Functional relationships </a:t>
            </a:r>
            <a:r>
              <a:rPr lang="en-US" sz="3200" dirty="0">
                <a:latin typeface="Calibri" pitchFamily="34" charset="0"/>
              </a:rPr>
              <a:t>between genes impose subtle constraints </a:t>
            </a:r>
            <a:r>
              <a:rPr lang="en-US" sz="3200" dirty="0" smtClean="0">
                <a:latin typeface="Calibri" pitchFamily="34" charset="0"/>
              </a:rPr>
              <a:t>upon genome sequences. Thus, </a:t>
            </a:r>
            <a:r>
              <a:rPr lang="en-US" sz="3200" dirty="0">
                <a:latin typeface="Calibri" pitchFamily="34" charset="0"/>
              </a:rPr>
              <a:t>genomes carry intrinsic information about the </a:t>
            </a:r>
            <a:r>
              <a:rPr lang="en-US" sz="3200" dirty="0" smtClean="0">
                <a:latin typeface="Calibri" pitchFamily="34" charset="0"/>
              </a:rPr>
              <a:t>cellular systems </a:t>
            </a:r>
            <a:r>
              <a:rPr lang="en-US" sz="3200" dirty="0">
                <a:latin typeface="Calibri" pitchFamily="34" charset="0"/>
              </a:rPr>
              <a:t>and pathways they </a:t>
            </a:r>
            <a:r>
              <a:rPr lang="en-US" sz="3200" dirty="0" smtClean="0">
                <a:latin typeface="Calibri" pitchFamily="34" charset="0"/>
              </a:rPr>
              <a:t>encode. </a:t>
            </a:r>
          </a:p>
          <a:p>
            <a:endParaRPr lang="en-US" sz="3200" dirty="0">
              <a:latin typeface="Calibri" pitchFamily="34" charset="0"/>
            </a:endParaRPr>
          </a:p>
          <a:p>
            <a:r>
              <a:rPr lang="en-US" sz="3200" dirty="0" smtClean="0">
                <a:latin typeface="Calibri" pitchFamily="34" charset="0"/>
              </a:rPr>
              <a:t>Linkages can be found from aspects of </a:t>
            </a:r>
            <a:r>
              <a:rPr lang="en-US" sz="3200" u="sng" dirty="0" smtClean="0">
                <a:latin typeface="Calibri" pitchFamily="34" charset="0"/>
              </a:rPr>
              <a:t>gene context</a:t>
            </a:r>
            <a:r>
              <a:rPr lang="en-US" sz="3200" dirty="0" smtClean="0">
                <a:latin typeface="Calibri" pitchFamily="34" charset="0"/>
              </a:rPr>
              <a:t>, including:</a:t>
            </a:r>
            <a:endParaRPr lang="en-US" sz="3200" dirty="0">
              <a:latin typeface="Calibri" pitchFamily="34" charset="0"/>
            </a:endParaRPr>
          </a:p>
          <a:p>
            <a:endParaRPr lang="en-US" sz="3200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44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pppe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937" y="152400"/>
            <a:ext cx="5630863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6432550" y="6491288"/>
            <a:ext cx="2787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0" i="1">
                <a:latin typeface="Calibri" pitchFamily="34" charset="0"/>
              </a:rPr>
              <a:t>PNAS</a:t>
            </a:r>
            <a:r>
              <a:rPr lang="en-US" sz="1800">
                <a:latin typeface="Calibri" pitchFamily="34" charset="0"/>
              </a:rPr>
              <a:t> 96,</a:t>
            </a:r>
            <a:r>
              <a:rPr lang="en-US" sz="1800" b="0">
                <a:latin typeface="Calibri" pitchFamily="34" charset="0"/>
              </a:rPr>
              <a:t> 4285-4288 (1999)</a:t>
            </a:r>
            <a:endParaRPr lang="en-US" sz="1800" b="0" i="1">
              <a:latin typeface="Calibri" pitchFamily="34" charset="0"/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-20664" y="1292"/>
            <a:ext cx="802166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Phylogenetic profiles</a:t>
            </a:r>
            <a:endParaRPr lang="en-US" sz="2800" b="1" u="sng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199" y="2286000"/>
            <a:ext cx="29797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 pitchFamily="34" charset="0"/>
              </a:rPr>
              <a:t>Organisms with e.g. a flagellum have the necessary genes; those without tend to lack them.</a:t>
            </a:r>
          </a:p>
          <a:p>
            <a:endParaRPr lang="en-US" sz="2000" dirty="0">
              <a:latin typeface="Calibri" pitchFamily="34" charset="0"/>
            </a:endParaRPr>
          </a:p>
          <a:p>
            <a:r>
              <a:rPr lang="en-US" sz="2000" dirty="0" smtClean="0">
                <a:latin typeface="Calibri" pitchFamily="34" charset="0"/>
              </a:rPr>
              <a:t>Specific trends of gene presence/absence thus inform about biological processes.</a:t>
            </a:r>
            <a:endParaRPr lang="en-US" sz="20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56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D:\marcotte\Slides\phyloprof_ex_from_chapt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38200"/>
            <a:ext cx="5151422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54" name="Text Box 10"/>
          <p:cNvSpPr txBox="1">
            <a:spLocks noChangeArrowheads="1"/>
          </p:cNvSpPr>
          <p:nvPr/>
        </p:nvSpPr>
        <p:spPr bwMode="auto">
          <a:xfrm>
            <a:off x="7162800" y="6553200"/>
            <a:ext cx="20113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0" i="1" dirty="0">
                <a:latin typeface="Calibri" pitchFamily="34" charset="0"/>
              </a:rPr>
              <a:t>Nature </a:t>
            </a:r>
            <a:r>
              <a:rPr lang="en-US" sz="1400" dirty="0">
                <a:latin typeface="Calibri" pitchFamily="34" charset="0"/>
              </a:rPr>
              <a:t>402</a:t>
            </a:r>
            <a:r>
              <a:rPr lang="en-US" sz="1400" b="0" dirty="0">
                <a:latin typeface="Calibri" pitchFamily="34" charset="0"/>
              </a:rPr>
              <a:t>, 83-86 (1999)</a:t>
            </a:r>
            <a:endParaRPr lang="en-US" sz="1400" b="0" i="1" dirty="0">
              <a:latin typeface="Calibri" pitchFamily="34" charset="0"/>
            </a:endParaRPr>
          </a:p>
        </p:txBody>
      </p:sp>
      <p:pic>
        <p:nvPicPr>
          <p:cNvPr id="82967" name="Picture 23" descr="D:\marcotte\Slides\genome_wor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228600"/>
            <a:ext cx="3548062" cy="58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68" name="Picture 24" descr="D:\marcotte\Slides\genes_wor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" y="2395538"/>
            <a:ext cx="582613" cy="354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0" y="3962400"/>
            <a:ext cx="21471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Grayscale</a:t>
            </a:r>
            <a:r>
              <a:rPr lang="en-US" dirty="0"/>
              <a:t> </a:t>
            </a:r>
            <a:r>
              <a:rPr lang="en-US" dirty="0" smtClean="0"/>
              <a:t>indicates sequence similarity to closest homolog in that genome</a:t>
            </a: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-20664" y="1292"/>
            <a:ext cx="802166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Phylogenetic profiles</a:t>
            </a:r>
            <a:endParaRPr lang="en-US" sz="2800" b="1" u="sng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09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7" name="Picture 3" descr="D:\marcotte\Books_Chapters\CSHL\Operon_graphi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38" y="838200"/>
            <a:ext cx="6967537" cy="483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868" name="Text Box 4"/>
          <p:cNvSpPr txBox="1">
            <a:spLocks noChangeArrowheads="1"/>
          </p:cNvSpPr>
          <p:nvPr/>
        </p:nvSpPr>
        <p:spPr bwMode="auto">
          <a:xfrm>
            <a:off x="995363" y="749300"/>
            <a:ext cx="5707012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smtClean="0"/>
              <a:t>Prokaryotic operons tend to favor certain </a:t>
            </a:r>
            <a:r>
              <a:rPr lang="en-US" dirty="0" err="1" smtClean="0"/>
              <a:t>intergenic</a:t>
            </a:r>
            <a:r>
              <a:rPr lang="en-US" dirty="0" smtClean="0"/>
              <a:t> distances</a:t>
            </a:r>
            <a:endParaRPr lang="en-US" dirty="0"/>
          </a:p>
        </p:txBody>
      </p:sp>
      <p:sp>
        <p:nvSpPr>
          <p:cNvPr id="164869" name="Text Box 5"/>
          <p:cNvSpPr txBox="1">
            <a:spLocks noChangeArrowheads="1"/>
          </p:cNvSpPr>
          <p:nvPr/>
        </p:nvSpPr>
        <p:spPr bwMode="auto">
          <a:xfrm>
            <a:off x="1000125" y="2707957"/>
            <a:ext cx="5835252" cy="4924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smtClean="0"/>
              <a:t>Conserved </a:t>
            </a:r>
            <a:r>
              <a:rPr lang="en-US" dirty="0"/>
              <a:t>gene </a:t>
            </a:r>
            <a:r>
              <a:rPr lang="en-US" dirty="0" smtClean="0"/>
              <a:t>neighbors also reveal functional relationships</a:t>
            </a:r>
            <a:endParaRPr lang="en-US" dirty="0"/>
          </a:p>
          <a:p>
            <a:endParaRPr lang="en-US" sz="1000" dirty="0"/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-20664" y="1292"/>
            <a:ext cx="802166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Operons and evolutionary conservation of gene order</a:t>
            </a:r>
            <a:endParaRPr lang="en-US" sz="2400" b="1" u="sng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5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4800"/>
            <a:ext cx="7162800" cy="572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2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6016625"/>
            <a:ext cx="5410200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258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600825"/>
            <a:ext cx="31242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-20664" y="1292"/>
            <a:ext cx="802166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Again, such observations can be turned into pairwise scores: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05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3"/>
          <p:cNvGrpSpPr/>
          <p:nvPr/>
        </p:nvGrpSpPr>
        <p:grpSpPr>
          <a:xfrm>
            <a:off x="1635953" y="39688"/>
            <a:ext cx="7142287" cy="5753516"/>
            <a:chOff x="1635953" y="39688"/>
            <a:chExt cx="7142287" cy="5753516"/>
          </a:xfrm>
        </p:grpSpPr>
        <p:pic>
          <p:nvPicPr>
            <p:cNvPr id="70" name="Picture 17"/>
            <p:cNvPicPr>
              <a:picLocks noChangeAspect="1" noChangeArrowheads="1"/>
            </p:cNvPicPr>
            <p:nvPr/>
          </p:nvPicPr>
          <p:blipFill rotWithShape="1">
            <a:blip r:embed="rId3"/>
            <a:srcRect l="29006" t="15035" r="3903" b="9742"/>
            <a:stretch/>
          </p:blipFill>
          <p:spPr bwMode="auto">
            <a:xfrm>
              <a:off x="2286000" y="1280160"/>
              <a:ext cx="6492240" cy="411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" name="Text Box 4"/>
            <p:cNvSpPr txBox="1">
              <a:spLocks noChangeArrowheads="1"/>
            </p:cNvSpPr>
            <p:nvPr/>
          </p:nvSpPr>
          <p:spPr bwMode="auto">
            <a:xfrm>
              <a:off x="1635953" y="39688"/>
              <a:ext cx="6298584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800" b="1" dirty="0" smtClean="0">
                  <a:latin typeface="Calibri" pitchFamily="34" charset="0"/>
                </a:rPr>
                <a:t>These sorts of data can be combined into</a:t>
              </a:r>
            </a:p>
            <a:p>
              <a:pPr algn="ctr">
                <a:defRPr/>
              </a:pPr>
              <a:r>
                <a:rPr lang="en-US" sz="2800" b="1" dirty="0" smtClean="0">
                  <a:latin typeface="Calibri" pitchFamily="34" charset="0"/>
                </a:rPr>
                <a:t>functional gene networks</a:t>
              </a:r>
              <a:endParaRPr lang="en-US" sz="2400" b="1" dirty="0">
                <a:latin typeface="Arial" charset="0"/>
              </a:endParaRPr>
            </a:p>
          </p:txBody>
        </p:sp>
        <p:sp>
          <p:nvSpPr>
            <p:cNvPr id="72" name="Text Box 7"/>
            <p:cNvSpPr txBox="1">
              <a:spLocks noChangeArrowheads="1"/>
            </p:cNvSpPr>
            <p:nvPr/>
          </p:nvSpPr>
          <p:spPr bwMode="auto">
            <a:xfrm rot="-5400000">
              <a:off x="3981840" y="3020805"/>
              <a:ext cx="70724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latin typeface="Calibri" pitchFamily="34" charset="0"/>
                  <a:cs typeface="Calibri" pitchFamily="34" charset="0"/>
                </a:rPr>
                <a:t>Genes</a:t>
              </a:r>
            </a:p>
          </p:txBody>
        </p:sp>
        <p:sp>
          <p:nvSpPr>
            <p:cNvPr id="74" name="Text Box 12"/>
            <p:cNvSpPr txBox="1">
              <a:spLocks noChangeArrowheads="1"/>
            </p:cNvSpPr>
            <p:nvPr/>
          </p:nvSpPr>
          <p:spPr bwMode="auto">
            <a:xfrm>
              <a:off x="6745288" y="914400"/>
              <a:ext cx="1192212" cy="33655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dirty="0">
                  <a:latin typeface="Calibri" pitchFamily="34" charset="0"/>
                  <a:cs typeface="Calibri" pitchFamily="34" charset="0"/>
                </a:rPr>
                <a:t>Networks</a:t>
              </a:r>
            </a:p>
          </p:txBody>
        </p:sp>
        <p:sp>
          <p:nvSpPr>
            <p:cNvPr id="76" name="Text Box 16"/>
            <p:cNvSpPr txBox="1">
              <a:spLocks noChangeArrowheads="1"/>
            </p:cNvSpPr>
            <p:nvPr/>
          </p:nvSpPr>
          <p:spPr bwMode="auto">
            <a:xfrm>
              <a:off x="7556500" y="5454650"/>
              <a:ext cx="1124410" cy="3385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latin typeface="Calibri" pitchFamily="34" charset="0"/>
                  <a:cs typeface="Calibri" pitchFamily="34" charset="0"/>
                </a:rPr>
                <a:t>Confidence</a:t>
              </a:r>
            </a:p>
          </p:txBody>
        </p:sp>
        <p:sp>
          <p:nvSpPr>
            <p:cNvPr id="77" name="Text Box 18"/>
            <p:cNvSpPr txBox="1">
              <a:spLocks noChangeArrowheads="1"/>
            </p:cNvSpPr>
            <p:nvPr/>
          </p:nvSpPr>
          <p:spPr bwMode="auto">
            <a:xfrm>
              <a:off x="4241280" y="4645025"/>
              <a:ext cx="2121093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Arial" charset="0"/>
                </a:rPr>
                <a:t>Likelihood of 2 genes</a:t>
              </a:r>
            </a:p>
            <a:p>
              <a:pPr algn="ctr">
                <a:defRPr/>
              </a:pPr>
              <a:r>
                <a:rPr 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Arial" charset="0"/>
                </a:rPr>
                <a:t>working in the same</a:t>
              </a:r>
            </a:p>
            <a:p>
              <a:pPr algn="ctr">
                <a:defRPr/>
              </a:pPr>
              <a:r>
                <a:rPr 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Arial" charset="0"/>
                </a:rPr>
                <a:t>biological process</a:t>
              </a: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4267200" y="1905000"/>
              <a:ext cx="20574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9" name="Text Box 14"/>
            <p:cNvSpPr txBox="1">
              <a:spLocks noChangeArrowheads="1"/>
            </p:cNvSpPr>
            <p:nvPr/>
          </p:nvSpPr>
          <p:spPr bwMode="auto">
            <a:xfrm>
              <a:off x="4902200" y="2128838"/>
              <a:ext cx="70724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latin typeface="Calibri" pitchFamily="34" charset="0"/>
                  <a:cs typeface="Calibri" pitchFamily="34" charset="0"/>
                </a:rPr>
                <a:t>Genes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 rot="16200000">
              <a:off x="5004594" y="4063206"/>
              <a:ext cx="514350" cy="769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4400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Arial" charset="0"/>
                </a:rPr>
                <a:t>=</a:t>
              </a:r>
            </a:p>
          </p:txBody>
        </p:sp>
      </p:grpSp>
      <p:sp>
        <p:nvSpPr>
          <p:cNvPr id="27" name="Text Box 12"/>
          <p:cNvSpPr txBox="1">
            <a:spLocks noChangeArrowheads="1"/>
          </p:cNvSpPr>
          <p:nvPr/>
        </p:nvSpPr>
        <p:spPr bwMode="auto">
          <a:xfrm>
            <a:off x="1819275" y="5029200"/>
            <a:ext cx="2143125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Primary or derived interaction data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3505200" y="1752600"/>
            <a:ext cx="1155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en-US" dirty="0" smtClean="0"/>
              <a:t>Bayesian </a:t>
            </a:r>
            <a:r>
              <a:rPr lang="en-US" dirty="0"/>
              <a:t>statistics</a:t>
            </a:r>
          </a:p>
        </p:txBody>
      </p:sp>
      <p:sp>
        <p:nvSpPr>
          <p:cNvPr id="29" name="Text Box 13"/>
          <p:cNvSpPr txBox="1">
            <a:spLocks noChangeArrowheads="1"/>
          </p:cNvSpPr>
          <p:nvPr/>
        </p:nvSpPr>
        <p:spPr bwMode="auto">
          <a:xfrm>
            <a:off x="4419600" y="3962400"/>
            <a:ext cx="1752600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/>
              <a:t>Integrated matrix</a:t>
            </a:r>
          </a:p>
        </p:txBody>
      </p:sp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2454275" y="1182688"/>
            <a:ext cx="70724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</a:rPr>
              <a:t>Genes</a:t>
            </a:r>
          </a:p>
        </p:txBody>
      </p:sp>
      <p:sp>
        <p:nvSpPr>
          <p:cNvPr id="31" name="Text Box 6"/>
          <p:cNvSpPr txBox="1">
            <a:spLocks noChangeArrowheads="1"/>
          </p:cNvSpPr>
          <p:nvPr/>
        </p:nvSpPr>
        <p:spPr bwMode="auto">
          <a:xfrm rot="-5400000">
            <a:off x="1838715" y="1865105"/>
            <a:ext cx="70724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>
                <a:latin typeface="Calibri" pitchFamily="34" charset="0"/>
              </a:rPr>
              <a:t>Genes</a:t>
            </a:r>
          </a:p>
        </p:txBody>
      </p:sp>
      <p:pic>
        <p:nvPicPr>
          <p:cNvPr id="32" name="Picture 15" descr="microarray_vish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997" b="83810"/>
          <a:stretch>
            <a:fillRect/>
          </a:stretch>
        </p:blipFill>
        <p:spPr bwMode="auto">
          <a:xfrm>
            <a:off x="814388" y="1600200"/>
            <a:ext cx="8096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6" descr="Image_3023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2590800"/>
            <a:ext cx="113347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 Box 19"/>
          <p:cNvSpPr txBox="1">
            <a:spLocks noChangeArrowheads="1"/>
          </p:cNvSpPr>
          <p:nvPr/>
        </p:nvSpPr>
        <p:spPr bwMode="auto">
          <a:xfrm>
            <a:off x="457200" y="4114800"/>
            <a:ext cx="1524000" cy="5540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000" b="1">
                <a:solidFill>
                  <a:srgbClr val="FF0000"/>
                </a:solidFill>
              </a:rPr>
              <a:t>AAACTGCATCGA  </a:t>
            </a:r>
          </a:p>
          <a:p>
            <a:pPr eaLnBrk="1" hangingPunct="1"/>
            <a:r>
              <a:rPr lang="en-US" sz="1000" b="1">
                <a:solidFill>
                  <a:srgbClr val="FF0000"/>
                </a:solidFill>
              </a:rPr>
              <a:t>ATCGCGCATCGC  </a:t>
            </a:r>
          </a:p>
          <a:p>
            <a:pPr eaLnBrk="1" hangingPunct="1"/>
            <a:r>
              <a:rPr lang="en-US" sz="1000" b="1">
                <a:solidFill>
                  <a:srgbClr val="FF0000"/>
                </a:solidFill>
              </a:rPr>
              <a:t>AGCTCTAGCTCCC...</a:t>
            </a: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" t="1601" r="3702" b="6400"/>
          <a:stretch>
            <a:fillRect/>
          </a:stretch>
        </p:blipFill>
        <p:spPr bwMode="auto">
          <a:xfrm>
            <a:off x="417513" y="1524000"/>
            <a:ext cx="1411287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angle 5"/>
          <p:cNvSpPr>
            <a:spLocks noChangeArrowheads="1"/>
          </p:cNvSpPr>
          <p:nvPr/>
        </p:nvSpPr>
        <p:spPr bwMode="auto">
          <a:xfrm>
            <a:off x="-152400" y="6629400"/>
            <a:ext cx="9372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fr-FR" sz="1200" dirty="0" err="1" smtClean="0">
                <a:cs typeface="Times New Roman" pitchFamily="18" charset="0"/>
              </a:rPr>
              <a:t>Adapted</a:t>
            </a:r>
            <a:r>
              <a:rPr lang="fr-FR" sz="1200" dirty="0" smtClean="0">
                <a:cs typeface="Times New Roman" pitchFamily="18" charset="0"/>
              </a:rPr>
              <a:t> </a:t>
            </a:r>
            <a:r>
              <a:rPr lang="fr-FR" sz="1200" dirty="0" err="1" smtClean="0">
                <a:cs typeface="Times New Roman" pitchFamily="18" charset="0"/>
              </a:rPr>
              <a:t>from</a:t>
            </a:r>
            <a:r>
              <a:rPr lang="fr-FR" sz="1200" dirty="0" smtClean="0">
                <a:cs typeface="Times New Roman" pitchFamily="18" charset="0"/>
              </a:rPr>
              <a:t> Fraser &amp; Marcotte, </a:t>
            </a:r>
            <a:r>
              <a:rPr lang="en-US" sz="1200" i="1" dirty="0" smtClean="0">
                <a:cs typeface="Times New Roman" pitchFamily="18" charset="0"/>
              </a:rPr>
              <a:t>Nature </a:t>
            </a:r>
            <a:r>
              <a:rPr lang="en-US" sz="1200" i="1" dirty="0">
                <a:cs typeface="Times New Roman" pitchFamily="18" charset="0"/>
              </a:rPr>
              <a:t>Genetics </a:t>
            </a:r>
            <a:r>
              <a:rPr lang="en-US" sz="1200" i="1" dirty="0" smtClean="0">
                <a:cs typeface="Times New Roman" pitchFamily="18" charset="0"/>
              </a:rPr>
              <a:t>(</a:t>
            </a:r>
            <a:r>
              <a:rPr lang="en-US" sz="1200" dirty="0" smtClean="0">
                <a:cs typeface="Times New Roman" pitchFamily="18" charset="0"/>
              </a:rPr>
              <a:t>2004)</a:t>
            </a:r>
            <a:endParaRPr lang="en-US" sz="12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4984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146" name="Picture 2"/>
          <p:cNvPicPr>
            <a:picLocks noChangeAspect="1" noChangeArrowheads="1"/>
          </p:cNvPicPr>
          <p:nvPr/>
        </p:nvPicPr>
        <p:blipFill>
          <a:blip r:embed="rId2"/>
          <a:srcRect l="37381" t="216"/>
          <a:stretch>
            <a:fillRect/>
          </a:stretch>
        </p:blipFill>
        <p:spPr bwMode="auto">
          <a:xfrm>
            <a:off x="-76200" y="-533400"/>
            <a:ext cx="929957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0147" name="Picture 3"/>
          <p:cNvPicPr>
            <a:picLocks noChangeAspect="1" noChangeArrowheads="1"/>
          </p:cNvPicPr>
          <p:nvPr/>
        </p:nvPicPr>
        <p:blipFill>
          <a:blip r:embed="rId3" cstate="print"/>
          <a:srcRect l="29538" r="14769" b="4558"/>
          <a:stretch>
            <a:fillRect/>
          </a:stretch>
        </p:blipFill>
        <p:spPr bwMode="auto">
          <a:xfrm rot="5400000">
            <a:off x="3111948" y="3272215"/>
            <a:ext cx="321437" cy="6545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014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53201" y="6400800"/>
            <a:ext cx="1905000" cy="306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9014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all-figures-final4_modes"/>
          <p:cNvPicPr>
            <a:picLocks noChangeAspect="1" noChangeArrowheads="1"/>
          </p:cNvPicPr>
          <p:nvPr/>
        </p:nvPicPr>
        <p:blipFill>
          <a:blip r:embed="rId3"/>
          <a:srcRect l="1973" t="67804" r="74976" b="8316"/>
          <a:stretch>
            <a:fillRect/>
          </a:stretch>
        </p:blipFill>
        <p:spPr bwMode="auto">
          <a:xfrm>
            <a:off x="228600" y="2070953"/>
            <a:ext cx="3789363" cy="302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Oval 3"/>
          <p:cNvSpPr>
            <a:spLocks noChangeArrowheads="1"/>
          </p:cNvSpPr>
          <p:nvPr/>
        </p:nvSpPr>
        <p:spPr bwMode="auto">
          <a:xfrm>
            <a:off x="1995488" y="4093428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6" name="Oval 4"/>
          <p:cNvSpPr>
            <a:spLocks noChangeArrowheads="1"/>
          </p:cNvSpPr>
          <p:nvPr/>
        </p:nvSpPr>
        <p:spPr bwMode="auto">
          <a:xfrm>
            <a:off x="2112963" y="4280753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7" name="Oval 5"/>
          <p:cNvSpPr>
            <a:spLocks noChangeArrowheads="1"/>
          </p:cNvSpPr>
          <p:nvPr/>
        </p:nvSpPr>
        <p:spPr bwMode="auto">
          <a:xfrm>
            <a:off x="1960563" y="4433153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8" name="Oval 6"/>
          <p:cNvSpPr>
            <a:spLocks noChangeArrowheads="1"/>
          </p:cNvSpPr>
          <p:nvPr/>
        </p:nvSpPr>
        <p:spPr bwMode="auto">
          <a:xfrm>
            <a:off x="1790700" y="4409341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982410" y="5417403"/>
            <a:ext cx="317606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</a:rPr>
              <a:t>Genes already linked</a:t>
            </a:r>
          </a:p>
          <a:p>
            <a:pPr algn="ctr"/>
            <a:r>
              <a:rPr lang="en-US" sz="2400" b="1" dirty="0" smtClean="0">
                <a:latin typeface="Calibri" pitchFamily="34" charset="0"/>
              </a:rPr>
              <a:t>to a disease or function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13320" name="Line 8"/>
          <p:cNvSpPr>
            <a:spLocks noChangeShapeType="1"/>
          </p:cNvSpPr>
          <p:nvPr/>
        </p:nvSpPr>
        <p:spPr bwMode="auto">
          <a:xfrm flipV="1">
            <a:off x="2036763" y="4585553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21" name="Line 9"/>
          <p:cNvSpPr>
            <a:spLocks noChangeShapeType="1"/>
          </p:cNvSpPr>
          <p:nvPr/>
        </p:nvSpPr>
        <p:spPr bwMode="auto">
          <a:xfrm flipV="1">
            <a:off x="2036763" y="4433153"/>
            <a:ext cx="1524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 flipH="1" flipV="1">
            <a:off x="1884363" y="4585553"/>
            <a:ext cx="152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 flipV="1">
            <a:off x="2036763" y="4295041"/>
            <a:ext cx="41275" cy="1052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3324" name="Picture 12" descr="all-figures-final4_modes"/>
          <p:cNvPicPr>
            <a:picLocks noChangeAspect="1" noChangeArrowheads="1"/>
          </p:cNvPicPr>
          <p:nvPr/>
        </p:nvPicPr>
        <p:blipFill>
          <a:blip r:embed="rId3"/>
          <a:srcRect l="1973" t="67804" r="74976" b="8316"/>
          <a:stretch>
            <a:fillRect/>
          </a:stretch>
        </p:blipFill>
        <p:spPr bwMode="auto">
          <a:xfrm>
            <a:off x="4973638" y="2070953"/>
            <a:ext cx="3789362" cy="302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5" name="Oval 13"/>
          <p:cNvSpPr>
            <a:spLocks noChangeArrowheads="1"/>
          </p:cNvSpPr>
          <p:nvPr/>
        </p:nvSpPr>
        <p:spPr bwMode="auto">
          <a:xfrm>
            <a:off x="6740525" y="4093428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6" name="Oval 14"/>
          <p:cNvSpPr>
            <a:spLocks noChangeArrowheads="1"/>
          </p:cNvSpPr>
          <p:nvPr/>
        </p:nvSpPr>
        <p:spPr bwMode="auto">
          <a:xfrm>
            <a:off x="6858000" y="4280753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7" name="Oval 15"/>
          <p:cNvSpPr>
            <a:spLocks noChangeArrowheads="1"/>
          </p:cNvSpPr>
          <p:nvPr/>
        </p:nvSpPr>
        <p:spPr bwMode="auto">
          <a:xfrm>
            <a:off x="6705600" y="4433153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8" name="Oval 16"/>
          <p:cNvSpPr>
            <a:spLocks noChangeArrowheads="1"/>
          </p:cNvSpPr>
          <p:nvPr/>
        </p:nvSpPr>
        <p:spPr bwMode="auto">
          <a:xfrm>
            <a:off x="6535738" y="4409341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9" name="Oval 17"/>
          <p:cNvSpPr>
            <a:spLocks noChangeArrowheads="1"/>
          </p:cNvSpPr>
          <p:nvPr/>
        </p:nvSpPr>
        <p:spPr bwMode="auto">
          <a:xfrm>
            <a:off x="6553200" y="420455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0" name="Oval 18"/>
          <p:cNvSpPr>
            <a:spLocks noChangeArrowheads="1"/>
          </p:cNvSpPr>
          <p:nvPr/>
        </p:nvSpPr>
        <p:spPr bwMode="auto">
          <a:xfrm>
            <a:off x="6597650" y="4563328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1" name="Oval 19"/>
          <p:cNvSpPr>
            <a:spLocks noChangeArrowheads="1"/>
          </p:cNvSpPr>
          <p:nvPr/>
        </p:nvSpPr>
        <p:spPr bwMode="auto">
          <a:xfrm>
            <a:off x="6781800" y="458555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2" name="Oval 20"/>
          <p:cNvSpPr>
            <a:spLocks noChangeArrowheads="1"/>
          </p:cNvSpPr>
          <p:nvPr/>
        </p:nvSpPr>
        <p:spPr bwMode="auto">
          <a:xfrm>
            <a:off x="6934200" y="450935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3" name="Oval 21"/>
          <p:cNvSpPr>
            <a:spLocks noChangeArrowheads="1"/>
          </p:cNvSpPr>
          <p:nvPr/>
        </p:nvSpPr>
        <p:spPr bwMode="auto">
          <a:xfrm>
            <a:off x="7010400" y="435695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4" name="Oval 22"/>
          <p:cNvSpPr>
            <a:spLocks noChangeArrowheads="1"/>
          </p:cNvSpPr>
          <p:nvPr/>
        </p:nvSpPr>
        <p:spPr bwMode="auto">
          <a:xfrm>
            <a:off x="6858000" y="405215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5" name="Oval 23"/>
          <p:cNvSpPr>
            <a:spLocks noChangeArrowheads="1"/>
          </p:cNvSpPr>
          <p:nvPr/>
        </p:nvSpPr>
        <p:spPr bwMode="auto">
          <a:xfrm>
            <a:off x="6400800" y="428075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6" name="Oval 24"/>
          <p:cNvSpPr>
            <a:spLocks noChangeArrowheads="1"/>
          </p:cNvSpPr>
          <p:nvPr/>
        </p:nvSpPr>
        <p:spPr bwMode="auto">
          <a:xfrm>
            <a:off x="7010400" y="412835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7" name="Text Box 25"/>
          <p:cNvSpPr txBox="1">
            <a:spLocks noChangeArrowheads="1"/>
          </p:cNvSpPr>
          <p:nvPr/>
        </p:nvSpPr>
        <p:spPr bwMode="auto">
          <a:xfrm>
            <a:off x="3089563" y="1513006"/>
            <a:ext cx="275267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</a:rPr>
              <a:t>Guilt-by-association</a:t>
            </a:r>
          </a:p>
          <a:p>
            <a:pPr algn="ctr"/>
            <a:r>
              <a:rPr lang="en-US" sz="2400" b="1" dirty="0" smtClean="0">
                <a:latin typeface="Calibri" pitchFamily="34" charset="0"/>
              </a:rPr>
              <a:t>in the gene network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13338" name="Line 26"/>
          <p:cNvSpPr>
            <a:spLocks noChangeShapeType="1"/>
          </p:cNvSpPr>
          <p:nvPr/>
        </p:nvSpPr>
        <p:spPr bwMode="auto">
          <a:xfrm>
            <a:off x="4038600" y="3594953"/>
            <a:ext cx="11430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39" name="Text Box 27"/>
          <p:cNvSpPr txBox="1">
            <a:spLocks noChangeArrowheads="1"/>
          </p:cNvSpPr>
          <p:nvPr/>
        </p:nvSpPr>
        <p:spPr bwMode="auto">
          <a:xfrm>
            <a:off x="5167117" y="5417403"/>
            <a:ext cx="290771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</a:rPr>
              <a:t>New candidate genes</a:t>
            </a:r>
            <a:endParaRPr lang="en-US" sz="2400" b="1" dirty="0">
              <a:latin typeface="Calibri" pitchFamily="34" charset="0"/>
            </a:endParaRPr>
          </a:p>
          <a:p>
            <a:pPr algn="ctr"/>
            <a:r>
              <a:rPr lang="en-US" sz="2400" b="1" dirty="0" smtClean="0">
                <a:latin typeface="Calibri" pitchFamily="34" charset="0"/>
              </a:rPr>
              <a:t>for that process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13340" name="Line 28"/>
          <p:cNvSpPr>
            <a:spLocks noChangeShapeType="1"/>
          </p:cNvSpPr>
          <p:nvPr/>
        </p:nvSpPr>
        <p:spPr bwMode="auto">
          <a:xfrm flipH="1" flipV="1">
            <a:off x="6705600" y="4737953"/>
            <a:ext cx="16033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41" name="Line 29"/>
          <p:cNvSpPr>
            <a:spLocks noChangeShapeType="1"/>
          </p:cNvSpPr>
          <p:nvPr/>
        </p:nvSpPr>
        <p:spPr bwMode="auto">
          <a:xfrm flipV="1">
            <a:off x="6858000" y="4737953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42" name="Line 30"/>
          <p:cNvSpPr>
            <a:spLocks noChangeShapeType="1"/>
          </p:cNvSpPr>
          <p:nvPr/>
        </p:nvSpPr>
        <p:spPr bwMode="auto">
          <a:xfrm flipV="1">
            <a:off x="6858000" y="4661753"/>
            <a:ext cx="152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83" name="Text Box 31"/>
          <p:cNvSpPr txBox="1">
            <a:spLocks noChangeArrowheads="1"/>
          </p:cNvSpPr>
          <p:nvPr/>
        </p:nvSpPr>
        <p:spPr bwMode="auto">
          <a:xfrm>
            <a:off x="0" y="-6350"/>
            <a:ext cx="914399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atin typeface="Calibri" pitchFamily="34" charset="0"/>
              </a:rPr>
              <a:t>These networks are hypothesis generators.</a:t>
            </a:r>
          </a:p>
          <a:p>
            <a:pPr algn="ctr">
              <a:defRPr/>
            </a:pPr>
            <a:r>
              <a:rPr lang="en-US" sz="2400" b="1" dirty="0" smtClean="0">
                <a:latin typeface="Calibri" pitchFamily="34" charset="0"/>
              </a:rPr>
              <a:t>Given a gene, what other genes does it function with?</a:t>
            </a:r>
          </a:p>
          <a:p>
            <a:pPr algn="ctr">
              <a:defRPr/>
            </a:pPr>
            <a:r>
              <a:rPr lang="en-US" sz="2400" b="1" dirty="0" smtClean="0">
                <a:latin typeface="Calibri" pitchFamily="34" charset="0"/>
              </a:rPr>
              <a:t>What do they do?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738" y="2986088"/>
            <a:ext cx="3581400" cy="303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6541629" y="2276475"/>
            <a:ext cx="230755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800" b="1" dirty="0">
                <a:latin typeface="Calibri" pitchFamily="34" charset="0"/>
              </a:rPr>
              <a:t>SAGA</a:t>
            </a:r>
          </a:p>
          <a:p>
            <a:pPr algn="ctr" eaLnBrk="1" hangingPunct="1"/>
            <a:r>
              <a:rPr lang="en-US" sz="1800" b="1" dirty="0">
                <a:latin typeface="Calibri" pitchFamily="34" charset="0"/>
              </a:rPr>
              <a:t>transcription factor/</a:t>
            </a:r>
          </a:p>
          <a:p>
            <a:pPr algn="ctr" eaLnBrk="1" hangingPunct="1"/>
            <a:r>
              <a:rPr lang="en-US" sz="1800" b="1" dirty="0">
                <a:latin typeface="Calibri" pitchFamily="34" charset="0"/>
              </a:rPr>
              <a:t>chromatin remodeling</a:t>
            </a:r>
          </a:p>
          <a:p>
            <a:pPr algn="ctr" eaLnBrk="1" hangingPunct="1"/>
            <a:r>
              <a:rPr lang="en-US" sz="1800" b="1" dirty="0">
                <a:latin typeface="Calibri" pitchFamily="34" charset="0"/>
              </a:rPr>
              <a:t>complex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7917451" y="4105275"/>
            <a:ext cx="98783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800" b="1">
                <a:latin typeface="Calibri" pitchFamily="34" charset="0"/>
              </a:rPr>
              <a:t>TAFIID</a:t>
            </a:r>
          </a:p>
          <a:p>
            <a:pPr algn="ctr" eaLnBrk="1" hangingPunct="1"/>
            <a:r>
              <a:rPr lang="en-US" sz="1800" b="1">
                <a:latin typeface="Calibri" pitchFamily="34" charset="0"/>
              </a:rPr>
              <a:t>complex</a:t>
            </a:r>
          </a:p>
        </p:txBody>
      </p:sp>
      <p:sp>
        <p:nvSpPr>
          <p:cNvPr id="7173" name="Oval 5"/>
          <p:cNvSpPr>
            <a:spLocks noChangeArrowheads="1"/>
          </p:cNvSpPr>
          <p:nvPr/>
        </p:nvSpPr>
        <p:spPr bwMode="auto">
          <a:xfrm>
            <a:off x="228600" y="6423025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4" name="Oval 6"/>
          <p:cNvSpPr>
            <a:spLocks noChangeArrowheads="1"/>
          </p:cNvSpPr>
          <p:nvPr/>
        </p:nvSpPr>
        <p:spPr bwMode="auto">
          <a:xfrm>
            <a:off x="228600" y="6118225"/>
            <a:ext cx="228600" cy="228600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457200" y="6369050"/>
            <a:ext cx="19385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 b="1">
                <a:latin typeface="Calibri" pitchFamily="34" charset="0"/>
              </a:rPr>
              <a:t>Nonessential gene</a:t>
            </a: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457200" y="6064250"/>
            <a:ext cx="15361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 b="1" dirty="0">
                <a:latin typeface="Calibri" pitchFamily="34" charset="0"/>
              </a:rPr>
              <a:t>Essential gene</a:t>
            </a:r>
          </a:p>
        </p:txBody>
      </p:sp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3671888"/>
            <a:ext cx="2330450" cy="204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2695552" y="4660900"/>
            <a:ext cx="140339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800" b="1">
                <a:latin typeface="Calibri" pitchFamily="34" charset="0"/>
              </a:rPr>
              <a:t>protein</a:t>
            </a:r>
          </a:p>
          <a:p>
            <a:pPr algn="ctr" eaLnBrk="1" hangingPunct="1"/>
            <a:r>
              <a:rPr lang="en-US" sz="1800" b="1">
                <a:latin typeface="Calibri" pitchFamily="34" charset="0"/>
              </a:rPr>
              <a:t>phosphatase</a:t>
            </a:r>
          </a:p>
          <a:p>
            <a:pPr algn="ctr" eaLnBrk="1" hangingPunct="1"/>
            <a:r>
              <a:rPr lang="en-US" sz="1800" b="1">
                <a:latin typeface="Calibri" pitchFamily="34" charset="0"/>
              </a:rPr>
              <a:t>2A complex </a:t>
            </a:r>
          </a:p>
        </p:txBody>
      </p:sp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990600"/>
            <a:ext cx="3500438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0" name="AutoShape 12"/>
          <p:cNvSpPr>
            <a:spLocks/>
          </p:cNvSpPr>
          <p:nvPr/>
        </p:nvSpPr>
        <p:spPr bwMode="auto">
          <a:xfrm rot="-999355">
            <a:off x="7754938" y="3876675"/>
            <a:ext cx="76200" cy="1066800"/>
          </a:xfrm>
          <a:prstGeom prst="rightBrace">
            <a:avLst>
              <a:gd name="adj1" fmla="val 116667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1" name="AutoShape 13"/>
          <p:cNvSpPr>
            <a:spLocks/>
          </p:cNvSpPr>
          <p:nvPr/>
        </p:nvSpPr>
        <p:spPr bwMode="auto">
          <a:xfrm rot="-3204944">
            <a:off x="6688138" y="2695575"/>
            <a:ext cx="76200" cy="1066800"/>
          </a:xfrm>
          <a:prstGeom prst="rightBrace">
            <a:avLst>
              <a:gd name="adj1" fmla="val 116667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3812947" y="1143000"/>
            <a:ext cx="190545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800" b="1" dirty="0">
                <a:latin typeface="Calibri" pitchFamily="34" charset="0"/>
              </a:rPr>
              <a:t>small</a:t>
            </a:r>
          </a:p>
          <a:p>
            <a:pPr algn="ctr" eaLnBrk="1" hangingPunct="1"/>
            <a:r>
              <a:rPr lang="en-US" sz="1800" b="1" dirty="0" err="1">
                <a:latin typeface="Calibri" pitchFamily="34" charset="0"/>
              </a:rPr>
              <a:t>nucleolar</a:t>
            </a:r>
            <a:endParaRPr lang="en-US" sz="1800" b="1" dirty="0">
              <a:latin typeface="Calibri" pitchFamily="34" charset="0"/>
            </a:endParaRPr>
          </a:p>
          <a:p>
            <a:pPr algn="ctr" eaLnBrk="1" hangingPunct="1"/>
            <a:r>
              <a:rPr lang="en-US" sz="1800" b="1" dirty="0" err="1">
                <a:latin typeface="Calibri" pitchFamily="34" charset="0"/>
              </a:rPr>
              <a:t>ribonucleoprotein</a:t>
            </a:r>
            <a:endParaRPr lang="en-US" sz="1800" b="1" dirty="0">
              <a:latin typeface="Calibri" pitchFamily="34" charset="0"/>
            </a:endParaRPr>
          </a:p>
          <a:p>
            <a:pPr algn="ctr" eaLnBrk="1" hangingPunct="1"/>
            <a:r>
              <a:rPr lang="en-US" sz="1800" b="1" dirty="0">
                <a:latin typeface="Calibri" pitchFamily="34" charset="0"/>
              </a:rPr>
              <a:t>complex </a:t>
            </a:r>
          </a:p>
        </p:txBody>
      </p:sp>
      <p:sp>
        <p:nvSpPr>
          <p:cNvPr id="1949711" name="Text Box 15"/>
          <p:cNvSpPr txBox="1">
            <a:spLocks noChangeArrowheads="1"/>
          </p:cNvSpPr>
          <p:nvPr/>
        </p:nvSpPr>
        <p:spPr bwMode="auto">
          <a:xfrm>
            <a:off x="0" y="-76200"/>
            <a:ext cx="9144000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latin typeface="Calibri" pitchFamily="34" charset="0"/>
              </a:rPr>
              <a:t>G</a:t>
            </a:r>
            <a:r>
              <a:rPr lang="en-US" sz="2400" b="1" dirty="0" smtClean="0">
                <a:latin typeface="Calibri" pitchFamily="34" charset="0"/>
              </a:rPr>
              <a:t>ene networks frequently reflect functions, pathways, &amp; phenotypes, e.g</a:t>
            </a:r>
            <a:r>
              <a:rPr lang="en-US" sz="2400" b="1" dirty="0">
                <a:latin typeface="Calibri" pitchFamily="34" charset="0"/>
              </a:rPr>
              <a:t>., lethality in yeast is </a:t>
            </a:r>
            <a:r>
              <a:rPr lang="en-US" sz="2400" b="1" dirty="0" smtClean="0">
                <a:latin typeface="Calibri" pitchFamily="34" charset="0"/>
              </a:rPr>
              <a:t>linked to </a:t>
            </a:r>
            <a:r>
              <a:rPr lang="en-US" sz="2400" b="1" dirty="0">
                <a:latin typeface="Calibri" pitchFamily="34" charset="0"/>
              </a:rPr>
              <a:t>the </a:t>
            </a:r>
            <a:r>
              <a:rPr lang="en-US" sz="2400" b="1" dirty="0">
                <a:latin typeface="Calibri" pitchFamily="34" charset="0"/>
              </a:rPr>
              <a:t>molecular </a:t>
            </a:r>
            <a:r>
              <a:rPr lang="en-US" sz="2400" b="1" dirty="0" smtClean="0">
                <a:latin typeface="Calibri" pitchFamily="34" charset="0"/>
              </a:rPr>
              <a:t>machine, not the gene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7184" name="Rectangle 16"/>
          <p:cNvSpPr>
            <a:spLocks noChangeArrowheads="1"/>
          </p:cNvSpPr>
          <p:nvPr/>
        </p:nvSpPr>
        <p:spPr bwMode="auto">
          <a:xfrm>
            <a:off x="5486398" y="6583363"/>
            <a:ext cx="365760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200">
                <a:latin typeface="Calibri" pitchFamily="34" charset="0"/>
                <a:cs typeface="Times New Roman" pitchFamily="18" charset="0"/>
              </a:rPr>
              <a:t>Hart, Lee, &amp; Marcotte, </a:t>
            </a:r>
            <a:r>
              <a:rPr lang="en-US" sz="1200" i="1">
                <a:latin typeface="Calibri" pitchFamily="34" charset="0"/>
                <a:cs typeface="Times New Roman" pitchFamily="18" charset="0"/>
              </a:rPr>
              <a:t>BMC Bioinformatics</a:t>
            </a:r>
            <a:r>
              <a:rPr lang="en-US" sz="1200">
                <a:latin typeface="Calibri" pitchFamily="34" charset="0"/>
                <a:cs typeface="Times New Roman" pitchFamily="18" charset="0"/>
              </a:rPr>
              <a:t> </a:t>
            </a:r>
            <a:r>
              <a:rPr lang="en-US" sz="1200" b="1">
                <a:latin typeface="Calibri" pitchFamily="34" charset="0"/>
                <a:cs typeface="Times New Roman" pitchFamily="18" charset="0"/>
              </a:rPr>
              <a:t>8</a:t>
            </a:r>
            <a:r>
              <a:rPr lang="en-US" sz="1200">
                <a:latin typeface="Calibri" pitchFamily="34" charset="0"/>
                <a:cs typeface="Times New Roman" pitchFamily="18" charset="0"/>
              </a:rPr>
              <a:t>:236 (2007)</a:t>
            </a:r>
          </a:p>
        </p:txBody>
      </p:sp>
    </p:spTree>
    <p:extLst>
      <p:ext uri="{BB962C8B-B14F-4D97-AF65-F5344CB8AC3E}">
        <p14:creationId xmlns:p14="http://schemas.microsoft.com/office/powerpoint/2010/main" val="377094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marcotte\Classes\Handouts\pdgf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28600"/>
            <a:ext cx="5867400" cy="645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494567" y="2530475"/>
            <a:ext cx="128734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latin typeface="Calibri" pitchFamily="34" charset="0"/>
              </a:rPr>
              <a:t>A typical</a:t>
            </a:r>
          </a:p>
          <a:p>
            <a:pPr algn="ctr"/>
            <a:r>
              <a:rPr lang="en-US" sz="2400" b="1" dirty="0">
                <a:latin typeface="Calibri" pitchFamily="34" charset="0"/>
              </a:rPr>
              <a:t>genetic</a:t>
            </a:r>
          </a:p>
          <a:p>
            <a:pPr algn="ctr"/>
            <a:r>
              <a:rPr lang="en-US" sz="2400" b="1" dirty="0">
                <a:latin typeface="Calibri" pitchFamily="34" charset="0"/>
              </a:rPr>
              <a:t>network</a:t>
            </a:r>
          </a:p>
        </p:txBody>
      </p:sp>
    </p:spTree>
    <p:extLst>
      <p:ext uri="{BB962C8B-B14F-4D97-AF65-F5344CB8AC3E}">
        <p14:creationId xmlns:p14="http://schemas.microsoft.com/office/powerpoint/2010/main" val="76189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76200" y="4693384"/>
            <a:ext cx="3048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Calibri" pitchFamily="34" charset="0"/>
              </a:rPr>
              <a:t>Query with genes already linked to a disease or function, e.g. the red or blue function</a:t>
            </a:r>
            <a:endParaRPr lang="en-US" sz="2000" b="1" dirty="0">
              <a:latin typeface="Calibri" pitchFamily="34" charset="0"/>
            </a:endParaRPr>
          </a:p>
        </p:txBody>
      </p:sp>
      <p:sp>
        <p:nvSpPr>
          <p:cNvPr id="13339" name="Text Box 27"/>
          <p:cNvSpPr txBox="1">
            <a:spLocks noChangeArrowheads="1"/>
          </p:cNvSpPr>
          <p:nvPr/>
        </p:nvSpPr>
        <p:spPr bwMode="auto">
          <a:xfrm>
            <a:off x="6278881" y="4693384"/>
            <a:ext cx="2865119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Calibri" pitchFamily="34" charset="0"/>
              </a:rPr>
              <a:t>Infer new candidate genes for that process (e.g. predicting the green genes for the red function)</a:t>
            </a:r>
            <a:endParaRPr lang="en-US" sz="2000" b="1" dirty="0">
              <a:latin typeface="Calibri" pitchFamily="34" charset="0"/>
            </a:endParaRPr>
          </a:p>
        </p:txBody>
      </p:sp>
      <p:sp>
        <p:nvSpPr>
          <p:cNvPr id="23583" name="Text Box 31"/>
          <p:cNvSpPr txBox="1">
            <a:spLocks noChangeArrowheads="1"/>
          </p:cNvSpPr>
          <p:nvPr/>
        </p:nvSpPr>
        <p:spPr bwMode="auto">
          <a:xfrm>
            <a:off x="0" y="-6350"/>
            <a:ext cx="9143999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atin typeface="Calibri" pitchFamily="34" charset="0"/>
              </a:rPr>
              <a:t>We can propagate annotations across the graph to infer new annotations for genes (</a:t>
            </a:r>
            <a:r>
              <a:rPr lang="en-US" sz="2400" b="1" u="sng" dirty="0" smtClean="0">
                <a:latin typeface="Calibri" pitchFamily="34" charset="0"/>
              </a:rPr>
              <a:t>network “guilt-by-association”, or GBA</a:t>
            </a:r>
            <a:r>
              <a:rPr lang="en-US" sz="2400" b="1" dirty="0" smtClean="0">
                <a:latin typeface="Calibri" pitchFamily="34" charset="0"/>
              </a:rPr>
              <a:t>).</a:t>
            </a:r>
          </a:p>
          <a:p>
            <a:pPr algn="ctr">
              <a:defRPr/>
            </a:pPr>
            <a:r>
              <a:rPr lang="en-US" sz="2400" b="1" dirty="0" smtClean="0">
                <a:latin typeface="Calibri" pitchFamily="34" charset="0"/>
              </a:rPr>
              <a:t> </a:t>
            </a:r>
          </a:p>
          <a:p>
            <a:pPr algn="ctr">
              <a:defRPr/>
            </a:pPr>
            <a:r>
              <a:rPr lang="en-US" sz="2400" b="1" dirty="0" smtClean="0">
                <a:latin typeface="Calibri" pitchFamily="34" charset="0"/>
              </a:rPr>
              <a:t>Testing how </a:t>
            </a:r>
            <a:r>
              <a:rPr lang="en-US" sz="2400" b="1" dirty="0" smtClean="0">
                <a:latin typeface="Calibri" pitchFamily="34" charset="0"/>
              </a:rPr>
              <a:t>well this works on hidden, but known, </a:t>
            </a:r>
            <a:r>
              <a:rPr lang="en-US" sz="2400" b="1" dirty="0" smtClean="0">
                <a:latin typeface="Calibri" pitchFamily="34" charset="0"/>
              </a:rPr>
              <a:t>cases let’s us measure how </a:t>
            </a:r>
            <a:r>
              <a:rPr lang="en-US" sz="2400" b="1" dirty="0" smtClean="0">
                <a:latin typeface="Calibri" pitchFamily="34" charset="0"/>
              </a:rPr>
              <a:t>predictive it will be for new cases.</a:t>
            </a: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28" y="2178784"/>
            <a:ext cx="8417009" cy="243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200400" y="4693384"/>
            <a:ext cx="3015341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Calibri" pitchFamily="34" charset="0"/>
              </a:rPr>
              <a:t>Assess the network’s predictive ability for that function using cross-validated ROC or recall/precision analysis</a:t>
            </a:r>
            <a:endParaRPr lang="en-US" sz="2000" b="1" dirty="0">
              <a:latin typeface="Calibri" pitchFamily="34" charset="0"/>
            </a:endParaRPr>
          </a:p>
        </p:txBody>
      </p:sp>
      <p:sp>
        <p:nvSpPr>
          <p:cNvPr id="34" name="Text Box 12"/>
          <p:cNvSpPr txBox="1">
            <a:spLocks noChangeArrowheads="1"/>
          </p:cNvSpPr>
          <p:nvPr/>
        </p:nvSpPr>
        <p:spPr bwMode="auto">
          <a:xfrm>
            <a:off x="-17890" y="6581001"/>
            <a:ext cx="4970890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/>
              <a:t>Lee, </a:t>
            </a:r>
            <a:r>
              <a:rPr lang="en-US" sz="1200" dirty="0" err="1" smtClean="0"/>
              <a:t>Ambaru</a:t>
            </a:r>
            <a:r>
              <a:rPr lang="en-US" sz="1200" dirty="0" smtClean="0"/>
              <a:t> </a:t>
            </a:r>
            <a:r>
              <a:rPr lang="en-US" sz="1200" i="1" dirty="0"/>
              <a:t>et al</a:t>
            </a:r>
            <a:r>
              <a:rPr lang="en-US" sz="1200" dirty="0"/>
              <a:t>. </a:t>
            </a:r>
            <a:r>
              <a:rPr lang="en-US" sz="1200" i="1" dirty="0"/>
              <a:t>Nature </a:t>
            </a:r>
            <a:r>
              <a:rPr lang="en-US" sz="1200" i="1" dirty="0" smtClean="0"/>
              <a:t>Biotechnology </a:t>
            </a:r>
            <a:r>
              <a:rPr lang="en-US" sz="1200" dirty="0" smtClean="0"/>
              <a:t>28:149-156 (</a:t>
            </a:r>
            <a:r>
              <a:rPr lang="en-US" sz="1200" dirty="0"/>
              <a:t>2010)</a:t>
            </a:r>
          </a:p>
        </p:txBody>
      </p:sp>
    </p:spTree>
    <p:extLst>
      <p:ext uri="{BB962C8B-B14F-4D97-AF65-F5344CB8AC3E}">
        <p14:creationId xmlns:p14="http://schemas.microsoft.com/office/powerpoint/2010/main" val="88940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1"/>
          <p:cNvSpPr txBox="1">
            <a:spLocks noChangeArrowheads="1"/>
          </p:cNvSpPr>
          <p:nvPr/>
        </p:nvSpPr>
        <p:spPr bwMode="auto">
          <a:xfrm>
            <a:off x="0" y="-6350"/>
            <a:ext cx="91439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atin typeface="Calibri" pitchFamily="34" charset="0"/>
              </a:rPr>
              <a:t>Numerous algorithms exist for network GBA</a:t>
            </a:r>
            <a:endParaRPr lang="en-US" sz="2400" b="1" dirty="0" smtClean="0"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15814"/>
            <a:ext cx="835076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90600" y="762000"/>
            <a:ext cx="3429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i="1" dirty="0" smtClean="0">
                <a:latin typeface="Calibri" pitchFamily="34" charset="0"/>
              </a:rPr>
              <a:t>Naïve</a:t>
            </a:r>
            <a:r>
              <a:rPr lang="en-US" sz="1800" dirty="0" smtClean="0">
                <a:latin typeface="Calibri" pitchFamily="34" charset="0"/>
              </a:rPr>
              <a:t> Bayes </a:t>
            </a:r>
            <a:r>
              <a:rPr lang="en-US" sz="1800" dirty="0">
                <a:latin typeface="Calibri" pitchFamily="34" charset="0"/>
              </a:rPr>
              <a:t>assigns scores to neighboring </a:t>
            </a:r>
            <a:r>
              <a:rPr lang="en-US" sz="1800" dirty="0" smtClean="0">
                <a:latin typeface="Calibri" pitchFamily="34" charset="0"/>
              </a:rPr>
              <a:t>nodes based on edges</a:t>
            </a:r>
            <a:endParaRPr lang="en-US" sz="1800" dirty="0">
              <a:latin typeface="Calibri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413381" y="1364397"/>
            <a:ext cx="199259" cy="53651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381787" y="6629400"/>
            <a:ext cx="383841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sz="1200" b="0" dirty="0" smtClean="0">
                <a:effectLst/>
              </a:rPr>
              <a:t>Reviewed in Wang &amp; </a:t>
            </a:r>
            <a:r>
              <a:rPr lang="en-US" sz="1200" b="0" dirty="0" err="1" smtClean="0">
                <a:effectLst/>
              </a:rPr>
              <a:t>Marcotte</a:t>
            </a:r>
            <a:r>
              <a:rPr lang="en-US" sz="1200" b="0" dirty="0" smtClean="0">
                <a:effectLst/>
              </a:rPr>
              <a:t>, </a:t>
            </a:r>
            <a:r>
              <a:rPr lang="en-US" sz="1200" b="0" i="1" dirty="0" smtClean="0">
                <a:effectLst/>
              </a:rPr>
              <a:t>J Proteomics</a:t>
            </a:r>
            <a:r>
              <a:rPr lang="en-US" sz="1200" b="0" dirty="0" smtClean="0">
                <a:effectLst/>
              </a:rPr>
              <a:t> </a:t>
            </a:r>
            <a:r>
              <a:rPr lang="en-US" sz="1200" b="0" dirty="0">
                <a:effectLst/>
              </a:rPr>
              <a:t>(</a:t>
            </a:r>
            <a:r>
              <a:rPr lang="en-US" sz="1200" b="0" dirty="0" smtClean="0">
                <a:effectLst/>
              </a:rPr>
              <a:t>2010)</a:t>
            </a:r>
            <a:endParaRPr lang="en-US" sz="1200" b="0" dirty="0">
              <a:effectLst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175381" y="3729707"/>
            <a:ext cx="472819" cy="4572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4305299" y="3805907"/>
            <a:ext cx="2324102" cy="3810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6200" y="4186907"/>
            <a:ext cx="85793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Network diffusion algorithms start with initial annotations and the graph topology, </a:t>
            </a:r>
          </a:p>
          <a:p>
            <a:r>
              <a:rPr lang="en-US" sz="1800" dirty="0" smtClean="0">
                <a:latin typeface="Calibri" pitchFamily="34" charset="0"/>
              </a:rPr>
              <a:t>then propagate initial scores across the network, </a:t>
            </a:r>
          </a:p>
          <a:p>
            <a:r>
              <a:rPr lang="en-US" sz="1800" dirty="0" smtClean="0">
                <a:latin typeface="Calibri" pitchFamily="34" charset="0"/>
              </a:rPr>
              <a:t>e.g. Gaussian smoothing tries to find scores:</a:t>
            </a:r>
            <a:endParaRPr lang="en-US" sz="1800" dirty="0">
              <a:latin typeface="Calibri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675" y="5025107"/>
            <a:ext cx="5038725" cy="470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095501" y="5710907"/>
            <a:ext cx="3086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minimizing the difference between</a:t>
            </a:r>
          </a:p>
          <a:p>
            <a:r>
              <a:rPr lang="en-US" dirty="0" smtClean="0">
                <a:latin typeface="Calibri" pitchFamily="34" charset="0"/>
              </a:rPr>
              <a:t>final and initial </a:t>
            </a:r>
            <a:r>
              <a:rPr lang="en-US" dirty="0">
                <a:latin typeface="Calibri" pitchFamily="34" charset="0"/>
              </a:rPr>
              <a:t>scores of a protein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98640" y="5710907"/>
            <a:ext cx="3016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&amp; between a protein's score </a:t>
            </a:r>
            <a:r>
              <a:rPr lang="en-US" dirty="0">
                <a:latin typeface="Calibri" pitchFamily="34" charset="0"/>
              </a:rPr>
              <a:t>and that of each of its neighbors</a:t>
            </a:r>
          </a:p>
        </p:txBody>
      </p:sp>
      <p:sp>
        <p:nvSpPr>
          <p:cNvPr id="28" name="Right Brace 27"/>
          <p:cNvSpPr/>
          <p:nvPr/>
        </p:nvSpPr>
        <p:spPr>
          <a:xfrm rot="5400000">
            <a:off x="5715000" y="5253707"/>
            <a:ext cx="228600" cy="533400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Brace 31"/>
          <p:cNvSpPr/>
          <p:nvPr/>
        </p:nvSpPr>
        <p:spPr>
          <a:xfrm rot="5400000">
            <a:off x="8001000" y="5253707"/>
            <a:ext cx="228600" cy="533400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>
            <a:stCxn id="28" idx="1"/>
          </p:cNvCxnSpPr>
          <p:nvPr/>
        </p:nvCxnSpPr>
        <p:spPr>
          <a:xfrm flipH="1">
            <a:off x="4755640" y="5634707"/>
            <a:ext cx="1073660" cy="1524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7041640" y="5634707"/>
            <a:ext cx="1073660" cy="1524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490133" y="609600"/>
            <a:ext cx="21390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latin typeface="Calibri" pitchFamily="34" charset="0"/>
              </a:rPr>
              <a:t>Similar to Google’s</a:t>
            </a:r>
          </a:p>
          <a:p>
            <a:pPr algn="r"/>
            <a:r>
              <a:rPr lang="en-US" b="1" dirty="0">
                <a:latin typeface="Calibri" pitchFamily="34" charset="0"/>
              </a:rPr>
              <a:t>p</a:t>
            </a:r>
            <a:r>
              <a:rPr lang="en-US" b="1" dirty="0" smtClean="0">
                <a:latin typeface="Calibri" pitchFamily="34" charset="0"/>
              </a:rPr>
              <a:t>ersonalized PageRank</a:t>
            </a:r>
            <a:endParaRPr lang="en-US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4925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0" y="302894"/>
            <a:ext cx="4462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Calibri" pitchFamily="34" charset="0"/>
              </a:rPr>
              <a:t>Calculating ROC curves</a:t>
            </a:r>
            <a:endParaRPr lang="en-US" sz="3600" dirty="0">
              <a:latin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00200" y="2356008"/>
            <a:ext cx="1752600" cy="1295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52800" y="2356008"/>
            <a:ext cx="1752600" cy="1295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00200" y="3651408"/>
            <a:ext cx="1752600" cy="1295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52800" y="3651408"/>
            <a:ext cx="1752600" cy="1295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95600" y="1636454"/>
            <a:ext cx="8467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 pitchFamily="34" charset="0"/>
              </a:rPr>
              <a:t>Actual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3422808"/>
            <a:ext cx="1250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 pitchFamily="34" charset="0"/>
              </a:rPr>
              <a:t>Prediction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62200" y="1975008"/>
            <a:ext cx="317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 pitchFamily="34" charset="0"/>
              </a:rPr>
              <a:t>P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22478" y="1975008"/>
            <a:ext cx="349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43000" y="2855654"/>
            <a:ext cx="3878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 pitchFamily="34" charset="0"/>
              </a:rPr>
              <a:t>P’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43000" y="4108608"/>
            <a:ext cx="4138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 pitchFamily="34" charset="0"/>
              </a:rPr>
              <a:t>N’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73866" y="2638722"/>
            <a:ext cx="9945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Calibri" pitchFamily="34" charset="0"/>
              </a:rPr>
              <a:t>True</a:t>
            </a:r>
          </a:p>
          <a:p>
            <a:pPr algn="ctr"/>
            <a:r>
              <a:rPr lang="en-US" sz="2000" dirty="0">
                <a:latin typeface="Calibri" pitchFamily="34" charset="0"/>
              </a:rPr>
              <a:t>P</a:t>
            </a:r>
            <a:r>
              <a:rPr lang="en-US" sz="2000" dirty="0" smtClean="0">
                <a:latin typeface="Calibri" pitchFamily="34" charset="0"/>
              </a:rPr>
              <a:t>ositive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20358" y="3934122"/>
            <a:ext cx="11015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Calibri" pitchFamily="34" charset="0"/>
              </a:rPr>
              <a:t>False</a:t>
            </a:r>
          </a:p>
          <a:p>
            <a:pPr algn="ctr"/>
            <a:r>
              <a:rPr lang="en-US" sz="2000" dirty="0">
                <a:latin typeface="Calibri" pitchFamily="34" charset="0"/>
              </a:rPr>
              <a:t>N</a:t>
            </a:r>
            <a:r>
              <a:rPr lang="en-US" sz="2000" dirty="0" smtClean="0">
                <a:latin typeface="Calibri" pitchFamily="34" charset="0"/>
              </a:rPr>
              <a:t>egative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26466" y="2638722"/>
            <a:ext cx="9945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Calibri" pitchFamily="34" charset="0"/>
              </a:rPr>
              <a:t>False</a:t>
            </a:r>
          </a:p>
          <a:p>
            <a:pPr algn="ctr"/>
            <a:r>
              <a:rPr lang="en-US" sz="2000" dirty="0">
                <a:latin typeface="Calibri" pitchFamily="34" charset="0"/>
              </a:rPr>
              <a:t>P</a:t>
            </a:r>
            <a:r>
              <a:rPr lang="en-US" sz="2000" dirty="0" smtClean="0">
                <a:latin typeface="Calibri" pitchFamily="34" charset="0"/>
              </a:rPr>
              <a:t>ositive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72958" y="3934122"/>
            <a:ext cx="11015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Calibri" pitchFamily="34" charset="0"/>
              </a:rPr>
              <a:t>True</a:t>
            </a:r>
          </a:p>
          <a:p>
            <a:pPr algn="ctr"/>
            <a:r>
              <a:rPr lang="en-US" sz="2000" dirty="0" smtClean="0">
                <a:latin typeface="Calibri" pitchFamily="34" charset="0"/>
              </a:rPr>
              <a:t>Negative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91200" y="1975008"/>
            <a:ext cx="274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Basic idea: sort predictions from best to worst, plot TPR vs. FPR as you traverse the ranked list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715000" y="3822918"/>
            <a:ext cx="297344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TPR = TP / P = TP / (TP + FN)</a:t>
            </a:r>
          </a:p>
          <a:p>
            <a:r>
              <a:rPr lang="en-US" dirty="0" smtClean="0"/>
              <a:t>        = </a:t>
            </a:r>
            <a:r>
              <a:rPr lang="en-US" dirty="0"/>
              <a:t>T</a:t>
            </a:r>
            <a:r>
              <a:rPr lang="en-US" dirty="0" smtClean="0"/>
              <a:t>rue </a:t>
            </a:r>
            <a:r>
              <a:rPr lang="en-US" dirty="0"/>
              <a:t>P</a:t>
            </a:r>
            <a:r>
              <a:rPr lang="en-US" dirty="0" smtClean="0"/>
              <a:t>ositive Rate</a:t>
            </a:r>
          </a:p>
          <a:p>
            <a:r>
              <a:rPr lang="en-US" dirty="0" smtClean="0"/>
              <a:t>        = Sensitivity, Recall</a:t>
            </a:r>
          </a:p>
          <a:p>
            <a:endParaRPr lang="en-US" dirty="0"/>
          </a:p>
          <a:p>
            <a:r>
              <a:rPr lang="en-US" dirty="0" smtClean="0"/>
              <a:t>FPR </a:t>
            </a:r>
            <a:r>
              <a:rPr lang="en-US" dirty="0"/>
              <a:t>= </a:t>
            </a:r>
            <a:r>
              <a:rPr lang="en-US" dirty="0" smtClean="0"/>
              <a:t>FP </a:t>
            </a:r>
            <a:r>
              <a:rPr lang="en-US" dirty="0"/>
              <a:t>/ </a:t>
            </a:r>
            <a:r>
              <a:rPr lang="en-US" dirty="0" smtClean="0"/>
              <a:t>N </a:t>
            </a:r>
            <a:r>
              <a:rPr lang="en-US" dirty="0"/>
              <a:t>= </a:t>
            </a:r>
            <a:r>
              <a:rPr lang="en-US" dirty="0" smtClean="0"/>
              <a:t>FP </a:t>
            </a:r>
            <a:r>
              <a:rPr lang="en-US" dirty="0"/>
              <a:t>/ </a:t>
            </a:r>
            <a:r>
              <a:rPr lang="en-US" dirty="0" smtClean="0"/>
              <a:t>(FP </a:t>
            </a:r>
            <a:r>
              <a:rPr lang="en-US" dirty="0"/>
              <a:t>+ </a:t>
            </a:r>
            <a:r>
              <a:rPr lang="en-US" dirty="0" smtClean="0"/>
              <a:t>TN)</a:t>
            </a:r>
          </a:p>
          <a:p>
            <a:r>
              <a:rPr lang="en-US" dirty="0"/>
              <a:t> </a:t>
            </a:r>
            <a:r>
              <a:rPr lang="en-US" dirty="0" smtClean="0"/>
              <a:t>       = False Positive Rate</a:t>
            </a:r>
          </a:p>
          <a:p>
            <a:r>
              <a:rPr lang="en-US" dirty="0"/>
              <a:t> </a:t>
            </a:r>
            <a:r>
              <a:rPr lang="en-US" dirty="0" smtClean="0"/>
              <a:t>       = 1 - Specificity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6367046"/>
            <a:ext cx="777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Also useful to plot Precision [ = TP / (TP + FP) ] vs. Recall ( = TPR)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61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8548247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613866" y="6575156"/>
            <a:ext cx="35301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cs typeface="Arial" pitchFamily="34" charset="0"/>
              </a:rPr>
              <a:t>Lee, </a:t>
            </a:r>
            <a:r>
              <a:rPr lang="en-US" sz="1200" dirty="0" err="1" smtClean="0">
                <a:cs typeface="Arial" pitchFamily="34" charset="0"/>
              </a:rPr>
              <a:t>Lehner</a:t>
            </a:r>
            <a:r>
              <a:rPr lang="en-US" sz="1200" dirty="0" smtClean="0">
                <a:cs typeface="Arial" pitchFamily="34" charset="0"/>
              </a:rPr>
              <a:t> </a:t>
            </a:r>
            <a:r>
              <a:rPr lang="en-US" sz="1200" i="1" dirty="0" smtClean="0">
                <a:cs typeface="Arial" pitchFamily="34" charset="0"/>
              </a:rPr>
              <a:t>et al., Nat </a:t>
            </a:r>
            <a:r>
              <a:rPr lang="en-US" sz="1200" i="1" dirty="0">
                <a:cs typeface="Arial" pitchFamily="34" charset="0"/>
              </a:rPr>
              <a:t>Genet</a:t>
            </a:r>
            <a:r>
              <a:rPr lang="en-US" sz="1200" dirty="0">
                <a:cs typeface="Arial" pitchFamily="34" charset="0"/>
              </a:rPr>
              <a:t>, 40(2):181-8 (2008)</a:t>
            </a:r>
          </a:p>
        </p:txBody>
      </p:sp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0" y="-6350"/>
            <a:ext cx="914399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atin typeface="Calibri" pitchFamily="34" charset="0"/>
              </a:rPr>
              <a:t>For example, predicting genes linked with worm phenotypes in genome-wide </a:t>
            </a:r>
            <a:r>
              <a:rPr lang="en-US" sz="2400" b="1" dirty="0" err="1" smtClean="0">
                <a:latin typeface="Calibri" pitchFamily="34" charset="0"/>
              </a:rPr>
              <a:t>RNAi</a:t>
            </a:r>
            <a:r>
              <a:rPr lang="en-US" sz="2400" b="1" dirty="0" smtClean="0">
                <a:latin typeface="Calibri" pitchFamily="34" charset="0"/>
              </a:rPr>
              <a:t> screens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796732"/>
            <a:ext cx="3119437" cy="1916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3584" y="4953000"/>
            <a:ext cx="1447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Some very poorly predicted pathways: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00801" y="4419600"/>
            <a:ext cx="2438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ROC analysis indicates the likely predictive power of the network for a system of interest.</a:t>
            </a:r>
          </a:p>
          <a:p>
            <a:endParaRPr lang="en-US" dirty="0" smtClean="0"/>
          </a:p>
          <a:p>
            <a:r>
              <a:rPr lang="en-US" dirty="0" smtClean="0"/>
              <a:t>A poor ROC </a:t>
            </a:r>
            <a:r>
              <a:rPr lang="en-US" dirty="0" smtClean="0">
                <a:sym typeface="Wingdings" pitchFamily="2" charset="2"/>
              </a:rPr>
              <a:t> no better</a:t>
            </a:r>
          </a:p>
          <a:p>
            <a:r>
              <a:rPr lang="en-US" dirty="0">
                <a:sym typeface="Wingdings" pitchFamily="2" charset="2"/>
              </a:rPr>
              <a:t>t</a:t>
            </a:r>
            <a:r>
              <a:rPr lang="en-US" dirty="0" smtClean="0">
                <a:sym typeface="Wingdings" pitchFamily="2" charset="2"/>
              </a:rPr>
              <a:t>han random guessing.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22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914400"/>
            <a:ext cx="5611081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0"/>
            <a:ext cx="86868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Remarkably, this strategy works quite well</a:t>
            </a:r>
          </a:p>
          <a:p>
            <a:pPr>
              <a:defRPr/>
            </a:pPr>
            <a:r>
              <a:rPr lang="en-US" sz="2000" b="1" dirty="0" smtClean="0">
                <a:latin typeface="Calibri" pitchFamily="34" charset="0"/>
              </a:rPr>
              <a:t>Some examples of network-guided predictions: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3200400"/>
            <a:ext cx="198120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u="sng" dirty="0" smtClean="0">
                <a:latin typeface="Calibri" pitchFamily="34" charset="0"/>
              </a:rPr>
              <a:t>In </a:t>
            </a:r>
            <a:r>
              <a:rPr lang="en-US" sz="2000" b="1" i="1" u="sng" dirty="0" smtClean="0">
                <a:latin typeface="Calibri" pitchFamily="34" charset="0"/>
              </a:rPr>
              <a:t>Arabidopsis</a:t>
            </a:r>
            <a:r>
              <a:rPr lang="en-US" sz="2000" b="1" u="sng" dirty="0" smtClean="0">
                <a:latin typeface="Calibri" pitchFamily="34" charset="0"/>
              </a:rPr>
              <a:t>:</a:t>
            </a:r>
            <a:endParaRPr lang="en-US" sz="2000" b="1" u="sng" dirty="0">
              <a:latin typeface="Calibri" pitchFamily="34" charset="0"/>
            </a:endParaRPr>
          </a:p>
          <a:p>
            <a:pPr>
              <a:defRPr/>
            </a:pPr>
            <a:r>
              <a:rPr lang="en-US" sz="1800" b="1" dirty="0" smtClean="0">
                <a:latin typeface="Calibri" pitchFamily="34" charset="0"/>
              </a:rPr>
              <a:t>New genes regulating </a:t>
            </a:r>
            <a:r>
              <a:rPr lang="en-US" sz="1800" b="1" dirty="0">
                <a:latin typeface="Calibri" pitchFamily="34" charset="0"/>
              </a:rPr>
              <a:t>root </a:t>
            </a:r>
            <a:r>
              <a:rPr lang="en-US" sz="1800" b="1" dirty="0" smtClean="0">
                <a:latin typeface="Calibri" pitchFamily="34" charset="0"/>
              </a:rPr>
              <a:t>formation</a:t>
            </a:r>
            <a:endParaRPr lang="en-US" sz="1800" b="1" dirty="0">
              <a:latin typeface="Calibri" pitchFamily="34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762000"/>
            <a:ext cx="1945037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u="sng" dirty="0" smtClean="0">
                <a:latin typeface="Calibri" pitchFamily="34" charset="0"/>
              </a:rPr>
              <a:t>In </a:t>
            </a:r>
            <a:r>
              <a:rPr lang="en-US" sz="2000" b="1" u="sng" dirty="0">
                <a:latin typeface="Calibri" pitchFamily="34" charset="0"/>
              </a:rPr>
              <a:t>worms:</a:t>
            </a:r>
          </a:p>
          <a:p>
            <a:pPr>
              <a:defRPr/>
            </a:pPr>
            <a:r>
              <a:rPr lang="en-US" sz="1800" b="1" dirty="0">
                <a:latin typeface="Calibri" pitchFamily="34" charset="0"/>
              </a:rPr>
              <a:t>G</a:t>
            </a:r>
            <a:r>
              <a:rPr lang="en-US" sz="1800" b="1" dirty="0" smtClean="0">
                <a:latin typeface="Calibri" pitchFamily="34" charset="0"/>
              </a:rPr>
              <a:t>enes </a:t>
            </a:r>
            <a:r>
              <a:rPr lang="en-US" sz="1800" b="1" dirty="0">
                <a:latin typeface="Calibri" pitchFamily="34" charset="0"/>
              </a:rPr>
              <a:t>that </a:t>
            </a:r>
            <a:r>
              <a:rPr lang="en-US" sz="1800" b="1" dirty="0" smtClean="0">
                <a:latin typeface="Calibri" pitchFamily="34" charset="0"/>
              </a:rPr>
              <a:t>can </a:t>
            </a:r>
            <a:r>
              <a:rPr lang="en-US" sz="1800" b="1" dirty="0">
                <a:latin typeface="Calibri" pitchFamily="34" charset="0"/>
              </a:rPr>
              <a:t>reverse ‘tumors’ in a nematode model </a:t>
            </a:r>
            <a:r>
              <a:rPr lang="en-US" sz="1800" b="1" dirty="0" smtClean="0">
                <a:latin typeface="Calibri" pitchFamily="34" charset="0"/>
              </a:rPr>
              <a:t>of </a:t>
            </a:r>
            <a:r>
              <a:rPr lang="en-US" sz="1800" b="1" dirty="0" err="1" smtClean="0">
                <a:latin typeface="Calibri" pitchFamily="34" charset="0"/>
              </a:rPr>
              <a:t>tumorigenesis</a:t>
            </a:r>
            <a:endParaRPr lang="en-US" sz="1800" b="1" dirty="0">
              <a:latin typeface="Calibri" pitchFamily="34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439881" y="1600200"/>
            <a:ext cx="1981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u="sng" dirty="0" smtClean="0">
                <a:latin typeface="Calibri" pitchFamily="34" charset="0"/>
              </a:rPr>
              <a:t>In mice/frogs:</a:t>
            </a:r>
            <a:endParaRPr lang="en-US" sz="2000" b="1" u="sng" dirty="0">
              <a:latin typeface="Calibri" pitchFamily="34" charset="0"/>
            </a:endParaRPr>
          </a:p>
          <a:p>
            <a:pPr>
              <a:defRPr/>
            </a:pPr>
            <a:r>
              <a:rPr lang="en-US" sz="1800" b="1" dirty="0" smtClean="0">
                <a:latin typeface="Calibri" pitchFamily="34" charset="0"/>
              </a:rPr>
              <a:t>Functions for a</a:t>
            </a:r>
          </a:p>
          <a:p>
            <a:pPr>
              <a:defRPr/>
            </a:pPr>
            <a:r>
              <a:rPr lang="en-US" sz="1800" b="1" dirty="0" smtClean="0">
                <a:latin typeface="Calibri" pitchFamily="34" charset="0"/>
              </a:rPr>
              <a:t>birth defect gene</a:t>
            </a:r>
            <a:endParaRPr lang="en-US" sz="1800" b="1" dirty="0">
              <a:latin typeface="Calibri" pitchFamily="34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7439881" y="4267200"/>
            <a:ext cx="198120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u="sng" dirty="0" smtClean="0">
                <a:latin typeface="Calibri" pitchFamily="34" charset="0"/>
              </a:rPr>
              <a:t>In worms:</a:t>
            </a:r>
            <a:endParaRPr lang="en-US" sz="2000" b="1" u="sng" dirty="0">
              <a:latin typeface="Calibri" pitchFamily="34" charset="0"/>
            </a:endParaRPr>
          </a:p>
          <a:p>
            <a:pPr>
              <a:defRPr/>
            </a:pPr>
            <a:r>
              <a:rPr lang="en-US" sz="1800" b="1" dirty="0" smtClean="0">
                <a:latin typeface="Calibri" pitchFamily="34" charset="0"/>
              </a:rPr>
              <a:t>Predicting tissue</a:t>
            </a:r>
          </a:p>
          <a:p>
            <a:pPr>
              <a:defRPr/>
            </a:pPr>
            <a:r>
              <a:rPr lang="en-US" sz="1800" b="1" dirty="0">
                <a:latin typeface="Calibri" pitchFamily="34" charset="0"/>
              </a:rPr>
              <a:t>s</a:t>
            </a:r>
            <a:r>
              <a:rPr lang="en-US" sz="1800" b="1" dirty="0" smtClean="0">
                <a:latin typeface="Calibri" pitchFamily="34" charset="0"/>
              </a:rPr>
              <a:t>pecific gene</a:t>
            </a:r>
          </a:p>
          <a:p>
            <a:pPr>
              <a:defRPr/>
            </a:pPr>
            <a:r>
              <a:rPr lang="en-US" sz="1800" b="1" dirty="0" smtClean="0">
                <a:latin typeface="Calibri" pitchFamily="34" charset="0"/>
              </a:rPr>
              <a:t>expression</a:t>
            </a:r>
            <a:endParaRPr lang="en-US" sz="1800" b="1" dirty="0">
              <a:latin typeface="Calibri" pitchFamily="34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5181600"/>
            <a:ext cx="1981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u="sng" dirty="0" smtClean="0">
                <a:latin typeface="Calibri" pitchFamily="34" charset="0"/>
              </a:rPr>
              <a:t>In yeast:</a:t>
            </a:r>
            <a:r>
              <a:rPr lang="en-US" sz="2000" b="1" dirty="0" smtClean="0">
                <a:latin typeface="Calibri" pitchFamily="34" charset="0"/>
              </a:rPr>
              <a:t>  </a:t>
            </a:r>
            <a:r>
              <a:rPr lang="en-US" sz="1800" b="1" dirty="0" smtClean="0">
                <a:latin typeface="Calibri" pitchFamily="34" charset="0"/>
              </a:rPr>
              <a:t>New mitochondrial</a:t>
            </a:r>
          </a:p>
          <a:p>
            <a:pPr>
              <a:defRPr/>
            </a:pPr>
            <a:r>
              <a:rPr lang="en-US" sz="1800" b="1" dirty="0">
                <a:latin typeface="Calibri" pitchFamily="34" charset="0"/>
              </a:rPr>
              <a:t>b</a:t>
            </a:r>
            <a:r>
              <a:rPr lang="en-US" sz="1800" b="1" dirty="0" smtClean="0">
                <a:latin typeface="Calibri" pitchFamily="34" charset="0"/>
              </a:rPr>
              <a:t>iogenesis genes</a:t>
            </a:r>
            <a:endParaRPr lang="en-US" sz="1800" b="1" dirty="0">
              <a:latin typeface="Calibri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0" y="4343400"/>
            <a:ext cx="16700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Lee, </a:t>
            </a:r>
            <a:r>
              <a:rPr lang="en-US" sz="1200" dirty="0" err="1" smtClean="0"/>
              <a:t>Ambaru</a:t>
            </a:r>
            <a:r>
              <a:rPr lang="en-US" sz="1200" dirty="0" smtClean="0"/>
              <a:t> </a:t>
            </a:r>
            <a:r>
              <a:rPr lang="en-US" sz="1200" i="1" dirty="0"/>
              <a:t>et al</a:t>
            </a:r>
            <a:r>
              <a:rPr lang="en-US" sz="1200" dirty="0"/>
              <a:t>. </a:t>
            </a:r>
          </a:p>
          <a:p>
            <a:r>
              <a:rPr lang="en-US" sz="1200" i="1" dirty="0"/>
              <a:t>Nature Biotech </a:t>
            </a:r>
            <a:r>
              <a:rPr lang="en-US" sz="1200" dirty="0"/>
              <a:t>(2010)</a:t>
            </a: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0" y="2438400"/>
            <a:ext cx="17637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Lee, </a:t>
            </a:r>
            <a:r>
              <a:rPr lang="en-US" sz="1200" dirty="0" err="1" smtClean="0"/>
              <a:t>Lehner</a:t>
            </a:r>
            <a:r>
              <a:rPr lang="en-US" sz="1200" dirty="0" smtClean="0"/>
              <a:t> </a:t>
            </a:r>
            <a:r>
              <a:rPr lang="en-US" sz="1200" i="1" dirty="0"/>
              <a:t>et al. </a:t>
            </a:r>
          </a:p>
          <a:p>
            <a:r>
              <a:rPr lang="en-US" sz="1200" i="1" dirty="0"/>
              <a:t>Nature Genetics</a:t>
            </a:r>
            <a:r>
              <a:rPr lang="en-US" sz="1200" dirty="0"/>
              <a:t> (2008)</a:t>
            </a:r>
            <a:endParaRPr lang="en-US" sz="1200" i="1" dirty="0"/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7439881" y="2438400"/>
            <a:ext cx="1668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200" b="0" dirty="0" smtClean="0">
                <a:effectLst/>
              </a:rPr>
              <a:t>Gray </a:t>
            </a:r>
            <a:r>
              <a:rPr lang="en-US" sz="1200" b="0" i="1" dirty="0" smtClean="0">
                <a:effectLst/>
              </a:rPr>
              <a:t>et </a:t>
            </a:r>
            <a:r>
              <a:rPr lang="en-US" sz="1200" b="0" i="1" dirty="0">
                <a:effectLst/>
              </a:rPr>
              <a:t>al</a:t>
            </a:r>
            <a:r>
              <a:rPr lang="en-US" sz="1200" b="0" dirty="0">
                <a:effectLst/>
              </a:rPr>
              <a:t>., </a:t>
            </a:r>
            <a:r>
              <a:rPr lang="en-US" sz="1200" b="0" i="1" dirty="0">
                <a:effectLst/>
              </a:rPr>
              <a:t>Nature Cell Biology</a:t>
            </a:r>
            <a:r>
              <a:rPr lang="en-US" sz="1200" b="0" dirty="0">
                <a:effectLst/>
              </a:rPr>
              <a:t> (2009)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7439881" y="5401382"/>
            <a:ext cx="1668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200" b="0" dirty="0" err="1" smtClean="0">
                <a:effectLst/>
              </a:rPr>
              <a:t>Chikina</a:t>
            </a:r>
            <a:r>
              <a:rPr lang="en-US" sz="1200" b="0" dirty="0" smtClean="0">
                <a:effectLst/>
              </a:rPr>
              <a:t> </a:t>
            </a:r>
            <a:r>
              <a:rPr lang="en-US" sz="1200" b="0" i="1" dirty="0" smtClean="0">
                <a:effectLst/>
              </a:rPr>
              <a:t>et </a:t>
            </a:r>
            <a:r>
              <a:rPr lang="en-US" sz="1200" b="0" i="1" dirty="0">
                <a:effectLst/>
              </a:rPr>
              <a:t>al</a:t>
            </a:r>
            <a:r>
              <a:rPr lang="en-US" sz="1200" b="0" dirty="0">
                <a:effectLst/>
              </a:rPr>
              <a:t>., </a:t>
            </a:r>
            <a:r>
              <a:rPr lang="en-US" sz="1200" b="0" i="1" dirty="0" err="1" smtClean="0">
                <a:effectLst/>
              </a:rPr>
              <a:t>PLoS</a:t>
            </a:r>
            <a:r>
              <a:rPr lang="en-US" sz="1200" b="0" i="1" dirty="0" smtClean="0">
                <a:effectLst/>
              </a:rPr>
              <a:t> Comp Biology</a:t>
            </a:r>
            <a:r>
              <a:rPr lang="en-US" sz="1200" b="0" dirty="0" smtClean="0">
                <a:effectLst/>
              </a:rPr>
              <a:t> </a:t>
            </a:r>
            <a:r>
              <a:rPr lang="en-US" sz="1200" b="0" dirty="0">
                <a:effectLst/>
              </a:rPr>
              <a:t>(2009)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0" y="6077919"/>
            <a:ext cx="1668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200" b="0" dirty="0" smtClean="0">
                <a:effectLst/>
              </a:rPr>
              <a:t>Hess </a:t>
            </a:r>
            <a:r>
              <a:rPr lang="en-US" sz="1200" b="0" i="1" dirty="0" smtClean="0">
                <a:effectLst/>
              </a:rPr>
              <a:t>et </a:t>
            </a:r>
            <a:r>
              <a:rPr lang="en-US" sz="1200" b="0" i="1" dirty="0">
                <a:effectLst/>
              </a:rPr>
              <a:t>al</a:t>
            </a:r>
            <a:r>
              <a:rPr lang="en-US" sz="1200" b="0" dirty="0">
                <a:effectLst/>
              </a:rPr>
              <a:t>., </a:t>
            </a:r>
            <a:r>
              <a:rPr lang="en-US" sz="1200" b="0" i="1" dirty="0" err="1" smtClean="0">
                <a:effectLst/>
              </a:rPr>
              <a:t>PLoS</a:t>
            </a:r>
            <a:r>
              <a:rPr lang="en-US" sz="1200" b="0" i="1" dirty="0" smtClean="0">
                <a:effectLst/>
              </a:rPr>
              <a:t> Genetics </a:t>
            </a:r>
            <a:r>
              <a:rPr lang="en-US" sz="1200" b="0" dirty="0" smtClean="0">
                <a:effectLst/>
              </a:rPr>
              <a:t>(2009</a:t>
            </a:r>
            <a:r>
              <a:rPr lang="en-US" sz="1200" b="0" dirty="0">
                <a:effectLst/>
              </a:rPr>
              <a:t>)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5381787" y="6629400"/>
            <a:ext cx="383841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sz="1200" b="0" dirty="0" smtClean="0">
                <a:effectLst/>
              </a:rPr>
              <a:t>Reviewed in Wang &amp; </a:t>
            </a:r>
            <a:r>
              <a:rPr lang="en-US" sz="1200" b="0" dirty="0" err="1" smtClean="0">
                <a:effectLst/>
              </a:rPr>
              <a:t>Marcotte</a:t>
            </a:r>
            <a:r>
              <a:rPr lang="en-US" sz="1200" b="0" dirty="0" smtClean="0">
                <a:effectLst/>
              </a:rPr>
              <a:t>, </a:t>
            </a:r>
            <a:r>
              <a:rPr lang="en-US" sz="1200" b="0" i="1" dirty="0" smtClean="0">
                <a:effectLst/>
              </a:rPr>
              <a:t>J Proteomics</a:t>
            </a:r>
            <a:r>
              <a:rPr lang="en-US" sz="1200" b="0" dirty="0" smtClean="0">
                <a:effectLst/>
              </a:rPr>
              <a:t> </a:t>
            </a:r>
            <a:r>
              <a:rPr lang="en-US" sz="1200" b="0" dirty="0">
                <a:effectLst/>
              </a:rPr>
              <a:t>(</a:t>
            </a:r>
            <a:r>
              <a:rPr lang="en-US" sz="1200" b="0" dirty="0" smtClean="0">
                <a:effectLst/>
              </a:rPr>
              <a:t>2010)</a:t>
            </a:r>
            <a:endParaRPr lang="en-US" sz="1200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8743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968" y="830997"/>
            <a:ext cx="6553200" cy="5177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061176" y="5181600"/>
            <a:ext cx="9252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alibri" pitchFamily="34" charset="0"/>
              </a:rPr>
              <a:t>Complex</a:t>
            </a:r>
            <a:endParaRPr lang="en-US" b="1" dirty="0">
              <a:latin typeface="Calibri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748754"/>
            <a:ext cx="868768" cy="351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" r="2193"/>
          <a:stretch/>
        </p:blipFill>
        <p:spPr bwMode="auto">
          <a:xfrm>
            <a:off x="7863840" y="5564192"/>
            <a:ext cx="822960" cy="342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407" y="5938045"/>
            <a:ext cx="821208" cy="351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6934200" y="5442746"/>
            <a:ext cx="2052229" cy="990598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010400" y="2895600"/>
            <a:ext cx="7620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0"/>
            <a:ext cx="8686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 smtClean="0">
                <a:latin typeface="Calibri" pitchFamily="34" charset="0"/>
              </a:rPr>
              <a:t>We use this approach routinely, e.g. a recent example</a:t>
            </a:r>
          </a:p>
          <a:p>
            <a:pPr>
              <a:defRPr/>
            </a:pPr>
            <a:r>
              <a:rPr lang="en-US" sz="2400" b="1" dirty="0" smtClean="0">
                <a:latin typeface="Calibri" pitchFamily="34" charset="0"/>
              </a:rPr>
              <a:t>predicting new </a:t>
            </a:r>
            <a:r>
              <a:rPr lang="en-US" sz="2400" b="1" dirty="0" err="1" smtClean="0">
                <a:latin typeface="Calibri" pitchFamily="34" charset="0"/>
              </a:rPr>
              <a:t>ciliopathy</a:t>
            </a:r>
            <a:r>
              <a:rPr lang="en-US" sz="2400" b="1" dirty="0" smtClean="0">
                <a:latin typeface="Calibri" pitchFamily="34" charset="0"/>
              </a:rPr>
              <a:t> genes from protein complexes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7162799" y="6629400"/>
            <a:ext cx="205740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sz="1200" b="0" dirty="0" smtClean="0">
                <a:effectLst/>
              </a:rPr>
              <a:t>Drew </a:t>
            </a:r>
            <a:r>
              <a:rPr lang="en-US" sz="1200" b="0" i="1" dirty="0" smtClean="0">
                <a:effectLst/>
              </a:rPr>
              <a:t>et al., </a:t>
            </a:r>
            <a:r>
              <a:rPr lang="en-US" sz="1200" b="0" i="1" dirty="0" err="1" smtClean="0">
                <a:effectLst/>
              </a:rPr>
              <a:t>bioRxiv</a:t>
            </a:r>
            <a:r>
              <a:rPr lang="en-US" sz="1200" b="0" i="1" dirty="0" smtClean="0">
                <a:effectLst/>
              </a:rPr>
              <a:t> </a:t>
            </a:r>
            <a:r>
              <a:rPr lang="en-US" sz="1200" b="0" dirty="0" smtClean="0">
                <a:effectLst/>
              </a:rPr>
              <a:t>(2016)</a:t>
            </a:r>
            <a:endParaRPr lang="en-US" sz="1200" b="0" dirty="0">
              <a:effectLst/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8754"/>
            <a:ext cx="2060911" cy="110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>
            <a:off x="2133600" y="5791200"/>
            <a:ext cx="2362200" cy="3810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981200" y="6324600"/>
            <a:ext cx="30123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Neural tube defects in </a:t>
            </a:r>
            <a:r>
              <a:rPr lang="en-US" i="1" dirty="0" smtClean="0"/>
              <a:t>X. </a:t>
            </a:r>
            <a:r>
              <a:rPr lang="en-US" i="1" dirty="0" err="1" smtClean="0"/>
              <a:t>laevis</a:t>
            </a:r>
            <a:endParaRPr lang="en-US" i="1" dirty="0" smtClean="0"/>
          </a:p>
          <a:p>
            <a:r>
              <a:rPr lang="en-US" dirty="0"/>
              <a:t>u</a:t>
            </a:r>
            <a:r>
              <a:rPr lang="en-US" dirty="0" smtClean="0"/>
              <a:t>pon knockdown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3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1295400"/>
            <a:ext cx="5638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Calibri" pitchFamily="34" charset="0"/>
              </a:rPr>
              <a:t>Live </a:t>
            </a:r>
            <a:r>
              <a:rPr lang="en-US" sz="4800" b="1" dirty="0">
                <a:latin typeface="Calibri" pitchFamily="34" charset="0"/>
              </a:rPr>
              <a:t>d</a:t>
            </a:r>
            <a:r>
              <a:rPr lang="en-US" sz="4800" b="1" dirty="0" smtClean="0">
                <a:latin typeface="Calibri" pitchFamily="34" charset="0"/>
              </a:rPr>
              <a:t>emo </a:t>
            </a:r>
            <a:r>
              <a:rPr lang="en-US" sz="4800" b="1" dirty="0" smtClean="0">
                <a:latin typeface="Calibri" pitchFamily="34" charset="0"/>
              </a:rPr>
              <a:t>of</a:t>
            </a:r>
          </a:p>
          <a:p>
            <a:pPr algn="ctr"/>
            <a:r>
              <a:rPr lang="en-US" sz="4800" b="1" dirty="0" smtClean="0">
                <a:latin typeface="Calibri" pitchFamily="34" charset="0"/>
              </a:rPr>
              <a:t>STRING, </a:t>
            </a:r>
            <a:r>
              <a:rPr lang="en-US" sz="4800" b="1" dirty="0" err="1" smtClean="0">
                <a:latin typeface="Calibri" pitchFamily="34" charset="0"/>
              </a:rPr>
              <a:t>BioGRID</a:t>
            </a:r>
            <a:r>
              <a:rPr lang="en-US" sz="4800" b="1" dirty="0" smtClean="0">
                <a:latin typeface="Calibri" pitchFamily="34" charset="0"/>
              </a:rPr>
              <a:t>, </a:t>
            </a:r>
            <a:r>
              <a:rPr lang="en-US" sz="4800" b="1" dirty="0" err="1" smtClean="0">
                <a:latin typeface="Calibri" pitchFamily="34" charset="0"/>
              </a:rPr>
              <a:t>GeneMania</a:t>
            </a:r>
            <a:r>
              <a:rPr lang="en-US" sz="4800" b="1" dirty="0" smtClean="0">
                <a:latin typeface="Calibri" pitchFamily="34" charset="0"/>
              </a:rPr>
              <a:t>, </a:t>
            </a:r>
            <a:endParaRPr lang="en-US" sz="4800" b="1" dirty="0" smtClean="0">
              <a:latin typeface="Calibri" pitchFamily="34" charset="0"/>
            </a:endParaRPr>
          </a:p>
          <a:p>
            <a:pPr algn="ctr"/>
            <a:r>
              <a:rPr lang="en-US" sz="4800" b="1" dirty="0">
                <a:latin typeface="Calibri" pitchFamily="34" charset="0"/>
              </a:rPr>
              <a:t>f</a:t>
            </a:r>
            <a:r>
              <a:rPr lang="en-US" sz="4800" b="1" dirty="0" smtClean="0">
                <a:latin typeface="Calibri" pitchFamily="34" charset="0"/>
              </a:rPr>
              <a:t>unctional networks and </a:t>
            </a:r>
            <a:r>
              <a:rPr lang="en-US" sz="4800" b="1" dirty="0" err="1" smtClean="0">
                <a:latin typeface="Calibri" pitchFamily="34" charset="0"/>
              </a:rPr>
              <a:t>Cytoscape</a:t>
            </a:r>
            <a:endParaRPr lang="en-US" sz="48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90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522" name="Picture 2" descr="Slide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" y="1371600"/>
            <a:ext cx="6858000" cy="5143500"/>
          </a:xfrm>
          <a:prstGeom prst="rect">
            <a:avLst/>
          </a:prstGeom>
          <a:noFill/>
        </p:spPr>
      </p:pic>
      <p:sp>
        <p:nvSpPr>
          <p:cNvPr id="363523" name="Text Box 3"/>
          <p:cNvSpPr txBox="1">
            <a:spLocks noChangeArrowheads="1"/>
          </p:cNvSpPr>
          <p:nvPr/>
        </p:nvSpPr>
        <p:spPr bwMode="auto">
          <a:xfrm>
            <a:off x="7162800" y="2586038"/>
            <a:ext cx="3286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Symbol" pitchFamily="18" charset="2"/>
              </a:rPr>
              <a:t>a</a:t>
            </a:r>
          </a:p>
        </p:txBody>
      </p:sp>
      <p:sp>
        <p:nvSpPr>
          <p:cNvPr id="363524" name="Text Box 4"/>
          <p:cNvSpPr txBox="1">
            <a:spLocks noChangeArrowheads="1"/>
          </p:cNvSpPr>
          <p:nvPr/>
        </p:nvSpPr>
        <p:spPr bwMode="auto">
          <a:xfrm>
            <a:off x="8305800" y="2586038"/>
            <a:ext cx="3095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Symbol" pitchFamily="18" charset="2"/>
              </a:rPr>
              <a:t>b</a:t>
            </a:r>
          </a:p>
        </p:txBody>
      </p:sp>
      <p:sp>
        <p:nvSpPr>
          <p:cNvPr id="363525" name="Text Box 5"/>
          <p:cNvSpPr txBox="1">
            <a:spLocks noChangeArrowheads="1"/>
          </p:cNvSpPr>
          <p:nvPr/>
        </p:nvSpPr>
        <p:spPr bwMode="auto">
          <a:xfrm>
            <a:off x="8305800" y="3957638"/>
            <a:ext cx="2841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Symbol" pitchFamily="18" charset="2"/>
              </a:rPr>
              <a:t>e</a:t>
            </a:r>
          </a:p>
        </p:txBody>
      </p:sp>
      <p:sp>
        <p:nvSpPr>
          <p:cNvPr id="363526" name="Text Box 6"/>
          <p:cNvSpPr txBox="1">
            <a:spLocks noChangeArrowheads="1"/>
          </p:cNvSpPr>
          <p:nvPr/>
        </p:nvSpPr>
        <p:spPr bwMode="auto">
          <a:xfrm>
            <a:off x="8305800" y="3271838"/>
            <a:ext cx="2778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Symbol" pitchFamily="18" charset="2"/>
              </a:rPr>
              <a:t>g</a:t>
            </a:r>
          </a:p>
        </p:txBody>
      </p:sp>
      <p:sp>
        <p:nvSpPr>
          <p:cNvPr id="363527" name="Text Box 7"/>
          <p:cNvSpPr txBox="1">
            <a:spLocks noChangeArrowheads="1"/>
          </p:cNvSpPr>
          <p:nvPr/>
        </p:nvSpPr>
        <p:spPr bwMode="auto">
          <a:xfrm>
            <a:off x="7162800" y="3348038"/>
            <a:ext cx="2968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Symbol" pitchFamily="18" charset="2"/>
              </a:rPr>
              <a:t>d</a:t>
            </a:r>
          </a:p>
        </p:txBody>
      </p:sp>
      <p:sp>
        <p:nvSpPr>
          <p:cNvPr id="363528" name="Text Box 8"/>
          <p:cNvSpPr txBox="1">
            <a:spLocks noChangeArrowheads="1"/>
          </p:cNvSpPr>
          <p:nvPr/>
        </p:nvSpPr>
        <p:spPr bwMode="auto">
          <a:xfrm>
            <a:off x="7086600" y="3957638"/>
            <a:ext cx="412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Times New Roman" pitchFamily="18" charset="0"/>
              </a:rPr>
              <a:t>b2</a:t>
            </a:r>
          </a:p>
        </p:txBody>
      </p:sp>
      <p:sp>
        <p:nvSpPr>
          <p:cNvPr id="363529" name="Text Box 9"/>
          <p:cNvSpPr txBox="1">
            <a:spLocks noChangeArrowheads="1"/>
          </p:cNvSpPr>
          <p:nvPr/>
        </p:nvSpPr>
        <p:spPr bwMode="auto">
          <a:xfrm>
            <a:off x="8153400" y="4719638"/>
            <a:ext cx="514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Times New Roman" pitchFamily="18" charset="0"/>
              </a:rPr>
              <a:t>c12</a:t>
            </a:r>
          </a:p>
        </p:txBody>
      </p:sp>
      <p:sp>
        <p:nvSpPr>
          <p:cNvPr id="363530" name="Text Box 10"/>
          <p:cNvSpPr txBox="1">
            <a:spLocks noChangeArrowheads="1"/>
          </p:cNvSpPr>
          <p:nvPr/>
        </p:nvSpPr>
        <p:spPr bwMode="auto">
          <a:xfrm>
            <a:off x="7239000" y="4719638"/>
            <a:ext cx="285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Times New Roman" pitchFamily="18" charset="0"/>
              </a:rPr>
              <a:t>a</a:t>
            </a:r>
          </a:p>
        </p:txBody>
      </p:sp>
      <p:sp>
        <p:nvSpPr>
          <p:cNvPr id="363531" name="Line 11"/>
          <p:cNvSpPr>
            <a:spLocks noChangeShapeType="1"/>
          </p:cNvSpPr>
          <p:nvPr/>
        </p:nvSpPr>
        <p:spPr bwMode="auto">
          <a:xfrm flipV="1">
            <a:off x="7543800" y="2890838"/>
            <a:ext cx="685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32" name="Line 12"/>
          <p:cNvSpPr>
            <a:spLocks noChangeShapeType="1"/>
          </p:cNvSpPr>
          <p:nvPr/>
        </p:nvSpPr>
        <p:spPr bwMode="auto">
          <a:xfrm>
            <a:off x="7543800" y="2890838"/>
            <a:ext cx="685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33" name="Line 13"/>
          <p:cNvSpPr>
            <a:spLocks noChangeShapeType="1"/>
          </p:cNvSpPr>
          <p:nvPr/>
        </p:nvSpPr>
        <p:spPr bwMode="auto">
          <a:xfrm flipV="1">
            <a:off x="7543800" y="2890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34" name="Line 14"/>
          <p:cNvSpPr>
            <a:spLocks noChangeShapeType="1"/>
          </p:cNvSpPr>
          <p:nvPr/>
        </p:nvSpPr>
        <p:spPr bwMode="auto">
          <a:xfrm>
            <a:off x="7543800" y="2890838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35" name="Line 15"/>
          <p:cNvSpPr>
            <a:spLocks noChangeShapeType="1"/>
          </p:cNvSpPr>
          <p:nvPr/>
        </p:nvSpPr>
        <p:spPr bwMode="auto">
          <a:xfrm>
            <a:off x="8229600" y="2890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36" name="Line 16"/>
          <p:cNvSpPr>
            <a:spLocks noChangeShapeType="1"/>
          </p:cNvSpPr>
          <p:nvPr/>
        </p:nvSpPr>
        <p:spPr bwMode="auto">
          <a:xfrm flipV="1">
            <a:off x="7543800" y="35004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37" name="Line 17"/>
          <p:cNvSpPr>
            <a:spLocks noChangeShapeType="1"/>
          </p:cNvSpPr>
          <p:nvPr/>
        </p:nvSpPr>
        <p:spPr bwMode="auto">
          <a:xfrm flipV="1">
            <a:off x="8229600" y="35004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38" name="Line 18"/>
          <p:cNvSpPr>
            <a:spLocks noChangeShapeType="1"/>
          </p:cNvSpPr>
          <p:nvPr/>
        </p:nvSpPr>
        <p:spPr bwMode="auto">
          <a:xfrm flipV="1">
            <a:off x="7543800" y="41100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39" name="Line 19"/>
          <p:cNvSpPr>
            <a:spLocks noChangeShapeType="1"/>
          </p:cNvSpPr>
          <p:nvPr/>
        </p:nvSpPr>
        <p:spPr bwMode="auto">
          <a:xfrm flipV="1">
            <a:off x="8229600" y="41100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40" name="Line 20"/>
          <p:cNvSpPr>
            <a:spLocks noChangeShapeType="1"/>
          </p:cNvSpPr>
          <p:nvPr/>
        </p:nvSpPr>
        <p:spPr bwMode="auto">
          <a:xfrm>
            <a:off x="7543800" y="4719638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41" name="Oval 21"/>
          <p:cNvSpPr>
            <a:spLocks noChangeArrowheads="1"/>
          </p:cNvSpPr>
          <p:nvPr/>
        </p:nvSpPr>
        <p:spPr bwMode="auto">
          <a:xfrm>
            <a:off x="7467600" y="2814638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42" name="Oval 22"/>
          <p:cNvSpPr>
            <a:spLocks noChangeArrowheads="1"/>
          </p:cNvSpPr>
          <p:nvPr/>
        </p:nvSpPr>
        <p:spPr bwMode="auto">
          <a:xfrm>
            <a:off x="7467600" y="3424238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43" name="Oval 23"/>
          <p:cNvSpPr>
            <a:spLocks noChangeArrowheads="1"/>
          </p:cNvSpPr>
          <p:nvPr/>
        </p:nvSpPr>
        <p:spPr bwMode="auto">
          <a:xfrm>
            <a:off x="8153400" y="2814638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44" name="Oval 24"/>
          <p:cNvSpPr>
            <a:spLocks noChangeArrowheads="1"/>
          </p:cNvSpPr>
          <p:nvPr/>
        </p:nvSpPr>
        <p:spPr bwMode="auto">
          <a:xfrm>
            <a:off x="8153400" y="3424238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45" name="Oval 25"/>
          <p:cNvSpPr>
            <a:spLocks noChangeArrowheads="1"/>
          </p:cNvSpPr>
          <p:nvPr/>
        </p:nvSpPr>
        <p:spPr bwMode="auto">
          <a:xfrm>
            <a:off x="7467600" y="4033838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46" name="Oval 26"/>
          <p:cNvSpPr>
            <a:spLocks noChangeArrowheads="1"/>
          </p:cNvSpPr>
          <p:nvPr/>
        </p:nvSpPr>
        <p:spPr bwMode="auto">
          <a:xfrm>
            <a:off x="7467600" y="4643438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47" name="Oval 27"/>
          <p:cNvSpPr>
            <a:spLocks noChangeArrowheads="1"/>
          </p:cNvSpPr>
          <p:nvPr/>
        </p:nvSpPr>
        <p:spPr bwMode="auto">
          <a:xfrm>
            <a:off x="8153400" y="4033838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48" name="Oval 28"/>
          <p:cNvSpPr>
            <a:spLocks noChangeArrowheads="1"/>
          </p:cNvSpPr>
          <p:nvPr/>
        </p:nvSpPr>
        <p:spPr bwMode="auto">
          <a:xfrm>
            <a:off x="8153400" y="4643438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49" name="Rectangle 29"/>
          <p:cNvSpPr>
            <a:spLocks noChangeArrowheads="1"/>
          </p:cNvSpPr>
          <p:nvPr/>
        </p:nvSpPr>
        <p:spPr bwMode="auto">
          <a:xfrm>
            <a:off x="457200" y="4248150"/>
            <a:ext cx="3048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50" name="Rectangle 30"/>
          <p:cNvSpPr>
            <a:spLocks noChangeArrowheads="1"/>
          </p:cNvSpPr>
          <p:nvPr/>
        </p:nvSpPr>
        <p:spPr bwMode="auto">
          <a:xfrm>
            <a:off x="3276600" y="5391150"/>
            <a:ext cx="3048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51" name="Text Box 31"/>
          <p:cNvSpPr txBox="1">
            <a:spLocks noChangeArrowheads="1"/>
          </p:cNvSpPr>
          <p:nvPr/>
        </p:nvSpPr>
        <p:spPr bwMode="auto">
          <a:xfrm>
            <a:off x="7064923" y="685800"/>
            <a:ext cx="165942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Network</a:t>
            </a:r>
          </a:p>
          <a:p>
            <a:pPr algn="ctr"/>
            <a:r>
              <a:rPr lang="en-US" sz="1800"/>
              <a:t>representation</a:t>
            </a:r>
          </a:p>
        </p:txBody>
      </p:sp>
      <p:sp>
        <p:nvSpPr>
          <p:cNvPr id="363552" name="Text Box 32"/>
          <p:cNvSpPr txBox="1">
            <a:spLocks noChangeArrowheads="1"/>
          </p:cNvSpPr>
          <p:nvPr/>
        </p:nvSpPr>
        <p:spPr bwMode="auto">
          <a:xfrm>
            <a:off x="582462" y="654050"/>
            <a:ext cx="184338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dirty="0"/>
              <a:t>X-ray structure</a:t>
            </a:r>
          </a:p>
          <a:p>
            <a:pPr algn="ctr"/>
            <a:r>
              <a:rPr lang="en-US" sz="1800" dirty="0"/>
              <a:t>of ATP synthase</a:t>
            </a:r>
          </a:p>
        </p:txBody>
      </p:sp>
      <p:sp>
        <p:nvSpPr>
          <p:cNvPr id="363553" name="Text Box 33"/>
          <p:cNvSpPr txBox="1">
            <a:spLocks noChangeArrowheads="1"/>
          </p:cNvSpPr>
          <p:nvPr/>
        </p:nvSpPr>
        <p:spPr bwMode="auto">
          <a:xfrm>
            <a:off x="4108450" y="685800"/>
            <a:ext cx="1301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Schematic</a:t>
            </a:r>
          </a:p>
          <a:p>
            <a:pPr algn="ctr"/>
            <a:r>
              <a:rPr lang="en-US" sz="1800"/>
              <a:t>version</a:t>
            </a:r>
          </a:p>
        </p:txBody>
      </p:sp>
      <p:sp>
        <p:nvSpPr>
          <p:cNvPr id="363554" name="Text Box 34"/>
          <p:cNvSpPr txBox="1">
            <a:spLocks noChangeArrowheads="1"/>
          </p:cNvSpPr>
          <p:nvPr/>
        </p:nvSpPr>
        <p:spPr bwMode="auto">
          <a:xfrm>
            <a:off x="3214688" y="5865813"/>
            <a:ext cx="3109912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/>
              <a:t>Total set = </a:t>
            </a:r>
            <a:r>
              <a:rPr lang="en-US" sz="1800">
                <a:solidFill>
                  <a:schemeClr val="accent2"/>
                </a:solidFill>
              </a:rPr>
              <a:t>protein complex</a:t>
            </a:r>
          </a:p>
          <a:p>
            <a:pPr algn="l"/>
            <a:r>
              <a:rPr lang="en-US" sz="1800"/>
              <a:t>Sum of </a:t>
            </a:r>
            <a:r>
              <a:rPr lang="en-US" sz="1800">
                <a:solidFill>
                  <a:srgbClr val="FF0000"/>
                </a:solidFill>
              </a:rPr>
              <a:t>direct</a:t>
            </a:r>
            <a:r>
              <a:rPr lang="en-US" sz="1800"/>
              <a:t> + </a:t>
            </a:r>
            <a:r>
              <a:rPr lang="en-US" sz="1800">
                <a:solidFill>
                  <a:srgbClr val="FF0000"/>
                </a:solidFill>
              </a:rPr>
              <a:t>indirect</a:t>
            </a:r>
            <a:r>
              <a:rPr lang="en-US" sz="1800"/>
              <a:t> </a:t>
            </a:r>
          </a:p>
          <a:p>
            <a:pPr algn="l"/>
            <a:r>
              <a:rPr lang="en-US" sz="1800"/>
              <a:t>	   interactions</a:t>
            </a:r>
          </a:p>
        </p:txBody>
      </p:sp>
      <p:sp>
        <p:nvSpPr>
          <p:cNvPr id="35" name="Text Box 3"/>
          <p:cNvSpPr txBox="1">
            <a:spLocks noChangeArrowheads="1"/>
          </p:cNvSpPr>
          <p:nvPr/>
        </p:nvSpPr>
        <p:spPr bwMode="auto">
          <a:xfrm>
            <a:off x="152400" y="-4465"/>
            <a:ext cx="8839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</a:rPr>
              <a:t>Contacts between proteins define protein interaction networks</a:t>
            </a:r>
            <a:endParaRPr lang="en-US" sz="24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47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710148"/>
            <a:ext cx="8991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alibri" pitchFamily="34" charset="0"/>
              </a:rPr>
              <a:t>Let’s look at some of the types of interaction data in more detail.</a:t>
            </a:r>
          </a:p>
          <a:p>
            <a:pPr algn="ctr"/>
            <a:endParaRPr lang="en-US" sz="4000" dirty="0">
              <a:latin typeface="Calibri" pitchFamily="34" charset="0"/>
            </a:endParaRPr>
          </a:p>
          <a:p>
            <a:pPr algn="ctr"/>
            <a:r>
              <a:rPr lang="en-US" sz="4000" dirty="0" smtClean="0">
                <a:latin typeface="Calibri" pitchFamily="34" charset="0"/>
              </a:rPr>
              <a:t>Some of these capture physical interactions, some genetic, some informational or logical.</a:t>
            </a:r>
            <a:endParaRPr lang="en-US" sz="40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50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62"/>
          <p:cNvGrpSpPr>
            <a:grpSpLocks/>
          </p:cNvGrpSpPr>
          <p:nvPr/>
        </p:nvGrpSpPr>
        <p:grpSpPr bwMode="auto">
          <a:xfrm rot="-2416847">
            <a:off x="1676400" y="4530725"/>
            <a:ext cx="1828800" cy="762000"/>
            <a:chOff x="1104" y="1440"/>
            <a:chExt cx="1152" cy="480"/>
          </a:xfrm>
        </p:grpSpPr>
        <p:sp>
          <p:nvSpPr>
            <p:cNvPr id="20514" name="Rectangle 1058"/>
            <p:cNvSpPr>
              <a:spLocks noChangeArrowheads="1"/>
            </p:cNvSpPr>
            <p:nvPr/>
          </p:nvSpPr>
          <p:spPr bwMode="auto">
            <a:xfrm>
              <a:off x="1104" y="1551"/>
              <a:ext cx="528" cy="24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20515" name="AutoShape 1059"/>
            <p:cNvSpPr>
              <a:spLocks noChangeArrowheads="1"/>
            </p:cNvSpPr>
            <p:nvPr/>
          </p:nvSpPr>
          <p:spPr bwMode="auto">
            <a:xfrm>
              <a:off x="1536" y="1440"/>
              <a:ext cx="720" cy="480"/>
            </a:xfrm>
            <a:prstGeom prst="flowChartOnlineStorag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20516" name="Text Box 1060"/>
            <p:cNvSpPr txBox="1">
              <a:spLocks noChangeArrowheads="1"/>
            </p:cNvSpPr>
            <p:nvPr/>
          </p:nvSpPr>
          <p:spPr bwMode="auto">
            <a:xfrm>
              <a:off x="1671" y="1553"/>
              <a:ext cx="34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Bait</a:t>
              </a:r>
            </a:p>
          </p:txBody>
        </p:sp>
        <p:sp>
          <p:nvSpPr>
            <p:cNvPr id="20517" name="Text Box 1061"/>
            <p:cNvSpPr txBox="1">
              <a:spLocks noChangeArrowheads="1"/>
            </p:cNvSpPr>
            <p:nvPr/>
          </p:nvSpPr>
          <p:spPr bwMode="auto">
            <a:xfrm>
              <a:off x="1107" y="1568"/>
              <a:ext cx="37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>
                  <a:latin typeface="Calibri" pitchFamily="34" charset="0"/>
                </a:rPr>
                <a:t>DBD</a:t>
              </a:r>
            </a:p>
          </p:txBody>
        </p:sp>
      </p:grpSp>
      <p:sp>
        <p:nvSpPr>
          <p:cNvPr id="20508" name="Oval 1052"/>
          <p:cNvSpPr>
            <a:spLocks noChangeArrowheads="1"/>
          </p:cNvSpPr>
          <p:nvPr/>
        </p:nvSpPr>
        <p:spPr bwMode="auto">
          <a:xfrm>
            <a:off x="4419600" y="4530725"/>
            <a:ext cx="1447800" cy="1447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486" name="Line 1030"/>
          <p:cNvSpPr>
            <a:spLocks noChangeShapeType="1"/>
          </p:cNvSpPr>
          <p:nvPr/>
        </p:nvSpPr>
        <p:spPr bwMode="auto">
          <a:xfrm>
            <a:off x="5534025" y="2152650"/>
            <a:ext cx="762000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482" name="Text Box 1026"/>
          <p:cNvSpPr txBox="1">
            <a:spLocks noChangeArrowheads="1"/>
          </p:cNvSpPr>
          <p:nvPr/>
        </p:nvSpPr>
        <p:spPr bwMode="auto">
          <a:xfrm>
            <a:off x="1" y="457200"/>
            <a:ext cx="914399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In general, purifying proteins one at a time, mixing them, and assaying for interactions is far too slow &amp; laborious.  We need something faster! Hence, high-throughput screens, e.g. yeast two-hybrid assays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20483" name="Rectangle 1027"/>
          <p:cNvSpPr>
            <a:spLocks noChangeArrowheads="1"/>
          </p:cNvSpPr>
          <p:nvPr/>
        </p:nvSpPr>
        <p:spPr bwMode="auto">
          <a:xfrm>
            <a:off x="1828800" y="1939925"/>
            <a:ext cx="8382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484" name="Oval 1028"/>
          <p:cNvSpPr>
            <a:spLocks noChangeArrowheads="1"/>
          </p:cNvSpPr>
          <p:nvPr/>
        </p:nvSpPr>
        <p:spPr bwMode="auto">
          <a:xfrm>
            <a:off x="4724400" y="1676400"/>
            <a:ext cx="838200" cy="914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485" name="AutoShape 1029"/>
          <p:cNvSpPr>
            <a:spLocks noChangeArrowheads="1"/>
          </p:cNvSpPr>
          <p:nvPr/>
        </p:nvSpPr>
        <p:spPr bwMode="auto">
          <a:xfrm>
            <a:off x="2514600" y="1763713"/>
            <a:ext cx="1143000" cy="762000"/>
          </a:xfrm>
          <a:prstGeom prst="flowChartOnlineStorage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487" name="Rectangle 1031"/>
          <p:cNvSpPr>
            <a:spLocks noChangeArrowheads="1"/>
          </p:cNvSpPr>
          <p:nvPr/>
        </p:nvSpPr>
        <p:spPr bwMode="auto">
          <a:xfrm>
            <a:off x="6172200" y="1881188"/>
            <a:ext cx="533400" cy="5334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488" name="Text Box 1032"/>
          <p:cNvSpPr txBox="1">
            <a:spLocks noChangeArrowheads="1"/>
          </p:cNvSpPr>
          <p:nvPr/>
        </p:nvSpPr>
        <p:spPr bwMode="auto">
          <a:xfrm>
            <a:off x="2743200" y="1992868"/>
            <a:ext cx="5501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Bait</a:t>
            </a:r>
          </a:p>
        </p:txBody>
      </p:sp>
      <p:sp>
        <p:nvSpPr>
          <p:cNvPr id="20489" name="Text Box 1033"/>
          <p:cNvSpPr txBox="1">
            <a:spLocks noChangeArrowheads="1"/>
          </p:cNvSpPr>
          <p:nvPr/>
        </p:nvSpPr>
        <p:spPr bwMode="auto">
          <a:xfrm>
            <a:off x="4821078" y="1967984"/>
            <a:ext cx="5985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Prey</a:t>
            </a:r>
          </a:p>
        </p:txBody>
      </p:sp>
      <p:sp>
        <p:nvSpPr>
          <p:cNvPr id="20490" name="Text Box 1034"/>
          <p:cNvSpPr txBox="1">
            <a:spLocks noChangeArrowheads="1"/>
          </p:cNvSpPr>
          <p:nvPr/>
        </p:nvSpPr>
        <p:spPr bwMode="auto">
          <a:xfrm>
            <a:off x="1241018" y="2473325"/>
            <a:ext cx="136447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>
                <a:latin typeface="Calibri" pitchFamily="34" charset="0"/>
              </a:rPr>
              <a:t>DNA binding</a:t>
            </a:r>
          </a:p>
          <a:p>
            <a:pPr algn="ctr"/>
            <a:r>
              <a:rPr lang="en-US" sz="1800">
                <a:latin typeface="Calibri" pitchFamily="34" charset="0"/>
              </a:rPr>
              <a:t>domain</a:t>
            </a:r>
          </a:p>
        </p:txBody>
      </p:sp>
      <p:sp>
        <p:nvSpPr>
          <p:cNvPr id="20491" name="Text Box 1035"/>
          <p:cNvSpPr txBox="1">
            <a:spLocks noChangeArrowheads="1"/>
          </p:cNvSpPr>
          <p:nvPr/>
        </p:nvSpPr>
        <p:spPr bwMode="auto">
          <a:xfrm>
            <a:off x="5749734" y="2473325"/>
            <a:ext cx="140532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>
                <a:latin typeface="Calibri" pitchFamily="34" charset="0"/>
              </a:rPr>
              <a:t>Transcription</a:t>
            </a:r>
          </a:p>
          <a:p>
            <a:pPr algn="ctr"/>
            <a:r>
              <a:rPr lang="en-US" sz="1800">
                <a:latin typeface="Calibri" pitchFamily="34" charset="0"/>
              </a:rPr>
              <a:t>activation</a:t>
            </a:r>
          </a:p>
          <a:p>
            <a:pPr algn="ctr"/>
            <a:r>
              <a:rPr lang="en-US" sz="1800">
                <a:latin typeface="Calibri" pitchFamily="34" charset="0"/>
              </a:rPr>
              <a:t>domain</a:t>
            </a:r>
          </a:p>
        </p:txBody>
      </p:sp>
      <p:sp>
        <p:nvSpPr>
          <p:cNvPr id="20492" name="Text Box 1036"/>
          <p:cNvSpPr txBox="1">
            <a:spLocks noChangeArrowheads="1"/>
          </p:cNvSpPr>
          <p:nvPr/>
        </p:nvSpPr>
        <p:spPr bwMode="auto">
          <a:xfrm>
            <a:off x="4038600" y="1920875"/>
            <a:ext cx="3385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dirty="0">
                <a:latin typeface="Calibri" pitchFamily="34" charset="0"/>
              </a:rPr>
              <a:t>+</a:t>
            </a:r>
          </a:p>
        </p:txBody>
      </p:sp>
      <p:sp>
        <p:nvSpPr>
          <p:cNvPr id="20493" name="Line 1037"/>
          <p:cNvSpPr>
            <a:spLocks noChangeShapeType="1"/>
          </p:cNvSpPr>
          <p:nvPr/>
        </p:nvSpPr>
        <p:spPr bwMode="auto">
          <a:xfrm>
            <a:off x="4267200" y="2778125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503" name="Line 1047"/>
          <p:cNvSpPr>
            <a:spLocks noChangeShapeType="1"/>
          </p:cNvSpPr>
          <p:nvPr/>
        </p:nvSpPr>
        <p:spPr bwMode="auto">
          <a:xfrm>
            <a:off x="914400" y="5673725"/>
            <a:ext cx="7620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504" name="Rectangle 1048"/>
          <p:cNvSpPr>
            <a:spLocks noChangeArrowheads="1"/>
          </p:cNvSpPr>
          <p:nvPr/>
        </p:nvSpPr>
        <p:spPr bwMode="auto">
          <a:xfrm>
            <a:off x="1295400" y="5597525"/>
            <a:ext cx="1371600" cy="152400"/>
          </a:xfrm>
          <a:prstGeom prst="rect">
            <a:avLst/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505" name="Text Box 1049"/>
          <p:cNvSpPr txBox="1">
            <a:spLocks noChangeArrowheads="1"/>
          </p:cNvSpPr>
          <p:nvPr/>
        </p:nvSpPr>
        <p:spPr bwMode="auto">
          <a:xfrm>
            <a:off x="950129" y="5738813"/>
            <a:ext cx="203991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O</a:t>
            </a:r>
            <a:r>
              <a:rPr lang="en-US" sz="1800" dirty="0" smtClean="0">
                <a:latin typeface="Calibri" pitchFamily="34" charset="0"/>
              </a:rPr>
              <a:t>perator </a:t>
            </a:r>
            <a:r>
              <a:rPr lang="en-US" sz="1800" dirty="0">
                <a:latin typeface="Calibri" pitchFamily="34" charset="0"/>
              </a:rPr>
              <a:t>or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upstream activating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sequence</a:t>
            </a:r>
          </a:p>
        </p:txBody>
      </p:sp>
      <p:sp>
        <p:nvSpPr>
          <p:cNvPr id="20506" name="Rectangle 1050"/>
          <p:cNvSpPr>
            <a:spLocks noChangeArrowheads="1"/>
          </p:cNvSpPr>
          <p:nvPr/>
        </p:nvSpPr>
        <p:spPr bwMode="auto">
          <a:xfrm>
            <a:off x="4876800" y="5597525"/>
            <a:ext cx="3810000" cy="1524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507" name="Text Box 1051"/>
          <p:cNvSpPr txBox="1">
            <a:spLocks noChangeArrowheads="1"/>
          </p:cNvSpPr>
          <p:nvPr/>
        </p:nvSpPr>
        <p:spPr bwMode="auto">
          <a:xfrm>
            <a:off x="6019800" y="5815013"/>
            <a:ext cx="15275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>
                <a:latin typeface="Calibri" pitchFamily="34" charset="0"/>
              </a:rPr>
              <a:t>Reporter gene</a:t>
            </a:r>
          </a:p>
        </p:txBody>
      </p:sp>
      <p:sp>
        <p:nvSpPr>
          <p:cNvPr id="20509" name="Line 1053"/>
          <p:cNvSpPr>
            <a:spLocks noChangeShapeType="1"/>
          </p:cNvSpPr>
          <p:nvPr/>
        </p:nvSpPr>
        <p:spPr bwMode="auto">
          <a:xfrm>
            <a:off x="4876800" y="5292725"/>
            <a:ext cx="335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510" name="Text Box 1054"/>
          <p:cNvSpPr txBox="1">
            <a:spLocks noChangeArrowheads="1"/>
          </p:cNvSpPr>
          <p:nvPr/>
        </p:nvSpPr>
        <p:spPr bwMode="auto">
          <a:xfrm>
            <a:off x="6080125" y="4900613"/>
            <a:ext cx="14053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T</a:t>
            </a:r>
            <a:r>
              <a:rPr lang="en-US" sz="1800" dirty="0" smtClean="0">
                <a:latin typeface="Calibri" pitchFamily="34" charset="0"/>
              </a:rPr>
              <a:t>ranscription</a:t>
            </a:r>
            <a:endParaRPr lang="en-US" sz="1800" dirty="0">
              <a:latin typeface="Calibri" pitchFamily="34" charset="0"/>
            </a:endParaRPr>
          </a:p>
        </p:txBody>
      </p:sp>
      <p:sp>
        <p:nvSpPr>
          <p:cNvPr id="20511" name="Text Box 1055"/>
          <p:cNvSpPr txBox="1">
            <a:spLocks noChangeArrowheads="1"/>
          </p:cNvSpPr>
          <p:nvPr/>
        </p:nvSpPr>
        <p:spPr bwMode="auto">
          <a:xfrm>
            <a:off x="5148943" y="4225925"/>
            <a:ext cx="187506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Core transcription</a:t>
            </a:r>
          </a:p>
          <a:p>
            <a:pPr algn="ctr"/>
            <a:r>
              <a:rPr lang="en-US" sz="1800" dirty="0" smtClean="0">
                <a:latin typeface="Calibri" pitchFamily="34" charset="0"/>
              </a:rPr>
              <a:t>    machinery</a:t>
            </a:r>
            <a:endParaRPr lang="en-US" sz="1800" dirty="0">
              <a:latin typeface="Calibri" pitchFamily="34" charset="0"/>
            </a:endParaRPr>
          </a:p>
        </p:txBody>
      </p:sp>
      <p:sp>
        <p:nvSpPr>
          <p:cNvPr id="20512" name="Text Box 1056"/>
          <p:cNvSpPr txBox="1">
            <a:spLocks noChangeArrowheads="1"/>
          </p:cNvSpPr>
          <p:nvPr/>
        </p:nvSpPr>
        <p:spPr bwMode="auto">
          <a:xfrm>
            <a:off x="1828800" y="1984375"/>
            <a:ext cx="5950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>
                <a:latin typeface="Calibri" pitchFamily="34" charset="0"/>
              </a:rPr>
              <a:t>DBD</a:t>
            </a:r>
          </a:p>
        </p:txBody>
      </p:sp>
      <p:sp>
        <p:nvSpPr>
          <p:cNvPr id="20513" name="Text Box 1057"/>
          <p:cNvSpPr txBox="1">
            <a:spLocks noChangeArrowheads="1"/>
          </p:cNvSpPr>
          <p:nvPr/>
        </p:nvSpPr>
        <p:spPr bwMode="auto">
          <a:xfrm>
            <a:off x="6192678" y="1967984"/>
            <a:ext cx="4924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Act</a:t>
            </a:r>
          </a:p>
        </p:txBody>
      </p:sp>
      <p:grpSp>
        <p:nvGrpSpPr>
          <p:cNvPr id="3" name="Group 1068"/>
          <p:cNvGrpSpPr>
            <a:grpSpLocks/>
          </p:cNvGrpSpPr>
          <p:nvPr/>
        </p:nvGrpSpPr>
        <p:grpSpPr bwMode="auto">
          <a:xfrm rot="2010153">
            <a:off x="2995613" y="3975100"/>
            <a:ext cx="1981200" cy="914400"/>
            <a:chOff x="2928" y="1152"/>
            <a:chExt cx="1248" cy="576"/>
          </a:xfrm>
        </p:grpSpPr>
        <p:sp>
          <p:nvSpPr>
            <p:cNvPr id="20519" name="Line 1063"/>
            <p:cNvSpPr>
              <a:spLocks noChangeShapeType="1"/>
            </p:cNvSpPr>
            <p:nvPr/>
          </p:nvSpPr>
          <p:spPr bwMode="auto">
            <a:xfrm>
              <a:off x="3438" y="1452"/>
              <a:ext cx="480" cy="0"/>
            </a:xfrm>
            <a:prstGeom prst="line">
              <a:avLst/>
            </a:prstGeom>
            <a:noFill/>
            <a:ln w="1270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20520" name="Oval 1064"/>
            <p:cNvSpPr>
              <a:spLocks noChangeArrowheads="1"/>
            </p:cNvSpPr>
            <p:nvPr/>
          </p:nvSpPr>
          <p:spPr bwMode="auto">
            <a:xfrm>
              <a:off x="2928" y="1152"/>
              <a:ext cx="528" cy="57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20521" name="Rectangle 1065"/>
            <p:cNvSpPr>
              <a:spLocks noChangeArrowheads="1"/>
            </p:cNvSpPr>
            <p:nvPr/>
          </p:nvSpPr>
          <p:spPr bwMode="auto">
            <a:xfrm>
              <a:off x="3840" y="1281"/>
              <a:ext cx="336" cy="336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20522" name="Text Box 1066"/>
            <p:cNvSpPr txBox="1">
              <a:spLocks noChangeArrowheads="1"/>
            </p:cNvSpPr>
            <p:nvPr/>
          </p:nvSpPr>
          <p:spPr bwMode="auto">
            <a:xfrm>
              <a:off x="2997" y="1324"/>
              <a:ext cx="37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Prey</a:t>
              </a:r>
            </a:p>
          </p:txBody>
        </p:sp>
        <p:sp>
          <p:nvSpPr>
            <p:cNvPr id="20523" name="Text Box 1067"/>
            <p:cNvSpPr txBox="1">
              <a:spLocks noChangeArrowheads="1"/>
            </p:cNvSpPr>
            <p:nvPr/>
          </p:nvSpPr>
          <p:spPr bwMode="auto">
            <a:xfrm>
              <a:off x="3846" y="1319"/>
              <a:ext cx="31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Act</a:t>
              </a:r>
            </a:p>
          </p:txBody>
        </p:sp>
      </p:grpSp>
      <p:sp>
        <p:nvSpPr>
          <p:cNvPr id="36" name="Text Box 12"/>
          <p:cNvSpPr txBox="1">
            <a:spLocks noChangeArrowheads="1"/>
          </p:cNvSpPr>
          <p:nvPr/>
        </p:nvSpPr>
        <p:spPr bwMode="auto">
          <a:xfrm>
            <a:off x="-20664" y="1292"/>
            <a:ext cx="802166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Pairwise protein interactions</a:t>
            </a:r>
            <a:endParaRPr lang="en-US" sz="2800" b="1" u="sng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40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10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9400" y="609600"/>
            <a:ext cx="428625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820" name="Text Box 1028"/>
          <p:cNvSpPr txBox="1">
            <a:spLocks noChangeArrowheads="1"/>
          </p:cNvSpPr>
          <p:nvPr/>
        </p:nvSpPr>
        <p:spPr bwMode="auto">
          <a:xfrm>
            <a:off x="774468" y="4419600"/>
            <a:ext cx="198483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Diploid yeast</a:t>
            </a:r>
          </a:p>
          <a:p>
            <a:pPr algn="ctr"/>
            <a:r>
              <a:rPr lang="en-US">
                <a:latin typeface="Calibri" pitchFamily="34" charset="0"/>
              </a:rPr>
              <a:t>probed with </a:t>
            </a:r>
          </a:p>
          <a:p>
            <a:pPr algn="ctr"/>
            <a:r>
              <a:rPr lang="en-US">
                <a:latin typeface="Calibri" pitchFamily="34" charset="0"/>
              </a:rPr>
              <a:t>DNA-binding domain-</a:t>
            </a:r>
          </a:p>
          <a:p>
            <a:pPr algn="ctr"/>
            <a:r>
              <a:rPr lang="en-US">
                <a:latin typeface="Calibri" pitchFamily="34" charset="0"/>
              </a:rPr>
              <a:t>Pcf11 bait</a:t>
            </a:r>
          </a:p>
          <a:p>
            <a:pPr algn="ctr"/>
            <a:r>
              <a:rPr lang="en-US">
                <a:latin typeface="Calibri" pitchFamily="34" charset="0"/>
              </a:rPr>
              <a:t>fusion protein</a:t>
            </a:r>
          </a:p>
        </p:txBody>
      </p:sp>
      <p:sp>
        <p:nvSpPr>
          <p:cNvPr id="34821" name="Text Box 1029"/>
          <p:cNvSpPr txBox="1">
            <a:spLocks noChangeArrowheads="1"/>
          </p:cNvSpPr>
          <p:nvPr/>
        </p:nvSpPr>
        <p:spPr bwMode="auto">
          <a:xfrm>
            <a:off x="891737" y="1665288"/>
            <a:ext cx="185031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Haploid yeast</a:t>
            </a:r>
          </a:p>
          <a:p>
            <a:pPr algn="ctr"/>
            <a:r>
              <a:rPr lang="en-US" dirty="0">
                <a:latin typeface="Calibri" pitchFamily="34" charset="0"/>
              </a:rPr>
              <a:t>cells expressing</a:t>
            </a:r>
          </a:p>
          <a:p>
            <a:pPr algn="ctr"/>
            <a:r>
              <a:rPr lang="en-US" dirty="0">
                <a:latin typeface="Calibri" pitchFamily="34" charset="0"/>
              </a:rPr>
              <a:t>activation domain-</a:t>
            </a:r>
          </a:p>
          <a:p>
            <a:pPr algn="ctr"/>
            <a:r>
              <a:rPr lang="en-US" dirty="0">
                <a:latin typeface="Calibri" pitchFamily="34" charset="0"/>
              </a:rPr>
              <a:t>prey fusion proteins</a:t>
            </a:r>
          </a:p>
        </p:txBody>
      </p:sp>
      <p:sp>
        <p:nvSpPr>
          <p:cNvPr id="34822" name="Rectangle 1030"/>
          <p:cNvSpPr>
            <a:spLocks noChangeArrowheads="1"/>
          </p:cNvSpPr>
          <p:nvPr/>
        </p:nvSpPr>
        <p:spPr bwMode="auto">
          <a:xfrm>
            <a:off x="2895600" y="3505200"/>
            <a:ext cx="219075" cy="18891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4823" name="Rectangle 1031"/>
          <p:cNvSpPr>
            <a:spLocks noChangeArrowheads="1"/>
          </p:cNvSpPr>
          <p:nvPr/>
        </p:nvSpPr>
        <p:spPr bwMode="auto">
          <a:xfrm>
            <a:off x="2895600" y="439738"/>
            <a:ext cx="219075" cy="18891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4827" name="Text Box 1035"/>
          <p:cNvSpPr txBox="1">
            <a:spLocks noChangeArrowheads="1"/>
          </p:cNvSpPr>
          <p:nvPr/>
        </p:nvSpPr>
        <p:spPr bwMode="auto">
          <a:xfrm>
            <a:off x="1828800" y="76200"/>
            <a:ext cx="629832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High-throughput yeast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two-hybrid assays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6942015" y="6583363"/>
            <a:ext cx="2278188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1200" dirty="0" err="1" smtClean="0"/>
              <a:t>Uetz</a:t>
            </a:r>
            <a:r>
              <a:rPr lang="en-US" sz="1200" dirty="0" smtClean="0"/>
              <a:t>, </a:t>
            </a:r>
            <a:r>
              <a:rPr lang="en-US" sz="1200" dirty="0" err="1" smtClean="0"/>
              <a:t>Giot</a:t>
            </a:r>
            <a:r>
              <a:rPr lang="en-US" sz="1200" dirty="0" smtClean="0"/>
              <a:t>, </a:t>
            </a:r>
            <a:r>
              <a:rPr lang="en-US" sz="1200" i="1" dirty="0"/>
              <a:t>et al</a:t>
            </a:r>
            <a:r>
              <a:rPr lang="en-US" sz="1200" dirty="0"/>
              <a:t>. </a:t>
            </a:r>
            <a:r>
              <a:rPr lang="en-US" sz="1200" i="1" dirty="0" smtClean="0"/>
              <a:t>Nature</a:t>
            </a:r>
            <a:r>
              <a:rPr lang="en-US" sz="1200" dirty="0" smtClean="0"/>
              <a:t> (2000)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0211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6" name="Oval 22"/>
          <p:cNvSpPr>
            <a:spLocks noChangeArrowheads="1"/>
          </p:cNvSpPr>
          <p:nvPr/>
        </p:nvSpPr>
        <p:spPr bwMode="auto">
          <a:xfrm>
            <a:off x="4267200" y="2514600"/>
            <a:ext cx="1371600" cy="9144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07" name="Oval 23"/>
          <p:cNvSpPr>
            <a:spLocks noChangeArrowheads="1"/>
          </p:cNvSpPr>
          <p:nvPr/>
        </p:nvSpPr>
        <p:spPr bwMode="auto">
          <a:xfrm>
            <a:off x="4800600" y="2667000"/>
            <a:ext cx="914400" cy="9144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89" name="Line 5"/>
          <p:cNvSpPr>
            <a:spLocks noChangeShapeType="1"/>
          </p:cNvSpPr>
          <p:nvPr/>
        </p:nvSpPr>
        <p:spPr bwMode="auto">
          <a:xfrm>
            <a:off x="1676400" y="838200"/>
            <a:ext cx="2819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2895600" y="762000"/>
            <a:ext cx="12192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2743200" y="762000"/>
            <a:ext cx="304800" cy="152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>
            <a:off x="3071813" y="2005013"/>
            <a:ext cx="4572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87" name="Oval 3"/>
          <p:cNvSpPr>
            <a:spLocks noChangeArrowheads="1"/>
          </p:cNvSpPr>
          <p:nvPr/>
        </p:nvSpPr>
        <p:spPr bwMode="auto">
          <a:xfrm>
            <a:off x="3276600" y="1676400"/>
            <a:ext cx="11430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88" name="Oval 4"/>
          <p:cNvSpPr>
            <a:spLocks noChangeArrowheads="1"/>
          </p:cNvSpPr>
          <p:nvPr/>
        </p:nvSpPr>
        <p:spPr bwMode="auto">
          <a:xfrm>
            <a:off x="2895600" y="1905000"/>
            <a:ext cx="3048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5" name="Line 11"/>
          <p:cNvSpPr>
            <a:spLocks noChangeShapeType="1"/>
          </p:cNvSpPr>
          <p:nvPr/>
        </p:nvSpPr>
        <p:spPr bwMode="auto">
          <a:xfrm>
            <a:off x="3276600" y="10668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7" name="Line 13"/>
          <p:cNvSpPr>
            <a:spLocks noChangeShapeType="1"/>
          </p:cNvSpPr>
          <p:nvPr/>
        </p:nvSpPr>
        <p:spPr bwMode="auto">
          <a:xfrm>
            <a:off x="2474913" y="3400425"/>
            <a:ext cx="3810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6" name="Rectangle 12"/>
          <p:cNvSpPr>
            <a:spLocks noChangeArrowheads="1"/>
          </p:cNvSpPr>
          <p:nvPr/>
        </p:nvSpPr>
        <p:spPr bwMode="auto">
          <a:xfrm>
            <a:off x="1752600" y="2743200"/>
            <a:ext cx="838200" cy="12192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8" name="AutoShape 14"/>
          <p:cNvSpPr>
            <a:spLocks noChangeArrowheads="1"/>
          </p:cNvSpPr>
          <p:nvPr/>
        </p:nvSpPr>
        <p:spPr bwMode="auto">
          <a:xfrm rot="-5400000">
            <a:off x="2819400" y="3124200"/>
            <a:ext cx="533400" cy="533400"/>
          </a:xfrm>
          <a:custGeom>
            <a:avLst/>
            <a:gdLst>
              <a:gd name="G0" fmla="+- 5400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400"/>
              <a:gd name="G18" fmla="*/ 5400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400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400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700 w 21600"/>
              <a:gd name="T15" fmla="*/ 10800 h 21600"/>
              <a:gd name="T16" fmla="*/ 10800 w 21600"/>
              <a:gd name="T17" fmla="*/ 5400 h 21600"/>
              <a:gd name="T18" fmla="*/ 18900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9" name="Line 15"/>
          <p:cNvSpPr>
            <a:spLocks noChangeShapeType="1"/>
          </p:cNvSpPr>
          <p:nvPr/>
        </p:nvSpPr>
        <p:spPr bwMode="auto">
          <a:xfrm>
            <a:off x="3148013" y="3376613"/>
            <a:ext cx="4572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00" name="Oval 16"/>
          <p:cNvSpPr>
            <a:spLocks noChangeArrowheads="1"/>
          </p:cNvSpPr>
          <p:nvPr/>
        </p:nvSpPr>
        <p:spPr bwMode="auto">
          <a:xfrm>
            <a:off x="3352800" y="3048000"/>
            <a:ext cx="11430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01" name="Oval 17"/>
          <p:cNvSpPr>
            <a:spLocks noChangeArrowheads="1"/>
          </p:cNvSpPr>
          <p:nvPr/>
        </p:nvSpPr>
        <p:spPr bwMode="auto">
          <a:xfrm>
            <a:off x="2971800" y="3276600"/>
            <a:ext cx="3048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02" name="Line 18"/>
          <p:cNvSpPr>
            <a:spLocks noChangeShapeType="1"/>
          </p:cNvSpPr>
          <p:nvPr/>
        </p:nvSpPr>
        <p:spPr bwMode="auto">
          <a:xfrm>
            <a:off x="3276600" y="23622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03" name="Oval 19"/>
          <p:cNvSpPr>
            <a:spLocks noChangeArrowheads="1"/>
          </p:cNvSpPr>
          <p:nvPr/>
        </p:nvSpPr>
        <p:spPr bwMode="auto">
          <a:xfrm>
            <a:off x="3733800" y="3505200"/>
            <a:ext cx="762000" cy="381000"/>
          </a:xfrm>
          <a:prstGeom prst="ellipse">
            <a:avLst/>
          </a:prstGeom>
          <a:solidFill>
            <a:srgbClr val="33CC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04" name="Oval 20"/>
          <p:cNvSpPr>
            <a:spLocks noChangeArrowheads="1"/>
          </p:cNvSpPr>
          <p:nvPr/>
        </p:nvSpPr>
        <p:spPr bwMode="auto">
          <a:xfrm>
            <a:off x="4038600" y="2819400"/>
            <a:ext cx="304800" cy="6096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05" name="Oval 21"/>
          <p:cNvSpPr>
            <a:spLocks noChangeArrowheads="1"/>
          </p:cNvSpPr>
          <p:nvPr/>
        </p:nvSpPr>
        <p:spPr bwMode="auto">
          <a:xfrm>
            <a:off x="4343400" y="3200400"/>
            <a:ext cx="685800" cy="4572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09" name="Line 25"/>
          <p:cNvSpPr>
            <a:spLocks noChangeShapeType="1"/>
          </p:cNvSpPr>
          <p:nvPr/>
        </p:nvSpPr>
        <p:spPr bwMode="auto">
          <a:xfrm>
            <a:off x="3276600" y="3810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16412" name="Picture 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0" y="4572000"/>
            <a:ext cx="58102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413" name="Line 29"/>
          <p:cNvSpPr>
            <a:spLocks noChangeShapeType="1"/>
          </p:cNvSpPr>
          <p:nvPr/>
        </p:nvSpPr>
        <p:spPr bwMode="auto">
          <a:xfrm>
            <a:off x="3657600" y="5029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14" name="Line 30"/>
          <p:cNvSpPr>
            <a:spLocks noChangeShapeType="1"/>
          </p:cNvSpPr>
          <p:nvPr/>
        </p:nvSpPr>
        <p:spPr bwMode="auto">
          <a:xfrm>
            <a:off x="3657600" y="53340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15" name="Line 31"/>
          <p:cNvSpPr>
            <a:spLocks noChangeShapeType="1"/>
          </p:cNvSpPr>
          <p:nvPr/>
        </p:nvSpPr>
        <p:spPr bwMode="auto">
          <a:xfrm>
            <a:off x="3657600" y="57150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16" name="Line 32"/>
          <p:cNvSpPr>
            <a:spLocks noChangeShapeType="1"/>
          </p:cNvSpPr>
          <p:nvPr/>
        </p:nvSpPr>
        <p:spPr bwMode="auto">
          <a:xfrm>
            <a:off x="3657600" y="5943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17" name="Line 33"/>
          <p:cNvSpPr>
            <a:spLocks noChangeShapeType="1"/>
          </p:cNvSpPr>
          <p:nvPr/>
        </p:nvSpPr>
        <p:spPr bwMode="auto">
          <a:xfrm>
            <a:off x="3657600" y="5410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18" name="Line 34"/>
          <p:cNvSpPr>
            <a:spLocks noChangeShapeType="1"/>
          </p:cNvSpPr>
          <p:nvPr/>
        </p:nvSpPr>
        <p:spPr bwMode="auto">
          <a:xfrm>
            <a:off x="3657600" y="6172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19" name="Text Box 35"/>
          <p:cNvSpPr txBox="1">
            <a:spLocks noChangeArrowheads="1"/>
          </p:cNvSpPr>
          <p:nvPr/>
        </p:nvSpPr>
        <p:spPr bwMode="auto">
          <a:xfrm>
            <a:off x="4114800" y="48768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1</a:t>
            </a:r>
          </a:p>
        </p:txBody>
      </p:sp>
      <p:sp>
        <p:nvSpPr>
          <p:cNvPr id="16420" name="Text Box 36"/>
          <p:cNvSpPr txBox="1">
            <a:spLocks noChangeArrowheads="1"/>
          </p:cNvSpPr>
          <p:nvPr/>
        </p:nvSpPr>
        <p:spPr bwMode="auto">
          <a:xfrm>
            <a:off x="4114800" y="51054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2</a:t>
            </a:r>
          </a:p>
        </p:txBody>
      </p:sp>
      <p:sp>
        <p:nvSpPr>
          <p:cNvPr id="16421" name="Text Box 37"/>
          <p:cNvSpPr txBox="1">
            <a:spLocks noChangeArrowheads="1"/>
          </p:cNvSpPr>
          <p:nvPr/>
        </p:nvSpPr>
        <p:spPr bwMode="auto">
          <a:xfrm>
            <a:off x="4114800" y="52578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3</a:t>
            </a:r>
          </a:p>
        </p:txBody>
      </p:sp>
      <p:sp>
        <p:nvSpPr>
          <p:cNvPr id="16422" name="Text Box 38"/>
          <p:cNvSpPr txBox="1">
            <a:spLocks noChangeArrowheads="1"/>
          </p:cNvSpPr>
          <p:nvPr/>
        </p:nvSpPr>
        <p:spPr bwMode="auto">
          <a:xfrm>
            <a:off x="4114800" y="55626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 dirty="0">
                <a:latin typeface="Calibri" pitchFamily="34" charset="0"/>
              </a:rPr>
              <a:t>protein 4</a:t>
            </a:r>
          </a:p>
        </p:txBody>
      </p:sp>
      <p:sp>
        <p:nvSpPr>
          <p:cNvPr id="16423" name="Text Box 39"/>
          <p:cNvSpPr txBox="1">
            <a:spLocks noChangeArrowheads="1"/>
          </p:cNvSpPr>
          <p:nvPr/>
        </p:nvSpPr>
        <p:spPr bwMode="auto">
          <a:xfrm>
            <a:off x="4114800" y="57912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5</a:t>
            </a:r>
          </a:p>
        </p:txBody>
      </p:sp>
      <p:sp>
        <p:nvSpPr>
          <p:cNvPr id="16424" name="Text Box 40"/>
          <p:cNvSpPr txBox="1">
            <a:spLocks noChangeArrowheads="1"/>
          </p:cNvSpPr>
          <p:nvPr/>
        </p:nvSpPr>
        <p:spPr bwMode="auto">
          <a:xfrm>
            <a:off x="4114800" y="60198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6</a:t>
            </a:r>
          </a:p>
        </p:txBody>
      </p:sp>
      <p:sp>
        <p:nvSpPr>
          <p:cNvPr id="16425" name="Text Box 41"/>
          <p:cNvSpPr txBox="1">
            <a:spLocks noChangeArrowheads="1"/>
          </p:cNvSpPr>
          <p:nvPr/>
        </p:nvSpPr>
        <p:spPr bwMode="auto">
          <a:xfrm>
            <a:off x="3570530" y="1850023"/>
            <a:ext cx="5100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 dirty="0">
                <a:latin typeface="Calibri" pitchFamily="34" charset="0"/>
              </a:rPr>
              <a:t>Bait</a:t>
            </a:r>
          </a:p>
        </p:txBody>
      </p:sp>
      <p:sp>
        <p:nvSpPr>
          <p:cNvPr id="16426" name="Text Box 42"/>
          <p:cNvSpPr txBox="1">
            <a:spLocks noChangeArrowheads="1"/>
          </p:cNvSpPr>
          <p:nvPr/>
        </p:nvSpPr>
        <p:spPr bwMode="auto">
          <a:xfrm>
            <a:off x="2362200" y="1828800"/>
            <a:ext cx="46198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>
                <a:latin typeface="Calibri" pitchFamily="34" charset="0"/>
              </a:rPr>
              <a:t>Tag</a:t>
            </a:r>
          </a:p>
        </p:txBody>
      </p:sp>
      <p:sp>
        <p:nvSpPr>
          <p:cNvPr id="16427" name="Text Box 43"/>
          <p:cNvSpPr txBox="1">
            <a:spLocks noChangeArrowheads="1"/>
          </p:cNvSpPr>
          <p:nvPr/>
        </p:nvSpPr>
        <p:spPr bwMode="auto">
          <a:xfrm>
            <a:off x="1723220" y="3962400"/>
            <a:ext cx="80329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0">
                <a:latin typeface="Calibri" pitchFamily="34" charset="0"/>
              </a:rPr>
              <a:t>Affinity</a:t>
            </a:r>
          </a:p>
          <a:p>
            <a:pPr algn="ctr"/>
            <a:r>
              <a:rPr lang="en-US" b="0">
                <a:latin typeface="Calibri" pitchFamily="34" charset="0"/>
              </a:rPr>
              <a:t>column</a:t>
            </a:r>
          </a:p>
        </p:txBody>
      </p:sp>
      <p:sp>
        <p:nvSpPr>
          <p:cNvPr id="16428" name="Text Box 44"/>
          <p:cNvSpPr txBox="1">
            <a:spLocks noChangeArrowheads="1"/>
          </p:cNvSpPr>
          <p:nvPr/>
        </p:nvSpPr>
        <p:spPr bwMode="auto">
          <a:xfrm>
            <a:off x="2383079" y="5275263"/>
            <a:ext cx="5868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0">
                <a:latin typeface="Calibri" pitchFamily="34" charset="0"/>
              </a:rPr>
              <a:t>SDS-</a:t>
            </a:r>
          </a:p>
          <a:p>
            <a:pPr algn="ctr"/>
            <a:r>
              <a:rPr lang="en-US" b="0">
                <a:latin typeface="Calibri" pitchFamily="34" charset="0"/>
              </a:rPr>
              <a:t>page</a:t>
            </a:r>
          </a:p>
        </p:txBody>
      </p:sp>
      <p:sp>
        <p:nvSpPr>
          <p:cNvPr id="16429" name="Text Box 45"/>
          <p:cNvSpPr txBox="1">
            <a:spLocks noChangeArrowheads="1"/>
          </p:cNvSpPr>
          <p:nvPr/>
        </p:nvSpPr>
        <p:spPr bwMode="auto">
          <a:xfrm>
            <a:off x="5105400" y="5334000"/>
            <a:ext cx="183293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 dirty="0">
                <a:latin typeface="Calibri" pitchFamily="34" charset="0"/>
              </a:rPr>
              <a:t>Trypsin digest, </a:t>
            </a:r>
          </a:p>
          <a:p>
            <a:r>
              <a:rPr lang="en-US" b="0" dirty="0">
                <a:latin typeface="Calibri" pitchFamily="34" charset="0"/>
              </a:rPr>
              <a:t>identify peptides by</a:t>
            </a:r>
          </a:p>
          <a:p>
            <a:r>
              <a:rPr lang="en-US" b="0" dirty="0">
                <a:latin typeface="Calibri" pitchFamily="34" charset="0"/>
              </a:rPr>
              <a:t>mass spectrometry</a:t>
            </a:r>
          </a:p>
        </p:txBody>
      </p:sp>
      <p:sp>
        <p:nvSpPr>
          <p:cNvPr id="16430" name="Text Box 46"/>
          <p:cNvSpPr txBox="1">
            <a:spLocks noChangeArrowheads="1"/>
          </p:cNvSpPr>
          <p:nvPr/>
        </p:nvSpPr>
        <p:spPr bwMode="auto">
          <a:xfrm>
            <a:off x="5257800" y="961081"/>
            <a:ext cx="333972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High-throughput complex mapping by mass spectrometry</a:t>
            </a:r>
          </a:p>
        </p:txBody>
      </p:sp>
      <p:sp>
        <p:nvSpPr>
          <p:cNvPr id="41" name="Text Box 12"/>
          <p:cNvSpPr txBox="1">
            <a:spLocks noChangeArrowheads="1"/>
          </p:cNvSpPr>
          <p:nvPr/>
        </p:nvSpPr>
        <p:spPr bwMode="auto">
          <a:xfrm>
            <a:off x="-20664" y="1292"/>
            <a:ext cx="802166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Protein complexes</a:t>
            </a:r>
            <a:endParaRPr lang="en-US" sz="2800" b="1" u="sng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66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0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52400"/>
            <a:ext cx="5638800" cy="534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5" name="Picture 10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00738" y="3892550"/>
            <a:ext cx="3243262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6" name="Picture 102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07088" y="6559550"/>
            <a:ext cx="29337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797" name="Rectangle 1029"/>
          <p:cNvSpPr>
            <a:spLocks noChangeArrowheads="1"/>
          </p:cNvSpPr>
          <p:nvPr/>
        </p:nvSpPr>
        <p:spPr bwMode="auto">
          <a:xfrm>
            <a:off x="152400" y="152400"/>
            <a:ext cx="4572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798" name="Text Box 1030"/>
          <p:cNvSpPr txBox="1">
            <a:spLocks noChangeArrowheads="1"/>
          </p:cNvSpPr>
          <p:nvPr/>
        </p:nvSpPr>
        <p:spPr bwMode="auto">
          <a:xfrm>
            <a:off x="6359525" y="1055688"/>
            <a:ext cx="201324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Calibri" pitchFamily="34" charset="0"/>
              </a:rPr>
              <a:t> 493 bait proteins</a:t>
            </a:r>
          </a:p>
          <a:p>
            <a:pPr algn="ctr"/>
            <a:endParaRPr lang="en-US" sz="2000" dirty="0">
              <a:latin typeface="Calibri" pitchFamily="34" charset="0"/>
            </a:endParaRPr>
          </a:p>
          <a:p>
            <a:pPr algn="ctr"/>
            <a:r>
              <a:rPr lang="en-US" sz="2000" dirty="0" smtClean="0">
                <a:latin typeface="Calibri" pitchFamily="34" charset="0"/>
              </a:rPr>
              <a:t>3617 interactions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33799" name="Line 1031"/>
          <p:cNvSpPr>
            <a:spLocks noChangeShapeType="1"/>
          </p:cNvSpPr>
          <p:nvPr/>
        </p:nvSpPr>
        <p:spPr bwMode="auto">
          <a:xfrm>
            <a:off x="7391400" y="1371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800" name="Rectangle 1032"/>
          <p:cNvSpPr>
            <a:spLocks noChangeArrowheads="1"/>
          </p:cNvSpPr>
          <p:nvPr/>
        </p:nvSpPr>
        <p:spPr bwMode="auto">
          <a:xfrm>
            <a:off x="6324600" y="990600"/>
            <a:ext cx="2133600" cy="114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91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49151</TotalTime>
  <Words>1419</Words>
  <Application>Microsoft Office PowerPoint</Application>
  <PresentationFormat>On-screen Show (4:3)</PresentationFormat>
  <Paragraphs>298</Paragraphs>
  <Slides>36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ICMB, University of Texas at Austin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Edward Marcotte</dc:creator>
  <cp:lastModifiedBy>Edward Marcotte</cp:lastModifiedBy>
  <cp:revision>1797</cp:revision>
  <cp:lastPrinted>2016-04-19T15:46:31Z</cp:lastPrinted>
  <dcterms:created xsi:type="dcterms:W3CDTF">2002-09-07T00:42:37Z</dcterms:created>
  <dcterms:modified xsi:type="dcterms:W3CDTF">2017-04-11T15:48:08Z</dcterms:modified>
</cp:coreProperties>
</file>