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166" r:id="rId13"/>
    <p:sldId id="2197" r:id="rId14"/>
    <p:sldId id="2193" r:id="rId15"/>
    <p:sldId id="2195" r:id="rId16"/>
    <p:sldId id="2196" r:id="rId17"/>
    <p:sldId id="2182" r:id="rId18"/>
    <p:sldId id="2098" r:id="rId19"/>
    <p:sldId id="2100" r:id="rId20"/>
    <p:sldId id="2101" r:id="rId21"/>
    <p:sldId id="2104" r:id="rId22"/>
    <p:sldId id="2106" r:id="rId23"/>
    <p:sldId id="2188" r:id="rId24"/>
    <p:sldId id="2094" r:id="rId25"/>
    <p:sldId id="2039" r:id="rId26"/>
    <p:sldId id="2027" r:id="rId27"/>
    <p:sldId id="2158" r:id="rId28"/>
    <p:sldId id="2190" r:id="rId29"/>
    <p:sldId id="2169" r:id="rId30"/>
    <p:sldId id="2031" r:id="rId31"/>
    <p:sldId id="2028" r:id="rId32"/>
    <p:sldId id="2173" r:id="rId33"/>
    <p:sldId id="2184" r:id="rId34"/>
    <p:sldId id="2175" r:id="rId35"/>
    <p:sldId id="2162" r:id="rId36"/>
    <p:sldId id="2030" r:id="rId37"/>
    <p:sldId id="2192" r:id="rId3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FFFF66"/>
    <a:srgbClr val="00FF00"/>
    <a:srgbClr val="33CC33"/>
    <a:srgbClr val="6600CC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25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26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27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100F79-ECE6-4ABC-B9FC-C76269CA1DD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62000" y="5181664"/>
            <a:ext cx="7796088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BCH339N </a:t>
            </a:r>
            <a:r>
              <a:rPr lang="en-US" sz="2500" b="1" dirty="0">
                <a:latin typeface="Calibri" pitchFamily="34" charset="0"/>
              </a:rPr>
              <a:t>Systems Biology / Bioinformatics – Spring </a:t>
            </a:r>
            <a:r>
              <a:rPr lang="en-US" sz="2500" b="1" dirty="0" smtClean="0">
                <a:latin typeface="Calibri" pitchFamily="34" charset="0"/>
              </a:rPr>
              <a:t>2016 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Guruharsha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i="1" dirty="0" smtClean="0">
                <a:latin typeface="Calibri" pitchFamily="34" charset="0"/>
              </a:rPr>
              <a:t>et al. (</a:t>
            </a:r>
            <a:r>
              <a:rPr lang="en-US" dirty="0" smtClean="0">
                <a:latin typeface="Calibri" pitchFamily="34" charset="0"/>
              </a:rPr>
              <a:t>2011) </a:t>
            </a:r>
            <a:r>
              <a:rPr lang="en-US" i="1" dirty="0" smtClean="0">
                <a:latin typeface="Calibri" pitchFamily="34" charset="0"/>
              </a:rPr>
              <a:t>Cell</a:t>
            </a:r>
            <a:r>
              <a:rPr lang="en-US" dirty="0" smtClean="0">
                <a:latin typeface="Calibri" pitchFamily="34" charset="0"/>
              </a:rPr>
              <a:t> 147, 690–703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 smtClean="0">
                <a:latin typeface="Calibri" pitchFamily="34" charset="0"/>
              </a:rPr>
              <a:t>     experiments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~11K interactions / </a:t>
            </a:r>
          </a:p>
          <a:p>
            <a:r>
              <a:rPr lang="en-US" sz="2000" b="1" dirty="0" smtClean="0">
                <a:latin typeface="Calibri" pitchFamily="34" charset="0"/>
              </a:rPr>
              <a:t>~2.3K proteins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latin typeface="Calibri" pitchFamily="34" charset="0"/>
              </a:rPr>
              <a:t>spans 556 complexes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 smtClean="0">
                <a:latin typeface="Calibri" pitchFamily="34" charset="0"/>
              </a:rPr>
              <a:t>human </a:t>
            </a:r>
            <a:r>
              <a:rPr lang="en-US" sz="2000" b="1" dirty="0" smtClean="0">
                <a:latin typeface="Calibri" pitchFamily="34" charset="0"/>
              </a:rPr>
              <a:t>proteome, but…</a:t>
            </a:r>
            <a:endParaRPr lang="en-US" sz="2000" b="1" dirty="0" smtClean="0">
              <a:latin typeface="Calibri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" y="756188"/>
            <a:ext cx="4379815" cy="45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58081"/>
            <a:ext cx="4364842" cy="44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39123" y="5181600"/>
            <a:ext cx="3341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Huttlin</a:t>
            </a:r>
            <a:r>
              <a:rPr lang="en-US" i="1" dirty="0" smtClean="0">
                <a:latin typeface="Calibri" pitchFamily="34" charset="0"/>
              </a:rPr>
              <a:t> et al., Cell</a:t>
            </a:r>
            <a:r>
              <a:rPr lang="en-US" dirty="0" smtClean="0">
                <a:latin typeface="Calibri" pitchFamily="34" charset="0"/>
              </a:rPr>
              <a:t> (2015) 162:425–440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73" y="5181600"/>
            <a:ext cx="30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Hein </a:t>
            </a:r>
            <a:r>
              <a:rPr lang="en-US" i="1" dirty="0" smtClean="0">
                <a:latin typeface="Calibri" pitchFamily="34" charset="0"/>
              </a:rPr>
              <a:t>et al., Cell</a:t>
            </a:r>
            <a:r>
              <a:rPr lang="en-US" dirty="0" smtClean="0">
                <a:latin typeface="Calibri" pitchFamily="34" charset="0"/>
              </a:rPr>
              <a:t> (2015) 163:712-23</a:t>
            </a:r>
            <a:r>
              <a:rPr lang="en-US" dirty="0">
                <a:latin typeface="Calibri" pitchFamily="34" charset="0"/>
              </a:rPr>
              <a:t>.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human PPI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maps –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large scale AP/MS</a:t>
            </a: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5867400"/>
            <a:ext cx="681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Just in the past year, n</a:t>
            </a:r>
            <a:r>
              <a:rPr lang="en-US" sz="2000" b="1" dirty="0" smtClean="0">
                <a:latin typeface="Calibri" pitchFamily="34" charset="0"/>
              </a:rPr>
              <a:t>early 4K affinity purification experiments on tagged human proteins expressed in cell lines</a:t>
            </a:r>
            <a:endParaRPr lang="en-US" sz="20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1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biochemical fractions,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Havugimana</a:t>
            </a:r>
            <a:r>
              <a:rPr lang="en-US" sz="1200" dirty="0" smtClean="0"/>
              <a:t>,</a:t>
            </a:r>
          </a:p>
          <a:p>
            <a:pPr algn="r"/>
            <a:r>
              <a:rPr lang="en-US" sz="1200" dirty="0" smtClean="0"/>
              <a:t>Hart, </a:t>
            </a:r>
            <a:r>
              <a:rPr lang="en-US" sz="1200" i="1" dirty="0" smtClean="0"/>
              <a:t>et al.,</a:t>
            </a:r>
          </a:p>
          <a:p>
            <a:pPr algn="r"/>
            <a:r>
              <a:rPr lang="en-US" sz="1200" i="1" dirty="0" smtClean="0"/>
              <a:t>Cell</a:t>
            </a:r>
            <a:r>
              <a:rPr lang="en-US" sz="1200" dirty="0" smtClean="0"/>
              <a:t> (2012)</a:t>
            </a:r>
            <a:endParaRPr lang="en-US" sz="1200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co-fractionation/MS</a:t>
            </a: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317724" cy="59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80929" y="2514600"/>
            <a:ext cx="3685798" cy="206210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These data capture &gt;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80 million protein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abundance measurements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943600"/>
            <a:ext cx="914400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Pilot</a:t>
            </a:r>
          </a:p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project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Now &gt;6,400 mass spec experiments across animals</a:t>
            </a:r>
            <a:endParaRPr 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Extending the map across animals…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0921" y="581151"/>
            <a:ext cx="8089679" cy="5999849"/>
            <a:chOff x="811694" y="762000"/>
            <a:chExt cx="7555066" cy="5603344"/>
          </a:xfrm>
        </p:grpSpPr>
        <p:pic>
          <p:nvPicPr>
            <p:cNvPr id="3" name="Picture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10" t="4402" r="-205" b="1689"/>
            <a:stretch/>
          </p:blipFill>
          <p:spPr bwMode="auto">
            <a:xfrm>
              <a:off x="1143000" y="762000"/>
              <a:ext cx="7223760" cy="560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811694" y="813352"/>
              <a:ext cx="566531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295400"/>
              <a:ext cx="2895600" cy="5069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597969" y="6581001"/>
            <a:ext cx="26027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smtClean="0"/>
              <a:t>Wan, </a:t>
            </a:r>
            <a:r>
              <a:rPr lang="en-US" sz="1200" dirty="0" err="1" smtClean="0"/>
              <a:t>Borgeson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</a:t>
            </a:r>
            <a:r>
              <a:rPr lang="en-US" sz="1200" dirty="0" smtClean="0"/>
              <a:t>(2015)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33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327: 425 (2010)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6146" descr="D:\marcotte\Slides\comp_inf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49828" r="224"/>
          <a:stretch/>
        </p:blipFill>
        <p:spPr bwMode="auto">
          <a:xfrm>
            <a:off x="1691640" y="4343400"/>
            <a:ext cx="63093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Comparative genomics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85800"/>
            <a:ext cx="87279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Functional relationships </a:t>
            </a:r>
            <a:r>
              <a:rPr lang="en-US" sz="3200" dirty="0">
                <a:latin typeface="Calibri" pitchFamily="34" charset="0"/>
              </a:rPr>
              <a:t>between genes impose subtle constraints </a:t>
            </a:r>
            <a:r>
              <a:rPr lang="en-US" sz="3200" dirty="0" smtClean="0">
                <a:latin typeface="Calibri" pitchFamily="34" charset="0"/>
              </a:rPr>
              <a:t>upon genome sequences. Thus, </a:t>
            </a:r>
            <a:r>
              <a:rPr lang="en-US" sz="3200" dirty="0">
                <a:latin typeface="Calibri" pitchFamily="34" charset="0"/>
              </a:rPr>
              <a:t>genomes carry intrinsic information about the </a:t>
            </a:r>
            <a:r>
              <a:rPr lang="en-US" sz="3200" dirty="0" smtClean="0">
                <a:latin typeface="Calibri" pitchFamily="34" charset="0"/>
              </a:rPr>
              <a:t>cellular systems </a:t>
            </a:r>
            <a:r>
              <a:rPr lang="en-US" sz="3200" dirty="0">
                <a:latin typeface="Calibri" pitchFamily="34" charset="0"/>
              </a:rPr>
              <a:t>and pathways they </a:t>
            </a:r>
            <a:r>
              <a:rPr lang="en-US" sz="3200" dirty="0" smtClean="0">
                <a:latin typeface="Calibri" pitchFamily="34" charset="0"/>
              </a:rPr>
              <a:t>encode. </a:t>
            </a:r>
          </a:p>
          <a:p>
            <a:endParaRPr lang="en-US" sz="32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Linkages can be found from aspects of </a:t>
            </a:r>
            <a:r>
              <a:rPr lang="en-US" sz="3200" u="sng" dirty="0" smtClean="0">
                <a:latin typeface="Calibri" pitchFamily="34" charset="0"/>
              </a:rPr>
              <a:t>gene context</a:t>
            </a:r>
            <a:r>
              <a:rPr lang="en-US" sz="3200" dirty="0" smtClean="0">
                <a:latin typeface="Calibri" pitchFamily="34" charset="0"/>
              </a:rPr>
              <a:t>, including:</a:t>
            </a:r>
            <a:endParaRPr lang="en-US" sz="3200" dirty="0">
              <a:latin typeface="Calibri" pitchFamily="34" charset="0"/>
            </a:endParaRPr>
          </a:p>
          <a:p>
            <a:endParaRPr lang="en-US" sz="32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ppp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7" y="152400"/>
            <a:ext cx="56308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432550" y="6491288"/>
            <a:ext cx="278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i="1">
                <a:latin typeface="Calibri" pitchFamily="34" charset="0"/>
              </a:rPr>
              <a:t>PNAS</a:t>
            </a:r>
            <a:r>
              <a:rPr lang="en-US" sz="1800">
                <a:latin typeface="Calibri" pitchFamily="34" charset="0"/>
              </a:rPr>
              <a:t> 96,</a:t>
            </a:r>
            <a:r>
              <a:rPr lang="en-US" sz="1800" b="0">
                <a:latin typeface="Calibri" pitchFamily="34" charset="0"/>
              </a:rPr>
              <a:t> 4285-4288 (1999)</a:t>
            </a:r>
            <a:endParaRPr lang="en-US" sz="1800" b="0" i="1">
              <a:latin typeface="Calibri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2286000"/>
            <a:ext cx="2979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Organisms with e.g. a flagellum have the necessary genes; those without tend to lack them.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Specific trends of gene presence/absence thus inform about biological processes.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Here’s a small portion of a large metabolic network.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marcotte\Slides\phyloprof_ex_from_chap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15142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7162800" y="6553200"/>
            <a:ext cx="201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i="1" dirty="0">
                <a:latin typeface="Calibri" pitchFamily="34" charset="0"/>
              </a:rPr>
              <a:t>Nature </a:t>
            </a:r>
            <a:r>
              <a:rPr lang="en-US" sz="1400" dirty="0">
                <a:latin typeface="Calibri" pitchFamily="34" charset="0"/>
              </a:rPr>
              <a:t>402</a:t>
            </a:r>
            <a:r>
              <a:rPr lang="en-US" sz="1400" b="0" dirty="0">
                <a:latin typeface="Calibri" pitchFamily="34" charset="0"/>
              </a:rPr>
              <a:t>, 83-86 (1999)</a:t>
            </a:r>
            <a:endParaRPr lang="en-US" sz="1400" b="0" i="1" dirty="0">
              <a:latin typeface="Calibri" pitchFamily="34" charset="0"/>
            </a:endParaRPr>
          </a:p>
        </p:txBody>
      </p:sp>
      <p:pic>
        <p:nvPicPr>
          <p:cNvPr id="82967" name="Picture 23" descr="D:\marcotte\Slides\genome_w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28600"/>
            <a:ext cx="3548062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 descr="D:\marcotte\Slides\genes_w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2395538"/>
            <a:ext cx="582613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3962400"/>
            <a:ext cx="2147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Grayscale</a:t>
            </a:r>
            <a:r>
              <a:rPr lang="en-US" dirty="0"/>
              <a:t> </a:t>
            </a:r>
            <a:r>
              <a:rPr lang="en-US" dirty="0" smtClean="0"/>
              <a:t>indicates sequence similarity to closest homolog in that genome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D:\marcotte\Books_Chapters\CSHL\Operon_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838200"/>
            <a:ext cx="6967537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95363" y="749300"/>
            <a:ext cx="570701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Prokaryotic operons tend to favor certain </a:t>
            </a:r>
            <a:r>
              <a:rPr lang="en-US" dirty="0" err="1" smtClean="0"/>
              <a:t>intergenic</a:t>
            </a:r>
            <a:r>
              <a:rPr lang="en-US" dirty="0" smtClean="0"/>
              <a:t> distances</a:t>
            </a:r>
            <a:endParaRPr lang="en-US" dirty="0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000125" y="2707957"/>
            <a:ext cx="5835252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/>
              <a:t>gene </a:t>
            </a:r>
            <a:r>
              <a:rPr lang="en-US" dirty="0" smtClean="0"/>
              <a:t>neighbors also reveal functional relationships</a:t>
            </a:r>
            <a:endParaRPr lang="en-US" dirty="0"/>
          </a:p>
          <a:p>
            <a:endParaRPr lang="en-US" sz="1000" dirty="0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Operons and evolutionary conservation of gene order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162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16625"/>
            <a:ext cx="5410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00825"/>
            <a:ext cx="3124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Again, such observations can be turned into pairwise scores: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09600"/>
            <a:ext cx="7620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Data about gene interactions comes </a:t>
            </a:r>
            <a:r>
              <a:rPr lang="en-US" sz="2400" dirty="0">
                <a:latin typeface="Calibri" pitchFamily="34" charset="0"/>
              </a:rPr>
              <a:t>many sources </a:t>
            </a:r>
            <a:r>
              <a:rPr lang="en-US" sz="2400" dirty="0" smtClean="0">
                <a:latin typeface="Calibri" pitchFamily="34" charset="0"/>
              </a:rPr>
              <a:t>but is </a:t>
            </a:r>
            <a:r>
              <a:rPr lang="en-US" sz="2400" dirty="0">
                <a:latin typeface="Calibri" pitchFamily="34" charset="0"/>
              </a:rPr>
              <a:t>dominated by several major ones</a:t>
            </a:r>
            <a:r>
              <a:rPr lang="en-US" sz="2400" dirty="0" smtClean="0">
                <a:latin typeface="Calibri" pitchFamily="34" charset="0"/>
              </a:rPr>
              <a:t>: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mRNA </a:t>
            </a:r>
            <a:r>
              <a:rPr lang="en-US" sz="2400" dirty="0">
                <a:latin typeface="Calibri" pitchFamily="34" charset="0"/>
              </a:rPr>
              <a:t>co expression. Historically </a:t>
            </a:r>
            <a:r>
              <a:rPr lang="en-US" sz="2400" dirty="0" smtClean="0">
                <a:latin typeface="Calibri" pitchFamily="34" charset="0"/>
              </a:rPr>
              <a:t>microarrays &amp; ESTs, increasingly </a:t>
            </a:r>
            <a:r>
              <a:rPr lang="en-US" sz="2400" dirty="0" err="1" smtClean="0">
                <a:latin typeface="Calibri" pitchFamily="34" charset="0"/>
              </a:rPr>
              <a:t>RNAseq</a:t>
            </a:r>
            <a:r>
              <a:rPr lang="en-US" sz="2400" dirty="0" smtClean="0">
                <a:latin typeface="Calibri" pitchFamily="34" charset="0"/>
              </a:rPr>
              <a:t>. Typically very high coverage data.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Comparative genomics.  Available for free for all organisms (typically phylogenetic profiles &amp; operons)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Protein </a:t>
            </a:r>
            <a:r>
              <a:rPr lang="en-US" sz="2400" dirty="0">
                <a:latin typeface="Calibri" pitchFamily="34" charset="0"/>
              </a:rPr>
              <a:t>interactions, </a:t>
            </a:r>
            <a:r>
              <a:rPr lang="en-US" sz="2400" dirty="0" smtClean="0">
                <a:latin typeface="Calibri" pitchFamily="34" charset="0"/>
              </a:rPr>
              <a:t>especially co-complex </a:t>
            </a:r>
            <a:r>
              <a:rPr lang="en-US" sz="2400" dirty="0">
                <a:latin typeface="Calibri" pitchFamily="34" charset="0"/>
              </a:rPr>
              <a:t>interactions from mass spectrometry 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Genetic </a:t>
            </a:r>
            <a:r>
              <a:rPr lang="en-US" sz="2400" dirty="0">
                <a:latin typeface="Calibri" pitchFamily="34" charset="0"/>
              </a:rPr>
              <a:t>interactions </a:t>
            </a:r>
            <a:r>
              <a:rPr lang="en-US" sz="2400" dirty="0" smtClean="0">
                <a:latin typeface="Calibri" pitchFamily="34" charset="0"/>
              </a:rPr>
              <a:t>(more </a:t>
            </a:r>
            <a:r>
              <a:rPr lang="en-US" sz="2400" dirty="0">
                <a:latin typeface="Calibri" pitchFamily="34" charset="0"/>
              </a:rPr>
              <a:t>so </a:t>
            </a:r>
            <a:r>
              <a:rPr lang="en-US" sz="2400" dirty="0" smtClean="0">
                <a:latin typeface="Calibri" pitchFamily="34" charset="0"/>
              </a:rPr>
              <a:t>matching profiles of interaction partners than </a:t>
            </a:r>
            <a:r>
              <a:rPr lang="en-US" sz="2400" dirty="0">
                <a:latin typeface="Calibri" pitchFamily="34" charset="0"/>
              </a:rPr>
              <a:t>the interactions themselves) 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Transfer </a:t>
            </a:r>
            <a:r>
              <a:rPr lang="en-US" sz="2400" dirty="0">
                <a:latin typeface="Calibri" pitchFamily="34" charset="0"/>
              </a:rPr>
              <a:t>from other species 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52400" y="10180"/>
            <a:ext cx="32478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 summarize so far: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76199" y="569893"/>
            <a:ext cx="88392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More abstractly, we might consider all of these as indicating “functional linkages” between genes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11874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61079" y="2438400"/>
            <a:ext cx="758605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Protein-protein interactions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Participating </a:t>
            </a:r>
            <a:r>
              <a:rPr lang="en-US" sz="2800" dirty="0">
                <a:latin typeface="Calibri" pitchFamily="34" charset="0"/>
              </a:rPr>
              <a:t>in </a:t>
            </a:r>
            <a:r>
              <a:rPr lang="en-US" sz="2800" dirty="0" smtClean="0">
                <a:latin typeface="Calibri" pitchFamily="34" charset="0"/>
              </a:rPr>
              <a:t>consecutive metabolic reactions</a:t>
            </a: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Sharing genetic </a:t>
            </a:r>
            <a:r>
              <a:rPr lang="en-US" sz="2800" dirty="0" err="1" smtClean="0">
                <a:latin typeface="Calibri" pitchFamily="34" charset="0"/>
              </a:rPr>
              <a:t>interactors</a:t>
            </a: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Forming the same protein complex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Giving rise to similar mutational phenotypes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Exhibiting similar biological function</a:t>
            </a:r>
          </a:p>
          <a:p>
            <a:pPr lvl="2"/>
            <a:r>
              <a:rPr lang="en-US" sz="2800" dirty="0" smtClean="0">
                <a:latin typeface="Calibri" pitchFamily="34" charset="0"/>
              </a:rPr>
              <a:t>	and so on…</a:t>
            </a:r>
          </a:p>
        </p:txBody>
      </p:sp>
    </p:spTree>
    <p:extLst>
      <p:ext uri="{BB962C8B-B14F-4D97-AF65-F5344CB8AC3E}">
        <p14:creationId xmlns:p14="http://schemas.microsoft.com/office/powerpoint/2010/main" val="41568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yeast_ec_bar_2mic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1440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uman-davinci"/>
          <p:cNvPicPr>
            <a:picLocks noChangeAspect="1" noChangeArrowheads="1"/>
          </p:cNvPicPr>
          <p:nvPr/>
        </p:nvPicPr>
        <p:blipFill>
          <a:blip r:embed="rId4"/>
          <a:srcRect l="7248" t="10773" r="9665" b="26933"/>
          <a:stretch>
            <a:fillRect/>
          </a:stretch>
        </p:blipFill>
        <p:spPr bwMode="auto">
          <a:xfrm>
            <a:off x="5486400" y="495300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629400" y="838200"/>
            <a:ext cx="7254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Yeast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964113" y="2695575"/>
            <a:ext cx="125571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C. elegans</a:t>
            </a:r>
          </a:p>
          <a:p>
            <a:pPr algn="ctr"/>
            <a:r>
              <a:rPr lang="en-US" sz="1600" b="1"/>
              <a:t>nematodes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315200" y="6445250"/>
            <a:ext cx="9842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Humans</a:t>
            </a:r>
          </a:p>
        </p:txBody>
      </p:sp>
      <p:pic>
        <p:nvPicPr>
          <p:cNvPr id="11272" name="Picture 8" descr="Mouse Nature Paper"/>
          <p:cNvPicPr>
            <a:picLocks noChangeAspect="1" noChangeArrowheads="1"/>
          </p:cNvPicPr>
          <p:nvPr/>
        </p:nvPicPr>
        <p:blipFill>
          <a:blip r:embed="rId5"/>
          <a:srcRect l="9599" t="16800" r="7201" b="19200"/>
          <a:stretch>
            <a:fillRect/>
          </a:stretch>
        </p:blipFill>
        <p:spPr bwMode="auto">
          <a:xfrm>
            <a:off x="4800600" y="3276600"/>
            <a:ext cx="17557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wor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362200"/>
            <a:ext cx="26098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019800" y="4191000"/>
            <a:ext cx="8270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Mouse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724400" y="4419600"/>
            <a:ext cx="7048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Sanger Ctr</a:t>
            </a:r>
          </a:p>
        </p:txBody>
      </p:sp>
      <p:pic>
        <p:nvPicPr>
          <p:cNvPr id="11276" name="Picture 12" descr="xenop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3733800"/>
            <a:ext cx="150336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8104188" y="4038600"/>
            <a:ext cx="103981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Xenopus</a:t>
            </a:r>
          </a:p>
          <a:p>
            <a:pPr algn="ctr"/>
            <a:r>
              <a:rPr lang="en-US" sz="1600" b="1"/>
              <a:t>frogs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2135188" y="1781175"/>
            <a:ext cx="186499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Gene expression</a:t>
            </a:r>
          </a:p>
          <a:p>
            <a:pPr algn="ctr"/>
            <a:r>
              <a:rPr lang="en-US" sz="1600" b="1" dirty="0" smtClean="0"/>
              <a:t>(</a:t>
            </a:r>
            <a:r>
              <a:rPr lang="en-US" b="1" dirty="0" smtClean="0"/>
              <a:t>RNA-</a:t>
            </a:r>
            <a:r>
              <a:rPr lang="en-US" b="1" dirty="0" err="1" smtClean="0"/>
              <a:t>seq</a:t>
            </a:r>
            <a:r>
              <a:rPr lang="en-US" b="1" dirty="0" smtClean="0"/>
              <a:t>/</a:t>
            </a:r>
            <a:r>
              <a:rPr lang="en-US" sz="1600" b="1" dirty="0" smtClean="0"/>
              <a:t>arrays</a:t>
            </a:r>
            <a:r>
              <a:rPr lang="en-US" sz="1600" b="1" dirty="0"/>
              <a:t>)</a:t>
            </a:r>
          </a:p>
        </p:txBody>
      </p:sp>
      <p:pic>
        <p:nvPicPr>
          <p:cNvPr id="11279" name="Picture 15" descr="microarray_vishy"/>
          <p:cNvPicPr>
            <a:picLocks noChangeAspect="1" noChangeArrowheads="1"/>
          </p:cNvPicPr>
          <p:nvPr/>
        </p:nvPicPr>
        <p:blipFill>
          <a:blip r:embed="rId8"/>
          <a:srcRect r="62248" b="64761"/>
          <a:stretch>
            <a:fillRect/>
          </a:stretch>
        </p:blipFill>
        <p:spPr bwMode="auto">
          <a:xfrm>
            <a:off x="368300" y="1733550"/>
            <a:ext cx="174466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 descr="Image_302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30463" y="2438400"/>
            <a:ext cx="16843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17" descr="7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62200" y="5427663"/>
            <a:ext cx="2209800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76200" y="1263650"/>
            <a:ext cx="2998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Including measurements of...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52400" y="4727575"/>
            <a:ext cx="2222500" cy="835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AAACTGCATCGA  </a:t>
            </a:r>
          </a:p>
          <a:p>
            <a:r>
              <a:rPr lang="en-US" sz="1600" b="1">
                <a:solidFill>
                  <a:srgbClr val="FF0000"/>
                </a:solidFill>
              </a:rPr>
              <a:t>ATCGCGCATCGC  </a:t>
            </a:r>
          </a:p>
          <a:p>
            <a:r>
              <a:rPr lang="en-US" sz="1600" b="1">
                <a:solidFill>
                  <a:srgbClr val="FF0000"/>
                </a:solidFill>
              </a:rPr>
              <a:t>AGCTCTAGCTCCC...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331788" y="3657600"/>
            <a:ext cx="2173287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Protein expression</a:t>
            </a:r>
          </a:p>
          <a:p>
            <a:pPr algn="ctr"/>
            <a:r>
              <a:rPr lang="en-US" sz="1600" b="1"/>
              <a:t>and interactions</a:t>
            </a:r>
          </a:p>
          <a:p>
            <a:pPr algn="ctr"/>
            <a:r>
              <a:rPr lang="en-US" sz="1600" b="1"/>
              <a:t>(Mass spectrometry)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2057400" y="4648200"/>
            <a:ext cx="2238375" cy="5810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Gene organization</a:t>
            </a:r>
            <a:endParaRPr lang="en-US" sz="1600" b="1" dirty="0"/>
          </a:p>
          <a:p>
            <a:pPr algn="ctr"/>
            <a:r>
              <a:rPr lang="en-US" sz="1600" b="1" dirty="0"/>
              <a:t>(Genome sequences)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0" y="6200775"/>
            <a:ext cx="2443163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Gene-gene interactions</a:t>
            </a:r>
          </a:p>
          <a:p>
            <a:pPr algn="ctr"/>
            <a:r>
              <a:rPr lang="en-US" sz="1600" b="1"/>
              <a:t>(Genetic assays)</a:t>
            </a:r>
          </a:p>
        </p:txBody>
      </p:sp>
      <p:pic>
        <p:nvPicPr>
          <p:cNvPr id="1026" name="Picture 2" descr="C:\Users\marcotte\Desktop\EscherichiaColi_NIAID.jpeg"/>
          <p:cNvPicPr>
            <a:picLocks noChangeAspect="1" noChangeArrowheads="1"/>
          </p:cNvPicPr>
          <p:nvPr/>
        </p:nvPicPr>
        <p:blipFill>
          <a:blip r:embed="rId11" cstate="print"/>
          <a:srcRect l="1406" t="10035" r="45703" b="40976"/>
          <a:stretch>
            <a:fillRect/>
          </a:stretch>
        </p:blipFill>
        <p:spPr bwMode="auto">
          <a:xfrm>
            <a:off x="7511780" y="1295400"/>
            <a:ext cx="1175020" cy="915034"/>
          </a:xfrm>
          <a:prstGeom prst="rect">
            <a:avLst/>
          </a:prstGeom>
          <a:noFill/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692617" y="990600"/>
            <a:ext cx="99418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Bacteria</a:t>
            </a:r>
            <a:endParaRPr lang="en-US" sz="1600" b="1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635953" y="39688"/>
            <a:ext cx="62985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These sorts of data can be combined into</a:t>
            </a: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functional gene networks</a:t>
            </a:r>
            <a:endParaRPr lang="en-US" sz="2400" b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/>
          <p:nvPr/>
        </p:nvGrpSpPr>
        <p:grpSpPr>
          <a:xfrm>
            <a:off x="0" y="1733550"/>
            <a:ext cx="4572000" cy="5124450"/>
            <a:chOff x="0" y="1733550"/>
            <a:chExt cx="4572000" cy="5124450"/>
          </a:xfrm>
        </p:grpSpPr>
        <p:sp>
          <p:nvSpPr>
            <p:cNvPr id="11278" name="Text Box 14"/>
            <p:cNvSpPr txBox="1">
              <a:spLocks noChangeArrowheads="1"/>
            </p:cNvSpPr>
            <p:nvPr/>
          </p:nvSpPr>
          <p:spPr bwMode="auto">
            <a:xfrm>
              <a:off x="2135188" y="1781175"/>
              <a:ext cx="1859805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Gene expression</a:t>
              </a:r>
            </a:p>
            <a:p>
              <a:pPr algn="ctr"/>
              <a:r>
                <a:rPr lang="en-US" sz="1600" b="1" dirty="0" smtClean="0"/>
                <a:t>(</a:t>
              </a:r>
              <a:r>
                <a:rPr lang="en-US" b="1" dirty="0" smtClean="0"/>
                <a:t>RNA-</a:t>
              </a:r>
              <a:r>
                <a:rPr lang="en-US" b="1" dirty="0" err="1" smtClean="0"/>
                <a:t>seq</a:t>
              </a:r>
              <a:r>
                <a:rPr lang="en-US" b="1" dirty="0" smtClean="0"/>
                <a:t>/arrays)</a:t>
              </a:r>
              <a:endParaRPr lang="en-US" sz="1600" b="1" dirty="0"/>
            </a:p>
          </p:txBody>
        </p:sp>
        <p:pic>
          <p:nvPicPr>
            <p:cNvPr id="11279" name="Picture 15" descr="microarray_vishy"/>
            <p:cNvPicPr>
              <a:picLocks noChangeAspect="1" noChangeArrowheads="1"/>
            </p:cNvPicPr>
            <p:nvPr/>
          </p:nvPicPr>
          <p:blipFill>
            <a:blip r:embed="rId3"/>
            <a:srcRect r="62248" b="64761"/>
            <a:stretch>
              <a:fillRect/>
            </a:stretch>
          </p:blipFill>
          <p:spPr bwMode="auto">
            <a:xfrm>
              <a:off x="368300" y="1733550"/>
              <a:ext cx="1744663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0" name="Picture 16" descr="Image_3023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30463" y="2438400"/>
              <a:ext cx="1684337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17" descr="7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62200" y="5427663"/>
              <a:ext cx="22098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Text Box 19"/>
            <p:cNvSpPr txBox="1">
              <a:spLocks noChangeArrowheads="1"/>
            </p:cNvSpPr>
            <p:nvPr/>
          </p:nvSpPr>
          <p:spPr bwMode="auto">
            <a:xfrm>
              <a:off x="152400" y="4727575"/>
              <a:ext cx="2222500" cy="8350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AAACTGCATCGA  </a:t>
              </a:r>
            </a:p>
            <a:p>
              <a:r>
                <a:rPr lang="en-US" sz="1600" b="1">
                  <a:solidFill>
                    <a:srgbClr val="FF0000"/>
                  </a:solidFill>
                </a:rPr>
                <a:t>ATCGCGCATCGC  </a:t>
              </a:r>
            </a:p>
            <a:p>
              <a:r>
                <a:rPr lang="en-US" sz="1600" b="1">
                  <a:solidFill>
                    <a:srgbClr val="FF0000"/>
                  </a:solidFill>
                </a:rPr>
                <a:t>AGCTCTAGCTCCC...</a:t>
              </a:r>
            </a:p>
          </p:txBody>
        </p:sp>
        <p:sp>
          <p:nvSpPr>
            <p:cNvPr id="11284" name="Text Box 20"/>
            <p:cNvSpPr txBox="1">
              <a:spLocks noChangeArrowheads="1"/>
            </p:cNvSpPr>
            <p:nvPr/>
          </p:nvSpPr>
          <p:spPr bwMode="auto">
            <a:xfrm>
              <a:off x="331788" y="3657600"/>
              <a:ext cx="2173287" cy="825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Protein expression</a:t>
              </a:r>
            </a:p>
            <a:p>
              <a:pPr algn="ctr"/>
              <a:r>
                <a:rPr lang="en-US" sz="1600" b="1" dirty="0"/>
                <a:t>and interactions</a:t>
              </a:r>
            </a:p>
            <a:p>
              <a:pPr algn="ctr"/>
              <a:r>
                <a:rPr lang="en-US" sz="1600" b="1" dirty="0"/>
                <a:t>(Mass spectrometry)</a:t>
              </a:r>
            </a:p>
          </p:txBody>
        </p:sp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>
              <a:off x="2057400" y="4648200"/>
              <a:ext cx="2238375" cy="5810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Gene organization</a:t>
              </a:r>
            </a:p>
            <a:p>
              <a:pPr algn="ctr"/>
              <a:r>
                <a:rPr lang="en-US" sz="1600" b="1"/>
                <a:t>(Genome sequences)</a:t>
              </a:r>
            </a:p>
          </p:txBody>
        </p:sp>
        <p:sp>
          <p:nvSpPr>
            <p:cNvPr id="11286" name="Text Box 22"/>
            <p:cNvSpPr txBox="1">
              <a:spLocks noChangeArrowheads="1"/>
            </p:cNvSpPr>
            <p:nvPr/>
          </p:nvSpPr>
          <p:spPr bwMode="auto">
            <a:xfrm>
              <a:off x="0" y="6200775"/>
              <a:ext cx="2443163" cy="5810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Gene-gene interactions</a:t>
              </a:r>
            </a:p>
            <a:p>
              <a:pPr algn="ctr"/>
              <a:r>
                <a:rPr lang="en-US" sz="1600" b="1"/>
                <a:t>(Genetic assays)</a:t>
              </a:r>
            </a:p>
          </p:txBody>
        </p:sp>
      </p:grpSp>
      <p:grpSp>
        <p:nvGrpSpPr>
          <p:cNvPr id="3" name="Group 65"/>
          <p:cNvGrpSpPr/>
          <p:nvPr/>
        </p:nvGrpSpPr>
        <p:grpSpPr>
          <a:xfrm>
            <a:off x="-152400" y="39688"/>
            <a:ext cx="9372600" cy="6866711"/>
            <a:chOff x="-152400" y="39688"/>
            <a:chExt cx="9372600" cy="6866711"/>
          </a:xfrm>
        </p:grpSpPr>
        <p:grpSp>
          <p:nvGrpSpPr>
            <p:cNvPr id="4" name="Group 23"/>
            <p:cNvGrpSpPr/>
            <p:nvPr/>
          </p:nvGrpSpPr>
          <p:grpSpPr>
            <a:xfrm>
              <a:off x="1635953" y="39688"/>
              <a:ext cx="7044957" cy="6284912"/>
              <a:chOff x="1635953" y="39688"/>
              <a:chExt cx="7044957" cy="6284912"/>
            </a:xfrm>
          </p:grpSpPr>
          <p:pic>
            <p:nvPicPr>
              <p:cNvPr id="70" name="Picture 17"/>
              <p:cNvPicPr>
                <a:picLocks noChangeAspect="1" noChangeArrowheads="1"/>
              </p:cNvPicPr>
              <p:nvPr/>
            </p:nvPicPr>
            <p:blipFill>
              <a:blip r:embed="rId6"/>
              <a:srcRect l="50042" t="16502" r="5937" b="9001"/>
              <a:stretch>
                <a:fillRect/>
              </a:stretch>
            </p:blipFill>
            <p:spPr bwMode="auto">
              <a:xfrm>
                <a:off x="4322258" y="1360488"/>
                <a:ext cx="4259767" cy="4075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 Box 4"/>
              <p:cNvSpPr txBox="1">
                <a:spLocks noChangeArrowheads="1"/>
              </p:cNvSpPr>
              <p:nvPr/>
            </p:nvSpPr>
            <p:spPr bwMode="auto">
              <a:xfrm>
                <a:off x="1635953" y="39688"/>
                <a:ext cx="6298584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 smtClean="0">
                    <a:latin typeface="Calibri" pitchFamily="34" charset="0"/>
                  </a:rPr>
                  <a:t>These sorts of data can be combined into</a:t>
                </a:r>
              </a:p>
              <a:p>
                <a:pPr algn="ctr">
                  <a:defRPr/>
                </a:pPr>
                <a:r>
                  <a:rPr lang="en-US" sz="2800" b="1" dirty="0" smtClean="0">
                    <a:latin typeface="Calibri" pitchFamily="34" charset="0"/>
                  </a:rPr>
                  <a:t>functional gene networks</a:t>
                </a:r>
                <a:endParaRPr lang="en-US" sz="2400" b="1" dirty="0">
                  <a:latin typeface="Arial" charset="0"/>
                </a:endParaRPr>
              </a:p>
            </p:txBody>
          </p:sp>
          <p:sp>
            <p:nvSpPr>
              <p:cNvPr id="72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981840" y="3020805"/>
                <a:ext cx="70724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Genes</a:t>
                </a:r>
              </a:p>
            </p:txBody>
          </p:sp>
          <p:sp>
            <p:nvSpPr>
              <p:cNvPr id="73" name="Text Box 8"/>
              <p:cNvSpPr txBox="1">
                <a:spLocks noChangeArrowheads="1"/>
              </p:cNvSpPr>
              <p:nvPr/>
            </p:nvSpPr>
            <p:spPr bwMode="auto">
              <a:xfrm>
                <a:off x="3600821" y="5955268"/>
                <a:ext cx="43280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Gives 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an 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estimate 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of cell’s 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“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wiring diagram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”</a:t>
                </a:r>
                <a:endPara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74" name="Text Box 12"/>
              <p:cNvSpPr txBox="1">
                <a:spLocks noChangeArrowheads="1"/>
              </p:cNvSpPr>
              <p:nvPr/>
            </p:nvSpPr>
            <p:spPr bwMode="auto">
              <a:xfrm>
                <a:off x="6745288" y="914400"/>
                <a:ext cx="1192212" cy="3365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Networks</a:t>
                </a:r>
              </a:p>
            </p:txBody>
          </p:sp>
          <p:sp>
            <p:nvSpPr>
              <p:cNvPr id="76" name="Text Box 16"/>
              <p:cNvSpPr txBox="1">
                <a:spLocks noChangeArrowheads="1"/>
              </p:cNvSpPr>
              <p:nvPr/>
            </p:nvSpPr>
            <p:spPr bwMode="auto">
              <a:xfrm>
                <a:off x="7556500" y="5454650"/>
                <a:ext cx="112441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Confidence</a:t>
                </a:r>
              </a:p>
            </p:txBody>
          </p:sp>
          <p:sp>
            <p:nvSpPr>
              <p:cNvPr id="77" name="Text Box 18"/>
              <p:cNvSpPr txBox="1">
                <a:spLocks noChangeArrowheads="1"/>
              </p:cNvSpPr>
              <p:nvPr/>
            </p:nvSpPr>
            <p:spPr bwMode="auto">
              <a:xfrm>
                <a:off x="4241280" y="4645025"/>
                <a:ext cx="2121093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Likelihood of 2 genes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working in the same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biological process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67200" y="1905000"/>
                <a:ext cx="20574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" name="Text Box 14"/>
              <p:cNvSpPr txBox="1">
                <a:spLocks noChangeArrowheads="1"/>
              </p:cNvSpPr>
              <p:nvPr/>
            </p:nvSpPr>
            <p:spPr bwMode="auto">
              <a:xfrm>
                <a:off x="4902200" y="2128838"/>
                <a:ext cx="70724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  <a:cs typeface="Calibri" pitchFamily="34" charset="0"/>
                  </a:rPr>
                  <a:t>Genes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5004594" y="4063206"/>
                <a:ext cx="514350" cy="7699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4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=</a:t>
                </a:r>
              </a:p>
            </p:txBody>
          </p:sp>
        </p:grpSp>
        <p:cxnSp>
          <p:nvCxnSpPr>
            <p:cNvPr id="68" name="Straight Arrow Connector 67"/>
            <p:cNvCxnSpPr/>
            <p:nvPr/>
          </p:nvCxnSpPr>
          <p:spPr>
            <a:xfrm>
              <a:off x="3276600" y="3213463"/>
              <a:ext cx="838200" cy="158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-152400" y="6629400"/>
              <a:ext cx="9372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 err="1" smtClean="0">
                  <a:cs typeface="Times New Roman" pitchFamily="18" charset="0"/>
                </a:rPr>
                <a:t>Adapted</a:t>
              </a:r>
              <a:r>
                <a:rPr lang="fr-FR" sz="1200" dirty="0" smtClean="0">
                  <a:cs typeface="Times New Roman" pitchFamily="18" charset="0"/>
                </a:rPr>
                <a:t> </a:t>
              </a:r>
              <a:r>
                <a:rPr lang="fr-FR" sz="1200" dirty="0" err="1" smtClean="0">
                  <a:cs typeface="Times New Roman" pitchFamily="18" charset="0"/>
                </a:rPr>
                <a:t>from</a:t>
              </a:r>
              <a:r>
                <a:rPr lang="fr-FR" sz="1200" dirty="0" smtClean="0">
                  <a:cs typeface="Times New Roman" pitchFamily="18" charset="0"/>
                </a:rPr>
                <a:t> Fraser &amp; Marcotte, </a:t>
              </a:r>
              <a:r>
                <a:rPr lang="en-US" sz="1200" i="1" dirty="0" smtClean="0">
                  <a:cs typeface="Times New Roman" pitchFamily="18" charset="0"/>
                </a:rPr>
                <a:t>Nature </a:t>
              </a:r>
              <a:r>
                <a:rPr lang="en-US" sz="1200" i="1" dirty="0">
                  <a:cs typeface="Times New Roman" pitchFamily="18" charset="0"/>
                </a:rPr>
                <a:t>Genetics </a:t>
              </a:r>
              <a:r>
                <a:rPr lang="en-US" sz="1200" i="1" dirty="0" smtClean="0">
                  <a:cs typeface="Times New Roman" pitchFamily="18" charset="0"/>
                </a:rPr>
                <a:t>(</a:t>
              </a:r>
              <a:r>
                <a:rPr lang="en-US" sz="1200" dirty="0" smtClean="0">
                  <a:cs typeface="Times New Roman" pitchFamily="18" charset="0"/>
                </a:rPr>
                <a:t>2004)</a:t>
              </a:r>
              <a:endParaRPr lang="en-US" sz="1200" dirty="0"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6667 -0.104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-5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Primary or derived interaction 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/>
              <a:t>Bayesian </a:t>
            </a:r>
            <a:r>
              <a:rPr lang="en-US" dirty="0"/>
              <a:t>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 smtClean="0">
                <a:cs typeface="Times New Roman" pitchFamily="18" charset="0"/>
              </a:rPr>
              <a:t>Adapted</a:t>
            </a:r>
            <a:r>
              <a:rPr lang="fr-FR" sz="1200" dirty="0" smtClean="0">
                <a:cs typeface="Times New Roman" pitchFamily="18" charset="0"/>
              </a:rPr>
              <a:t> </a:t>
            </a:r>
            <a:r>
              <a:rPr lang="fr-FR" sz="1200" dirty="0" err="1" smtClean="0">
                <a:cs typeface="Times New Roman" pitchFamily="18" charset="0"/>
              </a:rPr>
              <a:t>from</a:t>
            </a:r>
            <a:r>
              <a:rPr lang="fr-FR" sz="1200" dirty="0" smtClean="0">
                <a:cs typeface="Times New Roman" pitchFamily="18" charset="0"/>
              </a:rPr>
              <a:t> Fraser &amp; Marcotte, </a:t>
            </a:r>
            <a:r>
              <a:rPr lang="en-US" sz="1200" i="1" dirty="0" smtClean="0">
                <a:cs typeface="Times New Roman" pitchFamily="18" charset="0"/>
              </a:rPr>
              <a:t>Nature </a:t>
            </a:r>
            <a:r>
              <a:rPr lang="en-US" sz="1200" i="1" dirty="0">
                <a:cs typeface="Times New Roman" pitchFamily="18" charset="0"/>
              </a:rPr>
              <a:t>Genetics </a:t>
            </a:r>
            <a:r>
              <a:rPr lang="en-US" sz="1200" i="1" dirty="0" smtClean="0">
                <a:cs typeface="Times New Roman" pitchFamily="18" charset="0"/>
              </a:rPr>
              <a:t>(</a:t>
            </a:r>
            <a:r>
              <a:rPr lang="en-US" sz="1200" dirty="0" smtClean="0">
                <a:cs typeface="Times New Roman" pitchFamily="18" charset="0"/>
              </a:rPr>
              <a:t>2004)</a:t>
            </a:r>
            <a:endParaRPr lang="en-US" sz="1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533400"/>
            <a:ext cx="411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43000"/>
            <a:ext cx="914235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79955" y="6575661"/>
            <a:ext cx="39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Lee </a:t>
            </a:r>
            <a:r>
              <a:rPr lang="en-US" sz="1200" dirty="0" smtClean="0"/>
              <a:t>&amp; </a:t>
            </a:r>
            <a:r>
              <a:rPr lang="en-US" sz="1200" dirty="0" err="1" smtClean="0"/>
              <a:t>Marcotte</a:t>
            </a:r>
            <a:r>
              <a:rPr lang="en-US" sz="1200" dirty="0" smtClean="0"/>
              <a:t>, </a:t>
            </a:r>
            <a:r>
              <a:rPr lang="en-US" sz="1200" i="1" dirty="0"/>
              <a:t>Methods </a:t>
            </a:r>
            <a:r>
              <a:rPr lang="en-US" sz="1200" i="1" dirty="0" err="1"/>
              <a:t>Mol</a:t>
            </a:r>
            <a:r>
              <a:rPr lang="en-US" sz="1200" i="1" dirty="0"/>
              <a:t> </a:t>
            </a:r>
            <a:r>
              <a:rPr lang="en-US" sz="1200" i="1" dirty="0" smtClean="0"/>
              <a:t>Biol</a:t>
            </a:r>
            <a:r>
              <a:rPr lang="en-US" sz="1200" dirty="0" smtClean="0"/>
              <a:t>. </a:t>
            </a:r>
            <a:r>
              <a:rPr lang="en-US" sz="1200" dirty="0"/>
              <a:t>453:267-78. (2008)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60429" y="10180"/>
            <a:ext cx="855497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 more detail:  Constructing a functional gene network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680558" y="4419600"/>
            <a:ext cx="17584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pitchFamily="34" charset="0"/>
              </a:rPr>
              <a:t>(Infer </a:t>
            </a:r>
            <a:r>
              <a:rPr lang="en-US" sz="1400" b="1" dirty="0">
                <a:latin typeface="Calibri" pitchFamily="34" charset="0"/>
              </a:rPr>
              <a:t>associations by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regression models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in supervised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Bayesian </a:t>
            </a:r>
            <a:r>
              <a:rPr lang="en-US" sz="1400" b="1" dirty="0" smtClean="0">
                <a:latin typeface="Calibri" pitchFamily="34" charset="0"/>
              </a:rPr>
              <a:t>framework)</a:t>
            </a:r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b="48322"/>
          <a:stretch>
            <a:fillRect/>
          </a:stretch>
        </p:blipFill>
        <p:spPr bwMode="auto">
          <a:xfrm>
            <a:off x="395288" y="1463675"/>
            <a:ext cx="8215312" cy="227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28600" y="0"/>
            <a:ext cx="8610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volutionary information is usually a key predictor– e.g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., predictions for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plant-specific traits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often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use fungal &amp;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animal data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 t="51544"/>
          <a:stretch>
            <a:fillRect/>
          </a:stretch>
        </p:blipFill>
        <p:spPr bwMode="auto">
          <a:xfrm>
            <a:off x="319088" y="4362450"/>
            <a:ext cx="8443912" cy="219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0" y="1066800"/>
            <a:ext cx="6259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seedling pigmentation genes…</a:t>
            </a: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0" y="3962400"/>
            <a:ext cx="6487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…were predicted from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both plant and animal data: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455738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4362450"/>
            <a:ext cx="152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58200" y="6115050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414472" y="6581001"/>
            <a:ext cx="369594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Lee,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Ambaru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et al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Nature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Biotech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28(2):149-156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2010)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to a disease or function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in the gene network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New candidate genes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for that process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343400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Query with genes already linked to a disease or function, e.g. the red or blue function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343400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Infer new candidate genes for that process (e.g. predicting the green genes for the red function)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We can propagate annotations across the graph to infer new annotations for genes (network “guilt-by-association”, or GBA). Measuring how well this works on hidden, but known, functions gives us an idea how 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1828800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343400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Assess the network’s predictive ability for that function using cross-validated ROC or recall/precision analysis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</a:t>
            </a:r>
            <a:r>
              <a:rPr lang="en-US" sz="1200" i="1" dirty="0" smtClean="0"/>
              <a:t>Biotechnology </a:t>
            </a:r>
            <a:r>
              <a:rPr lang="en-US" sz="1200" dirty="0" smtClean="0"/>
              <a:t>28:149-156 (</a:t>
            </a:r>
            <a:r>
              <a:rPr lang="en-US" sz="1200" dirty="0"/>
              <a:t>2010)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10400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02894"/>
            <a:ext cx="446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 pitchFamily="34" charset="0"/>
              </a:rPr>
              <a:t>Calculating ROC curves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636454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Actual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422808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Prediction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97500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478" y="1975008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2855654"/>
            <a:ext cx="387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108608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N’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38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03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</a:rPr>
              <a:t>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4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29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 smtClean="0">
                <a:latin typeface="Calibri" pitchFamily="34" charset="0"/>
              </a:rPr>
              <a:t>Negative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75008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Basic idea: sort predictions from best to worst, plot TPR vs. FPR as you traverse the ranked list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822918"/>
            <a:ext cx="2973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TPR = TP / P = TP / (TP + FN)</a:t>
            </a:r>
          </a:p>
          <a:p>
            <a:r>
              <a:rPr lang="en-US" dirty="0" smtClean="0"/>
              <a:t>        = </a:t>
            </a:r>
            <a:r>
              <a:rPr lang="en-US" dirty="0"/>
              <a:t>T</a:t>
            </a:r>
            <a:r>
              <a:rPr lang="en-US" dirty="0" smtClean="0"/>
              <a:t>rue </a:t>
            </a:r>
            <a:r>
              <a:rPr lang="en-US" dirty="0"/>
              <a:t>P</a:t>
            </a:r>
            <a:r>
              <a:rPr lang="en-US" dirty="0" smtClean="0"/>
              <a:t>ositive Rate</a:t>
            </a:r>
          </a:p>
          <a:p>
            <a:r>
              <a:rPr lang="en-US" dirty="0" smtClean="0"/>
              <a:t>        = Sensitivity, Recall</a:t>
            </a:r>
          </a:p>
          <a:p>
            <a:endParaRPr lang="en-US" dirty="0"/>
          </a:p>
          <a:p>
            <a:r>
              <a:rPr lang="en-US" dirty="0" smtClean="0"/>
              <a:t>FPR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N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(FP </a:t>
            </a:r>
            <a:r>
              <a:rPr lang="en-US" dirty="0"/>
              <a:t>+ </a:t>
            </a:r>
            <a:r>
              <a:rPr lang="en-US" dirty="0" smtClean="0"/>
              <a:t>TN)</a:t>
            </a:r>
          </a:p>
          <a:p>
            <a:r>
              <a:rPr lang="en-US" dirty="0"/>
              <a:t> </a:t>
            </a:r>
            <a:r>
              <a:rPr lang="en-US" dirty="0" smtClean="0"/>
              <a:t>       = False Positive Rate</a:t>
            </a:r>
          </a:p>
          <a:p>
            <a:r>
              <a:rPr lang="en-US" dirty="0"/>
              <a:t> </a:t>
            </a:r>
            <a:r>
              <a:rPr lang="en-US" dirty="0" smtClean="0"/>
              <a:t>       = 1 - Specificity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36704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useful to plot Precision [ = TP / (TP + FP) ] vs. Recall ( = TPR)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itchFamily="34" charset="0"/>
              </a:rPr>
              <a:t>Lee, </a:t>
            </a:r>
            <a:r>
              <a:rPr lang="en-US" sz="1200" dirty="0" err="1" smtClean="0">
                <a:cs typeface="Arial" pitchFamily="34" charset="0"/>
              </a:rPr>
              <a:t>Lehner</a:t>
            </a:r>
            <a:r>
              <a:rPr lang="en-US" sz="1200" dirty="0" smtClean="0">
                <a:cs typeface="Arial" pitchFamily="34" charset="0"/>
              </a:rPr>
              <a:t> </a:t>
            </a:r>
            <a:r>
              <a:rPr lang="en-US" sz="1200" i="1" dirty="0" smtClean="0">
                <a:cs typeface="Arial" pitchFamily="34" charset="0"/>
              </a:rPr>
              <a:t>et al., Nat </a:t>
            </a:r>
            <a:r>
              <a:rPr lang="en-US" sz="1200" i="1" dirty="0">
                <a:cs typeface="Arial" pitchFamily="34" charset="0"/>
              </a:rPr>
              <a:t>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 smtClean="0">
                <a:latin typeface="Calibri" pitchFamily="34" charset="0"/>
              </a:rPr>
              <a:t>RNAi</a:t>
            </a:r>
            <a:r>
              <a:rPr lang="en-US" sz="2400" b="1" dirty="0" smtClean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very poorly predicted pathways: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1" y="4419600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 analysis indicates the likely predictive power of the network for a system of interest.</a:t>
            </a:r>
          </a:p>
          <a:p>
            <a:endParaRPr lang="en-US" dirty="0" smtClean="0"/>
          </a:p>
          <a:p>
            <a:r>
              <a:rPr lang="en-US" dirty="0" smtClean="0"/>
              <a:t>A poor ROC </a:t>
            </a:r>
            <a:r>
              <a:rPr lang="en-US" dirty="0" smtClean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i="1" u="sng" dirty="0" smtClean="0">
                <a:latin typeface="Calibri" pitchFamily="34" charset="0"/>
              </a:rPr>
              <a:t>Arabidopsis</a:t>
            </a:r>
            <a:r>
              <a:rPr lang="en-US" sz="2000" b="1" u="sng" dirty="0" smtClean="0">
                <a:latin typeface="Calibri" pitchFamily="34" charset="0"/>
              </a:rPr>
              <a:t>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New genes regulating </a:t>
            </a:r>
            <a:r>
              <a:rPr lang="en-US" sz="1800" b="1" dirty="0">
                <a:latin typeface="Calibri" pitchFamily="34" charset="0"/>
              </a:rPr>
              <a:t>root </a:t>
            </a:r>
            <a:r>
              <a:rPr lang="en-US" sz="1800" b="1" dirty="0" smtClean="0">
                <a:latin typeface="Calibri" pitchFamily="34" charset="0"/>
              </a:rPr>
              <a:t>formation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u="sng" dirty="0">
                <a:latin typeface="Calibri" pitchFamily="34" charset="0"/>
              </a:rPr>
              <a:t>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</a:t>
            </a:r>
            <a:r>
              <a:rPr lang="en-US" sz="1800" b="1" dirty="0" smtClean="0">
                <a:latin typeface="Calibri" pitchFamily="34" charset="0"/>
              </a:rPr>
              <a:t>enes </a:t>
            </a:r>
            <a:r>
              <a:rPr lang="en-US" sz="1800" b="1" dirty="0">
                <a:latin typeface="Calibri" pitchFamily="34" charset="0"/>
              </a:rPr>
              <a:t>that </a:t>
            </a:r>
            <a:r>
              <a:rPr lang="en-US" sz="1800" b="1" dirty="0" smtClean="0">
                <a:latin typeface="Calibri" pitchFamily="34" charset="0"/>
              </a:rPr>
              <a:t>can </a:t>
            </a:r>
            <a:r>
              <a:rPr lang="en-US" sz="1800" b="1" dirty="0">
                <a:latin typeface="Calibri" pitchFamily="34" charset="0"/>
              </a:rPr>
              <a:t>reverse ‘tumors’ in a nematode model </a:t>
            </a:r>
            <a:r>
              <a:rPr lang="en-US" sz="1800" b="1" dirty="0" smtClean="0">
                <a:latin typeface="Calibri" pitchFamily="34" charset="0"/>
              </a:rPr>
              <a:t>of </a:t>
            </a:r>
            <a:r>
              <a:rPr lang="en-US" sz="1800" b="1" dirty="0" err="1" smtClean="0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mice/frogs: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birth defect gene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worms: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</a:t>
            </a:r>
            <a:r>
              <a:rPr lang="en-US" sz="1800" b="1" dirty="0" smtClean="0">
                <a:latin typeface="Calibri" pitchFamily="34" charset="0"/>
              </a:rPr>
              <a:t>pecific gene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expression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yeast:</a:t>
            </a:r>
            <a:r>
              <a:rPr lang="en-US" sz="2000" b="1" dirty="0" smtClean="0">
                <a:latin typeface="Calibri" pitchFamily="34" charset="0"/>
              </a:rPr>
              <a:t>  </a:t>
            </a:r>
            <a:r>
              <a:rPr lang="en-US" sz="1800" b="1" dirty="0" smtClean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</a:t>
            </a:r>
            <a:r>
              <a:rPr lang="en-US" sz="1800" b="1" dirty="0" smtClean="0">
                <a:latin typeface="Calibri" pitchFamily="34" charset="0"/>
              </a:rPr>
              <a:t>iogenesis genes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Lehner</a:t>
            </a:r>
            <a:r>
              <a:rPr lang="en-US" sz="1200" dirty="0" smtClean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Gray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 smtClean="0">
                <a:effectLst/>
              </a:rPr>
              <a:t>Chikina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Comp Biology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Hess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Genetics </a:t>
            </a:r>
            <a:r>
              <a:rPr lang="en-US" sz="1200" b="0" dirty="0" smtClean="0">
                <a:effectLst/>
              </a:rPr>
              <a:t>(2009</a:t>
            </a:r>
            <a:r>
              <a:rPr lang="en-US" sz="1200" b="0" dirty="0">
                <a:effectLst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701" name="Rectangle 13"/>
          <p:cNvSpPr>
            <a:spLocks noChangeArrowheads="1"/>
          </p:cNvSpPr>
          <p:nvPr/>
        </p:nvSpPr>
        <p:spPr bwMode="auto">
          <a:xfrm>
            <a:off x="0" y="0"/>
            <a:ext cx="8610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Applicable to non-model organisms: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 rice: Identifying genes regulating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esistance to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Xanthomonas</a:t>
            </a: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oryzae</a:t>
            </a: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infection 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0" y="2057400"/>
            <a:ext cx="6172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Rice is the primary food source for &gt;2 billion people worldwide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  &gt;500 million tons rice/year are grown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  Bacterial rice blight destroys </a:t>
            </a:r>
            <a:r>
              <a:rPr lang="en-US" sz="1800" u="sng" dirty="0" smtClean="0">
                <a:latin typeface="Calibri" pitchFamily="34" charset="0"/>
              </a:rPr>
              <a:t>up to 10-50% / year</a:t>
            </a:r>
            <a:r>
              <a:rPr lang="en-US" sz="1800" dirty="0" smtClean="0">
                <a:latin typeface="Calibri" pitchFamily="34" charset="0"/>
              </a:rPr>
              <a:t> in Africa/Asia   </a:t>
            </a: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086862"/>
            <a:ext cx="2820988" cy="5110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6096000" y="6197025"/>
            <a:ext cx="1077913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wild type</a:t>
            </a: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010400" y="6197025"/>
            <a:ext cx="1050925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resistant</a:t>
            </a:r>
          </a:p>
        </p:txBody>
      </p:sp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7924800" y="6197025"/>
            <a:ext cx="104887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resistant +</a:t>
            </a:r>
          </a:p>
          <a:p>
            <a:pPr algn="ctr"/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RNAi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24" name="Text Box 24"/>
          <p:cNvSpPr txBox="1">
            <a:spLocks noChangeArrowheads="1"/>
          </p:cNvSpPr>
          <p:nvPr/>
        </p:nvSpPr>
        <p:spPr bwMode="auto">
          <a:xfrm>
            <a:off x="5791200" y="496312"/>
            <a:ext cx="3352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new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gene promoting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resistance to rice blight</a:t>
            </a:r>
          </a:p>
        </p:txBody>
      </p:sp>
      <p:sp>
        <p:nvSpPr>
          <p:cNvPr id="16397" name="TextBox 12"/>
          <p:cNvSpPr txBox="1">
            <a:spLocks noChangeArrowheads="1"/>
          </p:cNvSpPr>
          <p:nvPr/>
        </p:nvSpPr>
        <p:spPr bwMode="auto">
          <a:xfrm>
            <a:off x="3913188" y="1275775"/>
            <a:ext cx="1935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Infection with </a:t>
            </a:r>
            <a:r>
              <a:rPr lang="en-US" sz="1800" b="1" i="1" dirty="0" err="1">
                <a:latin typeface="Calibri" pitchFamily="34" charset="0"/>
              </a:rPr>
              <a:t>Xoo</a:t>
            </a:r>
            <a:endParaRPr lang="en-US" sz="18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91200" y="1461512"/>
            <a:ext cx="533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4305" name="Picture 1"/>
          <p:cNvPicPr>
            <a:picLocks noChangeAspect="1" noChangeArrowheads="1"/>
          </p:cNvPicPr>
          <p:nvPr/>
        </p:nvPicPr>
        <p:blipFill>
          <a:blip r:embed="rId4"/>
          <a:srcRect l="21663" t="37486" r="57577" b="13714"/>
          <a:stretch>
            <a:fillRect/>
          </a:stretch>
        </p:blipFill>
        <p:spPr bwMode="auto">
          <a:xfrm>
            <a:off x="1226657" y="3733800"/>
            <a:ext cx="1446486" cy="2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/>
          <p:nvPr/>
        </p:nvCxnSpPr>
        <p:spPr>
          <a:xfrm rot="5400000">
            <a:off x="8077994" y="1309112"/>
            <a:ext cx="4572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/>
          <a:srcRect l="45606" t="37486" r="33064" b="13714"/>
          <a:stretch>
            <a:fillRect/>
          </a:stretch>
        </p:blipFill>
        <p:spPr bwMode="auto">
          <a:xfrm>
            <a:off x="2857205" y="3733800"/>
            <a:ext cx="1486195" cy="2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 rot="16200000">
            <a:off x="207378" y="4898023"/>
            <a:ext cx="175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Calibri" pitchFamily="34" charset="0"/>
                <a:cs typeface="Calibri" pitchFamily="34" charset="0"/>
              </a:rPr>
              <a:t>Source:</a:t>
            </a:r>
            <a:r>
              <a:rPr lang="en-US" sz="8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800" dirty="0" smtClean="0">
                <a:latin typeface="Calibri" pitchFamily="34" charset="0"/>
                <a:cs typeface="Calibri" pitchFamily="34" charset="0"/>
              </a:rPr>
              <a:t>Russell, Hertz, McMillan</a:t>
            </a:r>
          </a:p>
          <a:p>
            <a:r>
              <a:rPr lang="en-US" sz="800" i="1" dirty="0" smtClean="0">
                <a:latin typeface="Calibri" pitchFamily="34" charset="0"/>
                <a:cs typeface="Calibri" pitchFamily="34" charset="0"/>
              </a:rPr>
              <a:t>Biology: The Dynamic Science </a:t>
            </a:r>
            <a:endParaRPr lang="en-US" sz="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7097" y="3429000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Normal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3429000"/>
            <a:ext cx="881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Infected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0" y="6583363"/>
            <a:ext cx="347383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Lee, </a:t>
            </a:r>
            <a:r>
              <a:rPr lang="en-US" sz="1200" dirty="0" err="1"/>
              <a:t>Seo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PNAS </a:t>
            </a:r>
            <a:r>
              <a:rPr lang="en-US" sz="1200" dirty="0"/>
              <a:t>108:18548–18553 </a:t>
            </a:r>
            <a:r>
              <a:rPr lang="en-US" sz="1200" i="1" dirty="0" smtClean="0"/>
              <a:t> </a:t>
            </a:r>
            <a:r>
              <a:rPr lang="en-US" sz="1200" dirty="0" smtClean="0"/>
              <a:t>(2011)</a:t>
            </a:r>
            <a:endParaRPr lang="en-US" sz="1200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08499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676400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alibri" pitchFamily="34" charset="0"/>
              </a:rPr>
              <a:t>Live </a:t>
            </a:r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b="1" dirty="0" smtClean="0">
                <a:latin typeface="Calibri" pitchFamily="34" charset="0"/>
              </a:rPr>
              <a:t>emo of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</a:t>
            </a:r>
            <a:r>
              <a:rPr lang="en-US" sz="4800" b="1" dirty="0" smtClean="0">
                <a:latin typeface="Calibri" pitchFamily="34" charset="0"/>
              </a:rPr>
              <a:t>unctional networks and </a:t>
            </a:r>
            <a:r>
              <a:rPr lang="en-US" sz="4800" b="1" dirty="0" err="1" smtClean="0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71600"/>
            <a:ext cx="6858000" cy="5143500"/>
          </a:xfrm>
          <a:prstGeom prst="rect">
            <a:avLst/>
          </a:prstGeom>
          <a:noFill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7162800" y="2586038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a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8305800" y="2586038"/>
            <a:ext cx="30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b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8305800" y="3957638"/>
            <a:ext cx="28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e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8305800" y="3271838"/>
            <a:ext cx="277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g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7162800" y="33480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d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7086600" y="3957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b2</a:t>
            </a: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8153400" y="471963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c12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7239000" y="4719638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a</a:t>
            </a:r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 flipV="1"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2" name="Line 12"/>
          <p:cNvSpPr>
            <a:spLocks noChangeShapeType="1"/>
          </p:cNvSpPr>
          <p:nvPr/>
        </p:nvSpPr>
        <p:spPr bwMode="auto">
          <a:xfrm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flipV="1">
            <a:off x="75438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>
            <a:off x="7543800" y="2890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82296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flipV="1">
            <a:off x="75438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 flipV="1">
            <a:off x="82296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 flipV="1">
            <a:off x="75438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 flipV="1">
            <a:off x="82296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>
            <a:off x="7543800" y="47196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1" name="Oval 21"/>
          <p:cNvSpPr>
            <a:spLocks noChangeArrowheads="1"/>
          </p:cNvSpPr>
          <p:nvPr/>
        </p:nvSpPr>
        <p:spPr bwMode="auto">
          <a:xfrm>
            <a:off x="74676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Oval 22"/>
          <p:cNvSpPr>
            <a:spLocks noChangeArrowheads="1"/>
          </p:cNvSpPr>
          <p:nvPr/>
        </p:nvSpPr>
        <p:spPr bwMode="auto">
          <a:xfrm>
            <a:off x="74676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Oval 23"/>
          <p:cNvSpPr>
            <a:spLocks noChangeArrowheads="1"/>
          </p:cNvSpPr>
          <p:nvPr/>
        </p:nvSpPr>
        <p:spPr bwMode="auto">
          <a:xfrm>
            <a:off x="81534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4" name="Oval 24"/>
          <p:cNvSpPr>
            <a:spLocks noChangeArrowheads="1"/>
          </p:cNvSpPr>
          <p:nvPr/>
        </p:nvSpPr>
        <p:spPr bwMode="auto">
          <a:xfrm>
            <a:off x="81534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5" name="Oval 25"/>
          <p:cNvSpPr>
            <a:spLocks noChangeArrowheads="1"/>
          </p:cNvSpPr>
          <p:nvPr/>
        </p:nvSpPr>
        <p:spPr bwMode="auto">
          <a:xfrm>
            <a:off x="74676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Oval 26"/>
          <p:cNvSpPr>
            <a:spLocks noChangeArrowheads="1"/>
          </p:cNvSpPr>
          <p:nvPr/>
        </p:nvSpPr>
        <p:spPr bwMode="auto">
          <a:xfrm>
            <a:off x="74676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Oval 27"/>
          <p:cNvSpPr>
            <a:spLocks noChangeArrowheads="1"/>
          </p:cNvSpPr>
          <p:nvPr/>
        </p:nvSpPr>
        <p:spPr bwMode="auto">
          <a:xfrm>
            <a:off x="81534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8" name="Oval 28"/>
          <p:cNvSpPr>
            <a:spLocks noChangeArrowheads="1"/>
          </p:cNvSpPr>
          <p:nvPr/>
        </p:nvSpPr>
        <p:spPr bwMode="auto">
          <a:xfrm>
            <a:off x="81534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457200" y="4248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64923" y="6858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Network</a:t>
            </a:r>
          </a:p>
          <a:p>
            <a:pPr algn="ctr"/>
            <a:r>
              <a:rPr lang="en-US" sz="180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582462" y="654050"/>
            <a:ext cx="1843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X-ray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08450" y="6858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Schematic</a:t>
            </a:r>
          </a:p>
          <a:p>
            <a:pPr algn="ctr"/>
            <a:r>
              <a:rPr lang="en-US" sz="180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Total set = </a:t>
            </a:r>
            <a:r>
              <a:rPr lang="en-US" sz="180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/>
              <a:t>Sum of </a:t>
            </a:r>
            <a:r>
              <a:rPr lang="en-US" sz="1800">
                <a:solidFill>
                  <a:srgbClr val="FF0000"/>
                </a:solidFill>
              </a:rPr>
              <a:t>direct</a:t>
            </a:r>
            <a:r>
              <a:rPr lang="en-US" sz="1800"/>
              <a:t> + </a:t>
            </a:r>
            <a:r>
              <a:rPr lang="en-US" sz="1800">
                <a:solidFill>
                  <a:srgbClr val="FF0000"/>
                </a:solidFill>
              </a:rPr>
              <a:t>indirect</a:t>
            </a:r>
            <a:r>
              <a:rPr lang="en-US" sz="1800"/>
              <a:t> </a:t>
            </a:r>
          </a:p>
          <a:p>
            <a:pPr algn="l"/>
            <a:r>
              <a:rPr lang="en-US" sz="180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Contacts between proteins define protein interaction networks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 smtClean="0">
                <a:latin typeface="Calibri" pitchFamily="34" charset="0"/>
              </a:rPr>
              <a:t>Some of these capture physical interactions, some genetic, some informational or logical.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</a:t>
            </a:r>
            <a:r>
              <a:rPr lang="en-US" sz="1800" dirty="0" smtClean="0">
                <a:latin typeface="Calibri" pitchFamily="34" charset="0"/>
              </a:rPr>
              <a:t>perator </a:t>
            </a:r>
            <a:r>
              <a:rPr lang="en-US" sz="1800" dirty="0">
                <a:latin typeface="Calibri" pitchFamily="34" charset="0"/>
              </a:rPr>
              <a:t>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ranscription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    machinery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two-hybrid assays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Uetz</a:t>
            </a:r>
            <a:r>
              <a:rPr lang="en-US" sz="1200" dirty="0" smtClean="0"/>
              <a:t>, </a:t>
            </a:r>
            <a:r>
              <a:rPr lang="en-US" sz="1200" dirty="0" err="1" smtClean="0"/>
              <a:t>Giot</a:t>
            </a:r>
            <a:r>
              <a:rPr lang="en-US" sz="1200" dirty="0" smtClean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Nature</a:t>
            </a:r>
            <a:r>
              <a:rPr lang="en-US" sz="1200" dirty="0" smtClean="0"/>
              <a:t> (2000)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3617 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48984</TotalTime>
  <Words>1578</Words>
  <Application>Microsoft Office PowerPoint</Application>
  <PresentationFormat>On-screen Show (4:3)</PresentationFormat>
  <Paragraphs>355</Paragraphs>
  <Slides>37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1785</cp:revision>
  <cp:lastPrinted>2016-04-19T15:46:31Z</cp:lastPrinted>
  <dcterms:created xsi:type="dcterms:W3CDTF">2002-09-07T00:42:37Z</dcterms:created>
  <dcterms:modified xsi:type="dcterms:W3CDTF">2016-04-19T15:50:15Z</dcterms:modified>
</cp:coreProperties>
</file>