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20"/>
  </p:handoutMasterIdLst>
  <p:sldIdLst>
    <p:sldId id="264" r:id="rId2"/>
    <p:sldId id="270" r:id="rId3"/>
    <p:sldId id="265" r:id="rId4"/>
    <p:sldId id="269" r:id="rId5"/>
    <p:sldId id="277" r:id="rId6"/>
    <p:sldId id="283" r:id="rId7"/>
    <p:sldId id="271" r:id="rId8"/>
    <p:sldId id="272" r:id="rId9"/>
    <p:sldId id="273" r:id="rId10"/>
    <p:sldId id="267" r:id="rId11"/>
    <p:sldId id="278" r:id="rId12"/>
    <p:sldId id="274" r:id="rId13"/>
    <p:sldId id="268" r:id="rId14"/>
    <p:sldId id="275" r:id="rId15"/>
    <p:sldId id="276" r:id="rId16"/>
    <p:sldId id="280" r:id="rId17"/>
    <p:sldId id="281" r:id="rId18"/>
    <p:sldId id="282" r:id="rId1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6" d="100"/>
          <a:sy n="11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9CF223-2483-47D9-ACE5-76F53A1FD46B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604980-1DB3-43DC-997D-3064F1BFD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0066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273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145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38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5955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43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9298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28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681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522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1524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07D0E-F905-4AA5-906F-DBD9A2766A5A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8014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07D0E-F905-4AA5-906F-DBD9A2766A5A}" type="datetimeFigureOut">
              <a:rPr lang="en-US" smtClean="0"/>
              <a:t>1/18/2015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5F575-BA88-4F74-8D5A-947BCF0110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3402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bi.nlm.nih.gov/books/NBK3862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python.org/2/library/urllib2.html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transpos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676400"/>
            <a:ext cx="6536202" cy="337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/>
          <p:cNvSpPr/>
          <p:nvPr/>
        </p:nvSpPr>
        <p:spPr>
          <a:xfrm>
            <a:off x="249195" y="0"/>
            <a:ext cx="8763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Wrapping up our last topic:</a:t>
            </a:r>
          </a:p>
          <a:p>
            <a:pPr algn="ctr"/>
            <a:r>
              <a:rPr lang="en-US" sz="2800" b="1" dirty="0" smtClean="0"/>
              <a:t>You and your (DNA) parasites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43000" y="5682734"/>
            <a:ext cx="68524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Events like these, happening over and over again, have led to…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642556"/>
            <a:ext cx="24801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Texas/BCH391L/Spring 2015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483261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533400" y="1166843"/>
            <a:ext cx="815340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92D050"/>
                </a:solidFill>
              </a:rPr>
              <a:t>import</a:t>
            </a:r>
            <a:r>
              <a:rPr lang="en-US" dirty="0"/>
              <a:t> urllib2		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include the urllib2 module</a:t>
            </a:r>
          </a:p>
          <a:p>
            <a:endParaRPr lang="en-US" dirty="0"/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"http://www.utexas.edu/"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</a:t>
            </a:r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this 'try' statement tells Python that we might expect an error.</a:t>
            </a:r>
          </a:p>
          <a:p>
            <a:r>
              <a:rPr lang="en-US" dirty="0" smtClean="0"/>
              <a:t>     request </a:t>
            </a:r>
            <a:r>
              <a:rPr lang="en-US" dirty="0"/>
              <a:t>= urllib2.urlopen(</a:t>
            </a:r>
            <a:r>
              <a:rPr lang="en-US" dirty="0" err="1"/>
              <a:t>url</a:t>
            </a:r>
            <a:r>
              <a:rPr lang="en-US" dirty="0"/>
              <a:t>)	</a:t>
            </a:r>
            <a:r>
              <a:rPr lang="en-US" dirty="0">
                <a:solidFill>
                  <a:srgbClr val="FF0000"/>
                </a:solidFill>
              </a:rPr>
              <a:t># setup a request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		</a:t>
            </a:r>
            <a:r>
              <a:rPr lang="en-US" dirty="0">
                <a:solidFill>
                  <a:srgbClr val="FF0000"/>
                </a:solidFill>
              </a:rPr>
              <a:t># save the response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page			</a:t>
            </a:r>
            <a:r>
              <a:rPr lang="en-US" dirty="0">
                <a:solidFill>
                  <a:srgbClr val="FF0000"/>
                </a:solidFill>
              </a:rPr>
              <a:t># show the result to the </a:t>
            </a:r>
            <a:r>
              <a:rPr lang="en-US" dirty="0" smtClean="0">
                <a:solidFill>
                  <a:srgbClr val="FF0000"/>
                </a:solidFill>
              </a:rPr>
              <a:t>user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except</a:t>
            </a:r>
            <a:r>
              <a:rPr lang="en-US" dirty="0"/>
              <a:t> urllib2.HTTPError:	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handle a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>
                <a:solidFill>
                  <a:srgbClr val="92D050"/>
                </a:solidFill>
              </a:rPr>
              <a:t>"Could not find page."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228600"/>
            <a:ext cx="18351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For example:</a:t>
            </a:r>
            <a:endParaRPr lang="en-US" sz="2400" b="1" dirty="0"/>
          </a:p>
        </p:txBody>
      </p:sp>
      <p:sp>
        <p:nvSpPr>
          <p:cNvPr id="5" name="Rectangle 4"/>
          <p:cNvSpPr/>
          <p:nvPr/>
        </p:nvSpPr>
        <p:spPr>
          <a:xfrm>
            <a:off x="490151" y="5498068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ym typeface="Wingdings" pitchFamily="2" charset="2"/>
              </a:rPr>
              <a:t> Run this…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642556"/>
            <a:ext cx="24801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Texas/BCH391L/Spring 2015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406151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219200"/>
            <a:ext cx="868680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&gt;&gt;&gt; </a:t>
            </a:r>
            <a:endParaRPr lang="en-US" dirty="0" smtClean="0"/>
          </a:p>
          <a:p>
            <a:r>
              <a:rPr lang="en-US" dirty="0" smtClean="0"/>
              <a:t>&lt;!</a:t>
            </a:r>
            <a:r>
              <a:rPr lang="en-US" dirty="0"/>
              <a:t>DOCTYPE html PUBLIC "-//W3C//DTD XHTML 1.0 Strict//EN"</a:t>
            </a:r>
          </a:p>
          <a:p>
            <a:r>
              <a:rPr lang="en-US" dirty="0"/>
              <a:t>  "http://www.w3.org/TR/xhtml1/DTD/xhtml1-strict.dtd"&gt;</a:t>
            </a:r>
          </a:p>
          <a:p>
            <a:r>
              <a:rPr lang="en-US" dirty="0"/>
              <a:t>&lt;html </a:t>
            </a:r>
            <a:r>
              <a:rPr lang="en-US" dirty="0" err="1"/>
              <a:t>xmlns</a:t>
            </a:r>
            <a:r>
              <a:rPr lang="en-US" dirty="0"/>
              <a:t>="http://www.w3.org/1999/xhtml" </a:t>
            </a:r>
            <a:r>
              <a:rPr lang="en-US" dirty="0" err="1"/>
              <a:t>xml:lang</a:t>
            </a:r>
            <a:r>
              <a:rPr lang="en-US" dirty="0"/>
              <a:t>="en" </a:t>
            </a:r>
            <a:r>
              <a:rPr lang="en-US" dirty="0" err="1"/>
              <a:t>lang</a:t>
            </a:r>
            <a:r>
              <a:rPr lang="en-US" dirty="0"/>
              <a:t>="en" </a:t>
            </a:r>
            <a:r>
              <a:rPr lang="en-US" dirty="0" err="1"/>
              <a:t>dir</a:t>
            </a:r>
            <a:r>
              <a:rPr lang="en-US" dirty="0"/>
              <a:t>="</a:t>
            </a:r>
            <a:r>
              <a:rPr lang="en-US" dirty="0" err="1"/>
              <a:t>ltr</a:t>
            </a:r>
            <a:r>
              <a:rPr lang="en-US" dirty="0"/>
              <a:t>"&gt;</a:t>
            </a:r>
          </a:p>
          <a:p>
            <a:endParaRPr lang="en-US" dirty="0"/>
          </a:p>
          <a:p>
            <a:r>
              <a:rPr lang="en-US" dirty="0"/>
              <a:t>&lt;head&gt;</a:t>
            </a:r>
          </a:p>
          <a:p>
            <a:r>
              <a:rPr lang="en-US" dirty="0"/>
              <a:t>&lt;meta http-</a:t>
            </a:r>
            <a:r>
              <a:rPr lang="en-US" dirty="0" err="1"/>
              <a:t>equiv</a:t>
            </a:r>
            <a:r>
              <a:rPr lang="en-US" dirty="0"/>
              <a:t>="Content-Type" content="text/html; charset=utf-8" /&gt;</a:t>
            </a:r>
          </a:p>
          <a:p>
            <a:r>
              <a:rPr lang="en-US" dirty="0"/>
              <a:t>  &lt;meta http-</a:t>
            </a:r>
            <a:r>
              <a:rPr lang="en-US" dirty="0" err="1"/>
              <a:t>equiv</a:t>
            </a:r>
            <a:r>
              <a:rPr lang="en-US" dirty="0"/>
              <a:t>="Content-Type" content="text/html; charset=utf-8" /&gt;</a:t>
            </a:r>
          </a:p>
          <a:p>
            <a:r>
              <a:rPr lang="en-US" dirty="0"/>
              <a:t>&lt;link </a:t>
            </a:r>
            <a:r>
              <a:rPr lang="en-US" dirty="0" err="1"/>
              <a:t>rel</a:t>
            </a:r>
            <a:r>
              <a:rPr lang="en-US" dirty="0"/>
              <a:t>="shortcut icon" </a:t>
            </a:r>
            <a:r>
              <a:rPr lang="en-US" dirty="0" err="1"/>
              <a:t>href</a:t>
            </a:r>
            <a:r>
              <a:rPr lang="en-US" dirty="0"/>
              <a:t>="/sites/default/files/webcentral_favicon_0.ico" type="image/x-icon" /&gt;</a:t>
            </a:r>
          </a:p>
          <a:p>
            <a:r>
              <a:rPr lang="en-US" dirty="0"/>
              <a:t>  &lt;title&gt;Home | 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The University of Texas at Austin</a:t>
            </a:r>
            <a:r>
              <a:rPr lang="en-US" dirty="0"/>
              <a:t>&lt;/title&gt;</a:t>
            </a:r>
          </a:p>
          <a:p>
            <a:r>
              <a:rPr lang="en-US" dirty="0"/>
              <a:t>  &lt;link type="text/</a:t>
            </a:r>
            <a:r>
              <a:rPr lang="en-US" dirty="0" err="1"/>
              <a:t>css</a:t>
            </a:r>
            <a:r>
              <a:rPr lang="en-US" dirty="0"/>
              <a:t>" </a:t>
            </a:r>
            <a:r>
              <a:rPr lang="en-US" dirty="0" err="1"/>
              <a:t>rel</a:t>
            </a:r>
            <a:r>
              <a:rPr lang="en-US" dirty="0"/>
              <a:t>="</a:t>
            </a:r>
            <a:r>
              <a:rPr lang="en-US" dirty="0" err="1"/>
              <a:t>stylesheet</a:t>
            </a:r>
            <a:r>
              <a:rPr lang="en-US" dirty="0"/>
              <a:t>" media="all" </a:t>
            </a:r>
            <a:r>
              <a:rPr lang="en-US" dirty="0" err="1"/>
              <a:t>href</a:t>
            </a:r>
            <a:r>
              <a:rPr lang="en-US" dirty="0"/>
              <a:t>="/sites/default/files/</a:t>
            </a:r>
            <a:r>
              <a:rPr lang="en-US" dirty="0" err="1"/>
              <a:t>css</a:t>
            </a:r>
            <a:r>
              <a:rPr lang="en-US" dirty="0"/>
              <a:t>/css_fb3f8aaf8236df2dd5638b3e4913d036.css" </a:t>
            </a:r>
            <a:r>
              <a:rPr lang="en-US" dirty="0"/>
              <a:t>/&gt;</a:t>
            </a:r>
          </a:p>
          <a:p>
            <a:r>
              <a:rPr lang="en-US" dirty="0"/>
              <a:t>  &lt;script type="text/</a:t>
            </a:r>
            <a:r>
              <a:rPr lang="en-US" dirty="0" err="1"/>
              <a:t>javascript</a:t>
            </a:r>
            <a:r>
              <a:rPr lang="en-US" dirty="0"/>
              <a:t>" </a:t>
            </a:r>
            <a:r>
              <a:rPr lang="en-US" dirty="0" err="1"/>
              <a:t>src</a:t>
            </a:r>
            <a:r>
              <a:rPr lang="en-US" dirty="0"/>
              <a:t>="/</a:t>
            </a:r>
            <a:r>
              <a:rPr lang="en-US" dirty="0" smtClean="0"/>
              <a:t>sites/default/files/</a:t>
            </a:r>
            <a:r>
              <a:rPr lang="en-US" dirty="0" err="1" smtClean="0"/>
              <a:t>js</a:t>
            </a:r>
            <a:r>
              <a:rPr lang="en-US" dirty="0" smtClean="0"/>
              <a:t>/js_eddbefa857fb9a42e4c2c8e623df9c0c.jsmin.js</a:t>
            </a:r>
            <a:r>
              <a:rPr lang="en-US" dirty="0" smtClean="0"/>
              <a:t>"&gt;&lt;/</a:t>
            </a:r>
            <a:r>
              <a:rPr lang="en-US" dirty="0"/>
              <a:t>script&gt;</a:t>
            </a:r>
          </a:p>
          <a:p>
            <a:r>
              <a:rPr lang="en-US" dirty="0"/>
              <a:t>&lt;script type="text/</a:t>
            </a:r>
            <a:r>
              <a:rPr lang="en-US" dirty="0" err="1"/>
              <a:t>javascript</a:t>
            </a:r>
            <a:r>
              <a:rPr lang="en-US" dirty="0"/>
              <a:t>"&gt;</a:t>
            </a:r>
          </a:p>
          <a:p>
            <a:r>
              <a:rPr lang="en-US" dirty="0"/>
              <a:t>&lt;!--//--&gt;&lt;![CDATA</a:t>
            </a:r>
            <a:r>
              <a:rPr lang="en-US" dirty="0" smtClean="0"/>
              <a:t>[//&gt;&lt;!—</a:t>
            </a:r>
          </a:p>
          <a:p>
            <a:r>
              <a:rPr lang="en-US" dirty="0" smtClean="0"/>
              <a:t>				…and so on…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77794" y="152400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ym typeface="Wingdings" pitchFamily="2" charset="2"/>
              </a:rPr>
              <a:t> W</a:t>
            </a:r>
            <a:r>
              <a:rPr lang="en-US" b="1" dirty="0" smtClean="0"/>
              <a:t>e </a:t>
            </a:r>
            <a:r>
              <a:rPr lang="en-US" b="1" dirty="0"/>
              <a:t>just captured the UT web page and printed it out (minus the images</a:t>
            </a:r>
            <a:r>
              <a:rPr lang="en-US" b="1" dirty="0" smtClean="0"/>
              <a:t>)… 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642556"/>
            <a:ext cx="24801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Texas/BCH391L/Spring 2015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975671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990600"/>
            <a:ext cx="83820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That was </a:t>
            </a:r>
            <a:r>
              <a:rPr lang="en-US" sz="2400" b="1" dirty="0"/>
              <a:t>a static web </a:t>
            </a:r>
            <a:r>
              <a:rPr lang="en-US" sz="2400" b="1" dirty="0" smtClean="0"/>
              <a:t>page.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 smtClean="0"/>
              <a:t>Let’s try one that </a:t>
            </a:r>
            <a:r>
              <a:rPr lang="en-US" sz="2400" b="1" dirty="0"/>
              <a:t>requires some sort of action, </a:t>
            </a:r>
            <a:endParaRPr lang="en-US" sz="2400" b="1" dirty="0" smtClean="0"/>
          </a:p>
          <a:p>
            <a:pPr algn="ctr"/>
            <a:r>
              <a:rPr lang="en-US" sz="2400" b="1" dirty="0" smtClean="0"/>
              <a:t>for example by entering a </a:t>
            </a:r>
            <a:r>
              <a:rPr lang="en-US" sz="2400" b="1" dirty="0"/>
              <a:t>document id </a:t>
            </a:r>
            <a:r>
              <a:rPr lang="en-US" sz="2400" b="1" dirty="0" smtClean="0"/>
              <a:t>or an id </a:t>
            </a:r>
            <a:r>
              <a:rPr lang="en-US" sz="2400" b="1" dirty="0"/>
              <a:t>code for a </a:t>
            </a:r>
            <a:r>
              <a:rPr lang="en-US" sz="2400" b="1" dirty="0" smtClean="0"/>
              <a:t>sequence.</a:t>
            </a:r>
          </a:p>
          <a:p>
            <a:pPr algn="ctr"/>
            <a:endParaRPr lang="en-US" sz="2400" b="1" dirty="0"/>
          </a:p>
          <a:p>
            <a:pPr algn="ctr"/>
            <a:r>
              <a:rPr lang="en-US" sz="2400" b="1" dirty="0" smtClean="0"/>
              <a:t>Many web pages pass this information along in the web URL itself…</a:t>
            </a:r>
            <a:endParaRPr lang="en-US" sz="24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642556"/>
            <a:ext cx="24801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Texas/BCH391L/Spring 2015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963916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304800"/>
            <a:ext cx="89154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Here’s a </a:t>
            </a:r>
            <a:r>
              <a:rPr lang="en-US" sz="2400" b="1" dirty="0"/>
              <a:t>complete Python program to retrieve a single </a:t>
            </a:r>
            <a:r>
              <a:rPr lang="en-US" sz="2400" b="1" dirty="0" smtClean="0"/>
              <a:t>entry </a:t>
            </a:r>
            <a:r>
              <a:rPr lang="en-US" sz="2400" b="1" dirty="0"/>
              <a:t>from </a:t>
            </a:r>
            <a:r>
              <a:rPr lang="en-US" sz="2400" b="1" dirty="0" smtClean="0"/>
              <a:t>Medline:</a:t>
            </a:r>
            <a:endParaRPr lang="en-US" sz="2400" b="1" dirty="0"/>
          </a:p>
          <a:p>
            <a:r>
              <a:rPr lang="en-US" dirty="0"/>
              <a:t> </a:t>
            </a:r>
            <a:endParaRPr lang="en-US" dirty="0" smtClean="0"/>
          </a:p>
          <a:p>
            <a:endParaRPr lang="en-US" dirty="0">
              <a:solidFill>
                <a:srgbClr val="92D050"/>
              </a:solidFill>
            </a:endParaRPr>
          </a:p>
          <a:p>
            <a:r>
              <a:rPr lang="en-US" dirty="0" smtClean="0">
                <a:solidFill>
                  <a:srgbClr val="92D050"/>
                </a:solidFill>
              </a:rPr>
              <a:t>import</a:t>
            </a:r>
            <a:r>
              <a:rPr lang="en-US" dirty="0" smtClean="0"/>
              <a:t> </a:t>
            </a:r>
            <a:r>
              <a:rPr lang="en-US" dirty="0"/>
              <a:t>urllib2</a:t>
            </a:r>
          </a:p>
          <a:p>
            <a:r>
              <a:rPr lang="en-US" dirty="0" err="1"/>
              <a:t>pmid</a:t>
            </a:r>
            <a:r>
              <a:rPr lang="en-US" dirty="0"/>
              <a:t> = 11237011</a:t>
            </a:r>
          </a:p>
          <a:p>
            <a:endParaRPr lang="en-US" dirty="0"/>
          </a:p>
          <a:p>
            <a:r>
              <a:rPr lang="en-US" dirty="0"/>
              <a:t># Insert the </a:t>
            </a:r>
            <a:r>
              <a:rPr lang="en-US" dirty="0" err="1"/>
              <a:t>pmid</a:t>
            </a:r>
            <a:r>
              <a:rPr lang="en-US" dirty="0"/>
              <a:t> where the {} are in the following URL:</a:t>
            </a:r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"http://www.ncbi.nlm.nih.gov/pubmed/{0}?report=medline&amp;format=text"</a:t>
            </a:r>
            <a:r>
              <a:rPr lang="en-US" dirty="0"/>
              <a:t>.format(pmid)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</a:t>
            </a: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there might be an error!</a:t>
            </a:r>
          </a:p>
          <a:p>
            <a:r>
              <a:rPr lang="en-US" dirty="0"/>
              <a:t>     request = urllib2.urlopen(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page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92D050"/>
                </a:solidFill>
              </a:rPr>
              <a:t>except</a:t>
            </a:r>
            <a:r>
              <a:rPr lang="en-US" dirty="0" smtClean="0"/>
              <a:t> </a:t>
            </a:r>
            <a:r>
              <a:rPr lang="en-US" dirty="0"/>
              <a:t>urllib2.HTTPError:	</a:t>
            </a:r>
            <a:r>
              <a:rPr lang="en-US" dirty="0">
                <a:solidFill>
                  <a:srgbClr val="FF0000"/>
                </a:solidFill>
              </a:rPr>
              <a:t># handle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>
                <a:solidFill>
                  <a:srgbClr val="92D050"/>
                </a:solidFill>
              </a:rPr>
              <a:t>"Could not connect to Medline!"</a:t>
            </a:r>
          </a:p>
          <a:p>
            <a:endParaRPr lang="en-US" dirty="0"/>
          </a:p>
          <a:p>
            <a:r>
              <a:rPr lang="en-US" dirty="0"/>
              <a:t>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642556"/>
            <a:ext cx="24801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Texas/BCH391L/Spring 2015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406151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1782" y="8408"/>
            <a:ext cx="90822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If you run that program, you should get back…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3886200" y="2362200"/>
            <a:ext cx="4572000" cy="830997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2400" b="1" dirty="0"/>
              <a:t>the Medline entry for the human genome sequence paper</a:t>
            </a:r>
          </a:p>
        </p:txBody>
      </p:sp>
      <p:sp>
        <p:nvSpPr>
          <p:cNvPr id="6" name="Rectangle 5"/>
          <p:cNvSpPr/>
          <p:nvPr/>
        </p:nvSpPr>
        <p:spPr>
          <a:xfrm>
            <a:off x="109151" y="762000"/>
            <a:ext cx="89916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&gt;&gt;&gt; </a:t>
            </a:r>
          </a:p>
          <a:p>
            <a:r>
              <a:rPr lang="en-US" sz="1400" dirty="0"/>
              <a:t>&lt;?xml version="1.0" encoding="utf-8"?&gt;</a:t>
            </a:r>
          </a:p>
          <a:p>
            <a:r>
              <a:rPr lang="en-US" sz="1400" dirty="0"/>
              <a:t>&lt;!DOCTYPE html PUBLIC "-//W3C//DTD XHTML 1.0 Transitional//EN" "http://www.w3.org/TR/xhtml1/DTD/xhtml1-transitional.dtd"&gt;</a:t>
            </a:r>
          </a:p>
          <a:p>
            <a:r>
              <a:rPr lang="en-US" sz="1400" dirty="0"/>
              <a:t>&lt;pre&gt;</a:t>
            </a:r>
          </a:p>
          <a:p>
            <a:r>
              <a:rPr lang="en-US" sz="1400" dirty="0"/>
              <a:t>PMID- 11237011</a:t>
            </a:r>
          </a:p>
          <a:p>
            <a:r>
              <a:rPr lang="en-US" sz="1400" dirty="0"/>
              <a:t>OWN - NLM</a:t>
            </a:r>
          </a:p>
          <a:p>
            <a:r>
              <a:rPr lang="en-US" sz="1400" dirty="0"/>
              <a:t>STAT- MEDLINE</a:t>
            </a:r>
          </a:p>
          <a:p>
            <a:r>
              <a:rPr lang="en-US" sz="1400" dirty="0"/>
              <a:t>DA  - 20010309</a:t>
            </a:r>
          </a:p>
          <a:p>
            <a:r>
              <a:rPr lang="en-US" sz="1400" dirty="0"/>
              <a:t>DCOM- 20010322</a:t>
            </a:r>
          </a:p>
          <a:p>
            <a:r>
              <a:rPr lang="en-US" sz="1400" dirty="0"/>
              <a:t>LR  - 20061115</a:t>
            </a:r>
          </a:p>
          <a:p>
            <a:r>
              <a:rPr lang="en-US" sz="1400" dirty="0"/>
              <a:t>IS  - 0028-0836 (Print)</a:t>
            </a:r>
          </a:p>
          <a:p>
            <a:r>
              <a:rPr lang="en-US" sz="1400" dirty="0"/>
              <a:t>IS  - 0028-0836 (Linking)</a:t>
            </a:r>
          </a:p>
          <a:p>
            <a:r>
              <a:rPr lang="en-US" sz="1400" dirty="0"/>
              <a:t>VI  - 409</a:t>
            </a:r>
          </a:p>
          <a:p>
            <a:r>
              <a:rPr lang="en-US" sz="1400" dirty="0"/>
              <a:t>IP  - 6822</a:t>
            </a:r>
          </a:p>
          <a:p>
            <a:r>
              <a:rPr lang="en-US" sz="1400" dirty="0"/>
              <a:t>DP  - 2001 Feb 15</a:t>
            </a:r>
          </a:p>
          <a:p>
            <a:r>
              <a:rPr lang="en-US" sz="1400" dirty="0"/>
              <a:t>TI  - Initial sequencing and analysis of the human genome.</a:t>
            </a:r>
          </a:p>
          <a:p>
            <a:r>
              <a:rPr lang="en-US" sz="1400" dirty="0"/>
              <a:t>PG  - 860-921</a:t>
            </a:r>
          </a:p>
          <a:p>
            <a:r>
              <a:rPr lang="en-US" sz="1400" dirty="0"/>
              <a:t>AB  - The human genome holds an extraordinary trove of information about human</a:t>
            </a:r>
          </a:p>
          <a:p>
            <a:r>
              <a:rPr lang="en-US" sz="1400" dirty="0"/>
              <a:t>      development, physiology, medicine and evolution. Here we report the results of an</a:t>
            </a:r>
          </a:p>
          <a:p>
            <a:r>
              <a:rPr lang="en-US" sz="1400" dirty="0"/>
              <a:t>      international collaboration to produce and make freely available a draft sequence</a:t>
            </a:r>
          </a:p>
          <a:p>
            <a:r>
              <a:rPr lang="en-US" sz="1400" dirty="0"/>
              <a:t>      of the human genome. We also present an initial analysis of the data, describing </a:t>
            </a:r>
          </a:p>
          <a:p>
            <a:r>
              <a:rPr lang="en-US" sz="1400" dirty="0"/>
              <a:t>      some of the insights that can be gleaned from the sequence.</a:t>
            </a:r>
          </a:p>
          <a:p>
            <a:r>
              <a:rPr lang="en-US" sz="1400" dirty="0"/>
              <a:t>FAU - Lander, E S</a:t>
            </a:r>
          </a:p>
          <a:p>
            <a:r>
              <a:rPr lang="en-US" sz="1400" dirty="0"/>
              <a:t>AU  - Lander ES</a:t>
            </a:r>
          </a:p>
          <a:p>
            <a:r>
              <a:rPr lang="en-US" sz="1400" dirty="0"/>
              <a:t>AD  - Whitehead Institute for Biomedical Research, Center for Genome Research,</a:t>
            </a:r>
          </a:p>
          <a:p>
            <a:r>
              <a:rPr lang="en-US" sz="1400" dirty="0"/>
              <a:t>      Cambridge, Massachusetts 02142, USA. </a:t>
            </a:r>
            <a:r>
              <a:rPr lang="en-US" sz="1400" dirty="0" smtClean="0"/>
              <a:t>lander@genome.wi.mit.edu                                   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[and so on]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6642556"/>
            <a:ext cx="24801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Texas/BCH391L/Spring 2015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32637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9151" y="762000"/>
            <a:ext cx="89916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&gt;&gt;&gt; </a:t>
            </a:r>
          </a:p>
          <a:p>
            <a:r>
              <a:rPr lang="en-US" sz="1400" dirty="0"/>
              <a:t>&lt;?xml version="1.0" encoding="utf-8"?&gt;</a:t>
            </a:r>
          </a:p>
          <a:p>
            <a:r>
              <a:rPr lang="en-US" sz="1400" dirty="0"/>
              <a:t>&lt;!DOCTYPE html PUBLIC "-//W3C//DTD XHTML 1.0 Transitional//EN" "http://www.w3.org/TR/xhtml1/DTD/xhtml1-transitional.dtd"&gt;</a:t>
            </a:r>
          </a:p>
          <a:p>
            <a:r>
              <a:rPr lang="en-US" sz="1400" dirty="0"/>
              <a:t>&lt;pre&gt;</a:t>
            </a:r>
          </a:p>
          <a:p>
            <a:r>
              <a:rPr lang="en-US" sz="1400" dirty="0"/>
              <a:t>PMID- 11237011</a:t>
            </a:r>
          </a:p>
          <a:p>
            <a:r>
              <a:rPr lang="en-US" sz="1400" dirty="0"/>
              <a:t>OWN - NLM</a:t>
            </a:r>
          </a:p>
          <a:p>
            <a:r>
              <a:rPr lang="en-US" sz="1400" dirty="0"/>
              <a:t>STAT- MEDLINE</a:t>
            </a:r>
          </a:p>
          <a:p>
            <a:r>
              <a:rPr lang="en-US" sz="1400" dirty="0"/>
              <a:t>DA  - 20010309</a:t>
            </a:r>
          </a:p>
          <a:p>
            <a:r>
              <a:rPr lang="en-US" sz="1400" dirty="0"/>
              <a:t>DCOM- 20010322</a:t>
            </a:r>
          </a:p>
          <a:p>
            <a:r>
              <a:rPr lang="en-US" sz="1400" dirty="0"/>
              <a:t>LR  - 20061115</a:t>
            </a:r>
          </a:p>
          <a:p>
            <a:r>
              <a:rPr lang="en-US" sz="1400" dirty="0"/>
              <a:t>IS  - 0028-0836 (Print)</a:t>
            </a:r>
          </a:p>
          <a:p>
            <a:r>
              <a:rPr lang="en-US" sz="1400" dirty="0"/>
              <a:t>IS  - 0028-0836 (Linking)</a:t>
            </a:r>
          </a:p>
          <a:p>
            <a:r>
              <a:rPr lang="en-US" sz="1400" dirty="0"/>
              <a:t>VI  - 409</a:t>
            </a:r>
          </a:p>
          <a:p>
            <a:r>
              <a:rPr lang="en-US" sz="1400" dirty="0"/>
              <a:t>IP  - 6822</a:t>
            </a:r>
          </a:p>
          <a:p>
            <a:r>
              <a:rPr lang="en-US" sz="1400" dirty="0"/>
              <a:t>DP  - 2001 Feb 15</a:t>
            </a:r>
          </a:p>
          <a:p>
            <a:r>
              <a:rPr lang="en-US" sz="1400" dirty="0"/>
              <a:t>TI  - Initial sequencing and analysis of the human genome.</a:t>
            </a:r>
          </a:p>
          <a:p>
            <a:r>
              <a:rPr lang="en-US" sz="1400" dirty="0"/>
              <a:t>PG  - 860-921</a:t>
            </a:r>
          </a:p>
          <a:p>
            <a:r>
              <a:rPr lang="en-US" sz="1400" dirty="0"/>
              <a:t>AB  - The human genome holds an extraordinary trove of information about human</a:t>
            </a:r>
          </a:p>
          <a:p>
            <a:r>
              <a:rPr lang="en-US" sz="1400" dirty="0"/>
              <a:t>      development, physiology, medicine and evolution. Here we report the results of an</a:t>
            </a:r>
          </a:p>
          <a:p>
            <a:r>
              <a:rPr lang="en-US" sz="1400" dirty="0"/>
              <a:t>      international collaboration to produce and make freely available a draft sequence</a:t>
            </a:r>
          </a:p>
          <a:p>
            <a:r>
              <a:rPr lang="en-US" sz="1400" dirty="0"/>
              <a:t>      of the human genome. We also present an initial analysis of the data, describing </a:t>
            </a:r>
          </a:p>
          <a:p>
            <a:r>
              <a:rPr lang="en-US" sz="1400" dirty="0"/>
              <a:t>      some of the insights that can be gleaned from the sequence.</a:t>
            </a:r>
          </a:p>
          <a:p>
            <a:r>
              <a:rPr lang="en-US" sz="1400" dirty="0"/>
              <a:t>FAU - Lander, E S</a:t>
            </a:r>
          </a:p>
          <a:p>
            <a:r>
              <a:rPr lang="en-US" sz="1400" dirty="0"/>
              <a:t>AU  - Lander ES</a:t>
            </a:r>
          </a:p>
          <a:p>
            <a:r>
              <a:rPr lang="en-US" sz="1400" dirty="0"/>
              <a:t>AD  - Whitehead Institute for Biomedical Research, Center for Genome Research,</a:t>
            </a:r>
          </a:p>
          <a:p>
            <a:r>
              <a:rPr lang="en-US" sz="1400" dirty="0"/>
              <a:t>      Cambridge, Massachusetts 02142, USA. </a:t>
            </a:r>
            <a:r>
              <a:rPr lang="en-US" sz="1400" dirty="0" smtClean="0"/>
              <a:t>lander@genome.wi.mit.edu                                   </a:t>
            </a:r>
            <a:r>
              <a:rPr lang="en-US" sz="1400" dirty="0" smtClean="0">
                <a:solidFill>
                  <a:schemeClr val="accent6">
                    <a:lumMod val="75000"/>
                  </a:schemeClr>
                </a:solidFill>
              </a:rPr>
              <a:t>[and so on]</a:t>
            </a:r>
            <a:endParaRPr lang="en-US" sz="14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1782" y="8408"/>
            <a:ext cx="908221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If you run that program, you should get back…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3886200" y="2362200"/>
            <a:ext cx="4572000" cy="1200329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sz="2400" b="1" dirty="0" smtClean="0"/>
              <a:t>We just printed it.  We could have saved it or extracted data from it.</a:t>
            </a:r>
          </a:p>
          <a:p>
            <a:pPr algn="ctr"/>
            <a:r>
              <a:rPr lang="en-US" sz="2400" b="1" dirty="0" smtClean="0"/>
              <a:t>For example…</a:t>
            </a:r>
            <a:endParaRPr lang="en-US" sz="24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0" y="6642556"/>
            <a:ext cx="24801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Texas/BCH391L/Spring 2015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019881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304800"/>
            <a:ext cx="89154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Here’s our Python </a:t>
            </a:r>
            <a:r>
              <a:rPr lang="en-US" sz="2400" b="1" dirty="0"/>
              <a:t>program </a:t>
            </a:r>
            <a:r>
              <a:rPr lang="en-US" sz="2400" b="1" dirty="0" smtClean="0"/>
              <a:t>again to </a:t>
            </a:r>
            <a:r>
              <a:rPr lang="en-US" sz="2400" b="1" dirty="0"/>
              <a:t>retrieve a single </a:t>
            </a:r>
            <a:r>
              <a:rPr lang="en-US" sz="2400" b="1" dirty="0" smtClean="0"/>
              <a:t>entry </a:t>
            </a:r>
            <a:r>
              <a:rPr lang="en-US" sz="2400" b="1" dirty="0"/>
              <a:t>from </a:t>
            </a:r>
            <a:r>
              <a:rPr lang="en-US" sz="2400" b="1" dirty="0" smtClean="0"/>
              <a:t>Medline.  How would we modify this to count the authors?</a:t>
            </a:r>
            <a:endParaRPr lang="en-US" sz="2400" b="1" dirty="0"/>
          </a:p>
          <a:p>
            <a:r>
              <a:rPr lang="en-US" dirty="0"/>
              <a:t> </a:t>
            </a:r>
            <a:endParaRPr lang="en-US" dirty="0" smtClean="0"/>
          </a:p>
          <a:p>
            <a:endParaRPr lang="en-US" dirty="0">
              <a:solidFill>
                <a:srgbClr val="92D050"/>
              </a:solidFill>
            </a:endParaRPr>
          </a:p>
          <a:p>
            <a:r>
              <a:rPr lang="en-US" dirty="0" smtClean="0">
                <a:solidFill>
                  <a:srgbClr val="92D050"/>
                </a:solidFill>
              </a:rPr>
              <a:t>import</a:t>
            </a:r>
            <a:r>
              <a:rPr lang="en-US" dirty="0" smtClean="0"/>
              <a:t> </a:t>
            </a:r>
            <a:r>
              <a:rPr lang="en-US" dirty="0"/>
              <a:t>urllib2</a:t>
            </a:r>
          </a:p>
          <a:p>
            <a:r>
              <a:rPr lang="en-US" dirty="0" err="1"/>
              <a:t>pmid</a:t>
            </a:r>
            <a:r>
              <a:rPr lang="en-US" dirty="0"/>
              <a:t> = 11237011</a:t>
            </a:r>
          </a:p>
          <a:p>
            <a:endParaRPr lang="en-US" dirty="0"/>
          </a:p>
          <a:p>
            <a:r>
              <a:rPr lang="en-US" dirty="0"/>
              <a:t># Insert the </a:t>
            </a:r>
            <a:r>
              <a:rPr lang="en-US" dirty="0" err="1"/>
              <a:t>pmid</a:t>
            </a:r>
            <a:r>
              <a:rPr lang="en-US" dirty="0"/>
              <a:t> where the {} are in the following URL:</a:t>
            </a:r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"http://www.ncbi.nlm.nih.gov/pubmed/{0}?report=medline&amp;format=text"</a:t>
            </a:r>
            <a:r>
              <a:rPr lang="en-US" dirty="0"/>
              <a:t>.format(pmid)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</a:t>
            </a: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there might be an error!</a:t>
            </a:r>
          </a:p>
          <a:p>
            <a:r>
              <a:rPr lang="en-US" dirty="0"/>
              <a:t>     request = urllib2.urlopen(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chemeClr val="accent1"/>
                </a:solidFill>
              </a:rPr>
              <a:t>print</a:t>
            </a:r>
            <a:r>
              <a:rPr lang="en-US" dirty="0" smtClean="0"/>
              <a:t> page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92D050"/>
                </a:solidFill>
              </a:rPr>
              <a:t>except</a:t>
            </a:r>
            <a:r>
              <a:rPr lang="en-US" dirty="0" smtClean="0"/>
              <a:t> </a:t>
            </a:r>
            <a:r>
              <a:rPr lang="en-US" dirty="0"/>
              <a:t>urllib2.HTTPError:	</a:t>
            </a:r>
            <a:r>
              <a:rPr lang="en-US" dirty="0">
                <a:solidFill>
                  <a:srgbClr val="FF0000"/>
                </a:solidFill>
              </a:rPr>
              <a:t># handle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>
                <a:solidFill>
                  <a:srgbClr val="92D050"/>
                </a:solidFill>
              </a:rPr>
              <a:t>"Could not connect to Medline!"</a:t>
            </a:r>
          </a:p>
          <a:p>
            <a:endParaRPr lang="en-US" dirty="0"/>
          </a:p>
          <a:p>
            <a:r>
              <a:rPr lang="en-US" dirty="0"/>
              <a:t>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642556"/>
            <a:ext cx="24801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Texas/BCH391L/Spring 2015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895874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304800"/>
            <a:ext cx="8915400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Here’s our Python </a:t>
            </a:r>
            <a:r>
              <a:rPr lang="en-US" sz="2400" b="1" dirty="0"/>
              <a:t>program </a:t>
            </a:r>
            <a:r>
              <a:rPr lang="en-US" sz="2400" b="1" dirty="0" smtClean="0"/>
              <a:t>again to </a:t>
            </a:r>
            <a:r>
              <a:rPr lang="en-US" sz="2400" b="1" dirty="0"/>
              <a:t>retrieve a single </a:t>
            </a:r>
            <a:r>
              <a:rPr lang="en-US" sz="2400" b="1" dirty="0" smtClean="0"/>
              <a:t>entry </a:t>
            </a:r>
            <a:r>
              <a:rPr lang="en-US" sz="2400" b="1" dirty="0"/>
              <a:t>from </a:t>
            </a:r>
            <a:r>
              <a:rPr lang="en-US" sz="2400" b="1" dirty="0" smtClean="0"/>
              <a:t>Medline.  How would we modify this to count the authors?</a:t>
            </a:r>
            <a:endParaRPr lang="en-US" sz="2400" b="1" dirty="0"/>
          </a:p>
          <a:p>
            <a:r>
              <a:rPr lang="en-US" dirty="0"/>
              <a:t> </a:t>
            </a:r>
            <a:endParaRPr lang="en-US" dirty="0" smtClean="0"/>
          </a:p>
          <a:p>
            <a:endParaRPr lang="en-US" dirty="0">
              <a:solidFill>
                <a:srgbClr val="92D050"/>
              </a:solidFill>
            </a:endParaRPr>
          </a:p>
          <a:p>
            <a:r>
              <a:rPr lang="en-US" dirty="0" smtClean="0">
                <a:solidFill>
                  <a:srgbClr val="92D050"/>
                </a:solidFill>
              </a:rPr>
              <a:t>import</a:t>
            </a:r>
            <a:r>
              <a:rPr lang="en-US" dirty="0" smtClean="0"/>
              <a:t> </a:t>
            </a:r>
            <a:r>
              <a:rPr lang="en-US" dirty="0"/>
              <a:t>urllib2</a:t>
            </a:r>
          </a:p>
          <a:p>
            <a:r>
              <a:rPr lang="en-US" dirty="0" err="1"/>
              <a:t>pmid</a:t>
            </a:r>
            <a:r>
              <a:rPr lang="en-US" dirty="0"/>
              <a:t> = 11237011</a:t>
            </a:r>
          </a:p>
          <a:p>
            <a:endParaRPr lang="en-US" dirty="0"/>
          </a:p>
          <a:p>
            <a:r>
              <a:rPr lang="en-US" dirty="0"/>
              <a:t># Insert the </a:t>
            </a:r>
            <a:r>
              <a:rPr lang="en-US" dirty="0" err="1"/>
              <a:t>pmid</a:t>
            </a:r>
            <a:r>
              <a:rPr lang="en-US" dirty="0"/>
              <a:t> where the {} are in the following URL:</a:t>
            </a:r>
          </a:p>
          <a:p>
            <a:r>
              <a:rPr lang="en-US" dirty="0" err="1"/>
              <a:t>url</a:t>
            </a:r>
            <a:r>
              <a:rPr lang="en-US" dirty="0"/>
              <a:t> = </a:t>
            </a:r>
            <a:r>
              <a:rPr lang="en-US" dirty="0">
                <a:solidFill>
                  <a:srgbClr val="92D050"/>
                </a:solidFill>
              </a:rPr>
              <a:t>"http://www.ncbi.nlm.nih.gov/pubmed/{0}?report=medline&amp;format=text"</a:t>
            </a:r>
            <a:r>
              <a:rPr lang="en-US" dirty="0"/>
              <a:t>.format(pmid)</a:t>
            </a:r>
          </a:p>
          <a:p>
            <a:endParaRPr lang="en-US" dirty="0"/>
          </a:p>
          <a:p>
            <a:r>
              <a:rPr lang="en-US" dirty="0">
                <a:solidFill>
                  <a:srgbClr val="92D050"/>
                </a:solidFill>
              </a:rPr>
              <a:t>try</a:t>
            </a:r>
            <a:r>
              <a:rPr lang="en-US" dirty="0"/>
              <a:t>:	</a:t>
            </a:r>
            <a:r>
              <a:rPr lang="en-US" dirty="0" smtClean="0"/>
              <a:t>		</a:t>
            </a:r>
            <a:r>
              <a:rPr lang="en-US" dirty="0" smtClean="0">
                <a:solidFill>
                  <a:srgbClr val="FF0000"/>
                </a:solidFill>
              </a:rPr>
              <a:t># </a:t>
            </a:r>
            <a:r>
              <a:rPr lang="en-US" dirty="0">
                <a:solidFill>
                  <a:srgbClr val="FF0000"/>
                </a:solidFill>
              </a:rPr>
              <a:t>there might be an error!</a:t>
            </a:r>
          </a:p>
          <a:p>
            <a:r>
              <a:rPr lang="en-US" dirty="0"/>
              <a:t>     request = urllib2.urlopen(</a:t>
            </a:r>
            <a:r>
              <a:rPr lang="en-US" dirty="0" err="1"/>
              <a:t>url</a:t>
            </a:r>
            <a:r>
              <a:rPr lang="en-US" dirty="0"/>
              <a:t>)</a:t>
            </a:r>
          </a:p>
          <a:p>
            <a:r>
              <a:rPr lang="en-US" dirty="0"/>
              <a:t>     page = </a:t>
            </a:r>
            <a:r>
              <a:rPr lang="en-US" dirty="0" err="1"/>
              <a:t>request.read</a:t>
            </a:r>
            <a:r>
              <a:rPr lang="en-US" dirty="0"/>
              <a:t>()</a:t>
            </a:r>
          </a:p>
          <a:p>
            <a:r>
              <a:rPr lang="en-US" dirty="0" smtClean="0"/>
              <a:t>     </a:t>
            </a:r>
            <a:r>
              <a:rPr lang="en-US" dirty="0" smtClean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 err="1"/>
              <a:t>page.count</a:t>
            </a:r>
            <a:r>
              <a:rPr lang="en-US" dirty="0"/>
              <a:t>("AU  - ")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92D050"/>
                </a:solidFill>
              </a:rPr>
              <a:t>except</a:t>
            </a:r>
            <a:r>
              <a:rPr lang="en-US" dirty="0" smtClean="0"/>
              <a:t> </a:t>
            </a:r>
            <a:r>
              <a:rPr lang="en-US" dirty="0"/>
              <a:t>urllib2.HTTPError:	</a:t>
            </a:r>
            <a:r>
              <a:rPr lang="en-US" dirty="0">
                <a:solidFill>
                  <a:srgbClr val="FF0000"/>
                </a:solidFill>
              </a:rPr>
              <a:t># handle page not found error</a:t>
            </a:r>
          </a:p>
          <a:p>
            <a:r>
              <a:rPr lang="en-US" dirty="0"/>
              <a:t>     </a:t>
            </a:r>
            <a:r>
              <a:rPr lang="en-US" dirty="0">
                <a:solidFill>
                  <a:schemeClr val="accent1"/>
                </a:solidFill>
              </a:rPr>
              <a:t>print</a:t>
            </a:r>
            <a:r>
              <a:rPr lang="en-US" dirty="0"/>
              <a:t> </a:t>
            </a:r>
            <a:r>
              <a:rPr lang="en-US" dirty="0">
                <a:solidFill>
                  <a:srgbClr val="92D050"/>
                </a:solidFill>
              </a:rPr>
              <a:t>"Could not connect to Medline!"</a:t>
            </a:r>
          </a:p>
          <a:p>
            <a:endParaRPr lang="en-US" dirty="0"/>
          </a:p>
          <a:p>
            <a:r>
              <a:rPr lang="en-US" dirty="0"/>
              <a:t> </a:t>
            </a:r>
          </a:p>
        </p:txBody>
      </p:sp>
      <p:sp>
        <p:nvSpPr>
          <p:cNvPr id="4" name="Rectangle 3"/>
          <p:cNvSpPr/>
          <p:nvPr/>
        </p:nvSpPr>
        <p:spPr>
          <a:xfrm>
            <a:off x="6172200" y="3276600"/>
            <a:ext cx="2743200" cy="1200329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Medline begins author lines with "AU  </a:t>
            </a:r>
            <a:r>
              <a:rPr lang="en-US" sz="2400" b="1" dirty="0"/>
              <a:t>- </a:t>
            </a:r>
            <a:r>
              <a:rPr lang="en-US" sz="2400" b="1" dirty="0" smtClean="0"/>
              <a:t>" , so…</a:t>
            </a:r>
            <a:endParaRPr lang="en-US" sz="2400" b="1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048000" y="4263081"/>
            <a:ext cx="3124200" cy="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492210" y="5867400"/>
            <a:ext cx="7620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>
                <a:sym typeface="Wingdings" pitchFamily="2" charset="2"/>
              </a:rPr>
              <a:t> Run this, &amp; get …</a:t>
            </a:r>
            <a:endParaRPr lang="en-US" b="1" dirty="0"/>
          </a:p>
        </p:txBody>
      </p:sp>
      <p:sp>
        <p:nvSpPr>
          <p:cNvPr id="11" name="Rectangle 10"/>
          <p:cNvSpPr/>
          <p:nvPr/>
        </p:nvSpPr>
        <p:spPr>
          <a:xfrm>
            <a:off x="2667000" y="5906869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/>
              <a:t>&gt;&gt;&gt; </a:t>
            </a:r>
          </a:p>
          <a:p>
            <a:r>
              <a:rPr lang="en-US" dirty="0"/>
              <a:t>255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10000" y="5791200"/>
            <a:ext cx="5029200" cy="830997"/>
          </a:xfrm>
          <a:prstGeom prst="rect">
            <a:avLst/>
          </a:prstGeom>
          <a:ln w="25400"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/>
              <a:t>So, there were 255 authors on one (of the two) human genome papers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0" y="6642556"/>
            <a:ext cx="24801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Texas/BCH391L/Spring 2015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793659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609600"/>
            <a:ext cx="83058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Queries </a:t>
            </a:r>
            <a:r>
              <a:rPr lang="en-US" sz="2400" dirty="0"/>
              <a:t>to Medline or any other NCBI database, including </a:t>
            </a:r>
            <a:r>
              <a:rPr lang="en-US" sz="2400" dirty="0" err="1"/>
              <a:t>GenBank</a:t>
            </a:r>
            <a:r>
              <a:rPr lang="en-US" sz="2400" dirty="0"/>
              <a:t>, </a:t>
            </a:r>
            <a:r>
              <a:rPr lang="en-US" sz="2400" dirty="0" smtClean="0"/>
              <a:t>are described at</a:t>
            </a:r>
            <a:r>
              <a:rPr lang="en-US" sz="2400" dirty="0"/>
              <a:t>:  </a:t>
            </a:r>
            <a:r>
              <a:rPr lang="en-US" sz="2400" dirty="0">
                <a:hlinkClick r:id="rId2"/>
              </a:rPr>
              <a:t>http://www.ncbi.nlm.nih.gov/books/NBK3862</a:t>
            </a:r>
            <a:r>
              <a:rPr lang="en-US" sz="2400" dirty="0" smtClean="0">
                <a:hlinkClick r:id="rId2"/>
              </a:rPr>
              <a:t>/</a:t>
            </a:r>
            <a:endParaRPr lang="en-US" sz="2400" dirty="0" smtClean="0"/>
          </a:p>
          <a:p>
            <a:pPr marL="285750" indent="-285750">
              <a:buFont typeface="Arial" pitchFamily="34" charset="0"/>
              <a:buChar char="•"/>
            </a:pP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You can </a:t>
            </a:r>
            <a:r>
              <a:rPr lang="en-US" sz="2400" dirty="0"/>
              <a:t>often figure out the form of the URL just by looking something up in a database, then noting the address of the web page with the data.</a:t>
            </a:r>
          </a:p>
          <a:p>
            <a:r>
              <a:rPr lang="en-US" sz="2400" dirty="0"/>
              <a:t> 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This very simple approach could easily be the basis </a:t>
            </a:r>
            <a:r>
              <a:rPr lang="en-US" sz="2400" dirty="0" smtClean="0"/>
              <a:t>for: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 smtClean="0"/>
              <a:t> </a:t>
            </a:r>
            <a:r>
              <a:rPr lang="en-US" sz="2400" dirty="0"/>
              <a:t>a home-made web </a:t>
            </a:r>
            <a:r>
              <a:rPr lang="en-US" sz="2400" dirty="0" smtClean="0"/>
              <a:t>browser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 smtClean="0"/>
              <a:t>a </a:t>
            </a:r>
            <a:r>
              <a:rPr lang="en-US" sz="2400" dirty="0"/>
              <a:t>program to consult biological databases in real </a:t>
            </a:r>
            <a:r>
              <a:rPr lang="en-US" sz="2400" dirty="0" smtClean="0"/>
              <a:t>time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2400" dirty="0" smtClean="0"/>
              <a:t>a </a:t>
            </a:r>
            <a:r>
              <a:rPr lang="en-US" sz="2400" dirty="0"/>
              <a:t>program to map the internet, etc.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Of course, with this kind of power available to you, the imagination reels...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642556"/>
            <a:ext cx="24801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Texas/BCH391L/Spring 2015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621803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biochem.arizona.edu/classes/bioc471/pages/Lecture7/a6GenomeRepeat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295400"/>
            <a:ext cx="7718961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6294087" y="6611778"/>
            <a:ext cx="284167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(apologies—missing the citation, now lost)</a:t>
            </a:r>
            <a:endParaRPr lang="en-US" sz="12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7391400" y="4419600"/>
            <a:ext cx="762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90800" y="5334000"/>
            <a:ext cx="63359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rgbClr val="FF0000"/>
                </a:solidFill>
              </a:rPr>
              <a:t>Bottom line:  Roughly half of your (and my) genome is the fossil wreckage of genomic parasites.</a:t>
            </a:r>
          </a:p>
          <a:p>
            <a:pPr algn="r"/>
            <a:endParaRPr lang="en-US" b="1" dirty="0" smtClean="0">
              <a:solidFill>
                <a:srgbClr val="FF0000"/>
              </a:solidFill>
            </a:endParaRPr>
          </a:p>
          <a:p>
            <a:pPr algn="r"/>
            <a:r>
              <a:rPr lang="en-US" b="1" dirty="0" smtClean="0">
                <a:solidFill>
                  <a:srgbClr val="FF0000"/>
                </a:solidFill>
              </a:rPr>
              <a:t>We know this (in part) from sequence alignments.  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454170" y="4659868"/>
            <a:ext cx="69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~45%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49195" y="0"/>
            <a:ext cx="8763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 smtClean="0"/>
              <a:t>Wrapping up our last topic:</a:t>
            </a:r>
          </a:p>
          <a:p>
            <a:pPr algn="ctr"/>
            <a:r>
              <a:rPr lang="en-US" sz="2800" b="1" dirty="0" smtClean="0"/>
              <a:t>You and your (DNA) parasites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0" y="6642556"/>
            <a:ext cx="24801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Texas/BCH391L/Spring 2015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59111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57200" y="556707"/>
            <a:ext cx="8305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So far, we’ve talked about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DNA</a:t>
            </a:r>
            <a:r>
              <a:rPr lang="en-US" sz="2400" b="1" dirty="0"/>
              <a:t>, RNA and </a:t>
            </a:r>
            <a:r>
              <a:rPr lang="en-US" sz="2400" b="1" dirty="0" smtClean="0"/>
              <a:t>protein sequences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How </a:t>
            </a:r>
            <a:r>
              <a:rPr lang="en-US" sz="2400" b="1" dirty="0"/>
              <a:t>to compare sequences to decide if they are </a:t>
            </a:r>
            <a:r>
              <a:rPr lang="en-US" sz="2400" b="1" dirty="0" smtClean="0"/>
              <a:t>related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400" b="1" dirty="0" smtClean="0"/>
              <a:t>Having </a:t>
            </a:r>
            <a:r>
              <a:rPr lang="en-US" sz="2400" b="1" dirty="0"/>
              <a:t>databases full of sequences and </a:t>
            </a:r>
            <a:r>
              <a:rPr lang="en-US" sz="2400" b="1" dirty="0" smtClean="0"/>
              <a:t>comparing them rapidly (BLAST)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2400" b="1" dirty="0"/>
          </a:p>
          <a:p>
            <a:r>
              <a:rPr lang="en-US" sz="2400" b="1" dirty="0" smtClean="0"/>
              <a:t>In fact, </a:t>
            </a:r>
            <a:r>
              <a:rPr lang="en-US" sz="2400" b="1" u="sng" dirty="0"/>
              <a:t>many</a:t>
            </a:r>
            <a:r>
              <a:rPr lang="en-US" sz="2400" b="1" dirty="0"/>
              <a:t> such databases exist, so </a:t>
            </a:r>
            <a:r>
              <a:rPr lang="en-US" sz="2400" b="1" dirty="0" smtClean="0"/>
              <a:t>today we’ll </a:t>
            </a:r>
            <a:r>
              <a:rPr lang="en-US" sz="2400" b="1" dirty="0"/>
              <a:t>start with a brief tour of </a:t>
            </a:r>
            <a:r>
              <a:rPr lang="en-US" sz="2400" b="1" u="sng" dirty="0"/>
              <a:t>some</a:t>
            </a:r>
            <a:r>
              <a:rPr lang="en-US" sz="2400" b="1" dirty="0"/>
              <a:t> of the biological data on the web.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642556"/>
            <a:ext cx="24801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Texas/BCH391L/Spring 2015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4061512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92560"/>
            <a:ext cx="7042602" cy="6689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0" y="381000"/>
            <a:ext cx="2057400" cy="34163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Just some of the resources available for bioinformatics </a:t>
            </a:r>
          </a:p>
          <a:p>
            <a:pPr>
              <a:defRPr/>
            </a:pP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Think of these 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s the raw data for new discoveries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642556"/>
            <a:ext cx="24801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Texas/BCH391L/Spring 2015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980545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92560"/>
            <a:ext cx="7042602" cy="66892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 Box 12"/>
          <p:cNvSpPr txBox="1">
            <a:spLocks noChangeArrowheads="1"/>
          </p:cNvSpPr>
          <p:nvPr/>
        </p:nvSpPr>
        <p:spPr bwMode="auto">
          <a:xfrm>
            <a:off x="0" y="381000"/>
            <a:ext cx="2057400" cy="34163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Just some of the resources available for bioinformatics </a:t>
            </a:r>
          </a:p>
          <a:p>
            <a:pPr>
              <a:defRPr/>
            </a:pP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  <a:p>
            <a:pPr>
              <a:defRPr/>
            </a:pP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Think of these </a:t>
            </a:r>
            <a:r>
              <a:rPr lang="en-US" sz="2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</a:t>
            </a:r>
            <a:r>
              <a:rPr lang="en-US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s the raw data for new discoveries</a:t>
            </a:r>
            <a:endParaRPr lang="en-US" sz="2400" b="1" dirty="0">
              <a:effectLst>
                <a:outerShdw blurRad="38100" dist="38100" dir="2700000" algn="tl">
                  <a:srgbClr val="C0C0C0"/>
                </a:outerShdw>
              </a:effectLst>
              <a:latin typeface="Calibri" pitchFamily="34" charset="0"/>
            </a:endParaRPr>
          </a:p>
        </p:txBody>
      </p:sp>
      <p:grpSp>
        <p:nvGrpSpPr>
          <p:cNvPr id="22" name="Group 21"/>
          <p:cNvGrpSpPr/>
          <p:nvPr/>
        </p:nvGrpSpPr>
        <p:grpSpPr>
          <a:xfrm>
            <a:off x="4838700" y="228600"/>
            <a:ext cx="3009900" cy="707886"/>
            <a:chOff x="4838700" y="228600"/>
            <a:chExt cx="3009900" cy="707886"/>
          </a:xfrm>
        </p:grpSpPr>
        <p:sp>
          <p:nvSpPr>
            <p:cNvPr id="2" name="TextBox 1"/>
            <p:cNvSpPr txBox="1"/>
            <p:nvPr/>
          </p:nvSpPr>
          <p:spPr>
            <a:xfrm>
              <a:off x="5448300" y="228600"/>
              <a:ext cx="2400300" cy="70788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&gt;75K protein-protein  interactions</a:t>
              </a:r>
              <a:endParaRPr lang="en-US" sz="2000" dirty="0"/>
            </a:p>
          </p:txBody>
        </p:sp>
        <p:cxnSp>
          <p:nvCxnSpPr>
            <p:cNvPr id="10" name="Straight Arrow Connector 9"/>
            <p:cNvCxnSpPr>
              <a:stCxn id="2" idx="1"/>
            </p:cNvCxnSpPr>
            <p:nvPr/>
          </p:nvCxnSpPr>
          <p:spPr>
            <a:xfrm flipH="1">
              <a:off x="4838700" y="582543"/>
              <a:ext cx="609600" cy="179457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/>
          <p:cNvGrpSpPr/>
          <p:nvPr/>
        </p:nvGrpSpPr>
        <p:grpSpPr>
          <a:xfrm>
            <a:off x="5467350" y="4771266"/>
            <a:ext cx="3009900" cy="1323439"/>
            <a:chOff x="5467350" y="4771266"/>
            <a:chExt cx="3009900" cy="1323439"/>
          </a:xfrm>
        </p:grpSpPr>
        <p:sp>
          <p:nvSpPr>
            <p:cNvPr id="5" name="TextBox 4"/>
            <p:cNvSpPr txBox="1"/>
            <p:nvPr/>
          </p:nvSpPr>
          <p:spPr>
            <a:xfrm>
              <a:off x="6076950" y="4771266"/>
              <a:ext cx="2400300" cy="1323439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&gt;1,300 biochemical processes and reactions, described in detail</a:t>
              </a:r>
              <a:endParaRPr lang="en-US" sz="2000" dirty="0"/>
            </a:p>
          </p:txBody>
        </p:sp>
        <p:cxnSp>
          <p:nvCxnSpPr>
            <p:cNvPr id="12" name="Straight Arrow Connector 11"/>
            <p:cNvCxnSpPr/>
            <p:nvPr/>
          </p:nvCxnSpPr>
          <p:spPr>
            <a:xfrm flipH="1">
              <a:off x="5467350" y="5499928"/>
              <a:ext cx="609600" cy="0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5638800" y="3300680"/>
            <a:ext cx="3371850" cy="1323439"/>
            <a:chOff x="5638800" y="3300680"/>
            <a:chExt cx="3371850" cy="1323439"/>
          </a:xfrm>
        </p:grpSpPr>
        <p:sp>
          <p:nvSpPr>
            <p:cNvPr id="8" name="TextBox 7"/>
            <p:cNvSpPr txBox="1"/>
            <p:nvPr/>
          </p:nvSpPr>
          <p:spPr>
            <a:xfrm>
              <a:off x="6610350" y="3300680"/>
              <a:ext cx="2400300" cy="1323439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OMIM = the most important resource for human genetic disease</a:t>
              </a:r>
              <a:endParaRPr lang="en-US" sz="2000" dirty="0"/>
            </a:p>
          </p:txBody>
        </p:sp>
        <p:cxnSp>
          <p:nvCxnSpPr>
            <p:cNvPr id="14" name="Straight Arrow Connector 13"/>
            <p:cNvCxnSpPr/>
            <p:nvPr/>
          </p:nvCxnSpPr>
          <p:spPr>
            <a:xfrm flipH="1">
              <a:off x="5638800" y="4267200"/>
              <a:ext cx="971550" cy="34985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" name="Group 18"/>
          <p:cNvGrpSpPr/>
          <p:nvPr/>
        </p:nvGrpSpPr>
        <p:grpSpPr>
          <a:xfrm>
            <a:off x="3276600" y="2783175"/>
            <a:ext cx="3009900" cy="1323439"/>
            <a:chOff x="4406342" y="2783175"/>
            <a:chExt cx="3009900" cy="1323439"/>
          </a:xfrm>
        </p:grpSpPr>
        <p:sp>
          <p:nvSpPr>
            <p:cNvPr id="9" name="TextBox 8"/>
            <p:cNvSpPr txBox="1"/>
            <p:nvPr/>
          </p:nvSpPr>
          <p:spPr>
            <a:xfrm>
              <a:off x="5015942" y="2783175"/>
              <a:ext cx="2400300" cy="1323439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Medline has &gt;22 million research articles, many with complete text online</a:t>
              </a:r>
              <a:endParaRPr lang="en-US" sz="2000" dirty="0"/>
            </a:p>
          </p:txBody>
        </p:sp>
        <p:cxnSp>
          <p:nvCxnSpPr>
            <p:cNvPr id="16" name="Straight Arrow Connector 15"/>
            <p:cNvCxnSpPr>
              <a:stCxn id="9" idx="1"/>
            </p:cNvCxnSpPr>
            <p:nvPr/>
          </p:nvCxnSpPr>
          <p:spPr>
            <a:xfrm flipH="1">
              <a:off x="4406342" y="3444895"/>
              <a:ext cx="609600" cy="316873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Group 22"/>
          <p:cNvGrpSpPr/>
          <p:nvPr/>
        </p:nvGrpSpPr>
        <p:grpSpPr>
          <a:xfrm>
            <a:off x="5450359" y="1295400"/>
            <a:ext cx="3588866" cy="1631216"/>
            <a:chOff x="5450359" y="1295400"/>
            <a:chExt cx="3588866" cy="1631216"/>
          </a:xfrm>
        </p:grpSpPr>
        <p:sp>
          <p:nvSpPr>
            <p:cNvPr id="6" name="TextBox 5"/>
            <p:cNvSpPr txBox="1"/>
            <p:nvPr/>
          </p:nvSpPr>
          <p:spPr>
            <a:xfrm>
              <a:off x="6448425" y="1295400"/>
              <a:ext cx="2590800" cy="1631216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 smtClean="0"/>
                <a:t>GEO has ~900K experiments, each measuring 1000’s of </a:t>
              </a:r>
              <a:r>
                <a:rPr lang="en-US" sz="2000" dirty="0"/>
                <a:t>mRNA or protein </a:t>
              </a:r>
              <a:r>
                <a:rPr lang="en-US" sz="2000" dirty="0" smtClean="0"/>
                <a:t>abundances</a:t>
              </a:r>
              <a:endParaRPr lang="en-US" sz="2000" dirty="0"/>
            </a:p>
          </p:txBody>
        </p:sp>
        <p:cxnSp>
          <p:nvCxnSpPr>
            <p:cNvPr id="18" name="Straight Arrow Connector 17"/>
            <p:cNvCxnSpPr/>
            <p:nvPr/>
          </p:nvCxnSpPr>
          <p:spPr>
            <a:xfrm flipH="1">
              <a:off x="5450359" y="1957119"/>
              <a:ext cx="998066" cy="251126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TextBox 19"/>
          <p:cNvSpPr txBox="1"/>
          <p:nvPr/>
        </p:nvSpPr>
        <p:spPr>
          <a:xfrm>
            <a:off x="0" y="6642556"/>
            <a:ext cx="24801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Texas/BCH391L/Spring 2015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059572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67000" y="2322823"/>
            <a:ext cx="361445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 dirty="0" smtClean="0"/>
              <a:t>Live demo OMIM,</a:t>
            </a:r>
          </a:p>
          <a:p>
            <a:pPr algn="ctr"/>
            <a:r>
              <a:rPr lang="en-US" sz="3200" dirty="0" err="1" smtClean="0"/>
              <a:t>Reactome</a:t>
            </a:r>
            <a:r>
              <a:rPr lang="en-US" sz="3200" dirty="0" smtClean="0"/>
              <a:t>,</a:t>
            </a:r>
          </a:p>
          <a:p>
            <a:pPr algn="ctr"/>
            <a:r>
              <a:rPr lang="en-US" sz="3200" dirty="0" smtClean="0"/>
              <a:t>Human Protein Atlas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642556"/>
            <a:ext cx="24801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Texas/BCH391L/Spring 2015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626786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774357"/>
            <a:ext cx="7848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/>
              <a:t>It’s nice to know that all of this exists, but ideally, you’d like to be able to so something constructive with the data.  </a:t>
            </a:r>
            <a:endParaRPr lang="en-US" sz="2400" b="1" dirty="0" smtClean="0"/>
          </a:p>
          <a:p>
            <a:endParaRPr lang="en-US" sz="2400" b="1" dirty="0"/>
          </a:p>
          <a:p>
            <a:r>
              <a:rPr lang="en-US" sz="2400" b="1" dirty="0" smtClean="0"/>
              <a:t>That means getting </a:t>
            </a:r>
            <a:r>
              <a:rPr lang="en-US" sz="2400" b="1" dirty="0"/>
              <a:t>the data inside your own programs.  </a:t>
            </a:r>
            <a:endParaRPr lang="en-US" sz="2400" b="1" dirty="0" smtClean="0"/>
          </a:p>
          <a:p>
            <a:endParaRPr lang="en-US" sz="2400" b="1" dirty="0"/>
          </a:p>
          <a:p>
            <a:r>
              <a:rPr lang="en-US" sz="2400" b="1" dirty="0" smtClean="0"/>
              <a:t>All of these databases let you download </a:t>
            </a:r>
            <a:r>
              <a:rPr lang="en-US" sz="2400" b="1" dirty="0"/>
              <a:t>data in big batches, but this isn’t always the </a:t>
            </a:r>
            <a:r>
              <a:rPr lang="en-US" sz="2400" b="1" dirty="0" smtClean="0"/>
              <a:t>case, so….</a:t>
            </a:r>
            <a:endParaRPr lang="en-US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861619" y="4800600"/>
            <a:ext cx="71921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We saw one way to do this in </a:t>
            </a:r>
            <a:r>
              <a:rPr lang="en-US" sz="2400" dirty="0" err="1" smtClean="0"/>
              <a:t>AppSoma</a:t>
            </a:r>
            <a:r>
              <a:rPr lang="en-US" sz="2400" dirty="0" smtClean="0"/>
              <a:t>.  Here’s another.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642556"/>
            <a:ext cx="24801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Texas/BCH391L/Spring 2015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1899742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57200" y="547816"/>
            <a:ext cx="83058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Let’s empower </a:t>
            </a:r>
            <a:r>
              <a:rPr lang="en-US" sz="2400" b="1" dirty="0"/>
              <a:t>your Python scripts to </a:t>
            </a:r>
            <a:r>
              <a:rPr lang="en-US" sz="2400" b="1" dirty="0" smtClean="0"/>
              <a:t>grab </a:t>
            </a:r>
            <a:r>
              <a:rPr lang="en-US" sz="2400" b="1" dirty="0"/>
              <a:t>data from the </a:t>
            </a:r>
            <a:r>
              <a:rPr lang="en-US" sz="2400" b="1" dirty="0" smtClean="0"/>
              <a:t>web.  </a:t>
            </a:r>
          </a:p>
          <a:p>
            <a:endParaRPr lang="en-US" sz="2400" dirty="0"/>
          </a:p>
          <a:p>
            <a:r>
              <a:rPr lang="en-US" sz="2400" dirty="0" smtClean="0"/>
              <a:t>We’ll use Python </a:t>
            </a:r>
            <a:r>
              <a:rPr lang="en-US" sz="2400" u="sng" dirty="0" smtClean="0"/>
              <a:t>library/module</a:t>
            </a:r>
            <a:r>
              <a:rPr lang="en-US" sz="2400" dirty="0" smtClean="0"/>
              <a:t> = an </a:t>
            </a:r>
            <a:r>
              <a:rPr lang="en-US" sz="2400" dirty="0"/>
              <a:t>optional, </a:t>
            </a:r>
            <a:r>
              <a:rPr lang="en-US" sz="2400" dirty="0" smtClean="0"/>
              <a:t>specialized </a:t>
            </a:r>
            <a:r>
              <a:rPr lang="en-US" sz="2400" dirty="0"/>
              <a:t>set of Python </a:t>
            </a:r>
            <a:r>
              <a:rPr lang="en-US" sz="2400" dirty="0" smtClean="0"/>
              <a:t>methods</a:t>
            </a:r>
          </a:p>
          <a:p>
            <a:endParaRPr lang="en-US" sz="2400" dirty="0"/>
          </a:p>
          <a:p>
            <a:r>
              <a:rPr lang="en-US" sz="2400" dirty="0" smtClean="0"/>
              <a:t>This particular </a:t>
            </a:r>
            <a:r>
              <a:rPr lang="en-US" sz="2400" dirty="0"/>
              <a:t>Python module </a:t>
            </a:r>
            <a:r>
              <a:rPr lang="en-US" sz="2400" dirty="0" smtClean="0"/>
              <a:t>is </a:t>
            </a:r>
            <a:r>
              <a:rPr lang="en-US" sz="2400" dirty="0"/>
              <a:t>called </a:t>
            </a:r>
            <a:r>
              <a:rPr lang="en-US" sz="2400" b="1" i="1" dirty="0"/>
              <a:t>urllib2</a:t>
            </a:r>
            <a:r>
              <a:rPr lang="en-US" sz="2400" dirty="0"/>
              <a:t>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/>
              <a:t>u</a:t>
            </a:r>
            <a:r>
              <a:rPr lang="en-US" sz="2400" dirty="0" smtClean="0"/>
              <a:t>rllib2 is:</a:t>
            </a:r>
            <a:endParaRPr lang="en-US" sz="24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A</a:t>
            </a:r>
            <a:r>
              <a:rPr lang="en-US" sz="2400" dirty="0" smtClean="0"/>
              <a:t> </a:t>
            </a:r>
            <a:r>
              <a:rPr lang="en-US" sz="2400" dirty="0"/>
              <a:t>collection of </a:t>
            </a:r>
            <a:r>
              <a:rPr lang="en-US" sz="2400" dirty="0" smtClean="0"/>
              <a:t>programs/tools </a:t>
            </a:r>
            <a:r>
              <a:rPr lang="en-US" sz="2400" dirty="0"/>
              <a:t>to </a:t>
            </a:r>
            <a:r>
              <a:rPr lang="en-US" sz="2400" dirty="0" smtClean="0"/>
              <a:t>let you </a:t>
            </a:r>
            <a:r>
              <a:rPr lang="en-US" sz="2400" dirty="0"/>
              <a:t>to surf the web from inside your programs.  </a:t>
            </a:r>
            <a:endParaRPr lang="en-US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/>
              <a:t>M</a:t>
            </a:r>
            <a:r>
              <a:rPr lang="en-US" sz="2400" dirty="0" smtClean="0"/>
              <a:t>uch more </a:t>
            </a:r>
            <a:r>
              <a:rPr lang="en-US" sz="2400" dirty="0"/>
              <a:t>powerful than the simple </a:t>
            </a:r>
            <a:r>
              <a:rPr lang="en-US" sz="2400" dirty="0" smtClean="0"/>
              <a:t>tasks we’ll do with </a:t>
            </a:r>
            <a:r>
              <a:rPr lang="en-US" sz="2400" dirty="0"/>
              <a:t>it.  </a:t>
            </a:r>
            <a:endParaRPr lang="en-US" sz="24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US" sz="2400" dirty="0" smtClean="0"/>
              <a:t>More details:     </a:t>
            </a:r>
            <a:r>
              <a:rPr lang="en-US" sz="2400" u="sng" dirty="0">
                <a:hlinkClick r:id="rId2"/>
              </a:rPr>
              <a:t>http://docs.python.org/2/library/urllib2.html</a:t>
            </a:r>
            <a:endParaRPr lang="en-US" sz="2400" dirty="0"/>
          </a:p>
          <a:p>
            <a:r>
              <a:rPr lang="en-US" sz="2400" dirty="0"/>
              <a:t> 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642556"/>
            <a:ext cx="24801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Texas/BCH391L/Spring 2015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6524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00" y="762000"/>
            <a:ext cx="83058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The basic idea:</a:t>
            </a:r>
          </a:p>
          <a:p>
            <a:endParaRPr lang="en-US" sz="2400" dirty="0"/>
          </a:p>
          <a:p>
            <a:r>
              <a:rPr lang="en-US" sz="2400" dirty="0" smtClean="0"/>
              <a:t>We </a:t>
            </a:r>
            <a:r>
              <a:rPr lang="en-US" sz="2400" dirty="0"/>
              <a:t>first </a:t>
            </a:r>
            <a:r>
              <a:rPr lang="en-US" sz="2400" dirty="0" smtClean="0"/>
              <a:t>set up </a:t>
            </a:r>
            <a:r>
              <a:rPr lang="en-US" sz="2400" dirty="0"/>
              <a:t>a “request” by opening a connection to the URL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r>
              <a:rPr lang="en-US" sz="2400" dirty="0" smtClean="0"/>
              <a:t>We </a:t>
            </a:r>
            <a:r>
              <a:rPr lang="en-US" sz="2400" dirty="0"/>
              <a:t>then save the response in a </a:t>
            </a:r>
            <a:r>
              <a:rPr lang="en-US" sz="2400" dirty="0" smtClean="0"/>
              <a:t>variable </a:t>
            </a:r>
            <a:r>
              <a:rPr lang="en-US" sz="2400" dirty="0"/>
              <a:t>and print it. </a:t>
            </a:r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If </a:t>
            </a:r>
            <a:r>
              <a:rPr lang="en-US" sz="2400" dirty="0"/>
              <a:t>it can’t connect to the site, it’ll print out a helpful error message instead of the page</a:t>
            </a:r>
            <a:r>
              <a:rPr lang="en-US" sz="2400" dirty="0" smtClean="0"/>
              <a:t>.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You can more or less use the commands in a cookbook fashion….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6642556"/>
            <a:ext cx="248016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 smtClean="0"/>
              <a:t>Edward </a:t>
            </a:r>
            <a:r>
              <a:rPr lang="en-US" sz="800" dirty="0" err="1" smtClean="0"/>
              <a:t>Marcotte</a:t>
            </a:r>
            <a:r>
              <a:rPr lang="en-US" sz="800" dirty="0" smtClean="0"/>
              <a:t>/Univ. of Texas/BCH391L/Spring 2015</a:t>
            </a:r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3019043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671</TotalTime>
  <Words>1347</Words>
  <Application>Microsoft Office PowerPoint</Application>
  <PresentationFormat>On-screen Show (4:3)</PresentationFormat>
  <Paragraphs>237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Marcotte</dc:creator>
  <cp:lastModifiedBy>marcotte</cp:lastModifiedBy>
  <cp:revision>34</cp:revision>
  <cp:lastPrinted>2014-01-13T23:29:13Z</cp:lastPrinted>
  <dcterms:created xsi:type="dcterms:W3CDTF">2014-01-13T19:44:00Z</dcterms:created>
  <dcterms:modified xsi:type="dcterms:W3CDTF">2015-01-19T04:06:20Z</dcterms:modified>
</cp:coreProperties>
</file>