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183" r:id="rId2"/>
    <p:sldId id="2080" r:id="rId3"/>
    <p:sldId id="2185" r:id="rId4"/>
    <p:sldId id="2187" r:id="rId5"/>
    <p:sldId id="2190" r:id="rId6"/>
    <p:sldId id="2188" r:id="rId7"/>
    <p:sldId id="2172" r:id="rId8"/>
    <p:sldId id="2173" r:id="rId9"/>
    <p:sldId id="2174" r:id="rId10"/>
    <p:sldId id="2175" r:id="rId11"/>
    <p:sldId id="2177" r:id="rId12"/>
    <p:sldId id="2178" r:id="rId13"/>
    <p:sldId id="2179" r:id="rId14"/>
    <p:sldId id="2180" r:id="rId15"/>
    <p:sldId id="2181" r:id="rId16"/>
    <p:sldId id="2160" r:id="rId17"/>
    <p:sldId id="2161" r:id="rId18"/>
    <p:sldId id="2162" r:id="rId19"/>
    <p:sldId id="2163" r:id="rId20"/>
    <p:sldId id="2164" r:id="rId21"/>
    <p:sldId id="2165" r:id="rId22"/>
    <p:sldId id="2166" r:id="rId23"/>
    <p:sldId id="2167" r:id="rId24"/>
    <p:sldId id="2168" r:id="rId25"/>
    <p:sldId id="2169" r:id="rId26"/>
    <p:sldId id="2170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FFFF99"/>
    <a:srgbClr val="FFFF66"/>
    <a:srgbClr val="00FF00"/>
    <a:srgbClr val="33CC33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C257B-72BB-4795-BC5A-DEE2BDD6938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100BA-1382-44AA-A1E8-88AFD6AFB50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B27E4-738D-4129-A103-3C4FBE891C1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144FB-7518-4150-B112-6E7FC1D3B47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7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32A656-F106-4DA2-A4CE-E76659B881EC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99E399-D4DE-4E19-B300-AE6D62613FE8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E2F8F-1DA9-4699-BA11-F61DD431942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7DE47C-0542-40BF-8083-FFF15BC5D491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0D8D0-7380-432B-B0B5-27987210BAC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F1956-6BC8-40D0-9D23-2E9D9A90658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4197A0-A199-4284-BEC0-6AA01E53F50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arcotte\marcotte\Papers\Phenologs\Hye%20Ji%20YeastMouseAngiogenesis\Paper\LatestVersion\ToSubmit\SupplementalMovies\Supplemental%20Movie%202.m4v" TargetMode="External"/><Relationship Id="rId1" Type="http://schemas.openxmlformats.org/officeDocument/2006/relationships/video" Target="file:///C:\Users\marcotte\marcotte\Papers\Phenologs\Hye%20Ji%20YeastMouseAngiogenesis\Paper\LatestVersion\ToSubmit\SupplementalMovies\Supplemental%20Movie%201.m4v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cotte\marcotte\Papers\Phenologs\Hye%20Ji%20YeastMouseAngiogenesis\Paper\LatestVersion\ToSubmitNGen\Submitted-9-2011\Supplemental%20Movie%203.m4v" TargetMode="Externa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620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err="1" smtClean="0">
                <a:latin typeface="Calibri" pitchFamily="34" charset="0"/>
                <a:ea typeface="+mj-ea"/>
                <a:cs typeface="Calibri" pitchFamily="34" charset="0"/>
              </a:rPr>
              <a:t>Phenologs</a:t>
            </a:r>
            <a:endParaRPr lang="en-US" sz="6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r>
              <a:rPr lang="en-US" sz="4000" b="1" kern="0" dirty="0" smtClean="0">
                <a:latin typeface="Calibri" pitchFamily="34" charset="0"/>
                <a:ea typeface="+mj-ea"/>
                <a:cs typeface="Calibri" pitchFamily="34" charset="0"/>
              </a:rPr>
              <a:t>An example of using bioinformatics to find new genes for genetic traits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5181664"/>
            <a:ext cx="865369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BCH364C/391L </a:t>
            </a:r>
            <a:r>
              <a:rPr lang="en-US" sz="2500" b="1" dirty="0">
                <a:latin typeface="Calibri" pitchFamily="34" charset="0"/>
              </a:rPr>
              <a:t>Systems Biology / Bioinformatics – Spring </a:t>
            </a:r>
            <a:r>
              <a:rPr lang="en-US" sz="2500" b="1" dirty="0" smtClean="0">
                <a:latin typeface="Calibri" pitchFamily="34" charset="0"/>
              </a:rPr>
              <a:t>2015 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5" b="59813"/>
          <a:stretch>
            <a:fillRect/>
          </a:stretch>
        </p:blipFill>
        <p:spPr bwMode="auto">
          <a:xfrm>
            <a:off x="1650206" y="688942"/>
            <a:ext cx="6350794" cy="59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9" name="Text Box 3"/>
          <p:cNvSpPr txBox="1">
            <a:spLocks noChangeArrowheads="1"/>
          </p:cNvSpPr>
          <p:nvPr/>
        </p:nvSpPr>
        <p:spPr bwMode="auto">
          <a:xfrm>
            <a:off x="1790136" y="-83641"/>
            <a:ext cx="544886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Discovering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752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467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212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85800" y="1710154"/>
            <a:ext cx="729879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For example, genes for mouse cataracts suggest genes </a:t>
            </a:r>
            <a:r>
              <a:rPr lang="en-US" dirty="0"/>
              <a:t>for </a:t>
            </a:r>
            <a:r>
              <a:rPr lang="en-US" dirty="0" smtClean="0"/>
              <a:t>human cataracts...</a:t>
            </a:r>
            <a:endParaRPr lang="en-US" dirty="0"/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365125" y="1295400"/>
            <a:ext cx="75028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Some cases we knew about already, serving as positive controls…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396875" y="3386554"/>
            <a:ext cx="84582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yeast </a:t>
            </a:r>
            <a:r>
              <a:rPr lang="en-US" b="1" dirty="0" err="1"/>
              <a:t>lovastatin</a:t>
            </a:r>
            <a:r>
              <a:rPr lang="en-US" b="1" dirty="0"/>
              <a:t> sensitivity			angiogenesis defects</a:t>
            </a:r>
          </a:p>
          <a:p>
            <a:endParaRPr lang="en-US" b="1" dirty="0"/>
          </a:p>
          <a:p>
            <a:r>
              <a:rPr lang="en-US" b="1" dirty="0"/>
              <a:t>worm abnormal body wall muscle cell polarization	gastrointestinal hemorrhage</a:t>
            </a:r>
          </a:p>
          <a:p>
            <a:endParaRPr lang="en-US" b="1" dirty="0"/>
          </a:p>
          <a:p>
            <a:r>
              <a:rPr lang="en-US" b="1" dirty="0"/>
              <a:t>yeast </a:t>
            </a:r>
            <a:r>
              <a:rPr lang="en-US" b="1" dirty="0" err="1"/>
              <a:t>hydroxyurea</a:t>
            </a:r>
            <a:r>
              <a:rPr lang="en-US" b="1" dirty="0"/>
              <a:t> sensitivity		hemolytic anemia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plant cotyledon development defects		             mental retardation</a:t>
            </a:r>
          </a:p>
          <a:p>
            <a:endParaRPr lang="en-US" b="1" dirty="0" smtClean="0"/>
          </a:p>
          <a:p>
            <a:r>
              <a:rPr lang="en-US" b="1" i="1" dirty="0" smtClean="0"/>
              <a:t>E. coli </a:t>
            </a:r>
            <a:r>
              <a:rPr lang="en-US" b="1" dirty="0" smtClean="0"/>
              <a:t>chemical </a:t>
            </a:r>
            <a:r>
              <a:rPr lang="en-US" b="1" dirty="0" err="1" smtClean="0"/>
              <a:t>sensitivies</a:t>
            </a:r>
            <a:r>
              <a:rPr lang="en-US" b="1" dirty="0" smtClean="0"/>
              <a:t>			chemically-induced seizures 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914400" y="2929354"/>
            <a:ext cx="62452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A defect in...</a:t>
            </a:r>
            <a:r>
              <a:rPr lang="en-US"/>
              <a:t>			        </a:t>
            </a:r>
            <a:r>
              <a:rPr lang="en-US" u="sng"/>
              <a:t>suggests genes for ...</a:t>
            </a:r>
          </a:p>
        </p:txBody>
      </p:sp>
      <p:sp>
        <p:nvSpPr>
          <p:cNvPr id="25610" name="Line 15"/>
          <p:cNvSpPr>
            <a:spLocks noChangeShapeType="1"/>
          </p:cNvSpPr>
          <p:nvPr/>
        </p:nvSpPr>
        <p:spPr bwMode="auto">
          <a:xfrm>
            <a:off x="3200400" y="3554829"/>
            <a:ext cx="1768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Line 16"/>
          <p:cNvSpPr>
            <a:spLocks noChangeShapeType="1"/>
          </p:cNvSpPr>
          <p:nvPr/>
        </p:nvSpPr>
        <p:spPr bwMode="auto">
          <a:xfrm>
            <a:off x="5410200" y="4058067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Text Box 17"/>
          <p:cNvSpPr txBox="1">
            <a:spLocks noChangeArrowheads="1"/>
          </p:cNvSpPr>
          <p:nvPr/>
        </p:nvSpPr>
        <p:spPr bwMode="auto">
          <a:xfrm>
            <a:off x="381000" y="2548354"/>
            <a:ext cx="380104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But many cases were surprising</a:t>
            </a:r>
            <a:r>
              <a:rPr lang="en-US" sz="1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5613" name="Line 18"/>
          <p:cNvSpPr>
            <a:spLocks noChangeShapeType="1"/>
          </p:cNvSpPr>
          <p:nvPr/>
        </p:nvSpPr>
        <p:spPr bwMode="auto">
          <a:xfrm>
            <a:off x="3429000" y="4529554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74611" name="Text Box 19"/>
          <p:cNvSpPr txBox="1">
            <a:spLocks noChangeArrowheads="1"/>
          </p:cNvSpPr>
          <p:nvPr/>
        </p:nvSpPr>
        <p:spPr bwMode="auto">
          <a:xfrm>
            <a:off x="0" y="1270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There are 1,000’s of 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phenologs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between human diseases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mouse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yeast,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worm, and even plant traits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4191000" y="5030297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3276600" y="5520154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495800" y="6324600"/>
            <a:ext cx="50438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pPr eaLnBrk="1" hangingPunct="1"/>
            <a:r>
              <a:rPr lang="en-US" dirty="0" smtClean="0">
                <a:latin typeface="Calibri" pitchFamily="34" charset="0"/>
              </a:rPr>
              <a:t>Woods, </a:t>
            </a:r>
            <a:r>
              <a:rPr lang="en-US" dirty="0" err="1" smtClean="0">
                <a:latin typeface="Calibri" pitchFamily="34" charset="0"/>
              </a:rPr>
              <a:t>Blom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et al. BMC </a:t>
            </a:r>
            <a:r>
              <a:rPr lang="en-US" i="1" dirty="0">
                <a:latin typeface="Calibri" pitchFamily="34" charset="0"/>
              </a:rPr>
              <a:t>Bioinformatics</a:t>
            </a:r>
            <a:r>
              <a:rPr lang="en-US" dirty="0">
                <a:latin typeface="Calibri" pitchFamily="34" charset="0"/>
              </a:rPr>
              <a:t>, 14:203 (2013)</a:t>
            </a:r>
          </a:p>
        </p:txBody>
      </p:sp>
    </p:spTree>
    <p:extLst>
      <p:ext uri="{BB962C8B-B14F-4D97-AF65-F5344CB8AC3E}">
        <p14:creationId xmlns:p14="http://schemas.microsoft.com/office/powerpoint/2010/main" val="26205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 l="60817" t="28478" r="10316" b="56187"/>
          <a:stretch>
            <a:fillRect/>
          </a:stretch>
        </p:blipFill>
        <p:spPr bwMode="auto">
          <a:xfrm>
            <a:off x="2362200" y="3118923"/>
            <a:ext cx="4905375" cy="9196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85154" name="Text Box 2"/>
          <p:cNvSpPr txBox="1">
            <a:spLocks noChangeArrowheads="1"/>
          </p:cNvSpPr>
          <p:nvPr/>
        </p:nvSpPr>
        <p:spPr bwMode="auto">
          <a:xfrm>
            <a:off x="413241" y="-36513"/>
            <a:ext cx="840800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Example #2: plant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negative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gravitropism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defects predict</a:t>
            </a:r>
          </a:p>
          <a:p>
            <a:pPr algn="ctr">
              <a:defRPr/>
            </a:pP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a congenital disease with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characteristic craniofacial, hearing, and pigmentation alterations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7031038" y="1363663"/>
            <a:ext cx="471487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927225" y="1306513"/>
            <a:ext cx="471488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276975"/>
            <a:ext cx="4002088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Waardenburg</a:t>
            </a:r>
            <a:r>
              <a:rPr lang="en-US" dirty="0"/>
              <a:t> syndrome</a:t>
            </a:r>
          </a:p>
          <a:p>
            <a:r>
              <a:rPr lang="en-US" dirty="0"/>
              <a:t>(accounts for ~2-5% of cases of deafness)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52950" y="5029200"/>
            <a:ext cx="6286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/>
              <a:t>~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602288" y="6276975"/>
            <a:ext cx="28813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Plants failing to grow upwards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338" y="4800600"/>
            <a:ext cx="1230312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5"/>
          <a:srcRect l="20213" r="10106" b="48677"/>
          <a:stretch>
            <a:fillRect/>
          </a:stretch>
        </p:blipFill>
        <p:spPr bwMode="auto">
          <a:xfrm>
            <a:off x="1363663" y="4800600"/>
            <a:ext cx="1374775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505200"/>
            <a:ext cx="1752600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7"/>
          <a:srcRect b="17758"/>
          <a:stretch>
            <a:fillRect/>
          </a:stretch>
        </p:blipFill>
        <p:spPr bwMode="auto">
          <a:xfrm>
            <a:off x="2705100" y="4800600"/>
            <a:ext cx="1373188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532606" y="4021931"/>
            <a:ext cx="12033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800"/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437356" y="5787231"/>
            <a:ext cx="10128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Assorted websites</a:t>
            </a:r>
          </a:p>
        </p:txBody>
      </p:sp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0850" y="4738688"/>
            <a:ext cx="3200400" cy="1585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 rot="-5400000">
            <a:off x="8088312" y="5367338"/>
            <a:ext cx="1622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Fukaki </a:t>
            </a:r>
            <a:r>
              <a:rPr lang="en-US" sz="800" i="1"/>
              <a:t> et al., The Plant Journal</a:t>
            </a:r>
          </a:p>
          <a:p>
            <a:r>
              <a:rPr lang="en-US" sz="800"/>
              <a:t>14, 425–430 (1998)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552950" y="5181600"/>
            <a:ext cx="6286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/>
              <a:t>~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/>
          <a:srcRect l="62174" t="1539" r="12218" b="75429"/>
          <a:stretch>
            <a:fillRect/>
          </a:stretch>
        </p:blipFill>
        <p:spPr bwMode="auto">
          <a:xfrm>
            <a:off x="2592739" y="1503179"/>
            <a:ext cx="4351566" cy="1381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031038" y="1363663"/>
            <a:ext cx="471487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927225" y="1306513"/>
            <a:ext cx="471488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80650" y="2514600"/>
            <a:ext cx="1024550" cy="40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4608214" y="2734147"/>
            <a:ext cx="479834" cy="31687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4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Text Box 2"/>
          <p:cNvSpPr txBox="1">
            <a:spLocks noChangeArrowheads="1"/>
          </p:cNvSpPr>
          <p:nvPr/>
        </p:nvSpPr>
        <p:spPr bwMode="auto">
          <a:xfrm>
            <a:off x="457200" y="17463"/>
            <a:ext cx="8210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Waardenburg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syndrome is a defect of neural crest cells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5699125"/>
            <a:ext cx="22145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Heike &amp; Hing, </a:t>
            </a:r>
            <a:r>
              <a:rPr lang="en-US" sz="1000" i="1"/>
              <a:t>Gene Reviews</a:t>
            </a:r>
            <a:r>
              <a:rPr lang="en-US" sz="1000"/>
              <a:t> (2009)</a:t>
            </a:r>
          </a:p>
        </p:txBody>
      </p:sp>
      <p:pic>
        <p:nvPicPr>
          <p:cNvPr id="38916" name="Picture 4" descr="mhfmov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08125"/>
            <a:ext cx="3086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657600" y="838200"/>
            <a:ext cx="5487988" cy="595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Some WS correlates in other animals:</a:t>
            </a:r>
          </a:p>
          <a:p>
            <a:endParaRPr lang="en-US"/>
          </a:p>
          <a:p>
            <a:r>
              <a:rPr lang="en-US"/>
              <a:t>Deafness in Dalmatian dogs (22% unilaterally deaf)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Variations in the Blenheim spot of</a:t>
            </a:r>
          </a:p>
          <a:p>
            <a:r>
              <a:rPr lang="en-US"/>
              <a:t>Cavalier King Charles Spaniels</a:t>
            </a:r>
          </a:p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Association between white blue-eyed cats and deafness</a:t>
            </a:r>
          </a:p>
          <a:p>
            <a:r>
              <a:rPr lang="en-US"/>
              <a:t>(noted by Darwin in 1859)</a:t>
            </a:r>
          </a:p>
          <a:p>
            <a:endParaRPr lang="en-US"/>
          </a:p>
          <a:p>
            <a:r>
              <a:rPr lang="en-US"/>
              <a:t>White forelock and deafness/bowel bowel blockage in foals</a:t>
            </a:r>
          </a:p>
          <a:p>
            <a:endParaRPr lang="en-US"/>
          </a:p>
          <a:p>
            <a:r>
              <a:rPr lang="en-US"/>
              <a:t>&amp; many more...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38600" y="1587500"/>
            <a:ext cx="1520825" cy="1841500"/>
            <a:chOff x="4871" y="2575"/>
            <a:chExt cx="958" cy="1160"/>
          </a:xfrm>
        </p:grpSpPr>
        <p:pic>
          <p:nvPicPr>
            <p:cNvPr id="38922" name="Picture 8"/>
            <p:cNvPicPr>
              <a:picLocks noChangeAspect="1" noChangeArrowheads="1"/>
            </p:cNvPicPr>
            <p:nvPr/>
          </p:nvPicPr>
          <p:blipFill>
            <a:blip r:embed="rId4"/>
            <a:srcRect l="9599" t="6554" r="12798" b="6554"/>
            <a:stretch>
              <a:fillRect/>
            </a:stretch>
          </p:blipFill>
          <p:spPr bwMode="auto">
            <a:xfrm>
              <a:off x="4871" y="2575"/>
              <a:ext cx="958" cy="10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4954" y="3600"/>
              <a:ext cx="71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www.petplanet.co.uk</a:t>
              </a:r>
            </a:p>
          </p:txBody>
        </p:sp>
      </p:grp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228600" y="898525"/>
            <a:ext cx="2960688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Neural crest cells migrate</a:t>
            </a:r>
          </a:p>
          <a:p>
            <a:pPr algn="ctr"/>
            <a:r>
              <a:rPr lang="en-US"/>
              <a:t>during embryonic development</a:t>
            </a:r>
          </a:p>
        </p:txBody>
      </p:sp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5"/>
          <a:srcRect l="11850" t="6775" r="5078"/>
          <a:stretch>
            <a:fillRect/>
          </a:stretch>
        </p:blipFill>
        <p:spPr bwMode="auto">
          <a:xfrm>
            <a:off x="6981825" y="3429000"/>
            <a:ext cx="2009775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7427913" y="5105400"/>
            <a:ext cx="1106487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/>
              <a:t>www.silvarcea.co.uk</a:t>
            </a:r>
          </a:p>
        </p:txBody>
      </p:sp>
    </p:spTree>
    <p:extLst>
      <p:ext uri="{BB962C8B-B14F-4D97-AF65-F5344CB8AC3E}">
        <p14:creationId xmlns:p14="http://schemas.microsoft.com/office/powerpoint/2010/main" val="34402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52563"/>
            <a:ext cx="89916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481138"/>
            <a:ext cx="225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6600" y="1371600"/>
            <a:ext cx="152400" cy="381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481138"/>
            <a:ext cx="2428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938" y="3454400"/>
            <a:ext cx="32226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46851" y="65088"/>
            <a:ext cx="9114651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Inactivating SEC23IP—predicted from </a:t>
            </a:r>
            <a:r>
              <a:rPr lang="en-US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Arabidopsis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—in a tadpole disrupts neural crest cells, consistent with </a:t>
            </a:r>
            <a:r>
              <a:rPr lang="en-US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Waardenburg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syndrome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4936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SEC23IP localizes to the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neural crest cells &amp; induces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neural crest defects upon knockdown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410200" y="6581001"/>
            <a:ext cx="3894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38086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rabidopsis.info/images/arabidopsis_e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3" y="2624347"/>
            <a:ext cx="14287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9036" y="4585156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</a:t>
            </a:r>
            <a:r>
              <a:rPr lang="en-US" sz="800" dirty="0" smtClean="0"/>
              <a:t>rabidopsis.info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862233"/>
            <a:ext cx="84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Plant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379428" y="4754940"/>
            <a:ext cx="1959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eural crest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 migration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547" y="4754940"/>
            <a:ext cx="2350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olarized growth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</a:t>
            </a:r>
            <a:r>
              <a:rPr lang="en-US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gravitropism</a:t>
            </a:r>
            <a:endParaRPr lang="en-US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201174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831140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P</a:t>
            </a:r>
            <a:r>
              <a:rPr lang="en-US" sz="3200" b="1" dirty="0" err="1" smtClean="0">
                <a:latin typeface="Calibri" pitchFamily="34" charset="0"/>
              </a:rPr>
              <a:t>henologs</a:t>
            </a:r>
            <a:r>
              <a:rPr lang="en-US" sz="3200" b="1" dirty="0" smtClean="0">
                <a:latin typeface="Calibri" pitchFamily="34" charset="0"/>
              </a:rPr>
              <a:t> identify evolutionarily conserved systems of proteins relevant to particular traits/diseases. 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1521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6413" y="2133600"/>
            <a:ext cx="1957387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46788" y="6629400"/>
            <a:ext cx="1039812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Dorling Kindersley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267200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09800" y="5805488"/>
            <a:ext cx="1281113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www.chemistryland.com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965325" y="3565525"/>
            <a:ext cx="34702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Can these really tell us about these?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26670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5105400" y="3124200"/>
            <a:ext cx="762000" cy="508000"/>
          </a:xfrm>
          <a:custGeom>
            <a:avLst/>
            <a:gdLst>
              <a:gd name="T0" fmla="*/ 2147483647 w 344"/>
              <a:gd name="T1" fmla="*/ 2147483647 h 320"/>
              <a:gd name="T2" fmla="*/ 2147483647 w 344"/>
              <a:gd name="T3" fmla="*/ 2147483647 h 320"/>
              <a:gd name="T4" fmla="*/ 2147483647 w 344"/>
              <a:gd name="T5" fmla="*/ 2147483647 h 320"/>
              <a:gd name="T6" fmla="*/ 0 60000 65536"/>
              <a:gd name="T7" fmla="*/ 0 60000 65536"/>
              <a:gd name="T8" fmla="*/ 0 60000 65536"/>
              <a:gd name="T9" fmla="*/ 0 w 344"/>
              <a:gd name="T10" fmla="*/ 0 h 320"/>
              <a:gd name="T11" fmla="*/ 344 w 344"/>
              <a:gd name="T12" fmla="*/ 320 h 3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320">
                <a:moveTo>
                  <a:pt x="8" y="320"/>
                </a:moveTo>
                <a:cubicBezTo>
                  <a:pt x="4" y="192"/>
                  <a:pt x="0" y="64"/>
                  <a:pt x="56" y="32"/>
                </a:cubicBezTo>
                <a:cubicBezTo>
                  <a:pt x="112" y="0"/>
                  <a:pt x="296" y="112"/>
                  <a:pt x="344" y="1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3962400" y="990600"/>
            <a:ext cx="3048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5"/>
          <a:srcRect l="3475" t="3228" r="17376" b="51646"/>
          <a:stretch>
            <a:fillRect/>
          </a:stretch>
        </p:blipFill>
        <p:spPr bwMode="auto">
          <a:xfrm>
            <a:off x="287443" y="1024753"/>
            <a:ext cx="3075879" cy="9435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3810000" y="881063"/>
            <a:ext cx="3048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6045" name="Text Box 13"/>
          <p:cNvSpPr txBox="1">
            <a:spLocks noChangeArrowheads="1"/>
          </p:cNvSpPr>
          <p:nvPr/>
        </p:nvSpPr>
        <p:spPr bwMode="auto">
          <a:xfrm>
            <a:off x="257389" y="-76200"/>
            <a:ext cx="88866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 #3: Yeast genes linked to statin drug sensitivity predict mammalian blood vessel defects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2133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human versions of these yeast genes are </a:t>
            </a:r>
            <a:r>
              <a:rPr lang="en-US" u="sng" dirty="0" smtClean="0"/>
              <a:t>candidate angiogenesis genes</a:t>
            </a:r>
            <a:endParaRPr lang="en-US" u="sng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2115127" y="1893454"/>
            <a:ext cx="360223" cy="24938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2400" y="1752600"/>
            <a:ext cx="1024550" cy="40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37616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209800" y="4267200"/>
            <a:ext cx="527740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&amp; angiogenesis defects in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cultured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human umbilical vein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cells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2931" name="Text Box 3"/>
          <p:cNvSpPr txBox="1">
            <a:spLocks noChangeArrowheads="1"/>
          </p:cNvSpPr>
          <p:nvPr/>
        </p:nvSpPr>
        <p:spPr bwMode="auto">
          <a:xfrm>
            <a:off x="1871663" y="2286000"/>
            <a:ext cx="55514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hemorrhaging in later stage embryos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934200" cy="177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751138"/>
            <a:ext cx="6934200" cy="159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029200"/>
            <a:ext cx="6934200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2935" name="Rectangle 7"/>
          <p:cNvSpPr>
            <a:spLocks noChangeArrowheads="1"/>
          </p:cNvSpPr>
          <p:nvPr/>
        </p:nvSpPr>
        <p:spPr bwMode="auto">
          <a:xfrm>
            <a:off x="838200" y="2362200"/>
            <a:ext cx="7467600" cy="2057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2938" name="Rectangle 10"/>
          <p:cNvSpPr>
            <a:spLocks noChangeArrowheads="1"/>
          </p:cNvSpPr>
          <p:nvPr/>
        </p:nvSpPr>
        <p:spPr bwMode="auto">
          <a:xfrm>
            <a:off x="304800" y="4343400"/>
            <a:ext cx="8610600" cy="2286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27232" y="0"/>
            <a:ext cx="934743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Disrupting the SOX13 gene causes strong blood vessel defects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31002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5" grpId="0" animBg="1"/>
      <p:bldP spid="15329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914400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595890"/>
            <a:ext cx="924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Yeast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1931432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193667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193667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671505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498467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555245" y="4488597"/>
            <a:ext cx="1607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form blood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vessels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4488597"/>
            <a:ext cx="18250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maintain cell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walls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160032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422267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422267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2879467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155813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2879467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125048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595890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1745397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013067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564797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 l="32609" t="36202" r="39803" b="19006"/>
          <a:stretch>
            <a:fillRect/>
          </a:stretch>
        </p:blipFill>
        <p:spPr bwMode="auto">
          <a:xfrm>
            <a:off x="6477000" y="3792392"/>
            <a:ext cx="1976067" cy="1700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7904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1800" dirty="0" smtClean="0"/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yeast/angiogenesis gene module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11147"/>
            <a:ext cx="5148263" cy="403245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0800000">
            <a:off x="3429000" y="4501947"/>
            <a:ext cx="29718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7772400" y="3739947"/>
            <a:ext cx="626660" cy="762000"/>
          </a:xfrm>
          <a:prstGeom prst="arc">
            <a:avLst>
              <a:gd name="adj1" fmla="val 16200000"/>
              <a:gd name="adj2" fmla="val 98801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5800" y="35113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5800" y="5263947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4600" y="34351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343400" y="746879"/>
            <a:ext cx="4724400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Virtually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all genetic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traits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diseases affect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molecular structures that are evolutionarily conserved. </a:t>
            </a: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Consequently, human traits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and diseases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often have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equivalents in other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species, even distant ones. </a:t>
            </a:r>
          </a:p>
        </p:txBody>
      </p:sp>
      <p:pic>
        <p:nvPicPr>
          <p:cNvPr id="8" name="Picture 7" descr="RemadeDarkerIllustration"/>
          <p:cNvPicPr>
            <a:picLocks noChangeAspect="1" noChangeArrowheads="1"/>
          </p:cNvPicPr>
          <p:nvPr/>
        </p:nvPicPr>
        <p:blipFill>
          <a:blip r:embed="rId2" cstate="print"/>
          <a:srcRect l="1176" t="909" r="1176" b="909"/>
          <a:stretch>
            <a:fillRect/>
          </a:stretch>
        </p:blipFill>
        <p:spPr bwMode="auto">
          <a:xfrm>
            <a:off x="0" y="-76200"/>
            <a:ext cx="4343400" cy="56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8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44850"/>
            <a:ext cx="6196013" cy="361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-104775" y="3244850"/>
            <a:ext cx="19335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1144 assays from</a:t>
            </a:r>
          </a:p>
          <a:p>
            <a:pPr algn="ctr"/>
            <a:r>
              <a:rPr lang="en-US" b="1"/>
              <a:t>Hillenmeyer </a:t>
            </a:r>
            <a:r>
              <a:rPr lang="en-US" b="1" i="1"/>
              <a:t>et al.,</a:t>
            </a:r>
          </a:p>
          <a:p>
            <a:pPr algn="ctr"/>
            <a:r>
              <a:rPr lang="en-US" b="1" i="1"/>
              <a:t>Science</a:t>
            </a:r>
            <a:r>
              <a:rPr lang="en-US" b="1"/>
              <a:t> (2008)</a:t>
            </a:r>
          </a:p>
        </p:txBody>
      </p:sp>
      <p:pic>
        <p:nvPicPr>
          <p:cNvPr id="5734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3092450"/>
            <a:ext cx="1066800" cy="1039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9" name="Text Box 18"/>
          <p:cNvSpPr txBox="1">
            <a:spLocks noChangeArrowheads="1"/>
          </p:cNvSpPr>
          <p:nvPr/>
        </p:nvSpPr>
        <p:spPr bwMode="auto">
          <a:xfrm>
            <a:off x="7796213" y="3975100"/>
            <a:ext cx="10175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/>
              <a:t>www.chemistryland.com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Chemicals that interact genetically with this module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are candidate angiogenesis inhibitors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806450"/>
            <a:ext cx="2786063" cy="217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4343400" y="2787650"/>
            <a:ext cx="6858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14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51968" r="13228" b="62900"/>
          <a:stretch>
            <a:fillRect/>
          </a:stretch>
        </p:blipFill>
        <p:spPr bwMode="auto">
          <a:xfrm>
            <a:off x="3271838" y="2144712"/>
            <a:ext cx="2366962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6200" y="3659187"/>
            <a:ext cx="91249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endParaRPr lang="en-US" sz="2400" dirty="0" smtClean="0"/>
          </a:p>
          <a:p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</a:t>
            </a:r>
            <a:r>
              <a:rPr lang="en-US" sz="2400" b="1" dirty="0"/>
              <a:t>Approved by the U.S. Food and Drug Administration in 1967</a:t>
            </a:r>
          </a:p>
          <a:p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fungicide and </a:t>
            </a:r>
            <a:r>
              <a:rPr lang="en-US" sz="2400" dirty="0" err="1"/>
              <a:t>parasiticide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No mutagenic or carcinogenic effects</a:t>
            </a:r>
          </a:p>
          <a:p>
            <a:r>
              <a:rPr lang="en-US" sz="2400" dirty="0"/>
              <a:t>	2 year safety trials in animals</a:t>
            </a:r>
          </a:p>
          <a:p>
            <a:r>
              <a:rPr lang="en-US" sz="2400" dirty="0"/>
              <a:t>- Off-patent, now marketed as a generic drug</a:t>
            </a:r>
          </a:p>
        </p:txBody>
      </p:sp>
      <p:sp>
        <p:nvSpPr>
          <p:cNvPr id="4" name="Oval 3"/>
          <p:cNvSpPr/>
          <p:nvPr/>
        </p:nvSpPr>
        <p:spPr>
          <a:xfrm>
            <a:off x="0" y="4138612"/>
            <a:ext cx="91440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27" y="1243012"/>
            <a:ext cx="920957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TBZ =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thiabendazole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 FDA-approved antifungal drug with 40 years of safety data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763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Screening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drugs that interact genetically with this yeast module led us to identify a new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angiogenesis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inhibitor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5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-76199" y="86380"/>
            <a:ext cx="92202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Imaging the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blood vessels of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living,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transgenic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tadpole in a dish of water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Text Box 38"/>
          <p:cNvSpPr txBox="1">
            <a:spLocks noChangeArrowheads="1"/>
          </p:cNvSpPr>
          <p:nvPr/>
        </p:nvSpPr>
        <p:spPr bwMode="auto">
          <a:xfrm>
            <a:off x="7347571" y="6597650"/>
            <a:ext cx="187262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Image: </a:t>
            </a:r>
            <a:r>
              <a:rPr lang="en-US" dirty="0" err="1" smtClean="0">
                <a:solidFill>
                  <a:srgbClr val="FFFFFF"/>
                </a:solidFill>
              </a:rPr>
              <a:t>Hye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Cha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 l="672" t="2652" r="672" b="2652"/>
          <a:stretch>
            <a:fillRect/>
          </a:stretch>
        </p:blipFill>
        <p:spPr bwMode="auto">
          <a:xfrm>
            <a:off x="61472" y="2239255"/>
            <a:ext cx="9021056" cy="21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" y="2286000"/>
            <a:ext cx="457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2286000"/>
            <a:ext cx="1219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65458" y="4086477"/>
            <a:ext cx="1116701" cy="2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200 </a:t>
            </a:r>
            <a:r>
              <a:rPr lang="en-US" sz="1200" dirty="0" smtClean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26719" y="6019800"/>
            <a:ext cx="5145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00FF00"/>
                </a:solidFill>
              </a:rPr>
              <a:t>kdr:GFP</a:t>
            </a:r>
            <a:r>
              <a:rPr lang="en-US" sz="2400" dirty="0" smtClean="0">
                <a:solidFill>
                  <a:srgbClr val="00FF00"/>
                </a:solidFill>
              </a:rPr>
              <a:t> transgenic </a:t>
            </a:r>
            <a:r>
              <a:rPr lang="en-US" sz="2400" i="1" dirty="0" err="1" smtClean="0">
                <a:solidFill>
                  <a:srgbClr val="00FF00"/>
                </a:solidFill>
              </a:rPr>
              <a:t>Xenopus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laevis</a:t>
            </a:r>
            <a:endParaRPr lang="en-US" sz="24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l Movie 1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upplemental Movie 2.m4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-76200"/>
            <a:ext cx="9086850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Thiabendazole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disrupts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vascular integrity,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causing retraction and rounding of vascular endothelial cells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22748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Control (DMSO carrier)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648200" y="917575"/>
            <a:ext cx="7452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+ </a:t>
            </a:r>
            <a:r>
              <a:rPr lang="en-US" dirty="0" smtClean="0"/>
              <a:t>TBZ</a:t>
            </a:r>
            <a:endParaRPr lang="en-US" dirty="0"/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5"/>
          <a:srcRect t="47905" b="28365"/>
          <a:stretch>
            <a:fillRect/>
          </a:stretch>
        </p:blipFill>
        <p:spPr bwMode="auto">
          <a:xfrm>
            <a:off x="1066800" y="4970463"/>
            <a:ext cx="7962900" cy="173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Down Arrow 16"/>
          <p:cNvSpPr/>
          <p:nvPr/>
        </p:nvSpPr>
        <p:spPr>
          <a:xfrm>
            <a:off x="6629400" y="4572000"/>
            <a:ext cx="5334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6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05969"/>
            <a:ext cx="9144000" cy="2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upplemental Movie 3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76200"/>
            <a:ext cx="6096000" cy="457200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0"/>
            <a:ext cx="19479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reversibly…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724400"/>
            <a:ext cx="381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b="41963"/>
          <a:stretch>
            <a:fillRect/>
          </a:stretch>
        </p:blipFill>
        <p:spPr bwMode="auto">
          <a:xfrm>
            <a:off x="380787" y="990600"/>
            <a:ext cx="8237173" cy="3184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15875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TBZ slows the growth of human 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fibrosarcoma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tumors transplanted into immune-compromised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mice</a:t>
            </a:r>
          </a:p>
        </p:txBody>
      </p:sp>
      <p:sp>
        <p:nvSpPr>
          <p:cNvPr id="54276" name="Text Box 37"/>
          <p:cNvSpPr txBox="1">
            <a:spLocks noChangeArrowheads="1"/>
          </p:cNvSpPr>
          <p:nvPr/>
        </p:nvSpPr>
        <p:spPr bwMode="auto">
          <a:xfrm>
            <a:off x="2854754" y="6400800"/>
            <a:ext cx="41148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Vasculature </a:t>
            </a:r>
            <a:r>
              <a:rPr lang="en-US" dirty="0"/>
              <a:t>in tumor sections</a:t>
            </a:r>
          </a:p>
        </p:txBody>
      </p:sp>
      <p:sp>
        <p:nvSpPr>
          <p:cNvPr id="54277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267200" y="990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114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1006" y="4114800"/>
            <a:ext cx="24819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5022" y="1049383"/>
            <a:ext cx="302623" cy="2830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3962400"/>
            <a:ext cx="3505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t="59090" r="46774"/>
          <a:stretch>
            <a:fillRect/>
          </a:stretch>
        </p:blipFill>
        <p:spPr bwMode="auto">
          <a:xfrm>
            <a:off x="2626154" y="4232553"/>
            <a:ext cx="4384246" cy="22444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5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8501063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0400" y="21336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60198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0" y="60198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6023" y="0"/>
            <a:ext cx="7609777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Summarizing the “road map” to a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new</a:t>
            </a:r>
          </a:p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vascular disrupting agent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124200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28956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124200"/>
            <a:ext cx="2514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334000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5562600"/>
            <a:ext cx="2590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5486400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0600" y="2819400"/>
            <a:ext cx="2096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Mouse genes linked to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angiogenesis…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2819400"/>
            <a:ext cx="236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…suggest a relevant yeast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system. Yeast genes…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4600" y="2819400"/>
            <a:ext cx="2568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…suggest new angiogenesis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genes, confirmed in frogs,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validating the method.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7878" y="5486400"/>
            <a:ext cx="1982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Drug screens in yeast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suggest candidate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angiogenesis drugs…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2400" y="5486400"/>
            <a:ext cx="204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…confirmed in frogs…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600" y="5486400"/>
            <a:ext cx="212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…mouse tumor trials,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and human cell assays.</a:t>
            </a: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752600"/>
            <a:ext cx="4796799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5000" y="1752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807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92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know far more about genes &amp; traits in lower organisms than in us.</a:t>
            </a:r>
          </a:p>
          <a:p>
            <a:pPr algn="ctr">
              <a:defRPr/>
            </a:pPr>
            <a:endParaRPr lang="en-US" sz="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How do deeply conserved gene networks relate to traits, structures, and diseases in different organisms?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629400" y="1905000"/>
            <a:ext cx="228600" cy="2743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0" y="2971800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these tell</a:t>
            </a:r>
          </a:p>
          <a:p>
            <a:r>
              <a:rPr lang="en-US" dirty="0" smtClean="0"/>
              <a:t>us about these?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324600" y="3886200"/>
            <a:ext cx="20574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77000" y="61722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3156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561" y="19050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from </a:t>
            </a:r>
            <a:r>
              <a:rPr lang="en-US" sz="2800" b="1" dirty="0" smtClean="0">
                <a:latin typeface="Calibri" pitchFamily="34" charset="0"/>
              </a:rPr>
              <a:t>different </a:t>
            </a:r>
            <a:r>
              <a:rPr lang="en-US" sz="2800" b="1" dirty="0">
                <a:latin typeface="Calibri" pitchFamily="34" charset="0"/>
              </a:rPr>
              <a:t>species </a:t>
            </a:r>
            <a:r>
              <a:rPr lang="en-US" sz="2800" b="1" dirty="0" smtClean="0">
                <a:latin typeface="Calibri" pitchFamily="34" charset="0"/>
              </a:rPr>
              <a:t>that derive </a:t>
            </a:r>
            <a:r>
              <a:rPr lang="en-US" sz="2800" b="1" dirty="0">
                <a:latin typeface="Calibri" pitchFamily="34" charset="0"/>
              </a:rPr>
              <a:t>from a single gene in the </a:t>
            </a:r>
            <a:r>
              <a:rPr lang="en-US" sz="2800" b="1" dirty="0" smtClean="0">
                <a:latin typeface="Calibri" pitchFamily="34" charset="0"/>
              </a:rPr>
              <a:t>last common </a:t>
            </a:r>
            <a:r>
              <a:rPr lang="en-US" sz="2800" b="1" dirty="0">
                <a:latin typeface="Calibri" pitchFamily="34" charset="0"/>
              </a:rPr>
              <a:t>ancestor of the </a:t>
            </a:r>
            <a:r>
              <a:rPr lang="en-US" sz="2800" b="1" dirty="0" smtClean="0">
                <a:latin typeface="Calibri" pitchFamily="34" charset="0"/>
              </a:rPr>
              <a:t>species </a:t>
            </a: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u="sng" dirty="0" err="1" smtClean="0">
                <a:latin typeface="Calibri" pitchFamily="34" charset="0"/>
              </a:rPr>
              <a:t>Paralogs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that derive from a single gene </a:t>
            </a:r>
            <a:r>
              <a:rPr lang="en-US" sz="2800" b="1" dirty="0" smtClean="0">
                <a:latin typeface="Calibri" pitchFamily="34" charset="0"/>
              </a:rPr>
              <a:t>that was </a:t>
            </a:r>
            <a:r>
              <a:rPr lang="en-US" sz="2800" b="1" dirty="0">
                <a:latin typeface="Calibri" pitchFamily="34" charset="0"/>
              </a:rPr>
              <a:t>duplicated within a </a:t>
            </a:r>
            <a:r>
              <a:rPr lang="en-US" sz="2800" b="1" dirty="0" smtClean="0">
                <a:latin typeface="Calibri" pitchFamily="34" charset="0"/>
              </a:rPr>
              <a:t>genome  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755780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914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9282" y="6629400"/>
            <a:ext cx="253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Calibri" pitchFamily="34" charset="0"/>
              </a:rPr>
              <a:t>Trends in Genetics</a:t>
            </a:r>
            <a:r>
              <a:rPr lang="en-US" sz="1200" dirty="0" smtClean="0">
                <a:latin typeface="Calibri" pitchFamily="34" charset="0"/>
              </a:rPr>
              <a:t> 18:619–620 (2002)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16002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0628" y="209686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Co-</a:t>
            </a:r>
          </a:p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391400" y="14646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8194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391400" y="26838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7696200" y="2074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41148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391400" y="3979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785" y="5534561"/>
            <a:ext cx="349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In/out-</a:t>
            </a:r>
            <a:r>
              <a:rPr lang="en-US" b="1" dirty="0" err="1" smtClean="0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that evolved </a:t>
            </a:r>
            <a:r>
              <a:rPr lang="en-US" b="1" dirty="0">
                <a:solidFill>
                  <a:srgbClr val="FF0000"/>
                </a:solidFill>
              </a:rPr>
              <a:t>by gene </a:t>
            </a:r>
            <a:r>
              <a:rPr lang="en-US" b="1" dirty="0" smtClean="0">
                <a:solidFill>
                  <a:srgbClr val="FF0000"/>
                </a:solidFill>
              </a:rPr>
              <a:t>duplication after/before the speciation event separating the lineages under consideration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685800"/>
            <a:ext cx="144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</a:t>
            </a:r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 to all the rest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459" y="751582"/>
            <a:ext cx="50541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OMA:	      http</a:t>
            </a:r>
            <a:r>
              <a:rPr lang="en-US" dirty="0">
                <a:latin typeface="Calibri" pitchFamily="34" charset="0"/>
              </a:rPr>
              <a:t>://omabrowser.org/oma/home</a:t>
            </a:r>
            <a:r>
              <a:rPr lang="en-US" dirty="0" smtClean="0">
                <a:latin typeface="Calibri" pitchFamily="34" charset="0"/>
              </a:rPr>
              <a:t>/</a:t>
            </a:r>
          </a:p>
          <a:p>
            <a:r>
              <a:rPr lang="en-US" dirty="0" err="1" smtClean="0">
                <a:latin typeface="Calibri" pitchFamily="34" charset="0"/>
              </a:rPr>
              <a:t>InParanoid</a:t>
            </a:r>
            <a:r>
              <a:rPr lang="en-US" dirty="0" smtClean="0">
                <a:latin typeface="Calibri" pitchFamily="34" charset="0"/>
              </a:rPr>
              <a:t>:     http</a:t>
            </a:r>
            <a:r>
              <a:rPr lang="en-US" dirty="0">
                <a:latin typeface="Calibri" pitchFamily="34" charset="0"/>
              </a:rPr>
              <a:t>://</a:t>
            </a:r>
            <a:r>
              <a:rPr lang="en-US" dirty="0" smtClean="0">
                <a:latin typeface="Calibri" pitchFamily="34" charset="0"/>
              </a:rPr>
              <a:t>inparanoid.sbc.su.se/cgi-bin/index.cgi</a:t>
            </a:r>
          </a:p>
          <a:p>
            <a:r>
              <a:rPr lang="en-US" dirty="0" err="1" smtClean="0">
                <a:latin typeface="Calibri" pitchFamily="34" charset="0"/>
              </a:rPr>
              <a:t>PhylomeDB</a:t>
            </a:r>
            <a:r>
              <a:rPr lang="en-US" dirty="0" smtClean="0">
                <a:latin typeface="Calibri" pitchFamily="34" charset="0"/>
              </a:rPr>
              <a:t>:    http</a:t>
            </a:r>
            <a:r>
              <a:rPr lang="en-US" dirty="0">
                <a:latin typeface="Calibri" pitchFamily="34" charset="0"/>
              </a:rPr>
              <a:t>://phylomedb.org</a:t>
            </a:r>
            <a:r>
              <a:rPr lang="en-US" dirty="0" smtClean="0">
                <a:latin typeface="Calibri" pitchFamily="34" charset="0"/>
              </a:rPr>
              <a:t>/</a:t>
            </a:r>
          </a:p>
          <a:p>
            <a:r>
              <a:rPr lang="en-US" dirty="0" smtClean="0">
                <a:latin typeface="Calibri" pitchFamily="34" charset="0"/>
              </a:rPr>
              <a:t>MOSAIC:	      http</a:t>
            </a:r>
            <a:r>
              <a:rPr lang="en-US" dirty="0">
                <a:latin typeface="Calibri" pitchFamily="34" charset="0"/>
              </a:rPr>
              <a:t>://pythonhosted.org/bio-MOSAIC</a:t>
            </a:r>
            <a:r>
              <a:rPr lang="en-US" dirty="0" smtClean="0">
                <a:latin typeface="Calibri" pitchFamily="34" charset="0"/>
              </a:rPr>
              <a:t>/  </a:t>
            </a:r>
            <a:r>
              <a:rPr lang="en-US" dirty="0">
                <a:latin typeface="Calibri" pitchFamily="34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3" y="2133600"/>
            <a:ext cx="856230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0764"/>
            <a:ext cx="7296150" cy="3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985391"/>
            <a:ext cx="2344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Bidirectional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est Hits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9400" y="2062609"/>
            <a:ext cx="76200" cy="604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4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3914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591438" y="-44450"/>
            <a:ext cx="8102411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= significantly overlapping sets of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orthologous genes, such that each gene in a given set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gives rise to the same phenotype in that organism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100388" y="1431925"/>
            <a:ext cx="1575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(e.g., human)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805613" y="1431925"/>
            <a:ext cx="1453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(e.g., worm)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1727200" y="5302250"/>
            <a:ext cx="22501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(e.g., breast cancer)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5461000" y="5302250"/>
            <a:ext cx="3479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(e.g., specific worm phenotype)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5410200" y="6581001"/>
            <a:ext cx="3894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11462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5050"/>
            <a:ext cx="61722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6787" name="Text Box 3"/>
          <p:cNvSpPr txBox="1">
            <a:spLocks noChangeArrowheads="1"/>
          </p:cNvSpPr>
          <p:nvPr/>
        </p:nvSpPr>
        <p:spPr bwMode="auto">
          <a:xfrm>
            <a:off x="226344" y="-60325"/>
            <a:ext cx="8811964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 example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a high incidence of male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C. </a:t>
            </a:r>
            <a:r>
              <a:rPr lang="en-US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elegans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maps to human breast/ovarian cancers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00200" y="990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410200" y="6581001"/>
            <a:ext cx="3894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15200" y="5493603"/>
            <a:ext cx="123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ncludes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BRCA1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172200" y="4648200"/>
            <a:ext cx="1185069" cy="914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Line 26"/>
          <p:cNvSpPr>
            <a:spLocks noChangeShapeType="1"/>
          </p:cNvSpPr>
          <p:nvPr/>
        </p:nvSpPr>
        <p:spPr bwMode="auto">
          <a:xfrm>
            <a:off x="4659313" y="144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8524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09516"/>
              </p:ext>
            </p:extLst>
          </p:nvPr>
        </p:nvGraphicFramePr>
        <p:xfrm>
          <a:off x="2286000" y="1752600"/>
          <a:ext cx="5105400" cy="3108960"/>
        </p:xfrm>
        <a:graphic>
          <a:graphicData uri="http://schemas.openxmlformats.org/drawingml/2006/table">
            <a:tbl>
              <a:tblPr/>
              <a:tblGrid>
                <a:gridCol w="1905000"/>
                <a:gridCol w="3200400"/>
              </a:tblGrid>
              <a:tr h="7579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Organism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 gene-phenotype</a:t>
                      </a: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associations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human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1,923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mouse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worm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27,065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yeast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86,383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Arabidopsis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22,921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9" name="Text Box 17"/>
          <p:cNvSpPr txBox="1">
            <a:spLocks noChangeArrowheads="1"/>
          </p:cNvSpPr>
          <p:nvPr/>
        </p:nvSpPr>
        <p:spPr bwMode="auto">
          <a:xfrm>
            <a:off x="1608926" y="4876800"/>
            <a:ext cx="61007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Spanning ~300 human diseases,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&gt;7,000 </a:t>
            </a:r>
            <a:r>
              <a:rPr lang="en-US" sz="2400" dirty="0">
                <a:latin typeface="Calibri" pitchFamily="34" charset="0"/>
              </a:rPr>
              <a:t>model organism mutational phenotypes</a:t>
            </a:r>
          </a:p>
        </p:txBody>
      </p:sp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1293061" y="569893"/>
            <a:ext cx="678198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Mining available databases + 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manual </a:t>
            </a:r>
            <a:r>
              <a:rPr lang="en-US" sz="2800" dirty="0">
                <a:latin typeface="Calibri" pitchFamily="34" charset="0"/>
              </a:rPr>
              <a:t>collection from the primary literature</a:t>
            </a:r>
          </a:p>
        </p:txBody>
      </p:sp>
      <p:sp>
        <p:nvSpPr>
          <p:cNvPr id="1852443" name="Text Box 27"/>
          <p:cNvSpPr txBox="1">
            <a:spLocks noChangeArrowheads="1"/>
          </p:cNvSpPr>
          <p:nvPr/>
        </p:nvSpPr>
        <p:spPr bwMode="auto">
          <a:xfrm>
            <a:off x="168513" y="5943600"/>
            <a:ext cx="877522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Computational scan phenotypes for novel models of a disease of interest,</a:t>
            </a:r>
          </a:p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identify significant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using permutation tests</a:t>
            </a:r>
          </a:p>
        </p:txBody>
      </p:sp>
      <p:sp>
        <p:nvSpPr>
          <p:cNvPr id="24594" name="Line 28"/>
          <p:cNvSpPr>
            <a:spLocks noChangeShapeType="1"/>
          </p:cNvSpPr>
          <p:nvPr/>
        </p:nvSpPr>
        <p:spPr bwMode="auto">
          <a:xfrm>
            <a:off x="4648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52445" name="Text Box 29"/>
          <p:cNvSpPr txBox="1">
            <a:spLocks noChangeArrowheads="1"/>
          </p:cNvSpPr>
          <p:nvPr/>
        </p:nvSpPr>
        <p:spPr bwMode="auto">
          <a:xfrm>
            <a:off x="1045250" y="0"/>
            <a:ext cx="72535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Building &amp; searching a collection of phenotypes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4351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46071</TotalTime>
  <Words>1065</Words>
  <Application>Microsoft Office PowerPoint</Application>
  <PresentationFormat>On-screen Show (4:3)</PresentationFormat>
  <Paragraphs>243</Paragraphs>
  <Slides>26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1792</cp:revision>
  <cp:lastPrinted>2015-01-19T17:45:28Z</cp:lastPrinted>
  <dcterms:created xsi:type="dcterms:W3CDTF">2002-09-07T00:42:37Z</dcterms:created>
  <dcterms:modified xsi:type="dcterms:W3CDTF">2015-04-28T14:33:16Z</dcterms:modified>
</cp:coreProperties>
</file>