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7" r:id="rId2"/>
    <p:sldId id="288" r:id="rId3"/>
    <p:sldId id="289" r:id="rId4"/>
    <p:sldId id="290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93" r:id="rId18"/>
    <p:sldId id="270" r:id="rId19"/>
    <p:sldId id="268" r:id="rId20"/>
    <p:sldId id="271" r:id="rId21"/>
    <p:sldId id="272" r:id="rId22"/>
    <p:sldId id="280" r:id="rId23"/>
    <p:sldId id="278" r:id="rId24"/>
    <p:sldId id="277" r:id="rId25"/>
    <p:sldId id="276" r:id="rId26"/>
    <p:sldId id="274" r:id="rId27"/>
    <p:sldId id="275" r:id="rId28"/>
    <p:sldId id="281" r:id="rId29"/>
    <p:sldId id="279" r:id="rId30"/>
    <p:sldId id="283" r:id="rId31"/>
    <p:sldId id="282" r:id="rId32"/>
    <p:sldId id="284" r:id="rId33"/>
    <p:sldId id="285" r:id="rId34"/>
    <p:sldId id="296" r:id="rId35"/>
    <p:sldId id="304" r:id="rId36"/>
    <p:sldId id="302" r:id="rId37"/>
    <p:sldId id="297" r:id="rId38"/>
    <p:sldId id="301" r:id="rId39"/>
    <p:sldId id="300" r:id="rId40"/>
    <p:sldId id="294" r:id="rId41"/>
    <p:sldId id="295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Horse-racing</a:t>
            </a:r>
            <a:r>
              <a:rPr lang="en-US" baseline="0" dirty="0" smtClean="0"/>
              <a:t> (3:1 odds)</a:t>
            </a:r>
          </a:p>
          <a:p>
            <a:r>
              <a:rPr lang="en-US" baseline="0" dirty="0" smtClean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test all alignments! </a:t>
            </a:r>
            <a:r>
              <a:rPr lang="en-US" sz="1300" dirty="0" smtClean="0"/>
              <a:t>For two 100 amino acid proteins =&gt; 10</a:t>
            </a:r>
            <a:r>
              <a:rPr lang="en-US" sz="1300" baseline="30000" dirty="0" smtClean="0"/>
              <a:t>59</a:t>
            </a:r>
            <a:r>
              <a:rPr lang="en-US" sz="1300" dirty="0" smtClean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with A gives a score of 5  (remember, the score equals </a:t>
            </a:r>
            <a:r>
              <a:rPr lang="en-US" sz="1300" i="1" dirty="0" smtClean="0"/>
              <a:t>F</a:t>
            </a:r>
            <a:r>
              <a:rPr lang="en-US" sz="1300" dirty="0" smtClean="0"/>
              <a:t>(</a:t>
            </a:r>
            <a:r>
              <a:rPr lang="en-US" sz="1300" i="1" dirty="0" smtClean="0"/>
              <a:t>i</a:t>
            </a:r>
            <a:r>
              <a:rPr lang="en-US" sz="1300" dirty="0" smtClean="0"/>
              <a:t>-1,</a:t>
            </a:r>
            <a:r>
              <a:rPr lang="en-US" sz="1300" i="1" dirty="0" smtClean="0"/>
              <a:t>j</a:t>
            </a:r>
            <a:r>
              <a:rPr lang="en-US" sz="1300" dirty="0" smtClean="0"/>
              <a:t>-1) + </a:t>
            </a:r>
            <a:r>
              <a:rPr lang="en-US" sz="1300" i="1" dirty="0" smtClean="0"/>
              <a:t>s</a:t>
            </a:r>
            <a:r>
              <a:rPr lang="en-US" sz="1300" dirty="0" smtClean="0"/>
              <a:t>(</a:t>
            </a:r>
            <a:r>
              <a:rPr lang="en-US" sz="1300" i="1" dirty="0" err="1" smtClean="0"/>
              <a:t>x</a:t>
            </a:r>
            <a:r>
              <a:rPr lang="en-US" sz="1300" i="1" baseline="-25000" dirty="0" err="1" smtClean="0"/>
              <a:t>i</a:t>
            </a:r>
            <a:r>
              <a:rPr lang="en-US" sz="1300" i="1" dirty="0" err="1" smtClean="0"/>
              <a:t>,y</a:t>
            </a:r>
            <a:r>
              <a:rPr lang="en-US" sz="1300" i="1" baseline="-25000" dirty="0" err="1" smtClean="0"/>
              <a:t>j</a:t>
            </a:r>
            <a:r>
              <a:rPr lang="en-US" sz="1300" dirty="0" smtClean="0"/>
              <a:t>), which is 0+5=5 in this case).  </a:t>
            </a:r>
          </a:p>
          <a:p>
            <a:r>
              <a:rPr lang="en-US" sz="1300" dirty="0" smtClean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 smtClean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statistically significant sequence or structural similarity can be used to infer homology (common ancestry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).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Myoglobin          &amp;          Hemoglobin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en.wikipedia.org/wiki/File:Myoglobin.png &amp;  File:1GZX_Haemoglobin.png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consider two models:</a:t>
            </a:r>
          </a:p>
          <a:p>
            <a:endParaRPr lang="en-US" sz="2400" dirty="0" smtClean="0"/>
          </a:p>
          <a:p>
            <a:r>
              <a:rPr lang="en-US" sz="2400" dirty="0" smtClean="0"/>
              <a:t>First, a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model, where amino acids in the sequences occur independently at some given frequencies.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of observing an alignment between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is just the product of the frequencies (q) with which we find each amino acid.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this as: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Second, a </a:t>
            </a:r>
            <a:r>
              <a:rPr lang="en-US" sz="2400" b="1" u="sng" dirty="0" smtClean="0"/>
              <a:t>match</a:t>
            </a:r>
            <a:r>
              <a:rPr lang="en-US" sz="2400" dirty="0" smtClean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ab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So, under this model, the probability of the alignment is the product of the probabilities of seeing the individual amino acids aligned.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that as: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Such a ratio of probabilities under 2 different models is called an </a:t>
            </a:r>
            <a:r>
              <a:rPr lang="en-US" sz="2400" b="1" i="1" dirty="0" smtClean="0"/>
              <a:t>odds ratio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did these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odds ratios used?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Basically: 	if the ratio &gt; 1, model </a:t>
            </a:r>
            <a:r>
              <a:rPr lang="en-US" sz="2400" i="1" dirty="0" smtClean="0"/>
              <a:t>M</a:t>
            </a:r>
            <a:r>
              <a:rPr lang="en-US" sz="2400" dirty="0" smtClean="0"/>
              <a:t> is more probable </a:t>
            </a:r>
          </a:p>
          <a:p>
            <a:r>
              <a:rPr lang="en-US" sz="2400" dirty="0" smtClean="0"/>
              <a:t>		if &lt; 1, model </a:t>
            </a:r>
            <a:r>
              <a:rPr lang="en-US" sz="2400" i="1" dirty="0" smtClean="0"/>
              <a:t>R</a:t>
            </a:r>
            <a:r>
              <a:rPr lang="en-US" sz="2400" dirty="0" smtClean="0"/>
              <a:t> is more probable.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just the score for aligning one amino acid with another amino acid: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Almost done with step 1…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about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with phenylalanine (F)?  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We also need to penalize </a:t>
            </a:r>
            <a:r>
              <a:rPr lang="en-US" sz="2400" b="1" u="sng" dirty="0" smtClean="0">
                <a:cs typeface="Arial" pitchFamily="34" charset="0"/>
              </a:rPr>
              <a:t>gaps</a:t>
            </a:r>
            <a:r>
              <a:rPr lang="en-US" sz="2400" dirty="0" smtClean="0">
                <a:cs typeface="Arial" pitchFamily="34" charset="0"/>
              </a:rPr>
              <a:t>.  For now, let’s just use a constant penalty </a:t>
            </a:r>
            <a:r>
              <a:rPr lang="en-US" sz="2400" b="1" i="1" dirty="0" smtClean="0">
                <a:cs typeface="Arial" pitchFamily="34" charset="0"/>
              </a:rPr>
              <a:t>d</a:t>
            </a:r>
            <a:r>
              <a:rPr lang="en-US" sz="2400" dirty="0" smtClean="0">
                <a:cs typeface="Arial" pitchFamily="34" charset="0"/>
              </a:rPr>
              <a:t> for each amino acid gap in an alignment,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. e</a:t>
            </a:r>
            <a:r>
              <a:rPr lang="en-US" sz="2400" dirty="0" smtClean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Margaret </a:t>
            </a:r>
            <a:r>
              <a:rPr lang="en-US" dirty="0" err="1" smtClean="0"/>
              <a:t>Dayhoff</a:t>
            </a:r>
            <a:r>
              <a:rPr lang="en-US" dirty="0" smtClean="0"/>
              <a:t> (1925-1983)</a:t>
            </a:r>
            <a:endParaRPr lang="en-US" dirty="0"/>
          </a:p>
          <a:p>
            <a:pPr algn="ctr"/>
            <a:r>
              <a:rPr lang="en-US" dirty="0" smtClean="0"/>
              <a:t>Developed point accepted mutation matrices</a:t>
            </a:r>
          </a:p>
          <a:p>
            <a:pPr algn="ctr"/>
            <a:r>
              <a:rPr lang="en-US" dirty="0" smtClean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Steve and </a:t>
            </a:r>
            <a:r>
              <a:rPr lang="en-US" dirty="0" err="1" smtClean="0"/>
              <a:t>Jorja</a:t>
            </a:r>
            <a:r>
              <a:rPr lang="en-US" dirty="0" smtClean="0"/>
              <a:t> </a:t>
            </a:r>
            <a:r>
              <a:rPr lang="en-US" dirty="0" err="1" smtClean="0"/>
              <a:t>Henikoff</a:t>
            </a:r>
            <a:endParaRPr lang="en-US" dirty="0" smtClean="0"/>
          </a:p>
          <a:p>
            <a:pPr algn="ctr"/>
            <a:r>
              <a:rPr lang="en-US" dirty="0" smtClean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evolutionary times</a:t>
            </a:r>
          </a:p>
          <a:p>
            <a:r>
              <a:rPr lang="en-US" dirty="0" smtClean="0"/>
              <a:t>PAM-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substitutions per 100 residues</a:t>
            </a:r>
          </a:p>
          <a:p>
            <a:r>
              <a:rPr lang="en-US" dirty="0" smtClean="0"/>
              <a:t>   e.g. matrices from PAM1 to PAM250</a:t>
            </a:r>
          </a:p>
          <a:p>
            <a:r>
              <a:rPr lang="en-US" dirty="0" smtClean="0"/>
              <a:t>measure PAM1,</a:t>
            </a:r>
          </a:p>
          <a:p>
            <a:r>
              <a:rPr lang="en-US" dirty="0"/>
              <a:t> </a:t>
            </a:r>
            <a:r>
              <a:rPr lang="en-US" dirty="0" smtClean="0"/>
              <a:t>  calculate higher PAMs from that</a:t>
            </a:r>
          </a:p>
          <a:p>
            <a:endParaRPr lang="en-US" u="sng" dirty="0" smtClean="0"/>
          </a:p>
          <a:p>
            <a:r>
              <a:rPr lang="en-US" u="sng" dirty="0" smtClean="0"/>
              <a:t>Explicit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% identity sequences</a:t>
            </a:r>
          </a:p>
          <a:p>
            <a:r>
              <a:rPr lang="en-US" dirty="0" smtClean="0"/>
              <a:t>BLOSUM-</a:t>
            </a:r>
            <a:r>
              <a:rPr lang="en-US" i="1" dirty="0" smtClean="0"/>
              <a:t>n</a:t>
            </a:r>
            <a:r>
              <a:rPr lang="en-US" dirty="0" smtClean="0"/>
              <a:t> = for sequences of about </a:t>
            </a:r>
            <a:r>
              <a:rPr lang="en-US" i="1" dirty="0" smtClean="0"/>
              <a:t>n</a:t>
            </a:r>
            <a:r>
              <a:rPr lang="en-US" dirty="0" smtClean="0"/>
              <a:t> % identity</a:t>
            </a:r>
          </a:p>
          <a:p>
            <a:r>
              <a:rPr lang="en-US" dirty="0" smtClean="0"/>
              <a:t>averages substitution probabilities over</a:t>
            </a:r>
          </a:p>
          <a:p>
            <a:r>
              <a:rPr lang="en-US" dirty="0" smtClean="0"/>
              <a:t>   sequence clusters, gives better estimates</a:t>
            </a:r>
          </a:p>
          <a:p>
            <a:r>
              <a:rPr lang="en-US" dirty="0"/>
              <a:t> </a:t>
            </a:r>
            <a:r>
              <a:rPr lang="en-US" dirty="0" smtClean="0"/>
              <a:t>  for highly divergent cases</a:t>
            </a:r>
          </a:p>
          <a:p>
            <a:endParaRPr lang="en-US" u="sng" dirty="0" smtClean="0"/>
          </a:p>
          <a:p>
            <a:r>
              <a:rPr lang="en-US" u="sng" dirty="0" smtClean="0"/>
              <a:t>Implicit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from blocks of aligned sequences)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 PAM 		vs. 		   BLOSUM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use something called </a:t>
            </a:r>
            <a:r>
              <a:rPr lang="en-US" sz="2400" b="1" i="1" dirty="0" smtClean="0"/>
              <a:t>dynamic programming.</a:t>
            </a:r>
          </a:p>
          <a:p>
            <a:endParaRPr lang="en-US" sz="2400" b="1" i="1" dirty="0" smtClean="0"/>
          </a:p>
          <a:p>
            <a:r>
              <a:rPr lang="en-US" sz="2400" dirty="0" smtClean="0"/>
              <a:t>This is </a:t>
            </a:r>
            <a:r>
              <a:rPr lang="en-US" sz="2400" b="1" dirty="0" smtClean="0"/>
              <a:t>mathematically guaranteed </a:t>
            </a:r>
            <a:r>
              <a:rPr lang="en-US" sz="2400" dirty="0" smtClean="0"/>
              <a:t>to find the best scoring alignment, and uses </a:t>
            </a:r>
            <a:r>
              <a:rPr lang="en-US" sz="2400" b="1" i="1" dirty="0" smtClean="0"/>
              <a:t>recursion.   </a:t>
            </a:r>
            <a:r>
              <a:rPr lang="en-US" sz="2400" dirty="0" smtClean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 smtClean="0"/>
          </a:p>
          <a:p>
            <a:r>
              <a:rPr lang="en-US" sz="2400" dirty="0" smtClean="0"/>
              <a:t>We’re going to find the best </a:t>
            </a:r>
            <a:r>
              <a:rPr lang="en-US" sz="2400" b="1" i="1" dirty="0" smtClean="0"/>
              <a:t>local</a:t>
            </a:r>
            <a:r>
              <a:rPr lang="en-US" sz="2400" dirty="0" smtClean="0"/>
              <a:t> alignment—the best matching</a:t>
            </a:r>
          </a:p>
          <a:p>
            <a:r>
              <a:rPr lang="en-US" sz="2400" dirty="0" smtClean="0"/>
              <a:t>internal alignment—without forcing </a:t>
            </a:r>
            <a:r>
              <a:rPr lang="en-US" sz="2400" u="sng" dirty="0" smtClean="0"/>
              <a:t>all</a:t>
            </a:r>
            <a:r>
              <a:rPr lang="en-US" sz="2400" dirty="0" smtClean="0"/>
              <a:t> of the amino acids to align (i.e. to match </a:t>
            </a:r>
            <a:r>
              <a:rPr lang="en-US" sz="2400" b="1" i="1" dirty="0" smtClean="0"/>
              <a:t>globally</a:t>
            </a:r>
            <a:r>
              <a:rPr lang="en-US" sz="2400" dirty="0" smtClean="0"/>
              <a:t>).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dirty="0" smtClean="0">
                <a:latin typeface="Courier" pitchFamily="49" charset="0"/>
              </a:rPr>
              <a:t>ACGTTATGCATGACGTA</a:t>
            </a:r>
          </a:p>
          <a:p>
            <a:r>
              <a:rPr lang="en-US" sz="2400" dirty="0" smtClean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this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this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For example, my lab discovered that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/>
              <a:t>Li, Park, </a:t>
            </a:r>
            <a:r>
              <a:rPr lang="en-US" sz="1200" dirty="0" err="1" smtClean="0"/>
              <a:t>Marcotte</a:t>
            </a:r>
            <a:endParaRPr lang="en-US" sz="1200" dirty="0" smtClean="0"/>
          </a:p>
          <a:p>
            <a:r>
              <a:rPr lang="en-US" sz="1200" i="1" dirty="0" err="1" smtClean="0"/>
              <a:t>PLoS</a:t>
            </a:r>
            <a:r>
              <a:rPr lang="en-US" sz="1200" i="1" dirty="0" smtClean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Homologs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Here’s the main idea: </a:t>
            </a:r>
          </a:p>
          <a:p>
            <a:r>
              <a:rPr lang="en-US" sz="2400" dirty="0" smtClean="0"/>
              <a:t>We’ll make a </a:t>
            </a:r>
            <a:r>
              <a:rPr lang="en-US" sz="2400" b="1" i="1" dirty="0" smtClean="0"/>
              <a:t>path matrix</a:t>
            </a:r>
            <a:r>
              <a:rPr lang="en-US" sz="2400" dirty="0" smtClean="0"/>
              <a:t>, showing the possible alignments and their scores.  There are simple rules for how to fill in the matrix.  </a:t>
            </a:r>
            <a:r>
              <a:rPr lang="en-US" sz="2400" b="1" i="1" u="sng" dirty="0" smtClean="0"/>
              <a:t>This will test all possible alignments &amp; give us the top-scoring alignment between the two sequences</a:t>
            </a:r>
            <a:r>
              <a:rPr lang="en-US" sz="2400" u="sng" dirty="0" smtClean="0"/>
              <a:t>.</a:t>
            </a:r>
            <a:endParaRPr lang="en-US" sz="2400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Here are the rules:</a:t>
            </a:r>
          </a:p>
          <a:p>
            <a:r>
              <a:rPr lang="en-US" sz="2400" dirty="0" smtClean="0"/>
              <a:t>For a given square in the matrix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j</a:t>
            </a:r>
            <a:r>
              <a:rPr lang="en-US" sz="2400" dirty="0" smtClean="0"/>
              <a:t>), we look at the squares to its 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, top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i,j</a:t>
            </a:r>
            <a:r>
              <a:rPr lang="en-US" sz="2400" dirty="0" smtClean="0"/>
              <a:t>-1) , and top-left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-1).    Each should have a score. </a:t>
            </a:r>
          </a:p>
          <a:p>
            <a:endParaRPr lang="en-US" sz="2400" dirty="0" smtClean="0"/>
          </a:p>
          <a:p>
            <a:r>
              <a:rPr lang="en-US" sz="2400" dirty="0" smtClean="0"/>
              <a:t>We consider </a:t>
            </a:r>
            <a:r>
              <a:rPr lang="en-US" sz="2400" b="1" u="sng" dirty="0" smtClean="0"/>
              <a:t>3 possible events </a:t>
            </a:r>
            <a:r>
              <a:rPr lang="en-US" sz="2400" dirty="0" smtClean="0"/>
              <a:t>&amp; </a:t>
            </a:r>
            <a:r>
              <a:rPr lang="en-US" sz="2400" b="1" u="sng" dirty="0" smtClean="0"/>
              <a:t>choose the one scoring the highest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(1)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 +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(2)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– </a:t>
            </a:r>
            <a:r>
              <a:rPr lang="en-US" sz="2400" i="1" dirty="0" smtClean="0"/>
              <a:t>d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(3)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,</a:t>
            </a:r>
            <a:r>
              <a:rPr lang="en-US" sz="2400" i="1" dirty="0" smtClean="0"/>
              <a:t>j</a:t>
            </a:r>
            <a:r>
              <a:rPr lang="en-US" sz="2400" dirty="0" smtClean="0"/>
              <a:t>-1) – </a:t>
            </a:r>
            <a:r>
              <a:rPr lang="en-US" sz="2400" i="1" dirty="0" smtClean="0"/>
              <a:t>d</a:t>
            </a:r>
            <a:r>
              <a:rPr lang="en-US" sz="2400" dirty="0" smtClean="0"/>
              <a:t>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this example, we’ll use </a:t>
            </a:r>
            <a:r>
              <a:rPr lang="en-US" sz="2400" i="1" dirty="0" smtClean="0"/>
              <a:t>d</a:t>
            </a:r>
            <a:r>
              <a:rPr lang="en-US" sz="2400" dirty="0" smtClean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Just two more rules:</a:t>
            </a:r>
          </a:p>
          <a:p>
            <a:endParaRPr lang="en-US" sz="2400" b="1" u="sng" dirty="0" smtClean="0"/>
          </a:p>
          <a:p>
            <a:pPr lvl="0"/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we go!   Start with the borders  &amp; the first entry.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What’s the score from our BLOSSUM matrix for substituting H for P?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Terrible!  Again, none of the possible give positive scores.    </a:t>
            </a:r>
          </a:p>
          <a:p>
            <a:r>
              <a:rPr lang="en-US" sz="2400" dirty="0" smtClean="0"/>
              <a:t>We have to go a bit further in before we find a positive score…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round!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rounds, and a positive score at last!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get this one?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&amp; a few more rounds…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whole thing filled 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find the optimal alignment using a </a:t>
            </a:r>
            <a:r>
              <a:rPr lang="en-US" sz="2400" b="1" i="1" dirty="0" err="1" smtClean="0"/>
              <a:t>traceback</a:t>
            </a:r>
            <a:r>
              <a:rPr lang="en-US" sz="2400" dirty="0" smtClean="0"/>
              <a:t> process: </a:t>
            </a:r>
          </a:p>
          <a:p>
            <a:r>
              <a:rPr lang="en-US" sz="2400" b="1" dirty="0" smtClean="0"/>
              <a:t>	Look for the highest score, then follow the arrows back.</a:t>
            </a:r>
          </a:p>
          <a:p>
            <a:r>
              <a:rPr lang="en-US" sz="2400" b="1" dirty="0" smtClean="0"/>
              <a:t>	The alignment “grows” from right to left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gives the following alignment: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(Note: for gaps, the arrow points to the sequence that gets the gap)</a:t>
            </a:r>
            <a:endParaRPr lang="en-US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Sequence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alignment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endParaRPr lang="en-US" sz="24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Smith-Waterman algorithms arguably comprise some of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the most important driver technologies of modern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algorithm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gives the best alignment.  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Every</a:t>
            </a:r>
            <a:r>
              <a:rPr lang="en-US" sz="2400" dirty="0" smtClean="0"/>
              <a:t> pair of sequences can be aligned in </a:t>
            </a:r>
            <a:r>
              <a:rPr lang="en-US" sz="2400" u="sng" dirty="0" smtClean="0"/>
              <a:t>some</a:t>
            </a:r>
            <a:r>
              <a:rPr lang="en-US" sz="2400" dirty="0" smtClean="0"/>
              <a:t> fashion.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So, when is a score “good enough”?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figure this out?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Here’s one approach: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Shuffle one sequence.  Calculate the best alignment &amp; its score.</a:t>
            </a:r>
          </a:p>
          <a:p>
            <a:r>
              <a:rPr lang="en-US" sz="2400" b="1" dirty="0" smtClean="0"/>
              <a:t>	Repeat 1000 times.</a:t>
            </a:r>
          </a:p>
          <a:p>
            <a:endParaRPr lang="en-US" sz="2400" dirty="0" smtClean="0"/>
          </a:p>
          <a:p>
            <a:r>
              <a:rPr lang="en-US" sz="2400" dirty="0" smtClean="0"/>
              <a:t>If we never see a score as high as the real one, we say the real score has &lt;1 in a 1000 chance of happening just by luck.</a:t>
            </a:r>
          </a:p>
          <a:p>
            <a:endParaRPr lang="en-US" sz="2400" dirty="0" smtClean="0"/>
          </a:p>
          <a:p>
            <a:r>
              <a:rPr lang="en-US" sz="2400" dirty="0" smtClean="0"/>
              <a:t>But if we want something that only occurs &lt; 1 in a million, we’d have to shuffle 1,000,000 times…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Luckily, alignment scores follow a well-behaved distribution,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extreme value distribution</a:t>
            </a:r>
            <a:r>
              <a:rPr lang="en-US" sz="2400" dirty="0" smtClean="0"/>
              <a:t>, so we can do a few trials &amp; fit to this.</a:t>
            </a:r>
            <a:endParaRPr lang="en-US" sz="2400" b="1" i="1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random trials  &amp; their average score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the shape &amp; can</a:t>
            </a:r>
          </a:p>
          <a:p>
            <a:r>
              <a:rPr lang="en-US" dirty="0" smtClean="0"/>
              <a:t>be fit from a few trials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p-value gives the significance of your alignment.</a:t>
            </a:r>
          </a:p>
          <a:p>
            <a:r>
              <a:rPr lang="en-US" dirty="0" smtClean="0"/>
              <a:t>But, if we search a database and perform many alignments, </a:t>
            </a:r>
            <a:r>
              <a:rPr lang="en-US" u="sng" dirty="0" smtClean="0"/>
              <a:t>we still need something more </a:t>
            </a:r>
            <a:r>
              <a:rPr lang="en-US" dirty="0" smtClean="0"/>
              <a:t>(next time).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few tiny changes:</a:t>
            </a:r>
          </a:p>
          <a:p>
            <a:endParaRPr lang="en-US" sz="2400" dirty="0"/>
          </a:p>
          <a:p>
            <a:r>
              <a:rPr lang="en-US" sz="2400" dirty="0" smtClean="0"/>
              <a:t>Initialize only the top left cell of the path matrix to zero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(not all top and left cells).</a:t>
            </a:r>
          </a:p>
          <a:p>
            <a:endParaRPr lang="en-US" sz="2400" dirty="0"/>
          </a:p>
          <a:p>
            <a:r>
              <a:rPr lang="en-US" sz="2400" dirty="0" smtClean="0"/>
              <a:t>Leave the negative values (don’t set them to zero).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 smtClean="0"/>
              <a:t>top left</a:t>
            </a:r>
            <a:r>
              <a:rPr lang="en-US" sz="2400" dirty="0" smtClean="0"/>
              <a:t> cell </a:t>
            </a:r>
            <a:r>
              <a:rPr lang="en-US" sz="2400" dirty="0"/>
              <a:t>and finish at the </a:t>
            </a:r>
            <a:r>
              <a:rPr lang="en-US" sz="2400" u="sng" dirty="0" smtClean="0"/>
              <a:t>bottom right</a:t>
            </a:r>
            <a:r>
              <a:rPr lang="en-US" sz="2400" dirty="0" smtClean="0"/>
              <a:t> cell </a:t>
            </a:r>
            <a:r>
              <a:rPr lang="en-US" sz="2400" dirty="0"/>
              <a:t>of the path matrix.  </a:t>
            </a:r>
            <a:endParaRPr lang="en-US" sz="2400" dirty="0" smtClean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smtClean="0"/>
              <a:t>trace-back at the </a:t>
            </a:r>
            <a:r>
              <a:rPr lang="en-US" sz="2400" u="sng" dirty="0" smtClean="0"/>
              <a:t>bottom right </a:t>
            </a:r>
            <a:r>
              <a:rPr lang="en-US" sz="2400" dirty="0" smtClean="0"/>
              <a:t>cell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odify </a:t>
            </a:r>
            <a:r>
              <a:rPr lang="en-US" sz="2400" dirty="0"/>
              <a:t>global alignment to </a:t>
            </a:r>
            <a:r>
              <a:rPr lang="en-US" sz="2400" u="sng" dirty="0" smtClean="0"/>
              <a:t>not penalize overhangs: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Set these </a:t>
            </a:r>
            <a:r>
              <a:rPr lang="en-US" sz="2400" dirty="0"/>
              <a:t>boundary conditions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err="1"/>
              <a:t>traceback</a:t>
            </a:r>
            <a:r>
              <a:rPr lang="en-US" sz="2400" dirty="0"/>
              <a:t> </a:t>
            </a:r>
            <a:r>
              <a:rPr lang="en-US" sz="2400" dirty="0" smtClean="0"/>
              <a:t>at the </a:t>
            </a:r>
            <a:r>
              <a:rPr lang="en-US" sz="2400" dirty="0"/>
              <a:t>cell with the highest score on the </a:t>
            </a:r>
            <a:r>
              <a:rPr lang="en-US" sz="2400" u="sng" dirty="0" smtClean="0"/>
              <a:t>right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u="sng" dirty="0" smtClean="0"/>
              <a:t>bottom</a:t>
            </a:r>
            <a:r>
              <a:rPr lang="en-US" sz="2400" dirty="0" smtClean="0"/>
              <a:t> border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HEA)	GAWGHEE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PAW-HEA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(overhang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 demo:</a:t>
            </a:r>
          </a:p>
          <a:p>
            <a:endParaRPr lang="en-US" dirty="0"/>
          </a:p>
          <a:p>
            <a:r>
              <a:rPr lang="en-US" dirty="0" smtClean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 smtClean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Title:All</a:t>
            </a:r>
            <a:r>
              <a:rPr lang="en-US" dirty="0"/>
              <a:t> non-redundant </a:t>
            </a:r>
            <a:r>
              <a:rPr lang="en-US" dirty="0" err="1"/>
              <a:t>GenBank</a:t>
            </a:r>
            <a:r>
              <a:rPr lang="en-US" dirty="0"/>
              <a:t>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  <a:br>
              <a:rPr lang="en-US" dirty="0"/>
            </a:br>
            <a:r>
              <a:rPr lang="en-US" dirty="0"/>
              <a:t>Molecule </a:t>
            </a:r>
            <a:r>
              <a:rPr lang="en-US" dirty="0" err="1"/>
              <a:t>Type:Protein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Update date:2017/01/16</a:t>
            </a:r>
            <a:br>
              <a:rPr lang="en-US" dirty="0"/>
            </a:br>
            <a:r>
              <a:rPr lang="en-US" dirty="0"/>
              <a:t>Number of sequences:112247608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</a:t>
            </a:r>
          </a:p>
          <a:p>
            <a:r>
              <a:rPr lang="en-US" sz="3200" dirty="0" smtClean="0"/>
              <a:t>How might you find repetitive sequences?</a:t>
            </a:r>
            <a:endParaRPr lang="en-US" sz="3200" dirty="0"/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High-scoring off-diagonal alignments will be repeats</a:t>
            </a:r>
            <a:endParaRPr lang="en-US" sz="2400" dirty="0"/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Dot plot (quick visualization of sequence similarity)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</a:t>
            </a:r>
            <a:r>
              <a:rPr lang="en-US" dirty="0" err="1" smtClean="0"/>
              <a:t>pentapeptide</a:t>
            </a:r>
            <a:r>
              <a:rPr lang="en-US" dirty="0" smtClean="0"/>
              <a:t> repeat protein </a:t>
            </a:r>
            <a:r>
              <a:rPr lang="en-US" dirty="0" err="1" smtClean="0"/>
              <a:t>HglK</a:t>
            </a:r>
            <a:r>
              <a:rPr lang="en-US" dirty="0" smtClean="0"/>
              <a:t> protein vs. itself</a:t>
            </a:r>
          </a:p>
          <a:p>
            <a:pPr algn="ctr"/>
            <a:r>
              <a:rPr lang="en-US" sz="1000" dirty="0" smtClean="0"/>
              <a:t>(http</a:t>
            </a:r>
            <a:r>
              <a:rPr lang="en-US" sz="1000" dirty="0"/>
              <a:t>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Protein sequence alignment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(FYI, we’ll draw examples </a:t>
            </a:r>
            <a:r>
              <a:rPr lang="en-US" dirty="0"/>
              <a:t>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 smtClean="0"/>
              <a:t>Biological </a:t>
            </a:r>
            <a:r>
              <a:rPr lang="en-US" i="1" dirty="0"/>
              <a:t>Sequence </a:t>
            </a:r>
            <a:r>
              <a:rPr lang="en-US" i="1" dirty="0" smtClean="0"/>
              <a:t>Analysis</a:t>
            </a:r>
            <a:r>
              <a:rPr lang="en-US" dirty="0" smtClean="0"/>
              <a:t>, Ch. </a:t>
            </a:r>
            <a:r>
              <a:rPr lang="en-US" dirty="0"/>
              <a:t>1 &amp; </a:t>
            </a:r>
            <a:r>
              <a:rPr lang="en-US" dirty="0" smtClean="0"/>
              <a:t>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treat mutations as independent events.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allows us to create an </a:t>
            </a:r>
            <a:r>
              <a:rPr lang="en-US" sz="2400" b="1" i="1" dirty="0" smtClean="0"/>
              <a:t>additive scoring scheme.</a:t>
            </a:r>
          </a:p>
          <a:p>
            <a:r>
              <a:rPr lang="en-US" sz="2400" dirty="0" smtClean="0"/>
              <a:t>The score for a sequence alignment will be the sum of the scores for aligning each of the individual positions in two sequences.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kind of mutations should we expect?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2238</Words>
  <Application>Microsoft Office PowerPoint</Application>
  <PresentationFormat>On-screen Show (4:3)</PresentationFormat>
  <Paragraphs>295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Edward Marcotte</cp:lastModifiedBy>
  <cp:revision>52</cp:revision>
  <cp:lastPrinted>2018-01-15T20:51:03Z</cp:lastPrinted>
  <dcterms:created xsi:type="dcterms:W3CDTF">2012-02-29T20:59:31Z</dcterms:created>
  <dcterms:modified xsi:type="dcterms:W3CDTF">2019-01-20T22:22:10Z</dcterms:modified>
</cp:coreProperties>
</file>