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4" r:id="rId2"/>
    <p:sldId id="270" r:id="rId3"/>
    <p:sldId id="265" r:id="rId4"/>
    <p:sldId id="269" r:id="rId5"/>
    <p:sldId id="285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97B7-9CBB-4A6B-87F2-2B35053CC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6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Events like these, happening over and over again, have led to…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</a:t>
            </a:r>
            <a:r>
              <a:rPr lang="en-US" dirty="0" smtClean="0">
                <a:solidFill>
                  <a:srgbClr val="92D050"/>
                </a:solidFill>
              </a:rPr>
              <a:t>http</a:t>
            </a:r>
            <a:r>
              <a:rPr lang="en-US" dirty="0">
                <a:solidFill>
                  <a:srgbClr val="92D050"/>
                </a:solidFill>
              </a:rPr>
              <a:t>://www.marcottelab.org/index.php/BCH394P_BCH364C_2019"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589" y="1219199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/>
              <a:t>&lt;!DOCTYPE html&gt;</a:t>
            </a:r>
          </a:p>
          <a:p>
            <a:r>
              <a:rPr lang="en-US" dirty="0"/>
              <a:t>&lt;html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 class="client-</a:t>
            </a:r>
            <a:r>
              <a:rPr lang="en-US" dirty="0" err="1"/>
              <a:t>nojs</a:t>
            </a:r>
            <a:r>
              <a:rPr lang="en-US" dirty="0"/>
              <a:t>"&gt;</a:t>
            </a:r>
          </a:p>
          <a:p>
            <a:r>
              <a:rPr lang="en-US" dirty="0"/>
              <a:t>&lt;head&gt;</a:t>
            </a:r>
          </a:p>
          <a:p>
            <a:r>
              <a:rPr lang="en-US" dirty="0"/>
              <a:t>&lt;title&gt;</a:t>
            </a:r>
            <a:r>
              <a:rPr lang="en-US" dirty="0">
                <a:solidFill>
                  <a:srgbClr val="FF0000"/>
                </a:solidFill>
              </a:rPr>
              <a:t>BCH394P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BCH364C 2019 - </a:t>
            </a:r>
            <a:r>
              <a:rPr lang="en-US" dirty="0" err="1">
                <a:solidFill>
                  <a:srgbClr val="FF0000"/>
                </a:solidFill>
              </a:rPr>
              <a:t>Marcotte</a:t>
            </a:r>
            <a:r>
              <a:rPr lang="en-US" dirty="0">
                <a:solidFill>
                  <a:srgbClr val="FF0000"/>
                </a:solidFill>
              </a:rPr>
              <a:t> Lab</a:t>
            </a:r>
            <a:r>
              <a:rPr lang="en-US" dirty="0"/>
              <a:t>&lt;/title&gt;</a:t>
            </a:r>
          </a:p>
          <a:p>
            <a:r>
              <a:rPr lang="en-US" dirty="0"/>
              <a:t>&lt;meta charset="UTF-8" /&gt;</a:t>
            </a:r>
          </a:p>
          <a:p>
            <a:r>
              <a:rPr lang="en-US" dirty="0"/>
              <a:t>&lt;meta name="generator" content="</a:t>
            </a:r>
            <a:r>
              <a:rPr lang="en-US" dirty="0" err="1"/>
              <a:t>MediaWiki</a:t>
            </a:r>
            <a:r>
              <a:rPr lang="en-US" dirty="0"/>
              <a:t> 1.21.2"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="/favicon.ico"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="search" type="application/</a:t>
            </a:r>
            <a:r>
              <a:rPr lang="en-US" dirty="0" err="1"/>
              <a:t>opensearchdescription+xml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="/</a:t>
            </a:r>
            <a:r>
              <a:rPr lang="en-US" dirty="0" err="1"/>
              <a:t>opensearch_desc.php</a:t>
            </a:r>
            <a:r>
              <a:rPr lang="en-US" dirty="0"/>
              <a:t>" title="</a:t>
            </a:r>
            <a:r>
              <a:rPr lang="en-US" dirty="0" err="1"/>
              <a:t>Marcotte</a:t>
            </a:r>
            <a:r>
              <a:rPr lang="en-US" dirty="0"/>
              <a:t> Lab (en)"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EditURI</a:t>
            </a:r>
            <a:r>
              <a:rPr lang="en-US" dirty="0"/>
              <a:t>" type="application/</a:t>
            </a:r>
            <a:r>
              <a:rPr lang="en-US" dirty="0" err="1"/>
              <a:t>rsd+xml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="http://www.marcottelab.org/api.php?action=rsd"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="copyright" </a:t>
            </a:r>
            <a:r>
              <a:rPr lang="en-US" dirty="0" err="1"/>
              <a:t>href</a:t>
            </a:r>
            <a:r>
              <a:rPr lang="en-US" dirty="0"/>
              <a:t>="http://creativecommons.org/licenses/by-</a:t>
            </a:r>
            <a:r>
              <a:rPr lang="en-US" dirty="0" err="1"/>
              <a:t>nc</a:t>
            </a:r>
            <a:r>
              <a:rPr lang="en-US" dirty="0"/>
              <a:t>-</a:t>
            </a:r>
            <a:r>
              <a:rPr lang="en-US" dirty="0" err="1"/>
              <a:t>nd</a:t>
            </a:r>
            <a:r>
              <a:rPr lang="en-US" dirty="0"/>
              <a:t>/3.0/"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="alternate" type="application/</a:t>
            </a:r>
            <a:r>
              <a:rPr lang="en-US" dirty="0" err="1"/>
              <a:t>atom+xml</a:t>
            </a:r>
            <a:r>
              <a:rPr lang="en-US" dirty="0"/>
              <a:t>" title="</a:t>
            </a:r>
            <a:r>
              <a:rPr lang="en-US" dirty="0" err="1"/>
              <a:t>Marcotte</a:t>
            </a:r>
            <a:r>
              <a:rPr lang="en-US" dirty="0"/>
              <a:t> Lab Atom </a:t>
            </a:r>
            <a:r>
              <a:rPr lang="en-US" dirty="0" smtClean="0"/>
              <a:t>feed“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dirty="0" smtClean="0"/>
              <a:t>and so </a:t>
            </a:r>
            <a:r>
              <a:rPr lang="en-US" dirty="0" smtClean="0"/>
              <a:t>on, and on, and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3" y="152400"/>
            <a:ext cx="8402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</a:t>
            </a:r>
            <a:r>
              <a:rPr lang="en-US" b="1" dirty="0" smtClean="0"/>
              <a:t>the class web </a:t>
            </a:r>
            <a:r>
              <a:rPr lang="en-US" b="1" dirty="0"/>
              <a:t>page and printed it </a:t>
            </a:r>
            <a:r>
              <a:rPr lang="en-US" b="1" dirty="0" smtClean="0"/>
              <a:t>out…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</a:t>
            </a:r>
            <a:r>
              <a:rPr lang="en-US" dirty="0" smtClean="0">
                <a:solidFill>
                  <a:srgbClr val="92D050"/>
                </a:solidFill>
              </a:rPr>
              <a:t>https://</a:t>
            </a:r>
            <a:r>
              <a:rPr lang="en-US" dirty="0">
                <a:solidFill>
                  <a:srgbClr val="92D050"/>
                </a:solidFill>
              </a:rPr>
              <a:t>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90678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 smtClean="0"/>
              <a:t>256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</a:t>
            </a:r>
            <a:r>
              <a:rPr lang="en-US" sz="2400" b="1" dirty="0" smtClean="0"/>
              <a:t>256 </a:t>
            </a:r>
            <a:r>
              <a:rPr lang="en-US" sz="2400" b="1" dirty="0" smtClean="0"/>
              <a:t>authors on one (of the two) human genome papers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r>
              <a:rPr lang="en-US" sz="2400" dirty="0" smtClean="0"/>
              <a:t>	(&amp; for that matter, </a:t>
            </a:r>
            <a:r>
              <a:rPr lang="en-US" sz="2400" u="sng" dirty="0" smtClean="0"/>
              <a:t>all</a:t>
            </a:r>
            <a:r>
              <a:rPr lang="en-US" sz="2400" dirty="0" smtClean="0"/>
              <a:t> of </a:t>
            </a:r>
            <a:r>
              <a:rPr lang="en-US" sz="2400" dirty="0" err="1" smtClean="0"/>
              <a:t>medline</a:t>
            </a:r>
            <a:r>
              <a:rPr lang="en-US" sz="2400" dirty="0" smtClean="0"/>
              <a:t> is downloadable)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 smtClean="0">
              <a:solidFill>
                <a:srgbClr val="FF0000"/>
              </a:solidFill>
            </a:endParaRP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6-8 kb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100-300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6-11 kb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1.5-3 kb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2-3 kb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80-3,000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850,000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1,500,000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50,000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300,000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21%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Fraction of</a:t>
            </a:r>
          </a:p>
          <a:p>
            <a:pPr algn="ctr"/>
            <a:r>
              <a:rPr lang="en-US" dirty="0" smtClean="0"/>
              <a:t>genome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Copies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LINEs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SINEs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Retrovirus-like</a:t>
            </a:r>
          </a:p>
          <a:p>
            <a:r>
              <a:rPr lang="en-US" b="1" dirty="0" smtClean="0"/>
              <a:t>elements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DNA</a:t>
            </a:r>
          </a:p>
          <a:p>
            <a:r>
              <a:rPr lang="en-US" b="1" dirty="0"/>
              <a:t>t</a:t>
            </a:r>
            <a:r>
              <a:rPr lang="en-US" b="1" dirty="0" smtClean="0"/>
              <a:t>ransposon</a:t>
            </a:r>
          </a:p>
          <a:p>
            <a:r>
              <a:rPr lang="en-US" b="1" dirty="0" smtClean="0"/>
              <a:t>fossils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(gag)</a:t>
            </a:r>
            <a:endParaRPr lang="en-US" sz="1400" dirty="0"/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</a:t>
            </a:r>
            <a:r>
              <a:rPr lang="en-US" sz="1400" dirty="0" smtClean="0"/>
              <a:t>ag      pol      (</a:t>
            </a:r>
            <a:r>
              <a:rPr lang="en-US" sz="1400" dirty="0" err="1" smtClean="0"/>
              <a:t>env</a:t>
            </a:r>
            <a:r>
              <a:rPr lang="en-US" sz="1400" dirty="0" smtClean="0"/>
              <a:t>) </a:t>
            </a:r>
            <a:endParaRPr lang="en-US" sz="1400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ORF1   ORF2 (pol)</a:t>
            </a:r>
            <a:endParaRPr lang="en-US" sz="1400" dirty="0"/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   B</a:t>
            </a:r>
            <a:endParaRPr lang="en-US" sz="1400" dirty="0"/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Major types of repeats in the human genome</a:t>
            </a:r>
            <a:endParaRPr lang="en-US" u="sng" dirty="0"/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696693"/>
              </p:ext>
            </p:extLst>
          </p:nvPr>
        </p:nvGraphicFramePr>
        <p:xfrm>
          <a:off x="2057400" y="228600"/>
          <a:ext cx="6946783" cy="6494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/>
                <a:gridCol w="2471142"/>
                <a:gridCol w="2603383"/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1.6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&gt;2,600 pathways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http://useast.ensembl.org/index.html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Thousands of genome sequences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http://www.ncbi.nlm.nih.gov/genome?db=genome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&gt;285 billion bases sequenced; &gt; 3 trillion bases as whole genome shotgun data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https://www.ncbi.nlm.nih.gov/genbank/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&gt;2.8M mRNA or protein expression data sets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https://gold.jgi.doe.gov/index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Most known pathways, in 530 graphical diagrams and &gt;6K organisms (via homology)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&gt;29 million references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 342 million peptide mass spectra from 27K experiments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&gt;2K pathways involving &gt;10K human proteins, also other organisms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&gt;500K hand-curated sequence entries from &gt;9K organisms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87575" y="1063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864871"/>
              </p:ext>
            </p:extLst>
          </p:nvPr>
        </p:nvGraphicFramePr>
        <p:xfrm>
          <a:off x="2057400" y="228600"/>
          <a:ext cx="6946783" cy="65874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/>
                <a:gridCol w="2471142"/>
                <a:gridCol w="2603383"/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1.6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&gt;2,600 pathways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http://useast.ensembl.org/index.html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Thousands of genome sequences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http://www.ncbi.nlm.nih.gov/genome?db=genome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&gt;285 billion bases sequenced; &gt; 3 trillion bases as whole genome shotgun data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https://www.ncbi.nlm.nih.gov/genbank/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&gt;2.8M mRNA or protein expression data sets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https://gold.jgi.doe.gov/index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Most known pathways, in 530 graphical diagrams and &gt;6K organisms (via homology)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&gt;29 million references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 342 million peptide mass spectra from 27K experiments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&gt;2K pathways involving &gt;10K human proteins, also other organisms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&gt;500K hand-curated sequence entries from &gt;9K organisms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87575" y="1063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012072" y="127337"/>
            <a:ext cx="3771900" cy="1015663"/>
            <a:chOff x="5012072" y="58448"/>
            <a:chExt cx="3771900" cy="1015663"/>
          </a:xfrm>
        </p:grpSpPr>
        <p:sp>
          <p:nvSpPr>
            <p:cNvPr id="6" name="TextBox 5"/>
            <p:cNvSpPr txBox="1"/>
            <p:nvPr/>
          </p:nvSpPr>
          <p:spPr>
            <a:xfrm>
              <a:off x="5316872" y="58448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/>
                <a:t>Biogrid</a:t>
              </a:r>
              <a:r>
                <a:rPr lang="en-US" sz="2000" dirty="0" smtClean="0"/>
                <a:t> </a:t>
              </a:r>
              <a:r>
                <a:rPr lang="en-US" sz="2000" dirty="0"/>
                <a:t>has </a:t>
              </a:r>
              <a:r>
                <a:rPr lang="en-US" sz="2000" dirty="0" smtClean="0"/>
                <a:t>1.6 </a:t>
              </a:r>
              <a:r>
                <a:rPr lang="en-US" sz="2000" dirty="0"/>
                <a:t>M </a:t>
              </a:r>
              <a:r>
                <a:rPr lang="en-US" sz="2000" dirty="0" smtClean="0"/>
                <a:t>protein-protein </a:t>
              </a:r>
              <a:r>
                <a:rPr lang="en-US" sz="2000" dirty="0"/>
                <a:t>interactions (</a:t>
              </a:r>
              <a:r>
                <a:rPr lang="en-US" sz="2000" dirty="0"/>
                <a:t>https://thebiogrid.org</a:t>
              </a:r>
              <a:r>
                <a:rPr lang="en-US" sz="2000" dirty="0" smtClean="0"/>
                <a:t>/)</a:t>
              </a:r>
              <a:endParaRPr lang="en-US" sz="2000" dirty="0"/>
            </a:p>
          </p:txBody>
        </p:sp>
        <p:cxnSp>
          <p:nvCxnSpPr>
            <p:cNvPr id="7" name="Straight Arrow Connector 6"/>
            <p:cNvCxnSpPr>
              <a:stCxn id="6" idx="1"/>
            </p:cNvCxnSpPr>
            <p:nvPr/>
          </p:nvCxnSpPr>
          <p:spPr>
            <a:xfrm flipH="1">
              <a:off x="5012072" y="566280"/>
              <a:ext cx="304800" cy="2556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410200" y="1569184"/>
            <a:ext cx="3588866" cy="1631216"/>
            <a:chOff x="5450359" y="1295400"/>
            <a:chExt cx="3588866" cy="1631216"/>
          </a:xfrm>
        </p:grpSpPr>
        <p:sp>
          <p:nvSpPr>
            <p:cNvPr id="9" name="TextBox 8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has millions of 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164472" y="5486400"/>
            <a:ext cx="3312778" cy="1066800"/>
            <a:chOff x="5164472" y="4771266"/>
            <a:chExt cx="3312778" cy="1066800"/>
          </a:xfrm>
        </p:grpSpPr>
        <p:sp>
          <p:nvSpPr>
            <p:cNvPr id="12" name="TextBox 11"/>
            <p:cNvSpPr txBox="1"/>
            <p:nvPr/>
          </p:nvSpPr>
          <p:spPr>
            <a:xfrm>
              <a:off x="6076950" y="4771266"/>
              <a:ext cx="24003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/>
                <a:t>Uniprot</a:t>
              </a:r>
              <a:r>
                <a:rPr lang="en-US" sz="2000" dirty="0" smtClean="0"/>
                <a:t> = a frequent</a:t>
              </a:r>
            </a:p>
            <a:p>
              <a:pPr algn="ctr"/>
              <a:r>
                <a:rPr lang="en-US" sz="2000" dirty="0" smtClean="0"/>
                <a:t>first step to learn about genes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5164472" y="5499928"/>
              <a:ext cx="912478" cy="3381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638800" y="3705761"/>
            <a:ext cx="3371850" cy="1323439"/>
            <a:chOff x="5638800" y="3300680"/>
            <a:chExt cx="3371850" cy="1323439"/>
          </a:xfrm>
        </p:grpSpPr>
        <p:sp>
          <p:nvSpPr>
            <p:cNvPr id="15" name="TextBox 14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276600" y="3172361"/>
            <a:ext cx="3009900" cy="1323439"/>
            <a:chOff x="4406342" y="2783175"/>
            <a:chExt cx="3009900" cy="1323439"/>
          </a:xfrm>
        </p:grpSpPr>
        <p:sp>
          <p:nvSpPr>
            <p:cNvPr id="18" name="TextBox 17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</a:t>
              </a:r>
              <a:r>
                <a:rPr lang="en-US" sz="2000" dirty="0" smtClean="0"/>
                <a:t>29 </a:t>
              </a:r>
              <a:r>
                <a:rPr lang="en-US" sz="2000" dirty="0" smtClean="0"/>
                <a:t>million research articles, many with complete text online</a:t>
              </a:r>
              <a:endParaRPr lang="en-US" sz="2000" dirty="0"/>
            </a:p>
          </p:txBody>
        </p:sp>
        <p:cxnSp>
          <p:nvCxnSpPr>
            <p:cNvPr id="19" name="Straight Arrow Connector 18"/>
            <p:cNvCxnSpPr>
              <a:stCxn id="18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0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1759</Words>
  <Application>Microsoft Office PowerPoint</Application>
  <PresentationFormat>On-screen Show (4:3)</PresentationFormat>
  <Paragraphs>360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Edward Marcotte</cp:lastModifiedBy>
  <cp:revision>50</cp:revision>
  <cp:lastPrinted>2017-02-09T16:54:53Z</cp:lastPrinted>
  <dcterms:created xsi:type="dcterms:W3CDTF">2014-01-13T19:44:00Z</dcterms:created>
  <dcterms:modified xsi:type="dcterms:W3CDTF">2019-02-11T23:09:38Z</dcterms:modified>
</cp:coreProperties>
</file>