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7" r:id="rId2"/>
    <p:sldId id="301" r:id="rId3"/>
    <p:sldId id="265" r:id="rId4"/>
    <p:sldId id="268" r:id="rId5"/>
    <p:sldId id="269" r:id="rId6"/>
    <p:sldId id="287" r:id="rId7"/>
    <p:sldId id="270" r:id="rId8"/>
    <p:sldId id="271" r:id="rId9"/>
    <p:sldId id="272" r:id="rId10"/>
    <p:sldId id="290" r:id="rId11"/>
    <p:sldId id="291" r:id="rId12"/>
    <p:sldId id="292" r:id="rId13"/>
    <p:sldId id="273" r:id="rId14"/>
    <p:sldId id="275" r:id="rId15"/>
    <p:sldId id="282" r:id="rId16"/>
    <p:sldId id="276" r:id="rId17"/>
    <p:sldId id="281" r:id="rId18"/>
    <p:sldId id="283" r:id="rId19"/>
    <p:sldId id="284" r:id="rId20"/>
    <p:sldId id="285" r:id="rId21"/>
    <p:sldId id="277" r:id="rId22"/>
    <p:sldId id="278" r:id="rId23"/>
    <p:sldId id="279" r:id="rId24"/>
    <p:sldId id="280" r:id="rId25"/>
    <p:sldId id="293" r:id="rId26"/>
    <p:sldId id="295" r:id="rId27"/>
    <p:sldId id="294" r:id="rId28"/>
    <p:sldId id="296" r:id="rId29"/>
    <p:sldId id="286" r:id="rId30"/>
    <p:sldId id="300" r:id="rId31"/>
    <p:sldId id="299" r:id="rId32"/>
    <p:sldId id="302" r:id="rId33"/>
    <p:sldId id="297" r:id="rId34"/>
    <p:sldId id="303" r:id="rId35"/>
    <p:sldId id="304" r:id="rId36"/>
    <p:sldId id="30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A5DA-C625-4843-9CA3-2B1402215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4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EA5DA-C625-4843-9CA3-2B1402215A5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</a:t>
            </a:r>
            <a:r>
              <a:rPr lang="en-US" sz="4000" b="1" dirty="0" smtClean="0"/>
              <a:t>Chains</a:t>
            </a:r>
          </a:p>
          <a:p>
            <a:pPr algn="ctr"/>
            <a:r>
              <a:rPr lang="en-US" sz="4000" b="1" dirty="0" smtClean="0"/>
              <a:t>and</a:t>
            </a:r>
          </a:p>
          <a:p>
            <a:pPr algn="ctr"/>
            <a:r>
              <a:rPr lang="en-US" sz="4000" b="1" dirty="0" smtClean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= stochastic, generative models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05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Systems Biology / Bioinformatics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(Drawing heavily from Durbin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Biological Sequence Analysis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</a:t>
            </a:r>
            <a:r>
              <a:rPr lang="en-US" sz="2400" dirty="0" smtClean="0">
                <a:solidFill>
                  <a:srgbClr val="FF0000"/>
                </a:solidFill>
              </a:rPr>
              <a:t>along </a:t>
            </a:r>
            <a:r>
              <a:rPr lang="en-US" sz="2400" dirty="0">
                <a:solidFill>
                  <a:srgbClr val="FF0000"/>
                </a:solidFill>
              </a:rPr>
              <a:t>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using our current Markov chain model is to calculate the ratio of probabilities (e.g. log odds ratio) in a </a:t>
            </a:r>
            <a:r>
              <a:rPr lang="en-US" sz="2400" b="1" i="1" dirty="0" smtClean="0"/>
              <a:t>sliding window </a:t>
            </a:r>
            <a:r>
              <a:rPr lang="en-US" sz="2400" dirty="0" smtClean="0"/>
              <a:t>along the sequence: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FFFFFFFFFFFFBBBBBBBBBBBBBBBBFFFFFFFFFF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odds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about a biological application?  A classic example is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islands</a:t>
            </a:r>
          </a:p>
          <a:p>
            <a:endParaRPr lang="en-US" sz="2400" b="1" dirty="0"/>
          </a:p>
          <a:p>
            <a:r>
              <a:rPr lang="en-US" sz="2400" dirty="0" smtClean="0"/>
              <a:t>In animal genomes, the dinucleotide CG is strongly underrepresented</a:t>
            </a:r>
          </a:p>
          <a:p>
            <a:r>
              <a:rPr lang="en-US" sz="2400" dirty="0" smtClean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 smtClean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 smtClean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 smtClean="0"/>
              <a:t>Thus,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‘islands’ often indicate nearby genes</a:t>
            </a:r>
            <a:r>
              <a:rPr lang="en-US" sz="2400" dirty="0" smtClean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could we make a </a:t>
            </a:r>
            <a:r>
              <a:rPr lang="en-US" sz="2400" dirty="0" err="1" smtClean="0">
                <a:solidFill>
                  <a:srgbClr val="FF0000"/>
                </a:solidFill>
              </a:rPr>
              <a:t>CpG</a:t>
            </a:r>
            <a:r>
              <a:rPr lang="en-US" sz="2400" dirty="0" smtClean="0">
                <a:solidFill>
                  <a:srgbClr val="FF0000"/>
                </a:solidFill>
              </a:rPr>
              <a:t> island finding model analogous to the 				fair/biased coin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we don’t have </a:t>
            </a:r>
            <a:r>
              <a:rPr lang="en-US" sz="2400" dirty="0"/>
              <a:t>hidden states.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BUT, </a:t>
            </a:r>
            <a:r>
              <a:rPr lang="en-US" sz="2400" dirty="0"/>
              <a:t>we could have </a:t>
            </a:r>
            <a:r>
              <a:rPr lang="en-US" sz="2400" dirty="0" smtClean="0"/>
              <a:t>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</a:t>
            </a:r>
            <a:r>
              <a:rPr lang="en-US" sz="2400" dirty="0" smtClean="0"/>
              <a:t>hidden.</a:t>
            </a:r>
          </a:p>
          <a:p>
            <a:r>
              <a:rPr lang="en-US" sz="2400" dirty="0" smtClean="0"/>
              <a:t>Each state </a:t>
            </a:r>
            <a:r>
              <a:rPr lang="en-US" sz="2400" i="1" dirty="0" smtClean="0"/>
              <a:t>emits</a:t>
            </a:r>
            <a:r>
              <a:rPr lang="en-US" sz="2400" dirty="0" smtClean="0"/>
              <a:t> H or T with different probabilities.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mission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or each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Given </a:t>
            </a:r>
            <a:r>
              <a:rPr lang="en-US" sz="2400" b="1" dirty="0"/>
              <a:t>an observed sequence and a model, what is the most likely </a:t>
            </a:r>
            <a:r>
              <a:rPr lang="en-US" sz="2400" b="1" dirty="0" smtClean="0"/>
              <a:t>sequence </a:t>
            </a:r>
            <a:r>
              <a:rPr lang="en-US" sz="2400" b="1" dirty="0"/>
              <a:t>of </a:t>
            </a:r>
            <a:r>
              <a:rPr lang="en-US" sz="2400" b="1" dirty="0" smtClean="0"/>
              <a:t>hidden states?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i.e</a:t>
            </a:r>
            <a:r>
              <a:rPr lang="en-US" sz="2400" dirty="0"/>
              <a:t>., what is the path </a:t>
            </a:r>
            <a:r>
              <a:rPr lang="en-US" sz="2400" dirty="0" smtClean="0"/>
              <a:t>through the HMM that </a:t>
            </a:r>
            <a:r>
              <a:rPr lang="en-US" sz="2400" dirty="0"/>
              <a:t>maximizes P(</a:t>
            </a:r>
            <a:r>
              <a:rPr lang="en-US" sz="2400" dirty="0" err="1"/>
              <a:t>p,X|l</a:t>
            </a:r>
            <a:r>
              <a:rPr lang="en-US" sz="2400" dirty="0"/>
              <a:t>), </a:t>
            </a:r>
            <a:r>
              <a:rPr lang="en-US" sz="2400" dirty="0" smtClean="0"/>
              <a:t>	where </a:t>
            </a:r>
            <a:r>
              <a:rPr lang="en-US" sz="2400" dirty="0"/>
              <a:t>p is the sequence of states)?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our coin </a:t>
            </a:r>
            <a:r>
              <a:rPr lang="en-US" sz="2400" dirty="0" smtClean="0"/>
              <a:t>example, </a:t>
            </a:r>
            <a:r>
              <a:rPr lang="en-US" sz="2400" dirty="0"/>
              <a:t>we might be given </a:t>
            </a:r>
            <a:r>
              <a:rPr lang="en-US" sz="2400" dirty="0" smtClean="0"/>
              <a:t>an observed sequence: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FFFFFFFFFFFFBBBBBBBBBBBBBBBBFFFFFFFFFF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Use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Viterbi 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 as we saw before</a:t>
            </a:r>
          </a:p>
          <a:p>
            <a:pPr algn="ctr"/>
            <a:r>
              <a:rPr lang="en-US" dirty="0" smtClean="0"/>
              <a:t>(although calculated a bit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</a:t>
            </a:r>
            <a:r>
              <a:rPr lang="en-US" sz="2400" b="1" i="1" dirty="0" smtClean="0">
                <a:solidFill>
                  <a:srgbClr val="FF0000"/>
                </a:solidFill>
              </a:rPr>
              <a:t>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Given </a:t>
            </a:r>
            <a:r>
              <a:rPr lang="en-US" sz="2400" b="1" dirty="0"/>
              <a:t>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after having trained </a:t>
            </a:r>
            <a:r>
              <a:rPr lang="en-US" sz="2400" dirty="0" smtClean="0"/>
              <a:t>an HMM </a:t>
            </a:r>
            <a:r>
              <a:rPr lang="en-US" sz="2400" dirty="0"/>
              <a:t>to recognize </a:t>
            </a:r>
            <a:r>
              <a:rPr lang="en-US" sz="2400" dirty="0" smtClean="0"/>
              <a:t>a type of protein domain, </a:t>
            </a:r>
            <a:r>
              <a:rPr lang="en-US" sz="2400" dirty="0"/>
              <a:t>what </a:t>
            </a:r>
            <a:r>
              <a:rPr lang="en-US" sz="2400" dirty="0" smtClean="0"/>
              <a:t>amino acid sequence </a:t>
            </a:r>
            <a:r>
              <a:rPr lang="en-US" sz="2400" dirty="0"/>
              <a:t>best embodies </a:t>
            </a:r>
            <a:r>
              <a:rPr lang="en-US" sz="2400" dirty="0" smtClean="0"/>
              <a:t>that domain? 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Follow the maximum transition and emission probability at each state in the model. This will give the most likely state sequence and observed sequence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How </a:t>
            </a:r>
            <a:r>
              <a:rPr lang="en-US" sz="2400" b="1" dirty="0"/>
              <a:t>do we train our HMM?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i="1" dirty="0" smtClean="0"/>
              <a:t>       i.e.</a:t>
            </a:r>
            <a:r>
              <a:rPr lang="en-US" sz="2400" dirty="0" smtClean="0"/>
              <a:t>, given </a:t>
            </a:r>
            <a:r>
              <a:rPr lang="en-US" sz="2400" dirty="0"/>
              <a:t>some training observations, how do we set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	emission </a:t>
            </a:r>
            <a:r>
              <a:rPr lang="en-US" sz="2400" dirty="0"/>
              <a:t>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Answer:    </a:t>
            </a:r>
            <a:r>
              <a:rPr lang="en-US" sz="2400" dirty="0">
                <a:solidFill>
                  <a:srgbClr val="FF0000"/>
                </a:solidFill>
              </a:rPr>
              <a:t>If the state sequence is known for your training set, just directly calculate the transition and emission frequencies.  With sufficient data, these can be used as the probabilities.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insufficient data, probabilities can be estimated from these (e.g., by adding pseudo-counts).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</a:t>
            </a:r>
            <a:r>
              <a:rPr lang="en-US" sz="2400" b="1" dirty="0" smtClean="0"/>
              <a:t>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protein </a:t>
            </a:r>
            <a:r>
              <a:rPr lang="en-US" sz="2400" dirty="0" smtClean="0"/>
              <a:t>domains &amp; </a:t>
            </a:r>
            <a:r>
              <a:rPr lang="en-US" sz="2400" dirty="0" smtClean="0"/>
              <a:t>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Speech, </a:t>
            </a:r>
            <a:r>
              <a:rPr lang="en-US" sz="2400" dirty="0"/>
              <a:t>handwriting, </a:t>
            </a:r>
            <a:r>
              <a:rPr lang="en-US" sz="2400" dirty="0" smtClean="0"/>
              <a:t>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Cryptanalysis	    			and so on….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 smtClean="0"/>
              <a:t>How </a:t>
            </a:r>
            <a:r>
              <a:rPr lang="en-US" sz="2400" b="1" dirty="0"/>
              <a:t>do we choose the </a:t>
            </a:r>
            <a:r>
              <a:rPr lang="en-US" sz="2400" b="1" dirty="0" smtClean="0"/>
              <a:t>best HMM topology </a:t>
            </a:r>
            <a:r>
              <a:rPr lang="en-US" sz="2400" b="1" dirty="0"/>
              <a:t>from the many possible choices?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Good question.  No </a:t>
            </a:r>
            <a:r>
              <a:rPr lang="en-US" sz="2400" b="1" dirty="0" smtClean="0">
                <a:solidFill>
                  <a:srgbClr val="FF0000"/>
                </a:solidFill>
              </a:rPr>
              <a:t>great answer</a:t>
            </a:r>
            <a:r>
              <a:rPr lang="en-US" sz="2400" b="1" dirty="0">
                <a:solidFill>
                  <a:srgbClr val="FF0000"/>
                </a:solidFill>
              </a:rPr>
              <a:t>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Often trial-and-error</a:t>
            </a:r>
            <a:r>
              <a:rPr lang="en-US" sz="2400" b="1" dirty="0">
                <a:solidFill>
                  <a:srgbClr val="FF0000"/>
                </a:solidFill>
              </a:rPr>
              <a:t>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</a:t>
            </a:r>
            <a:r>
              <a:rPr lang="en-US" sz="3200" b="1" dirty="0" smtClean="0"/>
              <a:t>uses </a:t>
            </a:r>
            <a:r>
              <a:rPr lang="en-US" sz="3200" b="1" dirty="0"/>
              <a:t>dynamic programming to find an optimal solution</a:t>
            </a:r>
            <a:r>
              <a:rPr lang="en-US" sz="3200" b="1" dirty="0" smtClean="0"/>
              <a:t>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revisit the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 states:       one per nucleotide inside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(+) </a:t>
            </a:r>
            <a:r>
              <a:rPr lang="en-US" sz="2400" dirty="0"/>
              <a:t>and </a:t>
            </a:r>
            <a:r>
              <a:rPr lang="en-US" sz="2400" dirty="0" smtClean="0"/>
              <a:t>		  </a:t>
            </a:r>
            <a:r>
              <a:rPr lang="en-US" sz="2400" dirty="0"/>
              <a:t> </a:t>
            </a:r>
            <a:r>
              <a:rPr lang="en-US" sz="2400" dirty="0" smtClean="0"/>
              <a:t>          one per nucleotide outside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possible transition probabilities </a:t>
            </a:r>
            <a:r>
              <a:rPr lang="en-US" sz="2400" dirty="0" smtClean="0"/>
              <a:t>are </a:t>
            </a:r>
            <a:r>
              <a:rPr lang="en-US" sz="2400" dirty="0"/>
              <a:t>represented as </a:t>
            </a:r>
            <a:r>
              <a:rPr lang="en-US" sz="2400" dirty="0" smtClean="0"/>
              <a:t>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is a particularly simple model: each </a:t>
            </a:r>
            <a:r>
              <a:rPr lang="en-US" sz="2400" dirty="0"/>
              <a:t>state emits the nucleotide indicated with </a:t>
            </a:r>
            <a:r>
              <a:rPr lang="en-US" sz="2400" dirty="0" smtClean="0"/>
              <a:t>probability </a:t>
            </a:r>
            <a:r>
              <a:rPr lang="en-US" sz="2400" dirty="0"/>
              <a:t>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  <a:endParaRPr lang="en-US" sz="2800" b="1" dirty="0" smtClean="0"/>
          </a:p>
          <a:p>
            <a:r>
              <a:rPr lang="en-US" sz="2800" b="1" dirty="0" smtClean="0"/>
              <a:t>how </a:t>
            </a:r>
            <a:r>
              <a:rPr lang="en-US" sz="2800" b="1" dirty="0"/>
              <a:t>do we find the most probable sequence of states </a:t>
            </a:r>
            <a:r>
              <a:rPr lang="en-US" sz="2800" b="1" dirty="0" smtClean="0"/>
              <a:t>					(</a:t>
            </a:r>
            <a:r>
              <a:rPr lang="en-US" sz="2800" b="1" dirty="0"/>
              <a:t>e.g., ----++++)? </a:t>
            </a:r>
            <a:r>
              <a:rPr lang="en-US" sz="2800" b="1" dirty="0" smtClean="0"/>
              <a:t>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Viterbi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400" b="1" dirty="0" smtClean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 smtClean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 smtClean="0"/>
              <a:t>As with sequence alignment, we’ll construct a path matrix that captures the </a:t>
            </a:r>
            <a:r>
              <a:rPr lang="en-US" sz="2000" b="1" dirty="0"/>
              <a:t>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</a:t>
            </a:r>
            <a:r>
              <a:rPr lang="en-US" sz="2000" b="1" dirty="0" smtClean="0"/>
              <a:t>up to each position. We’ll “grow” this matrix using a few simple recursion rule.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is an entry in the Viterbi path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indicates an emission probability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and current state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i.e., </a:t>
            </a:r>
            <a:r>
              <a:rPr lang="en-US" dirty="0" smtClean="0">
                <a:solidFill>
                  <a:srgbClr val="FF0000"/>
                </a:solidFill>
              </a:rPr>
              <a:t>draw the pointer back to the entry that gave rise to the current best score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best score among the alternatives at this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indicates an observed character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 Initialize the path matrix.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bserved DNA sequence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 Calculate </a:t>
            </a:r>
            <a:r>
              <a:rPr lang="en-US" sz="2400" dirty="0"/>
              <a:t>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 smtClean="0"/>
              <a:t>1.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Then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</a:t>
            </a:r>
            <a:r>
              <a:rPr lang="en-US" dirty="0" smtClean="0"/>
              <a:t>1/8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this really work?    Here’s a real example. </a:t>
            </a:r>
            <a:endParaRPr lang="en-US" sz="2400" b="1" dirty="0"/>
          </a:p>
        </p:txBody>
      </p:sp>
      <p:pic>
        <p:nvPicPr>
          <p:cNvPr id="7170" name="Picture 2" descr="20130219_131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15" y="804563"/>
            <a:ext cx="2724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9021" y="457200"/>
            <a:ext cx="402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 fair and loaded </a:t>
            </a:r>
            <a:r>
              <a:rPr lang="en-US" dirty="0" smtClean="0"/>
              <a:t>dice: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3184" y="1901621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</a:t>
            </a:r>
            <a:r>
              <a:rPr lang="en-US" sz="1000" dirty="0" smtClean="0"/>
              <a:t>rom Durbin </a:t>
            </a:r>
            <a:r>
              <a:rPr lang="en-US" sz="1000" i="1" dirty="0" smtClean="0"/>
              <a:t>et al.</a:t>
            </a:r>
            <a:endParaRPr lang="en-US" sz="1000" i="1" dirty="0"/>
          </a:p>
        </p:txBody>
      </p:sp>
      <p:pic>
        <p:nvPicPr>
          <p:cNvPr id="7171" name="Picture 3" descr="20130219_131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048000"/>
            <a:ext cx="7181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u="sng" dirty="0" smtClean="0"/>
              <a:t>key idea </a:t>
            </a:r>
            <a:r>
              <a:rPr lang="en-US" sz="2400" b="1" dirty="0" smtClean="0"/>
              <a:t>of </a:t>
            </a:r>
            <a:r>
              <a:rPr lang="en-US" sz="2400" b="1" dirty="0"/>
              <a:t>both of these types of models </a:t>
            </a:r>
            <a:r>
              <a:rPr lang="en-US" sz="2400" b="1" dirty="0" smtClean="0"/>
              <a:t>is that: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200" b="1" i="1" dirty="0"/>
              <a:t>B</a:t>
            </a:r>
            <a:r>
              <a:rPr lang="en-US" sz="3200" b="1" i="1" dirty="0" smtClean="0"/>
              <a:t>iological </a:t>
            </a:r>
            <a:r>
              <a:rPr lang="en-US" sz="3200" b="1" i="1" dirty="0"/>
              <a:t>sequences can be modeled as series of </a:t>
            </a:r>
            <a:r>
              <a:rPr lang="en-US" sz="3200" b="1" i="1" dirty="0" smtClean="0"/>
              <a:t>stochastic (i.e</a:t>
            </a:r>
            <a:r>
              <a:rPr lang="en-US" sz="3200" b="1" i="1" dirty="0"/>
              <a:t>., random) events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It’s easy </a:t>
            </a:r>
            <a:r>
              <a:rPr lang="en-US" sz="2400" b="1" dirty="0"/>
              <a:t>to see how a random process might model </a:t>
            </a:r>
            <a:r>
              <a:rPr lang="en-US" sz="2400" b="1" dirty="0" smtClean="0"/>
              <a:t>stretches </a:t>
            </a:r>
            <a:r>
              <a:rPr lang="en-US" sz="2400" b="1" dirty="0"/>
              <a:t>of DNA </a:t>
            </a:r>
            <a:r>
              <a:rPr lang="en-US" sz="2400" b="1" dirty="0" smtClean="0"/>
              <a:t>between </a:t>
            </a:r>
            <a:r>
              <a:rPr lang="en-US" sz="2400" b="1" dirty="0"/>
              <a:t>genes and other important regions.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BUT, </a:t>
            </a:r>
            <a:r>
              <a:rPr lang="en-US" sz="2400" b="1" dirty="0"/>
              <a:t>the idea of modeling something as structured and meaningful as </a:t>
            </a:r>
            <a:r>
              <a:rPr lang="en-US" sz="2400" b="1" dirty="0" smtClean="0"/>
              <a:t>a gene </a:t>
            </a:r>
            <a:r>
              <a:rPr lang="en-US" sz="2400" b="1" dirty="0"/>
              <a:t>or protein </a:t>
            </a:r>
            <a:r>
              <a:rPr lang="en-US" sz="2400" b="1" dirty="0" smtClean="0"/>
              <a:t>sequence by </a:t>
            </a:r>
            <a:r>
              <a:rPr lang="en-US" sz="2400" b="1" dirty="0"/>
              <a:t>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do we </a:t>
            </a:r>
            <a:r>
              <a:rPr lang="en-US" sz="2800" b="1" dirty="0" smtClean="0"/>
              <a:t>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forward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</a:t>
            </a:r>
            <a:r>
              <a:rPr lang="en-US" sz="2000" i="1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is an entry in the forward algorithm path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Same idea as Viterbi, but ADD the scores leading to the current position (not MAX)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</a:t>
            </a:r>
            <a:r>
              <a:rPr lang="en-US" sz="2800" b="1" dirty="0" smtClean="0"/>
              <a:t>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smtClean="0"/>
              <a:t>Genomics </a:t>
            </a:r>
            <a:r>
              <a:rPr lang="en-US" dirty="0" smtClean="0"/>
              <a:t>(2009) 10(6</a:t>
            </a:r>
            <a:r>
              <a:rPr lang="en-US" dirty="0"/>
              <a:t>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 could you change the model to perform the other kind of 	alignment?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Could we do better?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you design an HMM to recognize a given type of protein domain?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we design HMMs to recognize sequences of a given length?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would this HMM produce?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</a:t>
            </a:r>
            <a:r>
              <a:rPr lang="en-US" sz="2000" dirty="0" smtClean="0"/>
              <a:t>we’re </a:t>
            </a:r>
            <a:r>
              <a:rPr lang="en-US" sz="2000" dirty="0"/>
              <a:t>modeling.  </a:t>
            </a:r>
            <a:endParaRPr lang="en-US" sz="2000" dirty="0" smtClean="0"/>
          </a:p>
          <a:p>
            <a:endParaRPr lang="en-US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</a:t>
            </a:r>
            <a:r>
              <a:rPr lang="en-US" sz="2400" b="1" dirty="0" smtClean="0"/>
              <a:t>we </a:t>
            </a:r>
            <a:r>
              <a:rPr lang="en-US" sz="2400" b="1" dirty="0"/>
              <a:t>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  <a:endParaRPr lang="en-US" sz="2400" b="1" dirty="0" smtClean="0"/>
          </a:p>
          <a:p>
            <a:endParaRPr lang="en-US" sz="2000" dirty="0"/>
          </a:p>
          <a:p>
            <a:r>
              <a:rPr lang="en-US" sz="2000" dirty="0" smtClean="0"/>
              <a:t>E.g., actin differs slightly from </a:t>
            </a:r>
            <a:r>
              <a:rPr lang="en-US" sz="2000" dirty="0"/>
              <a:t>organism to </a:t>
            </a:r>
            <a:r>
              <a:rPr lang="en-US" sz="2000" dirty="0" smtClean="0"/>
              <a:t>organism.  </a:t>
            </a:r>
          </a:p>
          <a:p>
            <a:endParaRPr lang="en-US" sz="2000" dirty="0" smtClean="0"/>
          </a:p>
          <a:p>
            <a:r>
              <a:rPr lang="en-US" sz="2000" dirty="0" smtClean="0"/>
              <a:t>Imagine </a:t>
            </a:r>
            <a:r>
              <a:rPr lang="en-US" sz="2000" dirty="0"/>
              <a:t>an “ideal”, but unobservable, actin, defined by </a:t>
            </a:r>
            <a:r>
              <a:rPr lang="en-US" sz="2000" dirty="0" smtClean="0"/>
              <a:t>specific </a:t>
            </a:r>
            <a:r>
              <a:rPr lang="en-US" sz="2000" dirty="0"/>
              <a:t>underlying </a:t>
            </a:r>
            <a:r>
              <a:rPr lang="en-US" sz="2000" dirty="0" err="1"/>
              <a:t>physico</a:t>
            </a:r>
            <a:r>
              <a:rPr lang="en-US" sz="2000" dirty="0"/>
              <a:t>-chemical </a:t>
            </a:r>
            <a:r>
              <a:rPr lang="en-US" sz="2000" dirty="0"/>
              <a:t>properties important for its function.  </a:t>
            </a:r>
            <a:r>
              <a:rPr lang="en-US" sz="2000" dirty="0" smtClean="0"/>
              <a:t>What </a:t>
            </a:r>
            <a:r>
              <a:rPr lang="en-US" sz="2000" dirty="0"/>
              <a:t>we see in nature is not this ideal gene, but </a:t>
            </a:r>
            <a:r>
              <a:rPr lang="en-US" sz="2000" dirty="0" smtClean="0"/>
              <a:t>many variants, </a:t>
            </a:r>
            <a:r>
              <a:rPr lang="en-US" sz="2000" dirty="0"/>
              <a:t>all just a bit different.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 smtClean="0"/>
              <a:t>say </a:t>
            </a:r>
            <a:r>
              <a:rPr lang="en-US" sz="2000" dirty="0"/>
              <a:t>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</a:t>
            </a:r>
            <a:r>
              <a:rPr lang="en-US" sz="2000" dirty="0" smtClean="0"/>
              <a:t>states.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 smtClean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sequence is a walk along this graph: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   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H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 smtClean="0"/>
              <a:t>coin: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equal, and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versa </a:t>
            </a:r>
            <a:r>
              <a:rPr lang="en-US" sz="2400" dirty="0" smtClean="0"/>
              <a:t>is equal.</a:t>
            </a:r>
          </a:p>
          <a:p>
            <a:endParaRPr lang="en-US" sz="2400" dirty="0"/>
          </a:p>
          <a:p>
            <a:r>
              <a:rPr lang="en-US" sz="2400" dirty="0" smtClean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(corresponding to the </a:t>
            </a:r>
            <a:r>
              <a:rPr lang="en-US" sz="2400" dirty="0"/>
              <a:t>arrows </a:t>
            </a:r>
            <a:r>
              <a:rPr lang="en-US" sz="2400" dirty="0" smtClean="0"/>
              <a:t>above) are: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 smtClean="0"/>
              <a:t>biased coin </a:t>
            </a:r>
            <a:r>
              <a:rPr lang="en-US" sz="2400" dirty="0" smtClean="0"/>
              <a:t>(e.g. tails comes up 90% of the time):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not equal, nor is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</a:t>
            </a:r>
            <a:r>
              <a:rPr lang="en-US" sz="2400" dirty="0" smtClean="0"/>
              <a:t>versa.</a:t>
            </a:r>
          </a:p>
          <a:p>
            <a:endParaRPr lang="en-US" sz="2400" dirty="0"/>
          </a:p>
          <a:p>
            <a:r>
              <a:rPr lang="en-US" sz="2400" dirty="0" smtClean="0"/>
              <a:t>We might have the same model,</a:t>
            </a:r>
          </a:p>
          <a:p>
            <a:r>
              <a:rPr lang="en-US" sz="2400" dirty="0" smtClean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Now, imagine </a:t>
            </a:r>
            <a:r>
              <a:rPr lang="en-US" sz="2400" dirty="0" smtClean="0"/>
              <a:t>a sequence of coin </a:t>
            </a:r>
            <a:r>
              <a:rPr lang="en-US" sz="2400" dirty="0"/>
              <a:t>flips </a:t>
            </a:r>
            <a:r>
              <a:rPr lang="en-US" sz="2400" dirty="0" smtClean="0"/>
              <a:t>generated </a:t>
            </a:r>
            <a:r>
              <a:rPr lang="en-US" sz="2400" dirty="0"/>
              <a:t>by </a:t>
            </a:r>
            <a:r>
              <a:rPr lang="en-US" sz="2400" dirty="0" smtClean="0"/>
              <a:t>these 2 </a:t>
            </a:r>
            <a:r>
              <a:rPr lang="en-US" sz="2400" dirty="0"/>
              <a:t>coins,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one </a:t>
            </a:r>
            <a:r>
              <a:rPr lang="en-US" sz="2400" dirty="0"/>
              <a:t>fair </a:t>
            </a:r>
            <a:r>
              <a:rPr lang="en-US" sz="2400" dirty="0" smtClean="0"/>
              <a:t>and </a:t>
            </a:r>
            <a:r>
              <a:rPr lang="en-US" sz="2400" dirty="0"/>
              <a:t>one </a:t>
            </a:r>
            <a:r>
              <a:rPr lang="en-US" sz="2400" dirty="0" smtClean="0"/>
              <a:t>biased.  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decide </a:t>
            </a:r>
            <a:r>
              <a:rPr lang="en-US" sz="2400" dirty="0" smtClean="0"/>
              <a:t>if a </a:t>
            </a:r>
            <a:r>
              <a:rPr lang="en-US" sz="2400" dirty="0"/>
              <a:t>sequence of coin flips </a:t>
            </a:r>
            <a:r>
              <a:rPr lang="en-US" sz="2400" dirty="0" smtClean="0"/>
              <a:t>comes from </a:t>
            </a:r>
            <a:r>
              <a:rPr lang="en-US" sz="2400" dirty="0" smtClean="0"/>
              <a:t>the </a:t>
            </a:r>
            <a:r>
              <a:rPr lang="en-US" sz="2400" dirty="0"/>
              <a:t>biased or fair coin, we could evaluate the </a:t>
            </a:r>
            <a:r>
              <a:rPr lang="en-US" sz="2400" b="1" dirty="0"/>
              <a:t>ratio of the probabilities </a:t>
            </a:r>
            <a:r>
              <a:rPr lang="en-US" sz="2400" dirty="0"/>
              <a:t>of observing the sequence by each </a:t>
            </a:r>
            <a:r>
              <a:rPr lang="en-US" sz="2400" dirty="0" smtClean="0"/>
              <a:t>model:</a:t>
            </a:r>
          </a:p>
          <a:p>
            <a:endParaRPr lang="en-US" sz="2400" dirty="0"/>
          </a:p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fair coin </a:t>
            </a:r>
            <a:r>
              <a:rPr lang="en-US" sz="2400" dirty="0"/>
              <a:t>)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biased coin 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1900</Words>
  <Application>Microsoft Office PowerPoint</Application>
  <PresentationFormat>On-screen Show (4:3)</PresentationFormat>
  <Paragraphs>386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81</cp:revision>
  <cp:lastPrinted>2017-02-14T16:32:05Z</cp:lastPrinted>
  <dcterms:created xsi:type="dcterms:W3CDTF">2014-01-13T19:44:00Z</dcterms:created>
  <dcterms:modified xsi:type="dcterms:W3CDTF">2019-02-14T04:04:07Z</dcterms:modified>
</cp:coreProperties>
</file>