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56" r:id="rId9"/>
    <p:sldId id="257" r:id="rId10"/>
    <p:sldId id="258" r:id="rId11"/>
    <p:sldId id="259" r:id="rId12"/>
    <p:sldId id="268" r:id="rId13"/>
    <p:sldId id="280" r:id="rId14"/>
    <p:sldId id="284" r:id="rId15"/>
    <p:sldId id="286" r:id="rId16"/>
    <p:sldId id="287" r:id="rId17"/>
    <p:sldId id="288" r:id="rId18"/>
    <p:sldId id="271" r:id="rId19"/>
    <p:sldId id="272" r:id="rId20"/>
    <p:sldId id="270" r:id="rId21"/>
    <p:sldId id="273" r:id="rId22"/>
    <p:sldId id="274" r:id="rId23"/>
    <p:sldId id="277" r:id="rId24"/>
    <p:sldId id="276" r:id="rId25"/>
    <p:sldId id="261" r:id="rId26"/>
    <p:sldId id="278" r:id="rId27"/>
    <p:sldId id="269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1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C5B3-1282-4968-86CF-069207FF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978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07B79-B056-40BA-AFA7-A25A09F5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0916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507B79-B056-40BA-AFA7-A25A09F55C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7B79-B056-40BA-AFA7-A25A09F55CD5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8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osalind.info/faq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195" y="304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BCH394P/BCH364C </a:t>
            </a:r>
            <a:r>
              <a:rPr lang="en-US" sz="2800" b="1" dirty="0" smtClean="0"/>
              <a:t> Systems Biology &amp; Bioinformatics </a:t>
            </a:r>
          </a:p>
          <a:p>
            <a:pPr algn="ctr"/>
            <a:r>
              <a:rPr lang="en-US" sz="2800" dirty="0" smtClean="0"/>
              <a:t>(</a:t>
            </a:r>
            <a:r>
              <a:rPr lang="en-US" sz="2800" dirty="0"/>
              <a:t>course # 54044/53945</a:t>
            </a:r>
            <a:r>
              <a:rPr lang="en-US" sz="2800" dirty="0" smtClean="0"/>
              <a:t>)</a:t>
            </a:r>
            <a:endParaRPr lang="en-US" sz="2800" dirty="0"/>
          </a:p>
          <a:p>
            <a:pPr algn="ctr"/>
            <a:r>
              <a:rPr lang="en-US" sz="2800" b="1" dirty="0" smtClean="0"/>
              <a:t>Spring 2019</a:t>
            </a:r>
            <a:r>
              <a:rPr lang="en-US" sz="2800" b="1" dirty="0"/>
              <a:t>	</a:t>
            </a:r>
            <a:r>
              <a:rPr lang="en-US" sz="2800" b="1" dirty="0" smtClean="0"/>
              <a:t>  Tues/Thurs</a:t>
            </a:r>
            <a:r>
              <a:rPr lang="en-US" sz="2800" b="1" dirty="0"/>
              <a:t>	</a:t>
            </a:r>
            <a:r>
              <a:rPr lang="en-US" sz="2800" b="1" dirty="0" smtClean="0"/>
              <a:t>  11 </a:t>
            </a:r>
            <a:r>
              <a:rPr lang="en-US" sz="2800" b="1" dirty="0"/>
              <a:t>– 12:30 PM	 </a:t>
            </a:r>
            <a:r>
              <a:rPr lang="en-US" sz="2800" b="1" dirty="0" smtClean="0"/>
              <a:t>JGB 2.202</a:t>
            </a:r>
            <a:endParaRPr lang="en-US" sz="28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59868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An external file that holds a picture, illustration, etc.&#10;Object name is nihms953904f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7"/>
          <a:stretch/>
        </p:blipFill>
        <p:spPr bwMode="auto">
          <a:xfrm>
            <a:off x="5181600" y="5257800"/>
            <a:ext cx="2576706" cy="110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sb.embopress.org/content/msb/13/6/932/F8.large.jpg?width=800&amp;height=600&amp;carousel=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0"/>
          <a:stretch/>
        </p:blipFill>
        <p:spPr bwMode="auto">
          <a:xfrm>
            <a:off x="2355742" y="4661563"/>
            <a:ext cx="2825858" cy="22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 external file that holds a picture, illustration, etc.&#10;Object name is nihms953904f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32" y="4038600"/>
            <a:ext cx="305819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4" t="10924" r="19243"/>
          <a:stretch/>
        </p:blipFill>
        <p:spPr bwMode="auto">
          <a:xfrm>
            <a:off x="420954" y="514868"/>
            <a:ext cx="7854491" cy="634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023403" y="84020"/>
            <a:ext cx="4327730" cy="740113"/>
            <a:chOff x="1981200" y="98087"/>
            <a:chExt cx="4327730" cy="740113"/>
          </a:xfrm>
        </p:grpSpPr>
        <p:sp>
          <p:nvSpPr>
            <p:cNvPr id="3" name="Oval 2"/>
            <p:cNvSpPr/>
            <p:nvPr/>
          </p:nvSpPr>
          <p:spPr>
            <a:xfrm>
              <a:off x="1981200" y="533400"/>
              <a:ext cx="5334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52847" y="98087"/>
              <a:ext cx="3956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If you’re feeling restless/adventurous…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23142" y="381000"/>
              <a:ext cx="157024" cy="1728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20954" y="5474704"/>
            <a:ext cx="3981253" cy="1034534"/>
            <a:chOff x="2438400" y="260866"/>
            <a:chExt cx="3981253" cy="1034534"/>
          </a:xfrm>
        </p:grpSpPr>
        <p:sp>
          <p:nvSpPr>
            <p:cNvPr id="9" name="Oval 8"/>
            <p:cNvSpPr/>
            <p:nvPr/>
          </p:nvSpPr>
          <p:spPr>
            <a:xfrm>
              <a:off x="2438400" y="914400"/>
              <a:ext cx="9906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199" y="260866"/>
              <a:ext cx="3295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Click here to turn in your answer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932742" y="571500"/>
              <a:ext cx="345889" cy="3633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38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t="10386" r="19288" b="1107"/>
          <a:stretch/>
        </p:blipFill>
        <p:spPr bwMode="auto">
          <a:xfrm>
            <a:off x="787040" y="457200"/>
            <a:ext cx="7620316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8053" y="87868"/>
            <a:ext cx="676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…there are quite a few good bioinformatics problems in the archives.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1940884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86018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843218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0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Students are welcome to discuss ideas and problems with each other, but </a:t>
            </a:r>
            <a:r>
              <a:rPr lang="en-US" sz="2800" b="1" u="sng" dirty="0"/>
              <a:t>all programs, Rosalind homework, </a:t>
            </a:r>
            <a:r>
              <a:rPr lang="en-US" sz="2800" b="1" u="sng" dirty="0" smtClean="0"/>
              <a:t>problem sets, and </a:t>
            </a:r>
            <a:r>
              <a:rPr lang="en-US" sz="2800" b="1" u="sng" dirty="0"/>
              <a:t>written </a:t>
            </a:r>
            <a:r>
              <a:rPr lang="en-US" sz="2800" b="1" u="sng" dirty="0" smtClean="0"/>
              <a:t>solutions</a:t>
            </a:r>
          </a:p>
          <a:p>
            <a:pPr algn="ctr"/>
            <a:r>
              <a:rPr lang="en-US" sz="2800" b="1" u="sng" dirty="0" smtClean="0"/>
              <a:t>should </a:t>
            </a:r>
            <a:r>
              <a:rPr lang="en-US" sz="2800" b="1" u="sng" dirty="0"/>
              <a:t>be performed </a:t>
            </a:r>
            <a:r>
              <a:rPr lang="en-US" sz="2800" b="1" u="sng" dirty="0" smtClean="0"/>
              <a:t>independently</a:t>
            </a:r>
            <a:r>
              <a:rPr lang="en-US" sz="2800" dirty="0" smtClean="0"/>
              <a:t>,</a:t>
            </a:r>
          </a:p>
          <a:p>
            <a:pPr algn="ctr"/>
            <a:endParaRPr lang="en-US" sz="2800" dirty="0" smtClean="0"/>
          </a:p>
          <a:p>
            <a:r>
              <a:rPr lang="en-US" sz="2800" dirty="0">
                <a:sym typeface="Wingdings" pitchFamily="2" charset="2"/>
              </a:rPr>
              <a:t>	</a:t>
            </a:r>
            <a:r>
              <a:rPr lang="en-US" sz="2800" dirty="0" smtClean="0">
                <a:sym typeface="Wingdings" pitchFamily="2" charset="2"/>
              </a:rPr>
              <a:t>	 </a:t>
            </a:r>
            <a:r>
              <a:rPr lang="en-US" sz="2800" dirty="0" smtClean="0"/>
              <a:t>except </a:t>
            </a:r>
            <a:r>
              <a:rPr lang="en-US" sz="2800" dirty="0"/>
              <a:t>the final </a:t>
            </a:r>
            <a:r>
              <a:rPr lang="en-US" sz="2800" dirty="0" smtClean="0"/>
              <a:t>presentation.</a:t>
            </a:r>
          </a:p>
          <a:p>
            <a:endParaRPr lang="en-US" sz="2800" dirty="0"/>
          </a:p>
          <a:p>
            <a:r>
              <a:rPr lang="en-US" sz="2800" dirty="0" err="1" smtClean="0"/>
              <a:t>tl;dr</a:t>
            </a:r>
            <a:r>
              <a:rPr lang="en-US" sz="2800" dirty="0" smtClean="0"/>
              <a:t>:  	study/discuss together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do your own programming/writing/project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collaborate on the final presentation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76904" y="168876"/>
            <a:ext cx="52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Expectations on working together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61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6" t="42674" r="38996" b="26215"/>
          <a:stretch/>
        </p:blipFill>
        <p:spPr bwMode="auto">
          <a:xfrm>
            <a:off x="842554" y="1447800"/>
            <a:ext cx="654884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92484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http://deanofstudents.utexas.edu/sjs/acadint_whatis.php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9650" r="46165" b="79683"/>
          <a:stretch/>
        </p:blipFill>
        <p:spPr bwMode="auto">
          <a:xfrm>
            <a:off x="228600" y="76200"/>
            <a:ext cx="530352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762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“By submitting </a:t>
            </a:r>
            <a:r>
              <a:rPr lang="en-US" sz="3600" i="1" dirty="0" smtClean="0"/>
              <a:t>as your own work</a:t>
            </a:r>
            <a:r>
              <a:rPr lang="en-US" sz="3600" dirty="0" smtClean="0"/>
              <a:t> any unattributed material that you obtained from other sources, you have committed plagiarism.”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Copying homework solutions from other students or internet sources is cheating, collusion, and/or plagiarism.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Software and computer code are legally considered in the same framework as other written works.  Copying code directly without attribution is plagiarism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6492484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http://deanofstudents.utexas.edu/sjs/acadint_whatis.php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http://deanofstudents.utexas.edu/sjs/acadint_plag_collab.php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65287"/>
            <a:ext cx="9067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You can use the internet to get </a:t>
            </a:r>
            <a:r>
              <a:rPr lang="en-US" sz="3600" i="1" dirty="0" smtClean="0"/>
              <a:t>ideas</a:t>
            </a:r>
            <a:r>
              <a:rPr lang="en-US" sz="3600" dirty="0" smtClean="0"/>
              <a:t>, programming </a:t>
            </a:r>
            <a:r>
              <a:rPr lang="en-US" sz="3600" i="1" dirty="0" smtClean="0"/>
              <a:t>suggestions</a:t>
            </a:r>
            <a:r>
              <a:rPr lang="en-US" sz="3600" dirty="0" smtClean="0"/>
              <a:t> and </a:t>
            </a:r>
            <a:r>
              <a:rPr lang="en-US" sz="3600" i="1" dirty="0" smtClean="0"/>
              <a:t>syntax</a:t>
            </a:r>
            <a:r>
              <a:rPr lang="en-US" sz="3600" dirty="0" smtClean="0"/>
              <a:t>, but </a:t>
            </a:r>
            <a:r>
              <a:rPr lang="en-US" sz="3600" b="1" u="sng" dirty="0" smtClean="0"/>
              <a:t>downloading completed answers to assigned questions and submitting these as your own work is cheating/plagiarism</a:t>
            </a:r>
            <a:r>
              <a:rPr lang="en-US" sz="3600" dirty="0" smtClean="0"/>
              <a:t>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u="sng" dirty="0"/>
              <a:t>Copying entire programs</a:t>
            </a:r>
            <a:r>
              <a:rPr lang="en-US" sz="3600" dirty="0"/>
              <a:t> verbatim from marked repositories offering Rosalind homework solutions </a:t>
            </a:r>
            <a:r>
              <a:rPr lang="en-US" sz="3600" b="1" u="sng" dirty="0" smtClean="0"/>
              <a:t>is </a:t>
            </a:r>
            <a:r>
              <a:rPr lang="en-US" sz="3600" b="1" u="sng" dirty="0"/>
              <a:t>cheating and </a:t>
            </a:r>
            <a:r>
              <a:rPr lang="en-US" sz="3600" b="1" u="sng" dirty="0" smtClean="0"/>
              <a:t>plagiarism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0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Similarly, downloading or otherwise obtaining solutions to homework problems from previous students (or </a:t>
            </a:r>
            <a:r>
              <a:rPr lang="en-US" sz="3600" dirty="0" err="1" smtClean="0"/>
              <a:t>Coursehero</a:t>
            </a:r>
            <a:r>
              <a:rPr lang="en-US" sz="3600" dirty="0" smtClean="0"/>
              <a:t>/similar sites) and turning these in as your own work is cheating, collusion, and/or plagiarism.</a:t>
            </a:r>
          </a:p>
        </p:txBody>
      </p:sp>
    </p:spTree>
    <p:extLst>
      <p:ext uri="{BB962C8B-B14F-4D97-AF65-F5344CB8AC3E}">
        <p14:creationId xmlns:p14="http://schemas.microsoft.com/office/powerpoint/2010/main" val="21159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8" t="32003" r="38995" b="46663"/>
          <a:stretch/>
        </p:blipFill>
        <p:spPr bwMode="auto">
          <a:xfrm>
            <a:off x="685800" y="1600200"/>
            <a:ext cx="7162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9650" r="46165" b="79683"/>
          <a:stretch/>
        </p:blipFill>
        <p:spPr bwMode="auto">
          <a:xfrm>
            <a:off x="228600" y="76200"/>
            <a:ext cx="530352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88668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http://deanofstudents.utexas.edu/sjs/acadint_conseq.php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895600"/>
            <a:ext cx="725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Why are we here? (practically, not existentially)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48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6416" r="23474" b="1729"/>
          <a:stretch/>
        </p:blipFill>
        <p:spPr bwMode="auto">
          <a:xfrm>
            <a:off x="218532" y="457200"/>
            <a:ext cx="8510065" cy="592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494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http://web.expasy.org/cgi-bin/pathways/show_thumbnails.pl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0825" y="-76200"/>
            <a:ext cx="414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metabolic wall chart…</a:t>
            </a:r>
            <a:endParaRPr lang="en-US" sz="2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02770" y="0"/>
            <a:ext cx="5841230" cy="4572000"/>
            <a:chOff x="3302770" y="0"/>
            <a:chExt cx="5841230" cy="4572000"/>
          </a:xfrm>
        </p:grpSpPr>
        <p:pic>
          <p:nvPicPr>
            <p:cNvPr id="2052" name="Picture 4" descr="Map biochem_E7.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0"/>
              <a:ext cx="5257800" cy="43815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3302770" y="0"/>
              <a:ext cx="583430" cy="403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839561" y="4381500"/>
              <a:ext cx="5304439" cy="1905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3302770" y="4038600"/>
              <a:ext cx="536791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849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447800"/>
            <a:ext cx="906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Instructor:  Prof. Edward Marcotte	</a:t>
            </a:r>
            <a:r>
              <a:rPr lang="en-US" sz="2400" b="1" dirty="0" smtClean="0"/>
              <a:t>       marcotte@icmb.utexas.edu </a:t>
            </a:r>
            <a:endParaRPr lang="en-US" sz="2400" b="1" dirty="0"/>
          </a:p>
          <a:p>
            <a:r>
              <a:rPr lang="en-US" sz="2400" b="1" dirty="0"/>
              <a:t>Office hours:  </a:t>
            </a:r>
            <a:r>
              <a:rPr lang="en-US" sz="2400" b="1" dirty="0" smtClean="0"/>
              <a:t>Wed 11 </a:t>
            </a:r>
            <a:r>
              <a:rPr lang="en-US" sz="2400" b="1" dirty="0"/>
              <a:t>– </a:t>
            </a:r>
            <a:r>
              <a:rPr lang="en-US" sz="2400" b="1" dirty="0" smtClean="0"/>
              <a:t>12	       	       MBB </a:t>
            </a:r>
            <a:r>
              <a:rPr lang="en-US" sz="2400" b="1" dirty="0"/>
              <a:t>3. 148BA</a:t>
            </a:r>
          </a:p>
          <a:p>
            <a:pPr algn="ctr"/>
            <a:r>
              <a:rPr lang="en-US" sz="2400" b="1" dirty="0"/>
              <a:t> </a:t>
            </a:r>
          </a:p>
          <a:p>
            <a:r>
              <a:rPr lang="en-US" sz="2400" b="1" dirty="0" smtClean="0"/>
              <a:t>TA</a:t>
            </a:r>
            <a:r>
              <a:rPr lang="en-US" sz="2400" b="1" dirty="0"/>
              <a:t>:  </a:t>
            </a:r>
            <a:r>
              <a:rPr lang="en-US" sz="2400" b="1" dirty="0" err="1" smtClean="0"/>
              <a:t>Caitie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McCafferty</a:t>
            </a:r>
            <a:r>
              <a:rPr lang="en-US" sz="2400" b="1" dirty="0" smtClean="0"/>
              <a:t>			       clmccafferty@utexas.edu</a:t>
            </a:r>
          </a:p>
          <a:p>
            <a:r>
              <a:rPr lang="en-US" sz="2400" b="1" dirty="0" smtClean="0"/>
              <a:t>Office </a:t>
            </a:r>
            <a:r>
              <a:rPr lang="en-US" sz="2400" b="1" dirty="0"/>
              <a:t>hours:  Mon 11 – 12/Fri </a:t>
            </a:r>
            <a:r>
              <a:rPr lang="en-US" sz="2400" b="1" dirty="0" smtClean="0"/>
              <a:t>2 – 3         NHB 3.400B atrium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			(or MBB 3.128B)</a:t>
            </a:r>
          </a:p>
          <a:p>
            <a:r>
              <a:rPr lang="en-US" sz="2400" b="1" dirty="0"/>
              <a:t>Phone: </a:t>
            </a:r>
            <a:r>
              <a:rPr lang="en-US" sz="2400" b="1" dirty="0" smtClean="0"/>
              <a:t>512-232-3919					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81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8"/>
          <a:stretch/>
        </p:blipFill>
        <p:spPr bwMode="auto">
          <a:xfrm>
            <a:off x="1706881" y="1172880"/>
            <a:ext cx="4480560" cy="33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9" r="4642"/>
          <a:stretch/>
        </p:blipFill>
        <p:spPr bwMode="auto">
          <a:xfrm>
            <a:off x="6202680" y="1172880"/>
            <a:ext cx="1188720" cy="33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6488668"/>
            <a:ext cx="3889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Nat </a:t>
            </a:r>
            <a:r>
              <a:rPr lang="en-US" dirty="0" err="1"/>
              <a:t>Biotechnol</a:t>
            </a:r>
            <a:r>
              <a:rPr lang="en-US" dirty="0"/>
              <a:t>. 2013 May;31(5):419-25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68876"/>
            <a:ext cx="7287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Our current knowledge of human </a:t>
            </a:r>
            <a:r>
              <a:rPr lang="en-US" sz="2800" b="1" dirty="0" smtClean="0"/>
              <a:t>metabolism…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30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nome.gov/images/content/cost_per_megabase_a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2540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6200" y="0"/>
            <a:ext cx="9237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Pales beside the phenomenal drop in DNA sequencing costs…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71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020" y="0"/>
            <a:ext cx="870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&amp; the corresponding explosion of DNA sequencing data…</a:t>
            </a:r>
            <a:endParaRPr lang="en-US" sz="2800" b="1" dirty="0"/>
          </a:p>
        </p:txBody>
      </p:sp>
      <p:pic>
        <p:nvPicPr>
          <p:cNvPr id="4100" name="Picture 4" descr="Graphic of the growth of GenBank 1982-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609600"/>
            <a:ext cx="5438775" cy="5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4713" y="6172200"/>
            <a:ext cx="595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http://www.ncbi.nlm.nih.gov/genbank/genbankstats-2008/</a:t>
            </a:r>
          </a:p>
        </p:txBody>
      </p:sp>
      <p:sp>
        <p:nvSpPr>
          <p:cNvPr id="16" name="Freeform 15"/>
          <p:cNvSpPr/>
          <p:nvPr/>
        </p:nvSpPr>
        <p:spPr>
          <a:xfrm>
            <a:off x="6481638" y="564543"/>
            <a:ext cx="71562" cy="811033"/>
          </a:xfrm>
          <a:custGeom>
            <a:avLst/>
            <a:gdLst>
              <a:gd name="connsiteX0" fmla="*/ 0 w 286247"/>
              <a:gd name="connsiteY0" fmla="*/ 811033 h 811033"/>
              <a:gd name="connsiteX1" fmla="*/ 39756 w 286247"/>
              <a:gd name="connsiteY1" fmla="*/ 652007 h 811033"/>
              <a:gd name="connsiteX2" fmla="*/ 47708 w 286247"/>
              <a:gd name="connsiteY2" fmla="*/ 628153 h 811033"/>
              <a:gd name="connsiteX3" fmla="*/ 95415 w 286247"/>
              <a:gd name="connsiteY3" fmla="*/ 572494 h 811033"/>
              <a:gd name="connsiteX4" fmla="*/ 119269 w 286247"/>
              <a:gd name="connsiteY4" fmla="*/ 540688 h 811033"/>
              <a:gd name="connsiteX5" fmla="*/ 143123 w 286247"/>
              <a:gd name="connsiteY5" fmla="*/ 516834 h 811033"/>
              <a:gd name="connsiteX6" fmla="*/ 166977 w 286247"/>
              <a:gd name="connsiteY6" fmla="*/ 477078 h 811033"/>
              <a:gd name="connsiteX7" fmla="*/ 198782 w 286247"/>
              <a:gd name="connsiteY7" fmla="*/ 421419 h 811033"/>
              <a:gd name="connsiteX8" fmla="*/ 206734 w 286247"/>
              <a:gd name="connsiteY8" fmla="*/ 365760 h 811033"/>
              <a:gd name="connsiteX9" fmla="*/ 222636 w 286247"/>
              <a:gd name="connsiteY9" fmla="*/ 318052 h 811033"/>
              <a:gd name="connsiteX10" fmla="*/ 230588 w 286247"/>
              <a:gd name="connsiteY10" fmla="*/ 294198 h 811033"/>
              <a:gd name="connsiteX11" fmla="*/ 254442 w 286247"/>
              <a:gd name="connsiteY11" fmla="*/ 206734 h 811033"/>
              <a:gd name="connsiteX12" fmla="*/ 278295 w 286247"/>
              <a:gd name="connsiteY12" fmla="*/ 71561 h 811033"/>
              <a:gd name="connsiteX13" fmla="*/ 286247 w 286247"/>
              <a:gd name="connsiteY13" fmla="*/ 0 h 8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247" h="811033">
                <a:moveTo>
                  <a:pt x="0" y="811033"/>
                </a:moveTo>
                <a:cubicBezTo>
                  <a:pt x="11673" y="752665"/>
                  <a:pt x="17703" y="718161"/>
                  <a:pt x="39756" y="652007"/>
                </a:cubicBezTo>
                <a:cubicBezTo>
                  <a:pt x="42407" y="644056"/>
                  <a:pt x="43550" y="635430"/>
                  <a:pt x="47708" y="628153"/>
                </a:cubicBezTo>
                <a:cubicBezTo>
                  <a:pt x="67642" y="593270"/>
                  <a:pt x="71242" y="600696"/>
                  <a:pt x="95415" y="572494"/>
                </a:cubicBezTo>
                <a:cubicBezTo>
                  <a:pt x="104039" y="562432"/>
                  <a:pt x="110645" y="550750"/>
                  <a:pt x="119269" y="540688"/>
                </a:cubicBezTo>
                <a:cubicBezTo>
                  <a:pt x="126587" y="532150"/>
                  <a:pt x="136376" y="525830"/>
                  <a:pt x="143123" y="516834"/>
                </a:cubicBezTo>
                <a:cubicBezTo>
                  <a:pt x="152396" y="504471"/>
                  <a:pt x="158786" y="490183"/>
                  <a:pt x="166977" y="477078"/>
                </a:cubicBezTo>
                <a:cubicBezTo>
                  <a:pt x="195073" y="432125"/>
                  <a:pt x="171638" y="475709"/>
                  <a:pt x="198782" y="421419"/>
                </a:cubicBezTo>
                <a:cubicBezTo>
                  <a:pt x="201433" y="402866"/>
                  <a:pt x="202520" y="384021"/>
                  <a:pt x="206734" y="365760"/>
                </a:cubicBezTo>
                <a:cubicBezTo>
                  <a:pt x="210503" y="349426"/>
                  <a:pt x="217335" y="333955"/>
                  <a:pt x="222636" y="318052"/>
                </a:cubicBezTo>
                <a:cubicBezTo>
                  <a:pt x="225286" y="310101"/>
                  <a:pt x="228944" y="302417"/>
                  <a:pt x="230588" y="294198"/>
                </a:cubicBezTo>
                <a:cubicBezTo>
                  <a:pt x="241826" y="238004"/>
                  <a:pt x="234265" y="267262"/>
                  <a:pt x="254442" y="206734"/>
                </a:cubicBezTo>
                <a:cubicBezTo>
                  <a:pt x="271529" y="87118"/>
                  <a:pt x="258491" y="130975"/>
                  <a:pt x="278295" y="71561"/>
                </a:cubicBezTo>
                <a:lnTo>
                  <a:pt x="286247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46149" y="6484491"/>
            <a:ext cx="3921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ftp://ftp.ncbi.nih.gov/genbank/gbrel.txt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62978" y="480536"/>
            <a:ext cx="27306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As of Dec 2018: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285,688,542,186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base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pairs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from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211,281,415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sequences </a:t>
            </a:r>
          </a:p>
        </p:txBody>
      </p:sp>
    </p:spTree>
    <p:extLst>
      <p:ext uri="{BB962C8B-B14F-4D97-AF65-F5344CB8AC3E}">
        <p14:creationId xmlns:p14="http://schemas.microsoft.com/office/powerpoint/2010/main" val="41552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t="21764" r="6939" b="28896"/>
          <a:stretch/>
        </p:blipFill>
        <p:spPr bwMode="auto">
          <a:xfrm>
            <a:off x="76200" y="685800"/>
            <a:ext cx="8986218" cy="272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020" y="0"/>
            <a:ext cx="870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&amp; the corresponding explosion of DNA sequencing data…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414713" y="6172200"/>
            <a:ext cx="595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http://www.ncbi.nlm.nih.gov/genbank/statistics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7367" y="914400"/>
            <a:ext cx="70083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GenBank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8382000" y="9144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47367" y="3825498"/>
            <a:ext cx="20681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December 2018:</a:t>
            </a:r>
          </a:p>
          <a:p>
            <a:r>
              <a:rPr lang="en-US" dirty="0" smtClean="0"/>
              <a:t>286 billion </a:t>
            </a:r>
            <a:r>
              <a:rPr lang="en-US" dirty="0" err="1" smtClean="0"/>
              <a:t>bp</a:t>
            </a:r>
            <a:endParaRPr lang="en-US" dirty="0" smtClean="0"/>
          </a:p>
          <a:p>
            <a:r>
              <a:rPr lang="en-US" dirty="0" smtClean="0"/>
              <a:t>+</a:t>
            </a:r>
          </a:p>
          <a:p>
            <a:r>
              <a:rPr lang="en-US" dirty="0" smtClean="0"/>
              <a:t>3.7 trillion </a:t>
            </a:r>
            <a:r>
              <a:rPr lang="en-US" dirty="0" err="1" smtClean="0"/>
              <a:t>bp</a:t>
            </a:r>
            <a:r>
              <a:rPr lang="en-US" dirty="0" smtClean="0"/>
              <a:t> DNA</a:t>
            </a:r>
          </a:p>
          <a:p>
            <a:r>
              <a:rPr lang="en-US" dirty="0"/>
              <a:t>w</a:t>
            </a:r>
            <a:r>
              <a:rPr lang="en-US" dirty="0" smtClean="0"/>
              <a:t>hole genome</a:t>
            </a:r>
          </a:p>
          <a:p>
            <a:r>
              <a:rPr lang="en-US" dirty="0"/>
              <a:t>s</a:t>
            </a:r>
            <a:r>
              <a:rPr lang="en-US" dirty="0" smtClean="0"/>
              <a:t>hotgun sequencing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4397" y="4267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basically means </a:t>
            </a:r>
            <a:r>
              <a:rPr lang="en-US" dirty="0" err="1" smtClean="0"/>
              <a:t>GenBank</a:t>
            </a:r>
            <a:r>
              <a:rPr lang="en-US" dirty="0" smtClean="0"/>
              <a:t> is falling behind</a:t>
            </a:r>
            <a:r>
              <a:rPr lang="en-US" dirty="0"/>
              <a:t> </a:t>
            </a:r>
            <a:r>
              <a:rPr lang="en-US" dirty="0" smtClean="0"/>
              <a:t>more every year!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91000"/>
            <a:ext cx="1928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are the latest</a:t>
            </a:r>
          </a:p>
          <a:p>
            <a:r>
              <a:rPr lang="en-US" dirty="0" smtClean="0"/>
              <a:t>statistics…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t="28433" r="29534" b="41433"/>
          <a:stretch/>
        </p:blipFill>
        <p:spPr bwMode="auto">
          <a:xfrm>
            <a:off x="32172" y="620202"/>
            <a:ext cx="8589154" cy="283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581401" y="1219201"/>
            <a:ext cx="761999" cy="2590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58240"/>
            <a:ext cx="8077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have no choice!</a:t>
            </a:r>
          </a:p>
          <a:p>
            <a:endParaRPr lang="en-US" sz="2800" b="1" dirty="0"/>
          </a:p>
          <a:p>
            <a:r>
              <a:rPr lang="en-US" sz="2800" b="1" dirty="0" smtClean="0"/>
              <a:t>Biologists are now faced with a staggering deluge of data, growing at exponential rates.</a:t>
            </a:r>
          </a:p>
          <a:p>
            <a:endParaRPr lang="en-US" sz="2800" b="1" dirty="0"/>
          </a:p>
          <a:p>
            <a:r>
              <a:rPr lang="en-US" sz="2800" b="1" dirty="0" smtClean="0"/>
              <a:t>Bioinformatics offers tools and approaches to understand these data and work productively, and to build algorithmic models that help us better understand biological systems.</a:t>
            </a:r>
          </a:p>
          <a:p>
            <a:endParaRPr lang="en-US" sz="2800" b="1" dirty="0"/>
          </a:p>
          <a:p>
            <a:r>
              <a:rPr lang="en-US" sz="2800" b="1" dirty="0" smtClean="0"/>
              <a:t>We’ll learn some of the important basic concepts in this field, along with getting exposed to key technologies driving the field forward.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44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0" y="168876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Specifically…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4436" y="990600"/>
            <a:ext cx="849463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We’ll cover the following topics, approximately in this order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BASICS OF PROGRAMMING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Introduction to Rosalind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 Python programming primer for non-programmers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Rosalind help &amp; programming Q/A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BIOLOGICAL SEQUENCE ANALYSIS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Substitution matrices (BLOSSUM, PAM) &amp; sequence alignment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Protein and nucleic acid sequence alignments, dynamic programming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Sequence profiles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BLAST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! (the algorithm)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Biological databases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Markov processes and Hidden Markov Models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763" y="1003042"/>
            <a:ext cx="774923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GENOMES, PROTEOMES, &amp; "BIG BIOLOGY"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Gene finding algorithms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Genome assembly &amp; how the human genome was sequenced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introduction to large gene expression data sets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Promoter and motif finding, Gibbs sampling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Clustering algorithms, hierarchical, k-means, self-organizing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maps,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force-directed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maps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Classification algorithms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Principal component analysis and data transformations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NETWORK &amp; SYNTHETIC BIOLOGY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Biological networks: metabolic, signaling, graphs, regulatory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Network alignment and comparisons, network organization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Deep homology and the evolution of traits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Designing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simulating, and building gene circuits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Genome design and synthesis</a:t>
            </a:r>
          </a:p>
        </p:txBody>
      </p:sp>
    </p:spTree>
    <p:extLst>
      <p:ext uri="{BB962C8B-B14F-4D97-AF65-F5344CB8AC3E}">
        <p14:creationId xmlns:p14="http://schemas.microsoft.com/office/powerpoint/2010/main" val="358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31536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FINAL COURSE PROJECT IS DUE by midnight, April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29, 2019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last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 class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days will be devoted to presenting your projects to the rest of the class.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09600"/>
            <a:ext cx="76001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Plus, expert guest lectures on: 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NGS best practices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Overview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mass spectrometry shotgun proteomics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Protein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3D structural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modeling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Plus, plus: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we’ll attempt a live demo in-class of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nanopore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sequencing….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44" y="1371599"/>
            <a:ext cx="94305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Course web page: </a:t>
            </a:r>
            <a:endParaRPr lang="en-US" sz="2800" dirty="0" smtClean="0"/>
          </a:p>
          <a:p>
            <a:pPr algn="ctr"/>
            <a:r>
              <a:rPr lang="en-US" sz="2800" b="1" dirty="0" smtClean="0"/>
              <a:t>http</a:t>
            </a:r>
            <a:r>
              <a:rPr lang="en-US" sz="2800" b="1" dirty="0"/>
              <a:t>://</a:t>
            </a:r>
            <a:r>
              <a:rPr lang="en-US" sz="2800" b="1" dirty="0" smtClean="0"/>
              <a:t>www.marcottelab.org/</a:t>
            </a:r>
          </a:p>
          <a:p>
            <a:pPr algn="ctr"/>
            <a:r>
              <a:rPr lang="en-US" sz="2800" b="1" dirty="0" err="1" smtClean="0"/>
              <a:t>index.php</a:t>
            </a:r>
            <a:r>
              <a:rPr lang="en-US" sz="2800" b="1" dirty="0" smtClean="0"/>
              <a:t>/BCH394P_BCH364C_2019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9195" y="1524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Probably the most important slide today!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44" y="3352800"/>
            <a:ext cx="91257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This is a graduate student class!</a:t>
            </a:r>
          </a:p>
          <a:p>
            <a:endParaRPr lang="en-US" dirty="0" smtClean="0"/>
          </a:p>
          <a:p>
            <a:r>
              <a:rPr lang="en-US" dirty="0" smtClean="0"/>
              <a:t>It is open to a small # (&lt;10) of </a:t>
            </a:r>
            <a:r>
              <a:rPr lang="en-US" dirty="0"/>
              <a:t>upper division undergrads in natural sciences and engineering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UG prerequisites</a:t>
            </a:r>
            <a:r>
              <a:rPr lang="en-US" dirty="0"/>
              <a:t>: </a:t>
            </a:r>
            <a:r>
              <a:rPr lang="en-US" dirty="0" smtClean="0"/>
              <a:t> </a:t>
            </a:r>
            <a:r>
              <a:rPr lang="en-US" dirty="0"/>
              <a:t>Biochemistry 339F with a grade of at least B; Statistics and Data Sciences 328M (or Statistics and Scientific Computation 318M, 328M) with a grade of at least C-; and </a:t>
            </a:r>
            <a:r>
              <a:rPr lang="en-US" i="1" dirty="0"/>
              <a:t>consent of the instructor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  MOST IMPORTANT  (no one currently has consent!)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An introduction to systems biology and bioinformatics, </a:t>
            </a:r>
            <a:r>
              <a:rPr lang="en-US" sz="2400" dirty="0"/>
              <a:t>emphasizing quantitative analysis of high-throughput biological data, and covering typical data, data analysis, and computer algorithms. 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Topics </a:t>
            </a:r>
            <a:r>
              <a:rPr lang="en-US" sz="2400" dirty="0"/>
              <a:t>will include introductory probability and statistics, basics of Python programming, protein and nucleic acid sequence analysis, genome sequencing and assembly, proteomics, synthetic biology, analysis of large-scale gene expression data, data clustering, biological pattern recognition, and gene and protein networks.</a:t>
            </a:r>
          </a:p>
          <a:p>
            <a:pPr algn="ctr"/>
            <a:r>
              <a:rPr lang="en-US" sz="2400" dirty="0"/>
              <a:t> 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** </a:t>
            </a:r>
            <a:r>
              <a:rPr lang="en-US" sz="2400" dirty="0" smtClean="0"/>
              <a:t>NOT a </a:t>
            </a:r>
            <a:r>
              <a:rPr lang="en-US" sz="2400" dirty="0"/>
              <a:t>course on practical sequence analysis or using web-based tools (although we’ll use a few), but rather on algorithms, exploratory data analyses and their applications in high-throughput biology. **</a:t>
            </a:r>
          </a:p>
        </p:txBody>
      </p:sp>
    </p:spTree>
    <p:extLst>
      <p:ext uri="{BB962C8B-B14F-4D97-AF65-F5344CB8AC3E}">
        <p14:creationId xmlns:p14="http://schemas.microsoft.com/office/powerpoint/2010/main" val="15010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73978"/>
            <a:ext cx="8839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Most of the lectures will be from research articles and slides. For sequence analysis, there will be an </a:t>
            </a:r>
            <a:r>
              <a:rPr lang="en-US" sz="2400" b="1" dirty="0" smtClean="0"/>
              <a:t>Optional </a:t>
            </a:r>
            <a:r>
              <a:rPr lang="en-US" sz="2400" b="1" dirty="0"/>
              <a:t>text: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Biological </a:t>
            </a:r>
            <a:r>
              <a:rPr lang="en-US" sz="2400" i="1" dirty="0"/>
              <a:t>sequence analysis, </a:t>
            </a:r>
            <a:r>
              <a:rPr lang="en-US" sz="2400" dirty="0"/>
              <a:t>Durbin, Eddy, Krogh, </a:t>
            </a:r>
            <a:r>
              <a:rPr lang="en-US" sz="2400" dirty="0" err="1"/>
              <a:t>Mitchison</a:t>
            </a:r>
            <a:r>
              <a:rPr lang="en-US" sz="2400" dirty="0"/>
              <a:t>, Cambridge Univ. </a:t>
            </a:r>
            <a:r>
              <a:rPr lang="en-US" sz="2400" dirty="0" smtClean="0"/>
              <a:t>Press (available </a:t>
            </a:r>
            <a:r>
              <a:rPr lang="en-US" sz="2400" dirty="0"/>
              <a:t>from Amazon, used from $</a:t>
            </a:r>
            <a:r>
              <a:rPr lang="en-US" sz="2400" dirty="0" smtClean="0"/>
              <a:t>26.85)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For biologists rusty on their stats, </a:t>
            </a:r>
            <a:r>
              <a:rPr lang="en-US" sz="2400" i="1" dirty="0"/>
              <a:t>The Cartoon Guide to Statistics</a:t>
            </a:r>
            <a:r>
              <a:rPr lang="en-US" sz="2400" dirty="0"/>
              <a:t> (</a:t>
            </a:r>
            <a:r>
              <a:rPr lang="en-US" sz="2400" dirty="0" err="1"/>
              <a:t>Gonick</a:t>
            </a:r>
            <a:r>
              <a:rPr lang="en-US" sz="2400" dirty="0"/>
              <a:t>/Smith) is very good (really!).</a:t>
            </a:r>
          </a:p>
          <a:p>
            <a:r>
              <a:rPr lang="en-US" sz="2400" dirty="0"/>
              <a:t> 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 </a:t>
            </a:r>
            <a:r>
              <a:rPr lang="en-US" sz="2400" dirty="0"/>
              <a:t>will also be learning some Python programming.  </a:t>
            </a:r>
            <a:endParaRPr lang="en-US" sz="2400" dirty="0" smtClean="0"/>
          </a:p>
          <a:p>
            <a:r>
              <a:rPr lang="en-US" sz="2400" dirty="0" smtClean="0"/>
              <a:t>I </a:t>
            </a:r>
            <a:r>
              <a:rPr lang="en-US" sz="2400" u="sng" dirty="0" smtClean="0"/>
              <a:t>highly</a:t>
            </a:r>
            <a:r>
              <a:rPr lang="en-US" sz="2400" dirty="0" smtClean="0"/>
              <a:t> recommend…</a:t>
            </a:r>
          </a:p>
          <a:p>
            <a:r>
              <a:rPr lang="en-US" sz="2800" b="1" dirty="0" smtClean="0"/>
              <a:t>Python programming for beginners:	</a:t>
            </a:r>
            <a:r>
              <a:rPr lang="en-US" sz="2800" b="1" dirty="0"/>
              <a:t>https://www.codecademy.com/learn/learn-python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4636" y="168876"/>
            <a:ext cx="108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Books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260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741" y="762000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 </a:t>
            </a:r>
            <a:r>
              <a:rPr lang="en-US" sz="2400" b="1" dirty="0" smtClean="0"/>
              <a:t>exams.   Instead, grades will be based 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O</a:t>
            </a:r>
            <a:r>
              <a:rPr lang="en-US" sz="2400" b="1" dirty="0" smtClean="0"/>
              <a:t>nline programming homework </a:t>
            </a:r>
          </a:p>
          <a:p>
            <a:pPr lvl="1"/>
            <a:r>
              <a:rPr lang="en-US" sz="2400" dirty="0" smtClean="0"/>
              <a:t>(10 points each and counting </a:t>
            </a:r>
            <a:r>
              <a:rPr lang="en-US" sz="2400" dirty="0"/>
              <a:t>30% of the </a:t>
            </a:r>
            <a:r>
              <a:rPr lang="en-US" sz="2400" dirty="0" smtClean="0"/>
              <a:t>final grade)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3 </a:t>
            </a:r>
            <a:r>
              <a:rPr lang="en-US" sz="2400" b="1" dirty="0"/>
              <a:t>problem sets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(15 points each and counting 45% of the final grade)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A course project</a:t>
            </a:r>
            <a:r>
              <a:rPr lang="en-US" sz="2400" dirty="0" smtClean="0"/>
              <a:t> that you will develop over the semester &amp; present in the last 2.5 days of class (</a:t>
            </a:r>
            <a:r>
              <a:rPr lang="en-US" sz="2400" dirty="0"/>
              <a:t>25% of final </a:t>
            </a:r>
            <a:r>
              <a:rPr lang="en-US" sz="2400" dirty="0" smtClean="0"/>
              <a:t>grade) 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400" dirty="0"/>
              <a:t>The course project will consist of a research project on a bioinformatics topic chosen by the student (with approval by the instructor) containing an element of independent computational biology research (e.g. calculation, programming, database analysis, etc</a:t>
            </a:r>
            <a:r>
              <a:rPr lang="en-US" sz="2400" dirty="0" smtClean="0"/>
              <a:t>.) turned in as a web URL (20%) and presented in class (5%).</a:t>
            </a:r>
          </a:p>
          <a:p>
            <a:endParaRPr lang="en-US" sz="800" dirty="0" smtClean="0"/>
          </a:p>
          <a:p>
            <a:r>
              <a:rPr lang="en-US" sz="2400" b="1" dirty="0" smtClean="0"/>
              <a:t>The project will be emailed as a web URL to the TA &amp; I, developed through the semester and finished by </a:t>
            </a:r>
            <a:r>
              <a:rPr lang="en-US" sz="2400" b="1" dirty="0"/>
              <a:t>midnight, </a:t>
            </a:r>
            <a:r>
              <a:rPr lang="en-US" sz="2400" b="1" dirty="0" smtClean="0"/>
              <a:t>April 29, </a:t>
            </a:r>
            <a:r>
              <a:rPr lang="en-US" sz="2400" b="1" dirty="0" smtClean="0"/>
              <a:t>2019.  </a:t>
            </a:r>
            <a:r>
              <a:rPr lang="en-US" sz="2400" b="1" dirty="0" smtClean="0"/>
              <a:t>The last few classes will be spent presenting your projects.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04636" y="168876"/>
            <a:ext cx="1354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Grading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36223"/>
            <a:ext cx="8763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All projects and homework will be turned in electronically and time-stamped. </a:t>
            </a: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No </a:t>
            </a:r>
            <a:r>
              <a:rPr lang="en-US" sz="2400" b="1" dirty="0"/>
              <a:t>makeup work will be </a:t>
            </a:r>
            <a:r>
              <a:rPr lang="en-US" sz="2400" b="1" dirty="0" smtClean="0"/>
              <a:t>given.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Instead</a:t>
            </a:r>
            <a:r>
              <a:rPr lang="en-US" sz="2400" b="1" dirty="0"/>
              <a:t>, all students have 5 days of free “late time</a:t>
            </a:r>
            <a:r>
              <a:rPr lang="en-US" sz="2400" b="1" dirty="0" smtClean="0"/>
              <a:t>”.</a:t>
            </a:r>
          </a:p>
          <a:p>
            <a:pPr lvl="1"/>
            <a:r>
              <a:rPr lang="en-US" sz="2400" b="1" dirty="0" smtClean="0"/>
              <a:t>This is for </a:t>
            </a:r>
            <a:r>
              <a:rPr lang="en-US" sz="2400" b="1" dirty="0"/>
              <a:t>the </a:t>
            </a:r>
            <a:r>
              <a:rPr lang="en-US" sz="2400" b="1" u="sng" dirty="0"/>
              <a:t>entire semester</a:t>
            </a:r>
            <a:r>
              <a:rPr lang="en-US" sz="2400" b="1" dirty="0"/>
              <a:t>, NOT per project, and </a:t>
            </a:r>
            <a:r>
              <a:rPr lang="en-US" sz="2400" b="1" dirty="0" smtClean="0"/>
              <a:t>counting weekends/holidays just like any other day.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projects turned in late, days will be deducted from the 5 day total (or what remains of it) by the </a:t>
            </a:r>
            <a:r>
              <a:rPr lang="en-US" dirty="0" smtClean="0"/>
              <a:t># of </a:t>
            </a:r>
            <a:r>
              <a:rPr lang="en-US" dirty="0"/>
              <a:t>days </a:t>
            </a:r>
            <a:r>
              <a:rPr lang="en-US" dirty="0" smtClean="0"/>
              <a:t>late.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Deductions are in </a:t>
            </a:r>
            <a:r>
              <a:rPr lang="en-US" dirty="0"/>
              <a:t>1 day increments, </a:t>
            </a:r>
            <a:r>
              <a:rPr lang="en-US" u="sng" dirty="0"/>
              <a:t>rounding </a:t>
            </a:r>
            <a:r>
              <a:rPr lang="en-US" u="sng" dirty="0" smtClean="0"/>
              <a:t>up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/>
              <a:t>10 minutes late = 1 day </a:t>
            </a:r>
            <a:r>
              <a:rPr lang="en-US" dirty="0" smtClean="0"/>
              <a:t>deducted.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Once </a:t>
            </a:r>
            <a:r>
              <a:rPr lang="en-US" dirty="0"/>
              <a:t>the </a:t>
            </a:r>
            <a:r>
              <a:rPr lang="en-US" dirty="0" smtClean="0"/>
              <a:t>5 </a:t>
            </a:r>
            <a:r>
              <a:rPr lang="en-US" dirty="0"/>
              <a:t>days </a:t>
            </a:r>
            <a:r>
              <a:rPr lang="en-US" dirty="0" smtClean="0"/>
              <a:t>are used </a:t>
            </a:r>
            <a:r>
              <a:rPr lang="en-US" dirty="0"/>
              <a:t>up, assignments will be penalized </a:t>
            </a:r>
            <a:r>
              <a:rPr lang="en-US" dirty="0" smtClean="0"/>
              <a:t>10% / day late (</a:t>
            </a:r>
            <a:r>
              <a:rPr lang="en-US" dirty="0"/>
              <a:t>rounding up</a:t>
            </a:r>
            <a:r>
              <a:rPr lang="en-US" dirty="0" smtClean="0"/>
              <a:t>), e.g., </a:t>
            </a:r>
            <a:r>
              <a:rPr lang="en-US" dirty="0"/>
              <a:t>a 50 point assignment turned in </a:t>
            </a:r>
            <a:r>
              <a:rPr lang="en-US" dirty="0" smtClean="0"/>
              <a:t>1</a:t>
            </a:r>
            <a:r>
              <a:rPr lang="en-US" dirty="0"/>
              <a:t> </a:t>
            </a:r>
            <a:r>
              <a:rPr lang="en-US" dirty="0" smtClean="0"/>
              <a:t>½ days </a:t>
            </a:r>
            <a:r>
              <a:rPr lang="en-US" dirty="0"/>
              <a:t>late would be penalized 20%, or 10 points.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168876"/>
            <a:ext cx="177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Late policy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633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7" t="10512" r="18522" b="39238"/>
          <a:stretch/>
        </p:blipFill>
        <p:spPr bwMode="auto">
          <a:xfrm>
            <a:off x="35721" y="1961336"/>
            <a:ext cx="8803479" cy="398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78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Online homework will be via </a:t>
            </a:r>
            <a:r>
              <a:rPr lang="en-US" sz="2400" b="1" i="1" dirty="0" smtClean="0"/>
              <a:t>Rosalind</a:t>
            </a:r>
            <a:r>
              <a:rPr lang="en-US" sz="2400" b="1" dirty="0" smtClean="0"/>
              <a:t>:    </a:t>
            </a:r>
            <a:r>
              <a:rPr lang="en-US" sz="2400" b="1" dirty="0" smtClean="0">
                <a:hlinkClick r:id="rId3"/>
              </a:rPr>
              <a:t>http://rosalind.info/faq/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Enroll specifically for BCH394P/364C at: 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</a:t>
            </a:r>
            <a:r>
              <a:rPr lang="en-US" sz="2400" b="1" dirty="0"/>
              <a:t> http://rosalind.info/classes/enroll/127bf319a3/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9930" y="6019800"/>
            <a:ext cx="850547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first homework will be due (in Rosalind) by midnight, Jan 31.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14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1" t="10606" r="18960" b="36138"/>
          <a:stretch/>
        </p:blipFill>
        <p:spPr bwMode="auto">
          <a:xfrm>
            <a:off x="375233" y="516832"/>
            <a:ext cx="7821881" cy="375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447800" y="20574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1102</Words>
  <Application>Microsoft Office PowerPoint</Application>
  <PresentationFormat>On-screen Show (4:3)</PresentationFormat>
  <Paragraphs>169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51</cp:revision>
  <cp:lastPrinted>2018-01-15T19:01:29Z</cp:lastPrinted>
  <dcterms:created xsi:type="dcterms:W3CDTF">2014-01-13T19:44:00Z</dcterms:created>
  <dcterms:modified xsi:type="dcterms:W3CDTF">2019-01-20T21:33:38Z</dcterms:modified>
</cp:coreProperties>
</file>