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183" r:id="rId2"/>
    <p:sldId id="2212" r:id="rId3"/>
    <p:sldId id="2215" r:id="rId4"/>
    <p:sldId id="2214" r:id="rId5"/>
    <p:sldId id="2221" r:id="rId6"/>
    <p:sldId id="2208" r:id="rId7"/>
    <p:sldId id="2209" r:id="rId8"/>
    <p:sldId id="2187" r:id="rId9"/>
    <p:sldId id="2190" r:id="rId10"/>
    <p:sldId id="2200" r:id="rId11"/>
    <p:sldId id="2173" r:id="rId12"/>
    <p:sldId id="2174" r:id="rId13"/>
    <p:sldId id="2175" r:id="rId14"/>
    <p:sldId id="2201" r:id="rId15"/>
    <p:sldId id="2202" r:id="rId16"/>
    <p:sldId id="2203" r:id="rId17"/>
    <p:sldId id="2204" r:id="rId18"/>
    <p:sldId id="2205" r:id="rId19"/>
    <p:sldId id="2206" r:id="rId20"/>
    <p:sldId id="2207" r:id="rId21"/>
    <p:sldId id="2181" r:id="rId22"/>
    <p:sldId id="2236" r:id="rId23"/>
    <p:sldId id="2220" r:id="rId24"/>
    <p:sldId id="2226" r:id="rId25"/>
    <p:sldId id="2233" r:id="rId26"/>
    <p:sldId id="2234" r:id="rId27"/>
    <p:sldId id="2235" r:id="rId28"/>
    <p:sldId id="2191" r:id="rId29"/>
    <p:sldId id="2192" r:id="rId30"/>
    <p:sldId id="2193" r:id="rId31"/>
    <p:sldId id="2194" r:id="rId32"/>
    <p:sldId id="2216" r:id="rId33"/>
    <p:sldId id="2195" r:id="rId34"/>
    <p:sldId id="2196" r:id="rId35"/>
    <p:sldId id="2197" r:id="rId36"/>
    <p:sldId id="2168" r:id="rId37"/>
    <p:sldId id="2198" r:id="rId38"/>
    <p:sldId id="2199" r:id="rId39"/>
    <p:sldId id="2217" r:id="rId40"/>
  </p:sldIdLst>
  <p:sldSz cx="9144000" cy="6858000" type="screen4x3"/>
  <p:notesSz cx="7315200" cy="9601200"/>
  <p:defaultTextStyle>
    <a:defPPr>
      <a:defRPr lang="en-US"/>
    </a:defPPr>
    <a:lvl1pPr algn="l" rtl="0" fontAlgn="base">
      <a:spcBef>
        <a:spcPct val="0"/>
      </a:spcBef>
      <a:spcAft>
        <a:spcPct val="0"/>
      </a:spcAft>
      <a:defRPr sz="1600" kern="1200">
        <a:solidFill>
          <a:schemeClr val="tx1"/>
        </a:solidFill>
        <a:latin typeface="Arial" pitchFamily="34" charset="0"/>
        <a:ea typeface="+mn-ea"/>
        <a:cs typeface="+mn-cs"/>
      </a:defRPr>
    </a:lvl1pPr>
    <a:lvl2pPr marL="457200" algn="l" rtl="0" fontAlgn="base">
      <a:spcBef>
        <a:spcPct val="0"/>
      </a:spcBef>
      <a:spcAft>
        <a:spcPct val="0"/>
      </a:spcAft>
      <a:defRPr sz="1600" kern="1200">
        <a:solidFill>
          <a:schemeClr val="tx1"/>
        </a:solidFill>
        <a:latin typeface="Arial" pitchFamily="34" charset="0"/>
        <a:ea typeface="+mn-ea"/>
        <a:cs typeface="+mn-cs"/>
      </a:defRPr>
    </a:lvl2pPr>
    <a:lvl3pPr marL="914400" algn="l" rtl="0" fontAlgn="base">
      <a:spcBef>
        <a:spcPct val="0"/>
      </a:spcBef>
      <a:spcAft>
        <a:spcPct val="0"/>
      </a:spcAft>
      <a:defRPr sz="1600" kern="1200">
        <a:solidFill>
          <a:schemeClr val="tx1"/>
        </a:solidFill>
        <a:latin typeface="Arial" pitchFamily="34" charset="0"/>
        <a:ea typeface="+mn-ea"/>
        <a:cs typeface="+mn-cs"/>
      </a:defRPr>
    </a:lvl3pPr>
    <a:lvl4pPr marL="1371600" algn="l" rtl="0" fontAlgn="base">
      <a:spcBef>
        <a:spcPct val="0"/>
      </a:spcBef>
      <a:spcAft>
        <a:spcPct val="0"/>
      </a:spcAft>
      <a:defRPr sz="1600" kern="1200">
        <a:solidFill>
          <a:schemeClr val="tx1"/>
        </a:solidFill>
        <a:latin typeface="Arial" pitchFamily="34" charset="0"/>
        <a:ea typeface="+mn-ea"/>
        <a:cs typeface="+mn-cs"/>
      </a:defRPr>
    </a:lvl4pPr>
    <a:lvl5pPr marL="1828800" algn="l" rtl="0" fontAlgn="base">
      <a:spcBef>
        <a:spcPct val="0"/>
      </a:spcBef>
      <a:spcAft>
        <a:spcPct val="0"/>
      </a:spcAft>
      <a:defRPr sz="1600" kern="1200">
        <a:solidFill>
          <a:schemeClr val="tx1"/>
        </a:solidFill>
        <a:latin typeface="Arial" pitchFamily="34" charset="0"/>
        <a:ea typeface="+mn-ea"/>
        <a:cs typeface="+mn-cs"/>
      </a:defRPr>
    </a:lvl5pPr>
    <a:lvl6pPr marL="2286000" algn="l" defTabSz="914400" rtl="0" eaLnBrk="1" latinLnBrk="0" hangingPunct="1">
      <a:defRPr sz="1600" kern="1200">
        <a:solidFill>
          <a:schemeClr val="tx1"/>
        </a:solidFill>
        <a:latin typeface="Arial" pitchFamily="34" charset="0"/>
        <a:ea typeface="+mn-ea"/>
        <a:cs typeface="+mn-cs"/>
      </a:defRPr>
    </a:lvl6pPr>
    <a:lvl7pPr marL="2743200" algn="l" defTabSz="914400" rtl="0" eaLnBrk="1" latinLnBrk="0" hangingPunct="1">
      <a:defRPr sz="1600" kern="1200">
        <a:solidFill>
          <a:schemeClr val="tx1"/>
        </a:solidFill>
        <a:latin typeface="Arial" pitchFamily="34" charset="0"/>
        <a:ea typeface="+mn-ea"/>
        <a:cs typeface="+mn-cs"/>
      </a:defRPr>
    </a:lvl7pPr>
    <a:lvl8pPr marL="3200400" algn="l" defTabSz="914400" rtl="0" eaLnBrk="1" latinLnBrk="0" hangingPunct="1">
      <a:defRPr sz="1600" kern="1200">
        <a:solidFill>
          <a:schemeClr val="tx1"/>
        </a:solidFill>
        <a:latin typeface="Arial" pitchFamily="34" charset="0"/>
        <a:ea typeface="+mn-ea"/>
        <a:cs typeface="+mn-cs"/>
      </a:defRPr>
    </a:lvl8pPr>
    <a:lvl9pPr marL="3657600" algn="l" defTabSz="914400" rtl="0" eaLnBrk="1" latinLnBrk="0" hangingPunct="1">
      <a:defRPr sz="1600" kern="1200">
        <a:solidFill>
          <a:schemeClr val="tx1"/>
        </a:solidFill>
        <a:latin typeface="Arial"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CC"/>
    <a:srgbClr val="FFFFFF"/>
    <a:srgbClr val="FFFF99"/>
    <a:srgbClr val="FFFF66"/>
    <a:srgbClr val="00FF00"/>
    <a:srgbClr val="33CC33"/>
    <a:srgbClr val="00CCFF"/>
    <a:srgbClr val="993300"/>
    <a:srgbClr val="0080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9438" autoAdjust="0"/>
    <p:restoredTop sz="89761" autoAdjust="0"/>
  </p:normalViewPr>
  <p:slideViewPr>
    <p:cSldViewPr>
      <p:cViewPr varScale="1">
        <p:scale>
          <a:sx n="123" d="100"/>
          <a:sy n="123" d="100"/>
        </p:scale>
        <p:origin x="-21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298" name="Rectangle 2"/>
          <p:cNvSpPr>
            <a:spLocks noGrp="1" noChangeArrowheads="1"/>
          </p:cNvSpPr>
          <p:nvPr>
            <p:ph type="hdr" sz="quarter"/>
          </p:nvPr>
        </p:nvSpPr>
        <p:spPr bwMode="auto">
          <a:xfrm>
            <a:off x="1" y="0"/>
            <a:ext cx="3170475"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defTabSz="949038">
              <a:defRPr sz="1200">
                <a:latin typeface="Times New Roman" pitchFamily="18" charset="0"/>
              </a:defRPr>
            </a:lvl1pPr>
          </a:lstStyle>
          <a:p>
            <a:pPr>
              <a:defRPr/>
            </a:pPr>
            <a:endParaRPr lang="en-US"/>
          </a:p>
        </p:txBody>
      </p:sp>
      <p:sp>
        <p:nvSpPr>
          <p:cNvPr id="439299" name="Rectangle 3"/>
          <p:cNvSpPr>
            <a:spLocks noGrp="1" noChangeArrowheads="1"/>
          </p:cNvSpPr>
          <p:nvPr>
            <p:ph type="dt" sz="quarter" idx="1"/>
          </p:nvPr>
        </p:nvSpPr>
        <p:spPr bwMode="auto">
          <a:xfrm>
            <a:off x="4143064" y="0"/>
            <a:ext cx="3170475"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algn="r" defTabSz="949038">
              <a:defRPr sz="1200">
                <a:latin typeface="Times New Roman" pitchFamily="18" charset="0"/>
              </a:defRPr>
            </a:lvl1pPr>
          </a:lstStyle>
          <a:p>
            <a:pPr>
              <a:defRPr/>
            </a:pPr>
            <a:endParaRPr lang="en-US"/>
          </a:p>
        </p:txBody>
      </p:sp>
      <p:sp>
        <p:nvSpPr>
          <p:cNvPr id="439300" name="Rectangle 4"/>
          <p:cNvSpPr>
            <a:spLocks noGrp="1" noChangeArrowheads="1"/>
          </p:cNvSpPr>
          <p:nvPr>
            <p:ph type="ftr" sz="quarter" idx="2"/>
          </p:nvPr>
        </p:nvSpPr>
        <p:spPr bwMode="auto">
          <a:xfrm>
            <a:off x="1" y="9120156"/>
            <a:ext cx="3170475"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defTabSz="949038">
              <a:defRPr sz="1200">
                <a:latin typeface="Times New Roman" pitchFamily="18" charset="0"/>
              </a:defRPr>
            </a:lvl1pPr>
          </a:lstStyle>
          <a:p>
            <a:pPr>
              <a:defRPr/>
            </a:pPr>
            <a:endParaRPr lang="en-US"/>
          </a:p>
        </p:txBody>
      </p:sp>
      <p:sp>
        <p:nvSpPr>
          <p:cNvPr id="439301" name="Rectangle 5"/>
          <p:cNvSpPr>
            <a:spLocks noGrp="1" noChangeArrowheads="1"/>
          </p:cNvSpPr>
          <p:nvPr>
            <p:ph type="sldNum" sz="quarter" idx="3"/>
          </p:nvPr>
        </p:nvSpPr>
        <p:spPr bwMode="auto">
          <a:xfrm>
            <a:off x="4143064" y="9120156"/>
            <a:ext cx="3170475"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algn="r" defTabSz="949038">
              <a:defRPr sz="1200">
                <a:latin typeface="Times New Roman" pitchFamily="18" charset="0"/>
              </a:defRPr>
            </a:lvl1pPr>
          </a:lstStyle>
          <a:p>
            <a:pPr>
              <a:defRPr/>
            </a:pPr>
            <a:fld id="{9DD78E74-D8D3-48EA-930C-7716062427CD}" type="slidenum">
              <a:rPr lang="en-US"/>
              <a:pPr>
                <a:defRPr/>
              </a:pPr>
              <a:t>‹#›</a:t>
            </a:fld>
            <a:endParaRPr lang="en-US"/>
          </a:p>
        </p:txBody>
      </p:sp>
    </p:spTree>
    <p:extLst>
      <p:ext uri="{BB962C8B-B14F-4D97-AF65-F5344CB8AC3E}">
        <p14:creationId xmlns:p14="http://schemas.microsoft.com/office/powerpoint/2010/main" val="247247728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1" y="0"/>
            <a:ext cx="3170475"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defTabSz="949038">
              <a:defRPr sz="1200">
                <a:latin typeface="Arial" pitchFamily="34" charset="0"/>
              </a:defRPr>
            </a:lvl1pPr>
          </a:lstStyle>
          <a:p>
            <a:pPr>
              <a:defRPr/>
            </a:pPr>
            <a:endParaRPr lang="en-US"/>
          </a:p>
        </p:txBody>
      </p:sp>
      <p:sp>
        <p:nvSpPr>
          <p:cNvPr id="132099" name="Rectangle 3"/>
          <p:cNvSpPr>
            <a:spLocks noGrp="1" noChangeArrowheads="1"/>
          </p:cNvSpPr>
          <p:nvPr>
            <p:ph type="dt" idx="1"/>
          </p:nvPr>
        </p:nvSpPr>
        <p:spPr bwMode="auto">
          <a:xfrm>
            <a:off x="4144728" y="0"/>
            <a:ext cx="3170474"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algn="r" defTabSz="949038">
              <a:defRPr sz="1200">
                <a:latin typeface="Arial" pitchFamily="34" charset="0"/>
              </a:defRPr>
            </a:lvl1pPr>
          </a:lstStyle>
          <a:p>
            <a:pPr>
              <a:defRPr/>
            </a:pPr>
            <a:endParaRPr lang="en-US"/>
          </a:p>
        </p:txBody>
      </p:sp>
      <p:sp>
        <p:nvSpPr>
          <p:cNvPr id="819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75916" y="4562542"/>
            <a:ext cx="5363372" cy="4317914"/>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2102" name="Rectangle 6"/>
          <p:cNvSpPr>
            <a:spLocks noGrp="1" noChangeArrowheads="1"/>
          </p:cNvSpPr>
          <p:nvPr>
            <p:ph type="ftr" sz="quarter" idx="4"/>
          </p:nvPr>
        </p:nvSpPr>
        <p:spPr bwMode="auto">
          <a:xfrm>
            <a:off x="1" y="9121797"/>
            <a:ext cx="3170475"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defTabSz="949038">
              <a:defRPr sz="1200">
                <a:latin typeface="Arial" pitchFamily="34" charset="0"/>
              </a:defRPr>
            </a:lvl1pPr>
          </a:lstStyle>
          <a:p>
            <a:pPr>
              <a:defRPr/>
            </a:pPr>
            <a:endParaRPr lang="en-US"/>
          </a:p>
        </p:txBody>
      </p:sp>
      <p:sp>
        <p:nvSpPr>
          <p:cNvPr id="132103" name="Rectangle 7"/>
          <p:cNvSpPr>
            <a:spLocks noGrp="1" noChangeArrowheads="1"/>
          </p:cNvSpPr>
          <p:nvPr>
            <p:ph type="sldNum" sz="quarter" idx="5"/>
          </p:nvPr>
        </p:nvSpPr>
        <p:spPr bwMode="auto">
          <a:xfrm>
            <a:off x="4144728" y="9121797"/>
            <a:ext cx="3170474"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algn="r" defTabSz="949038">
              <a:defRPr sz="1200">
                <a:latin typeface="Arial" pitchFamily="34" charset="0"/>
              </a:defRPr>
            </a:lvl1pPr>
          </a:lstStyle>
          <a:p>
            <a:pPr>
              <a:defRPr/>
            </a:pPr>
            <a:fld id="{E15946CA-3914-445D-8178-77E01C262380}" type="slidenum">
              <a:rPr lang="en-US"/>
              <a:pPr>
                <a:defRPr/>
              </a:pPr>
              <a:t>‹#›</a:t>
            </a:fld>
            <a:endParaRPr lang="en-US"/>
          </a:p>
        </p:txBody>
      </p:sp>
    </p:spTree>
    <p:extLst>
      <p:ext uri="{BB962C8B-B14F-4D97-AF65-F5344CB8AC3E}">
        <p14:creationId xmlns:p14="http://schemas.microsoft.com/office/powerpoint/2010/main" val="1838387491"/>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4F5C2AC-0DC5-4E09-962B-881B922EEA95}" type="slidenum">
              <a:rPr lang="en-US" smtClean="0"/>
              <a:pPr/>
              <a:t>10</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18583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514197A0-A199-4284-BEC0-6AA01E53F504}" type="slidenum">
              <a:rPr lang="en-US" smtClean="0"/>
              <a:pPr/>
              <a:t>19</a:t>
            </a:fld>
            <a:endParaRPr lang="en-US" smtClean="0"/>
          </a:p>
        </p:txBody>
      </p:sp>
      <p:sp>
        <p:nvSpPr>
          <p:cNvPr id="113667" name="Rectangle 2"/>
          <p:cNvSpPr>
            <a:spLocks noGrp="1" noRot="1" noChangeAspect="1" noChangeArrowheads="1" noTextEdit="1"/>
          </p:cNvSpPr>
          <p:nvPr>
            <p:ph type="sldImg"/>
          </p:nvPr>
        </p:nvSpPr>
        <p:spPr>
          <a:xfrm>
            <a:off x="1258888" y="720725"/>
            <a:ext cx="4800600" cy="3600450"/>
          </a:xfrm>
          <a:ln/>
        </p:spPr>
      </p:sp>
      <p:sp>
        <p:nvSpPr>
          <p:cNvPr id="1136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49123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BB8D59E5-3AD6-40A1-AA21-1C68E32A5B2C}" type="slidenum">
              <a:rPr lang="en-US" smtClean="0"/>
              <a:pPr/>
              <a:t>20</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24658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37100BA-1382-44AA-A1E8-88AFD6AFB50F}" type="slidenum">
              <a:rPr lang="en-US" smtClean="0"/>
              <a:pPr/>
              <a:t>28</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501756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223B27E4-738D-4129-A103-3C4FBE891C18}" type="slidenum">
              <a:rPr lang="en-US" smtClean="0"/>
              <a:pPr/>
              <a:t>29</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546418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4BF144FB-7518-4150-B112-6E7FC1D3B475}" type="slidenum">
              <a:rPr lang="en-US" smtClean="0"/>
              <a:pPr/>
              <a:t>31</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73048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038" eaLnBrk="0" hangingPunct="0">
              <a:defRPr sz="1700">
                <a:solidFill>
                  <a:schemeClr val="tx1"/>
                </a:solidFill>
                <a:latin typeface="Arial" pitchFamily="34" charset="0"/>
              </a:defRPr>
            </a:lvl1pPr>
            <a:lvl2pPr marL="772435" indent="-297090" defTabSz="949038" eaLnBrk="0" hangingPunct="0">
              <a:defRPr sz="1700">
                <a:solidFill>
                  <a:schemeClr val="tx1"/>
                </a:solidFill>
                <a:latin typeface="Arial" pitchFamily="34" charset="0"/>
              </a:defRPr>
            </a:lvl2pPr>
            <a:lvl3pPr marL="1188361" indent="-237672" defTabSz="949038" eaLnBrk="0" hangingPunct="0">
              <a:defRPr sz="1700">
                <a:solidFill>
                  <a:schemeClr val="tx1"/>
                </a:solidFill>
                <a:latin typeface="Arial" pitchFamily="34" charset="0"/>
              </a:defRPr>
            </a:lvl3pPr>
            <a:lvl4pPr marL="1663705" indent="-237672" defTabSz="949038" eaLnBrk="0" hangingPunct="0">
              <a:defRPr sz="1700">
                <a:solidFill>
                  <a:schemeClr val="tx1"/>
                </a:solidFill>
                <a:latin typeface="Arial" pitchFamily="34" charset="0"/>
              </a:defRPr>
            </a:lvl4pPr>
            <a:lvl5pPr marL="2139050" indent="-237672" defTabSz="949038" eaLnBrk="0" hangingPunct="0">
              <a:defRPr sz="1700">
                <a:solidFill>
                  <a:schemeClr val="tx1"/>
                </a:solidFill>
                <a:latin typeface="Arial" pitchFamily="34" charset="0"/>
              </a:defRPr>
            </a:lvl5pPr>
            <a:lvl6pPr marL="2614394" indent="-237672" defTabSz="949038" eaLnBrk="0" fontAlgn="base" hangingPunct="0">
              <a:spcBef>
                <a:spcPct val="0"/>
              </a:spcBef>
              <a:spcAft>
                <a:spcPct val="0"/>
              </a:spcAft>
              <a:defRPr sz="1700">
                <a:solidFill>
                  <a:schemeClr val="tx1"/>
                </a:solidFill>
                <a:latin typeface="Arial" pitchFamily="34" charset="0"/>
              </a:defRPr>
            </a:lvl6pPr>
            <a:lvl7pPr marL="3089738" indent="-237672" defTabSz="949038" eaLnBrk="0" fontAlgn="base" hangingPunct="0">
              <a:spcBef>
                <a:spcPct val="0"/>
              </a:spcBef>
              <a:spcAft>
                <a:spcPct val="0"/>
              </a:spcAft>
              <a:defRPr sz="1700">
                <a:solidFill>
                  <a:schemeClr val="tx1"/>
                </a:solidFill>
                <a:latin typeface="Arial" pitchFamily="34" charset="0"/>
              </a:defRPr>
            </a:lvl7pPr>
            <a:lvl8pPr marL="3565083" indent="-237672" defTabSz="949038" eaLnBrk="0" fontAlgn="base" hangingPunct="0">
              <a:spcBef>
                <a:spcPct val="0"/>
              </a:spcBef>
              <a:spcAft>
                <a:spcPct val="0"/>
              </a:spcAft>
              <a:defRPr sz="1700">
                <a:solidFill>
                  <a:schemeClr val="tx1"/>
                </a:solidFill>
                <a:latin typeface="Arial" pitchFamily="34" charset="0"/>
              </a:defRPr>
            </a:lvl8pPr>
            <a:lvl9pPr marL="4040427" indent="-237672" defTabSz="949038" eaLnBrk="0" fontAlgn="base" hangingPunct="0">
              <a:spcBef>
                <a:spcPct val="0"/>
              </a:spcBef>
              <a:spcAft>
                <a:spcPct val="0"/>
              </a:spcAft>
              <a:defRPr sz="1700">
                <a:solidFill>
                  <a:schemeClr val="tx1"/>
                </a:solidFill>
                <a:latin typeface="Arial" pitchFamily="34" charset="0"/>
              </a:defRPr>
            </a:lvl9pPr>
          </a:lstStyle>
          <a:p>
            <a:pPr eaLnBrk="1" hangingPunct="1"/>
            <a:fld id="{9399E399-D4DE-4E19-B300-AE6D62613FE8}" type="slidenum">
              <a:rPr lang="en-US" sz="1200"/>
              <a:pPr eaLnBrk="1" hangingPunct="1"/>
              <a:t>11</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 name="Date Placeholder 1"/>
          <p:cNvSpPr>
            <a:spLocks noGrp="1"/>
          </p:cNvSpPr>
          <p:nvPr>
            <p:ph type="dt" idx="10"/>
          </p:nvPr>
        </p:nvSpPr>
        <p:spPr/>
        <p:txBody>
          <a:bodyPr/>
          <a:lstStyle/>
          <a:p>
            <a:pPr>
              <a:defRPr/>
            </a:pPr>
            <a:endParaRPr lang="en-US"/>
          </a:p>
        </p:txBody>
      </p:sp>
    </p:spTree>
    <p:extLst>
      <p:ext uri="{BB962C8B-B14F-4D97-AF65-F5344CB8AC3E}">
        <p14:creationId xmlns:p14="http://schemas.microsoft.com/office/powerpoint/2010/main" val="2494478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42CE2F8F-1DA9-4699-BA11-F61DD4319429}" type="slidenum">
              <a:rPr lang="en-US" smtClean="0"/>
              <a:pPr/>
              <a:t>12</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p>
        </p:txBody>
      </p:sp>
      <p:sp>
        <p:nvSpPr>
          <p:cNvPr id="2" name="Date Placeholder 1"/>
          <p:cNvSpPr>
            <a:spLocks noGrp="1"/>
          </p:cNvSpPr>
          <p:nvPr>
            <p:ph type="dt" idx="10"/>
          </p:nvPr>
        </p:nvSpPr>
        <p:spPr/>
        <p:txBody>
          <a:bodyPr/>
          <a:lstStyle/>
          <a:p>
            <a:pPr>
              <a:defRPr/>
            </a:pPr>
            <a:endParaRPr lang="en-US"/>
          </a:p>
        </p:txBody>
      </p:sp>
    </p:spTree>
    <p:extLst>
      <p:ext uri="{BB962C8B-B14F-4D97-AF65-F5344CB8AC3E}">
        <p14:creationId xmlns:p14="http://schemas.microsoft.com/office/powerpoint/2010/main" val="63816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038" eaLnBrk="0" hangingPunct="0">
              <a:defRPr sz="1700">
                <a:solidFill>
                  <a:schemeClr val="tx1"/>
                </a:solidFill>
                <a:latin typeface="Arial" pitchFamily="34" charset="0"/>
              </a:defRPr>
            </a:lvl1pPr>
            <a:lvl2pPr marL="772435" indent="-297090" defTabSz="949038" eaLnBrk="0" hangingPunct="0">
              <a:defRPr sz="1700">
                <a:solidFill>
                  <a:schemeClr val="tx1"/>
                </a:solidFill>
                <a:latin typeface="Arial" pitchFamily="34" charset="0"/>
              </a:defRPr>
            </a:lvl2pPr>
            <a:lvl3pPr marL="1188361" indent="-237672" defTabSz="949038" eaLnBrk="0" hangingPunct="0">
              <a:defRPr sz="1700">
                <a:solidFill>
                  <a:schemeClr val="tx1"/>
                </a:solidFill>
                <a:latin typeface="Arial" pitchFamily="34" charset="0"/>
              </a:defRPr>
            </a:lvl3pPr>
            <a:lvl4pPr marL="1663705" indent="-237672" defTabSz="949038" eaLnBrk="0" hangingPunct="0">
              <a:defRPr sz="1700">
                <a:solidFill>
                  <a:schemeClr val="tx1"/>
                </a:solidFill>
                <a:latin typeface="Arial" pitchFamily="34" charset="0"/>
              </a:defRPr>
            </a:lvl4pPr>
            <a:lvl5pPr marL="2139050" indent="-237672" defTabSz="949038" eaLnBrk="0" hangingPunct="0">
              <a:defRPr sz="1700">
                <a:solidFill>
                  <a:schemeClr val="tx1"/>
                </a:solidFill>
                <a:latin typeface="Arial" pitchFamily="34" charset="0"/>
              </a:defRPr>
            </a:lvl5pPr>
            <a:lvl6pPr marL="2614394" indent="-237672" defTabSz="949038" eaLnBrk="0" fontAlgn="base" hangingPunct="0">
              <a:spcBef>
                <a:spcPct val="0"/>
              </a:spcBef>
              <a:spcAft>
                <a:spcPct val="0"/>
              </a:spcAft>
              <a:defRPr sz="1700">
                <a:solidFill>
                  <a:schemeClr val="tx1"/>
                </a:solidFill>
                <a:latin typeface="Arial" pitchFamily="34" charset="0"/>
              </a:defRPr>
            </a:lvl6pPr>
            <a:lvl7pPr marL="3089738" indent="-237672" defTabSz="949038" eaLnBrk="0" fontAlgn="base" hangingPunct="0">
              <a:spcBef>
                <a:spcPct val="0"/>
              </a:spcBef>
              <a:spcAft>
                <a:spcPct val="0"/>
              </a:spcAft>
              <a:defRPr sz="1700">
                <a:solidFill>
                  <a:schemeClr val="tx1"/>
                </a:solidFill>
                <a:latin typeface="Arial" pitchFamily="34" charset="0"/>
              </a:defRPr>
            </a:lvl7pPr>
            <a:lvl8pPr marL="3565083" indent="-237672" defTabSz="949038" eaLnBrk="0" fontAlgn="base" hangingPunct="0">
              <a:spcBef>
                <a:spcPct val="0"/>
              </a:spcBef>
              <a:spcAft>
                <a:spcPct val="0"/>
              </a:spcAft>
              <a:defRPr sz="1700">
                <a:solidFill>
                  <a:schemeClr val="tx1"/>
                </a:solidFill>
                <a:latin typeface="Arial" pitchFamily="34" charset="0"/>
              </a:defRPr>
            </a:lvl8pPr>
            <a:lvl9pPr marL="4040427" indent="-237672" defTabSz="949038" eaLnBrk="0" fontAlgn="base" hangingPunct="0">
              <a:spcBef>
                <a:spcPct val="0"/>
              </a:spcBef>
              <a:spcAft>
                <a:spcPct val="0"/>
              </a:spcAft>
              <a:defRPr sz="1700">
                <a:solidFill>
                  <a:schemeClr val="tx1"/>
                </a:solidFill>
                <a:latin typeface="Arial" pitchFamily="34" charset="0"/>
              </a:defRPr>
            </a:lvl9pPr>
          </a:lstStyle>
          <a:p>
            <a:pPr eaLnBrk="1" hangingPunct="1"/>
            <a:fld id="{F77DE47C-0542-40BF-8083-FFF15BC5D491}" type="slidenum">
              <a:rPr lang="en-US" sz="1200"/>
              <a:pPr eaLnBrk="1" hangingPunct="1"/>
              <a:t>13</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 name="Date Placeholder 1"/>
          <p:cNvSpPr>
            <a:spLocks noGrp="1"/>
          </p:cNvSpPr>
          <p:nvPr>
            <p:ph type="dt" idx="10"/>
          </p:nvPr>
        </p:nvSpPr>
        <p:spPr/>
        <p:txBody>
          <a:bodyPr/>
          <a:lstStyle/>
          <a:p>
            <a:pPr>
              <a:defRPr/>
            </a:pPr>
            <a:endParaRPr lang="en-US"/>
          </a:p>
        </p:txBody>
      </p:sp>
    </p:spTree>
    <p:extLst>
      <p:ext uri="{BB962C8B-B14F-4D97-AF65-F5344CB8AC3E}">
        <p14:creationId xmlns:p14="http://schemas.microsoft.com/office/powerpoint/2010/main" val="977951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4FA0D8D0-7380-432B-B0B5-27987210BAC0}" type="slidenum">
              <a:rPr lang="en-US" smtClean="0"/>
              <a:pPr/>
              <a:t>14</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68072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C08D340A-6256-4575-9125-1E8DED6AA0E0}" type="slidenum">
              <a:rPr lang="en-US" smtClean="0"/>
              <a:pPr/>
              <a:t>15</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367726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C08D340A-6256-4575-9125-1E8DED6AA0E0}" type="slidenum">
              <a:rPr lang="en-US" smtClean="0"/>
              <a:pPr/>
              <a:t>16</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91389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C08D340A-6256-4575-9125-1E8DED6AA0E0}" type="slidenum">
              <a:rPr lang="en-US" smtClean="0"/>
              <a:pPr/>
              <a:t>17</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6753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8EFF1956-6BC8-40D0-9D23-2E9D9A90658F}" type="slidenum">
              <a:rPr lang="en-US" smtClean="0"/>
              <a:pPr/>
              <a:t>18</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69713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AF9B38-637B-4432-8518-F06A91E2644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BC56D-7057-4146-8D9F-0C2BECA4815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5C975-111D-4A05-834B-92A331F8C29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E67063-CEB8-40B4-839A-EEBCB8B4B6B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98F9CC-9057-43BF-B289-7C711190F1E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D8D46D-E4D2-4DE2-B3E2-827EA403975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34F3CB-478B-48B5-87F1-7893E3025BA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380811-7D73-4F76-9314-121164F36C6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4BA79A-ECA0-4D99-86D1-FFD2BB536A9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A4B680-84C4-4244-BF8B-A2CBB4B3528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CFDF24-9D9A-4E0F-853F-8BA2E548D91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D13D7B2D-BA64-417D-A1A9-848F3C20B9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6.w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wmf"/><Relationship Id="rId4" Type="http://schemas.openxmlformats.org/officeDocument/2006/relationships/image" Target="../media/image22.wm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1.wmf"/><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4.wmf"/><Relationship Id="rId4" Type="http://schemas.openxmlformats.org/officeDocument/2006/relationships/image" Target="../media/image33.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media" Target="../media/media2.m4v"/><Relationship Id="rId7" Type="http://schemas.openxmlformats.org/officeDocument/2006/relationships/image" Target="../media/image42.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41.png"/><Relationship Id="rId5" Type="http://schemas.openxmlformats.org/officeDocument/2006/relationships/slideLayout" Target="../slideLayouts/slideLayout7.xml"/><Relationship Id="rId4" Type="http://schemas.openxmlformats.org/officeDocument/2006/relationships/video" Target="../media/media2.m4v"/></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video" Target="file:///C:\Users\marcotte\marcotte\Papers\Phenologs\Hye%20Ji%20YeastMouseAngiogenesis\Paper\LatestVersion\ToSubmitNGen\Submitted-9-2011\Supplemental%20Movie%203.m4v" TargetMode="Externa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76200" y="1524000"/>
            <a:ext cx="9144000" cy="1524000"/>
          </a:xfrm>
          <a:prstGeom prst="rect">
            <a:avLst/>
          </a:prstGeom>
        </p:spPr>
        <p:txBody>
          <a:bodyPr/>
          <a:lstStyle/>
          <a:p>
            <a:pPr algn="ctr">
              <a:defRPr/>
            </a:pPr>
            <a:r>
              <a:rPr lang="en-US" sz="6000" b="1" kern="0" dirty="0" err="1" smtClean="0">
                <a:latin typeface="Calibri" pitchFamily="34" charset="0"/>
                <a:ea typeface="+mj-ea"/>
                <a:cs typeface="Calibri" pitchFamily="34" charset="0"/>
              </a:rPr>
              <a:t>Phenologs</a:t>
            </a:r>
            <a:endParaRPr lang="en-US" sz="6000" b="1" kern="0" dirty="0" smtClean="0">
              <a:latin typeface="Calibri" pitchFamily="34" charset="0"/>
              <a:ea typeface="+mj-ea"/>
              <a:cs typeface="Calibri" pitchFamily="34" charset="0"/>
            </a:endParaRPr>
          </a:p>
          <a:p>
            <a:pPr algn="ctr">
              <a:defRPr/>
            </a:pPr>
            <a:r>
              <a:rPr lang="en-US" sz="4000" b="1" kern="0" dirty="0" smtClean="0">
                <a:latin typeface="Calibri" pitchFamily="34" charset="0"/>
                <a:ea typeface="+mj-ea"/>
                <a:cs typeface="Calibri" pitchFamily="34" charset="0"/>
              </a:rPr>
              <a:t>A case study of using bioinformatics to find new genes for genetic traits</a:t>
            </a:r>
          </a:p>
          <a:p>
            <a:pPr algn="ctr">
              <a:defRPr/>
            </a:pPr>
            <a:endParaRPr lang="en-US" sz="6000" b="1" kern="0" dirty="0">
              <a:latin typeface="Calibri" pitchFamily="34" charset="0"/>
              <a:ea typeface="+mj-ea"/>
              <a:cs typeface="Calibri" pitchFamily="34" charset="0"/>
            </a:endParaRPr>
          </a:p>
        </p:txBody>
      </p:sp>
      <p:sp>
        <p:nvSpPr>
          <p:cNvPr id="4" name="Rectangle 4"/>
          <p:cNvSpPr>
            <a:spLocks noChangeArrowheads="1"/>
          </p:cNvSpPr>
          <p:nvPr/>
        </p:nvSpPr>
        <p:spPr bwMode="auto">
          <a:xfrm>
            <a:off x="1371600" y="5181664"/>
            <a:ext cx="6598133" cy="47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p>
            <a:r>
              <a:rPr lang="en-US" sz="2500" b="1" dirty="0" smtClean="0">
                <a:latin typeface="Calibri" pitchFamily="34" charset="0"/>
              </a:rPr>
              <a:t>BCH394P/364C </a:t>
            </a:r>
            <a:r>
              <a:rPr lang="en-US" sz="2500" b="1" dirty="0">
                <a:latin typeface="Calibri" pitchFamily="34" charset="0"/>
              </a:rPr>
              <a:t>Systems Biology / </a:t>
            </a:r>
            <a:r>
              <a:rPr lang="en-US" sz="2500" b="1" dirty="0" smtClean="0">
                <a:latin typeface="Calibri" pitchFamily="34" charset="0"/>
              </a:rPr>
              <a:t>Bioinformatics</a:t>
            </a:r>
            <a:endParaRPr lang="en-US" sz="2500" b="1" dirty="0">
              <a:latin typeface="Calibri" pitchFamily="34" charset="0"/>
            </a:endParaRPr>
          </a:p>
        </p:txBody>
      </p:sp>
      <p:sp>
        <p:nvSpPr>
          <p:cNvPr id="5" name="Rectangle 6"/>
          <p:cNvSpPr>
            <a:spLocks noChangeArrowheads="1"/>
          </p:cNvSpPr>
          <p:nvPr/>
        </p:nvSpPr>
        <p:spPr bwMode="auto">
          <a:xfrm>
            <a:off x="1847521" y="5714520"/>
            <a:ext cx="5651335" cy="47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p>
            <a:r>
              <a:rPr lang="en-US" sz="2500" b="1">
                <a:latin typeface="Calibri" pitchFamily="34" charset="0"/>
              </a:rPr>
              <a:t>Edward Marcotte, Univ of Texas at Austin</a:t>
            </a:r>
            <a:endParaRPr lang="en-US" sz="2500">
              <a:latin typeface="Calibri" pitchFamily="34" charset="0"/>
            </a:endParaRPr>
          </a:p>
        </p:txBody>
      </p:sp>
    </p:spTree>
    <p:extLst>
      <p:ext uri="{BB962C8B-B14F-4D97-AF65-F5344CB8AC3E}">
        <p14:creationId xmlns:p14="http://schemas.microsoft.com/office/powerpoint/2010/main" val="11794718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762000" y="1981200"/>
            <a:ext cx="7391400" cy="3640138"/>
          </a:xfrm>
          <a:prstGeom prst="rect">
            <a:avLst/>
          </a:prstGeom>
          <a:noFill/>
          <a:ln w="9525" algn="ctr">
            <a:noFill/>
            <a:miter lim="800000"/>
            <a:headEnd/>
            <a:tailEnd/>
          </a:ln>
        </p:spPr>
      </p:pic>
      <p:sp>
        <p:nvSpPr>
          <p:cNvPr id="1788931" name="Text Box 3"/>
          <p:cNvSpPr txBox="1">
            <a:spLocks noChangeArrowheads="1"/>
          </p:cNvSpPr>
          <p:nvPr/>
        </p:nvSpPr>
        <p:spPr bwMode="auto">
          <a:xfrm>
            <a:off x="30259" y="-76200"/>
            <a:ext cx="9224769" cy="1569660"/>
          </a:xfrm>
          <a:prstGeom prst="rect">
            <a:avLst/>
          </a:prstGeom>
          <a:noFill/>
          <a:ln w="9525" algn="ctr">
            <a:noFill/>
            <a:miter lim="800000"/>
            <a:headEnd/>
            <a:tailEnd/>
          </a:ln>
          <a:effectLst/>
        </p:spPr>
        <p:txBody>
          <a:bodyPr wrap="none">
            <a:spAutoFit/>
          </a:bodyPr>
          <a:lstStyle/>
          <a:p>
            <a:pPr algn="ctr">
              <a:defRPr/>
            </a:pPr>
            <a:r>
              <a:rPr lang="en-US" sz="3200" b="1" dirty="0" err="1">
                <a:effectLst>
                  <a:outerShdw blurRad="38100" dist="38100" dir="2700000" algn="tl">
                    <a:srgbClr val="C0C0C0"/>
                  </a:outerShdw>
                </a:effectLst>
                <a:latin typeface="Calibri" pitchFamily="34" charset="0"/>
              </a:rPr>
              <a:t>Phenologs</a:t>
            </a:r>
            <a:r>
              <a:rPr lang="en-US" sz="3200" b="1" dirty="0">
                <a:effectLst>
                  <a:outerShdw blurRad="38100" dist="38100" dir="2700000" algn="tl">
                    <a:srgbClr val="C0C0C0"/>
                  </a:outerShdw>
                </a:effectLst>
                <a:latin typeface="Calibri" pitchFamily="34" charset="0"/>
              </a:rPr>
              <a:t> = significantly overlapping sets of</a:t>
            </a:r>
          </a:p>
          <a:p>
            <a:pPr algn="ctr">
              <a:defRPr/>
            </a:pPr>
            <a:r>
              <a:rPr lang="en-US" sz="3200" b="1" dirty="0" err="1">
                <a:effectLst>
                  <a:outerShdw blurRad="38100" dist="38100" dir="2700000" algn="tl">
                    <a:srgbClr val="C0C0C0"/>
                  </a:outerShdw>
                </a:effectLst>
                <a:latin typeface="Calibri" pitchFamily="34" charset="0"/>
              </a:rPr>
              <a:t>orthologous</a:t>
            </a:r>
            <a:r>
              <a:rPr lang="en-US" sz="3200" b="1" dirty="0">
                <a:effectLst>
                  <a:outerShdw blurRad="38100" dist="38100" dir="2700000" algn="tl">
                    <a:srgbClr val="C0C0C0"/>
                  </a:outerShdw>
                </a:effectLst>
                <a:latin typeface="Calibri" pitchFamily="34" charset="0"/>
              </a:rPr>
              <a:t> genes, such that each gene in a given set</a:t>
            </a:r>
          </a:p>
          <a:p>
            <a:pPr algn="ctr">
              <a:defRPr/>
            </a:pPr>
            <a:r>
              <a:rPr lang="en-US" sz="3200" b="1" dirty="0">
                <a:effectLst>
                  <a:outerShdw blurRad="38100" dist="38100" dir="2700000" algn="tl">
                    <a:srgbClr val="C0C0C0"/>
                  </a:outerShdw>
                </a:effectLst>
                <a:latin typeface="Calibri" pitchFamily="34" charset="0"/>
              </a:rPr>
              <a:t>gives rise to the same phenotype in that organism</a:t>
            </a:r>
          </a:p>
        </p:txBody>
      </p:sp>
      <p:sp>
        <p:nvSpPr>
          <p:cNvPr id="18436" name="Text Box 5"/>
          <p:cNvSpPr txBox="1">
            <a:spLocks noChangeArrowheads="1"/>
          </p:cNvSpPr>
          <p:nvPr/>
        </p:nvSpPr>
        <p:spPr bwMode="auto">
          <a:xfrm>
            <a:off x="3100388" y="1584325"/>
            <a:ext cx="1439112" cy="369332"/>
          </a:xfrm>
          <a:prstGeom prst="rect">
            <a:avLst/>
          </a:prstGeom>
          <a:noFill/>
          <a:ln w="9525" algn="ctr">
            <a:noFill/>
            <a:miter lim="800000"/>
            <a:headEnd/>
            <a:tailEnd/>
          </a:ln>
        </p:spPr>
        <p:txBody>
          <a:bodyPr wrap="none">
            <a:spAutoFit/>
          </a:bodyPr>
          <a:lstStyle/>
          <a:p>
            <a:r>
              <a:rPr lang="en-US" sz="1800" dirty="0">
                <a:latin typeface="Calibri" pitchFamily="34" charset="0"/>
              </a:rPr>
              <a:t>(e.g., human)</a:t>
            </a:r>
          </a:p>
        </p:txBody>
      </p:sp>
      <p:sp>
        <p:nvSpPr>
          <p:cNvPr id="18437" name="Text Box 6"/>
          <p:cNvSpPr txBox="1">
            <a:spLocks noChangeArrowheads="1"/>
          </p:cNvSpPr>
          <p:nvPr/>
        </p:nvSpPr>
        <p:spPr bwMode="auto">
          <a:xfrm>
            <a:off x="6805613" y="1584325"/>
            <a:ext cx="1327992" cy="369332"/>
          </a:xfrm>
          <a:prstGeom prst="rect">
            <a:avLst/>
          </a:prstGeom>
          <a:noFill/>
          <a:ln w="9525" algn="ctr">
            <a:noFill/>
            <a:miter lim="800000"/>
            <a:headEnd/>
            <a:tailEnd/>
          </a:ln>
        </p:spPr>
        <p:txBody>
          <a:bodyPr wrap="none">
            <a:spAutoFit/>
          </a:bodyPr>
          <a:lstStyle/>
          <a:p>
            <a:r>
              <a:rPr lang="en-US" sz="1800">
                <a:latin typeface="Calibri" pitchFamily="34" charset="0"/>
              </a:rPr>
              <a:t>(e.g., worm)</a:t>
            </a:r>
          </a:p>
        </p:txBody>
      </p:sp>
      <p:sp>
        <p:nvSpPr>
          <p:cNvPr id="18438" name="Text Box 7"/>
          <p:cNvSpPr txBox="1">
            <a:spLocks noChangeArrowheads="1"/>
          </p:cNvSpPr>
          <p:nvPr/>
        </p:nvSpPr>
        <p:spPr bwMode="auto">
          <a:xfrm>
            <a:off x="1727200" y="5454650"/>
            <a:ext cx="2042354" cy="369332"/>
          </a:xfrm>
          <a:prstGeom prst="rect">
            <a:avLst/>
          </a:prstGeom>
          <a:noFill/>
          <a:ln w="9525" algn="ctr">
            <a:noFill/>
            <a:miter lim="800000"/>
            <a:headEnd/>
            <a:tailEnd/>
          </a:ln>
        </p:spPr>
        <p:txBody>
          <a:bodyPr wrap="none">
            <a:spAutoFit/>
          </a:bodyPr>
          <a:lstStyle/>
          <a:p>
            <a:r>
              <a:rPr lang="en-US" sz="1800">
                <a:latin typeface="Calibri" pitchFamily="34" charset="0"/>
              </a:rPr>
              <a:t>(e.g., breast cancer)</a:t>
            </a:r>
          </a:p>
        </p:txBody>
      </p:sp>
      <p:sp>
        <p:nvSpPr>
          <p:cNvPr id="18439" name="Text Box 8"/>
          <p:cNvSpPr txBox="1">
            <a:spLocks noChangeArrowheads="1"/>
          </p:cNvSpPr>
          <p:nvPr/>
        </p:nvSpPr>
        <p:spPr bwMode="auto">
          <a:xfrm>
            <a:off x="5461000" y="5454650"/>
            <a:ext cx="3153812" cy="369332"/>
          </a:xfrm>
          <a:prstGeom prst="rect">
            <a:avLst/>
          </a:prstGeom>
          <a:noFill/>
          <a:ln w="9525" algn="ctr">
            <a:noFill/>
            <a:miter lim="800000"/>
            <a:headEnd/>
            <a:tailEnd/>
          </a:ln>
        </p:spPr>
        <p:txBody>
          <a:bodyPr wrap="none">
            <a:spAutoFit/>
          </a:bodyPr>
          <a:lstStyle/>
          <a:p>
            <a:r>
              <a:rPr lang="en-US" sz="1800">
                <a:latin typeface="Calibri" pitchFamily="34" charset="0"/>
              </a:rPr>
              <a:t>(e.g., specific worm phenotype)</a:t>
            </a:r>
          </a:p>
        </p:txBody>
      </p:sp>
      <p:sp>
        <p:nvSpPr>
          <p:cNvPr id="9"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smtClean="0">
                <a:latin typeface="Calibri" pitchFamily="34" charset="0"/>
              </a:rPr>
              <a:t>107:6544-9 (</a:t>
            </a:r>
            <a:r>
              <a:rPr lang="en-US" sz="1000" dirty="0">
                <a:latin typeface="Calibri" pitchFamily="34" charset="0"/>
              </a:rPr>
              <a:t>2010)</a:t>
            </a:r>
          </a:p>
        </p:txBody>
      </p:sp>
    </p:spTree>
    <p:extLst>
      <p:ext uri="{BB962C8B-B14F-4D97-AF65-F5344CB8AC3E}">
        <p14:creationId xmlns:p14="http://schemas.microsoft.com/office/powerpoint/2010/main" val="138108513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r="33332"/>
          <a:stretch/>
        </p:blipFill>
        <p:spPr bwMode="auto">
          <a:xfrm>
            <a:off x="57561" y="1035050"/>
            <a:ext cx="4114800"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26787" name="Text Box 3"/>
          <p:cNvSpPr txBox="1">
            <a:spLocks noChangeArrowheads="1"/>
          </p:cNvSpPr>
          <p:nvPr/>
        </p:nvSpPr>
        <p:spPr bwMode="auto">
          <a:xfrm>
            <a:off x="0" y="-60325"/>
            <a:ext cx="9144000" cy="954107"/>
          </a:xfrm>
          <a:prstGeom prst="rect">
            <a:avLst/>
          </a:prstGeom>
          <a:noFill/>
          <a:ln w="9525" algn="ctr">
            <a:noFill/>
            <a:miter lim="800000"/>
            <a:headEnd/>
            <a:tailEnd/>
          </a:ln>
          <a:effectLst/>
        </p:spPr>
        <p:txBody>
          <a:bodyPr wrap="square">
            <a:spAutoFit/>
          </a:bodyPr>
          <a:lstStyle/>
          <a:p>
            <a:pPr algn="ctr">
              <a:defRPr/>
            </a:pPr>
            <a:r>
              <a:rPr lang="en-US" sz="2800" b="1" dirty="0" smtClean="0">
                <a:effectLst>
                  <a:outerShdw blurRad="38100" dist="38100" dir="2700000" algn="tl">
                    <a:srgbClr val="C0C0C0"/>
                  </a:outerShdw>
                </a:effectLst>
                <a:latin typeface="Calibri" pitchFamily="34" charset="0"/>
              </a:rPr>
              <a:t>E.g., ‘high </a:t>
            </a:r>
            <a:r>
              <a:rPr lang="en-US" sz="2800" b="1" dirty="0">
                <a:effectLst>
                  <a:outerShdw blurRad="38100" dist="38100" dir="2700000" algn="tl">
                    <a:srgbClr val="C0C0C0"/>
                  </a:outerShdw>
                </a:effectLst>
                <a:latin typeface="Calibri" pitchFamily="34" charset="0"/>
              </a:rPr>
              <a:t>incidence of </a:t>
            </a:r>
            <a:r>
              <a:rPr lang="en-US" sz="2800" b="1" dirty="0" smtClean="0">
                <a:effectLst>
                  <a:outerShdw blurRad="38100" dist="38100" dir="2700000" algn="tl">
                    <a:srgbClr val="C0C0C0"/>
                  </a:outerShdw>
                </a:effectLst>
                <a:latin typeface="Calibri" pitchFamily="34" charset="0"/>
              </a:rPr>
              <a:t>male’ </a:t>
            </a:r>
            <a:r>
              <a:rPr lang="en-US" sz="2800" b="1" i="1" dirty="0">
                <a:effectLst>
                  <a:outerShdw blurRad="38100" dist="38100" dir="2700000" algn="tl">
                    <a:srgbClr val="C0C0C0"/>
                  </a:outerShdw>
                </a:effectLst>
                <a:latin typeface="Calibri" pitchFamily="34" charset="0"/>
              </a:rPr>
              <a:t>C. </a:t>
            </a:r>
            <a:r>
              <a:rPr lang="en-US" sz="2800" b="1" i="1" dirty="0" err="1" smtClean="0">
                <a:effectLst>
                  <a:outerShdw blurRad="38100" dist="38100" dir="2700000" algn="tl">
                    <a:srgbClr val="C0C0C0"/>
                  </a:outerShdw>
                </a:effectLst>
                <a:latin typeface="Calibri" pitchFamily="34" charset="0"/>
              </a:rPr>
              <a:t>elegans</a:t>
            </a:r>
            <a:r>
              <a:rPr lang="en-US" sz="2800" b="1" i="1" dirty="0">
                <a:effectLst>
                  <a:outerShdw blurRad="38100" dist="38100" dir="2700000" algn="tl">
                    <a:srgbClr val="C0C0C0"/>
                  </a:outerShdw>
                </a:effectLst>
                <a:latin typeface="Calibri" pitchFamily="34" charset="0"/>
              </a:rPr>
              <a:t> </a:t>
            </a:r>
            <a:r>
              <a:rPr lang="en-US" sz="2800" b="1" dirty="0" smtClean="0">
                <a:effectLst>
                  <a:outerShdw blurRad="38100" dist="38100" dir="2700000" algn="tl">
                    <a:srgbClr val="C0C0C0"/>
                  </a:outerShdw>
                </a:effectLst>
                <a:latin typeface="Calibri" pitchFamily="34" charset="0"/>
              </a:rPr>
              <a:t>genes predict human </a:t>
            </a:r>
            <a:r>
              <a:rPr lang="en-US" sz="2800" b="1" dirty="0">
                <a:effectLst>
                  <a:outerShdw blurRad="38100" dist="38100" dir="2700000" algn="tl">
                    <a:srgbClr val="C0C0C0"/>
                  </a:outerShdw>
                </a:effectLst>
                <a:latin typeface="Calibri" pitchFamily="34" charset="0"/>
              </a:rPr>
              <a:t>breast/ovarian </a:t>
            </a:r>
            <a:r>
              <a:rPr lang="en-US" sz="2800" b="1" dirty="0" smtClean="0">
                <a:effectLst>
                  <a:outerShdw blurRad="38100" dist="38100" dir="2700000" algn="tl">
                    <a:srgbClr val="C0C0C0"/>
                  </a:outerShdw>
                </a:effectLst>
                <a:latin typeface="Calibri" pitchFamily="34" charset="0"/>
              </a:rPr>
              <a:t>cancer genes</a:t>
            </a:r>
            <a:endParaRPr lang="en-US" sz="2800" b="1" dirty="0">
              <a:effectLst>
                <a:outerShdw blurRad="38100" dist="38100" dir="2700000" algn="tl">
                  <a:srgbClr val="C0C0C0"/>
                </a:outerShdw>
              </a:effectLst>
              <a:latin typeface="Calibri" pitchFamily="34" charset="0"/>
            </a:endParaRPr>
          </a:p>
        </p:txBody>
      </p:sp>
      <p:sp>
        <p:nvSpPr>
          <p:cNvPr id="22532" name="Rectangle 4"/>
          <p:cNvSpPr>
            <a:spLocks noChangeArrowheads="1"/>
          </p:cNvSpPr>
          <p:nvPr/>
        </p:nvSpPr>
        <p:spPr bwMode="auto">
          <a:xfrm>
            <a:off x="133761" y="990600"/>
            <a:ext cx="381000" cy="4572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5" name="Rectangle 4"/>
          <p:cNvSpPr/>
          <p:nvPr/>
        </p:nvSpPr>
        <p:spPr>
          <a:xfrm>
            <a:off x="3230870" y="2590800"/>
            <a:ext cx="134113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95" t="27070" r="-285" b="20421"/>
          <a:stretch/>
        </p:blipFill>
        <p:spPr bwMode="auto">
          <a:xfrm>
            <a:off x="3230870" y="3732758"/>
            <a:ext cx="3017520"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TextBox 1"/>
          <p:cNvSpPr txBox="1"/>
          <p:nvPr/>
        </p:nvSpPr>
        <p:spPr>
          <a:xfrm>
            <a:off x="6324600" y="4572000"/>
            <a:ext cx="1237839" cy="830997"/>
          </a:xfrm>
          <a:prstGeom prst="rect">
            <a:avLst/>
          </a:prstGeom>
          <a:noFill/>
        </p:spPr>
        <p:txBody>
          <a:bodyPr wrap="none" rtlCol="0">
            <a:spAutoFit/>
          </a:bodyPr>
          <a:lstStyle/>
          <a:p>
            <a:r>
              <a:rPr lang="en-US" sz="2400" b="1" dirty="0">
                <a:solidFill>
                  <a:srgbClr val="FF0000"/>
                </a:solidFill>
                <a:latin typeface="Calibri" pitchFamily="34" charset="0"/>
              </a:rPr>
              <a:t>i</a:t>
            </a:r>
            <a:r>
              <a:rPr lang="en-US" sz="2400" b="1" dirty="0" smtClean="0">
                <a:solidFill>
                  <a:srgbClr val="FF0000"/>
                </a:solidFill>
                <a:latin typeface="Calibri" pitchFamily="34" charset="0"/>
              </a:rPr>
              <a:t>ncludes</a:t>
            </a:r>
          </a:p>
          <a:p>
            <a:r>
              <a:rPr lang="en-US" sz="2400" b="1" dirty="0" smtClean="0">
                <a:solidFill>
                  <a:srgbClr val="FF0000"/>
                </a:solidFill>
                <a:latin typeface="Calibri" pitchFamily="34" charset="0"/>
              </a:rPr>
              <a:t>BRCA1</a:t>
            </a:r>
            <a:endParaRPr lang="en-US" sz="2400" b="1" dirty="0">
              <a:solidFill>
                <a:srgbClr val="FF0000"/>
              </a:solidFill>
              <a:latin typeface="Calibri" pitchFamily="34" charset="0"/>
            </a:endParaRPr>
          </a:p>
        </p:txBody>
      </p:sp>
      <p:cxnSp>
        <p:nvCxnSpPr>
          <p:cNvPr id="4" name="Straight Arrow Connector 3"/>
          <p:cNvCxnSpPr/>
          <p:nvPr/>
        </p:nvCxnSpPr>
        <p:spPr>
          <a:xfrm flipH="1">
            <a:off x="4739631" y="4987498"/>
            <a:ext cx="1508759" cy="50345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http://www.wormatlas.org/male/introduction/images/MaleIntroFIG3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219200"/>
            <a:ext cx="4774737" cy="217239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smtClean="0">
                <a:latin typeface="Calibri" pitchFamily="34" charset="0"/>
              </a:rPr>
              <a:t>107:6544-9 (</a:t>
            </a:r>
            <a:r>
              <a:rPr lang="en-US" sz="1000" dirty="0">
                <a:latin typeface="Calibri" pitchFamily="34" charset="0"/>
              </a:rPr>
              <a:t>2010)</a:t>
            </a:r>
          </a:p>
        </p:txBody>
      </p:sp>
    </p:spTree>
    <p:extLst>
      <p:ext uri="{BB962C8B-B14F-4D97-AF65-F5344CB8AC3E}">
        <p14:creationId xmlns:p14="http://schemas.microsoft.com/office/powerpoint/2010/main" val="12020518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92" name="Line 26"/>
          <p:cNvSpPr>
            <a:spLocks noChangeShapeType="1"/>
          </p:cNvSpPr>
          <p:nvPr/>
        </p:nvSpPr>
        <p:spPr bwMode="auto">
          <a:xfrm>
            <a:off x="4659313" y="1447800"/>
            <a:ext cx="0" cy="304800"/>
          </a:xfrm>
          <a:prstGeom prst="line">
            <a:avLst/>
          </a:prstGeom>
          <a:noFill/>
          <a:ln w="9525">
            <a:solidFill>
              <a:schemeClr val="tx1"/>
            </a:solidFill>
            <a:round/>
            <a:headEnd/>
            <a:tailEnd type="triangle" w="med" len="med"/>
          </a:ln>
        </p:spPr>
        <p:txBody>
          <a:bodyPr/>
          <a:lstStyle/>
          <a:p>
            <a:endParaRPr lang="en-US">
              <a:latin typeface="Calibri" pitchFamily="34" charset="0"/>
            </a:endParaRPr>
          </a:p>
        </p:txBody>
      </p:sp>
      <p:graphicFrame>
        <p:nvGraphicFramePr>
          <p:cNvPr id="1852418" name="Group 2"/>
          <p:cNvGraphicFramePr>
            <a:graphicFrameLocks noGrp="1"/>
          </p:cNvGraphicFramePr>
          <p:nvPr>
            <p:extLst>
              <p:ext uri="{D42A27DB-BD31-4B8C-83A1-F6EECF244321}">
                <p14:modId xmlns:p14="http://schemas.microsoft.com/office/powerpoint/2010/main" val="4054509516"/>
              </p:ext>
            </p:extLst>
          </p:nvPr>
        </p:nvGraphicFramePr>
        <p:xfrm>
          <a:off x="2286000" y="1752600"/>
          <a:ext cx="5105400" cy="3108960"/>
        </p:xfrm>
        <a:graphic>
          <a:graphicData uri="http://schemas.openxmlformats.org/drawingml/2006/table">
            <a:tbl>
              <a:tblPr/>
              <a:tblGrid>
                <a:gridCol w="1905000"/>
                <a:gridCol w="3200400"/>
              </a:tblGrid>
              <a:tr h="75798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sng" strike="noStrike" cap="none" normalizeH="0" baseline="0" dirty="0" smtClean="0">
                          <a:ln>
                            <a:noFill/>
                          </a:ln>
                          <a:solidFill>
                            <a:schemeClr val="tx1"/>
                          </a:solidFill>
                          <a:effectLst/>
                          <a:latin typeface="Arial" pitchFamily="34" charset="0"/>
                          <a:cs typeface="Arial" pitchFamily="34" charset="0"/>
                        </a:rPr>
                        <a:t>Organism</a:t>
                      </a:r>
                      <a:endParaRPr kumimoji="0" lang="en-US" sz="2400" b="0" i="0" u="none" strike="noStrike" cap="none" normalizeH="0" baseline="0" dirty="0" smtClean="0">
                        <a:ln>
                          <a:noFill/>
                        </a:ln>
                        <a:solidFill>
                          <a:schemeClr val="tx1"/>
                        </a:solidFill>
                        <a:effectLst/>
                        <a:latin typeface="Times New Roman" pitchFamily="18" charset="0"/>
                      </a:endParaRPr>
                    </a:p>
                  </a:txBody>
                  <a:tcPr anchor="b"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 gene-phenotype</a:t>
                      </a:r>
                      <a:r>
                        <a:rPr kumimoji="0" lang="en-US" sz="2400" b="0" i="0" u="sng" strike="noStrike" cap="none" normalizeH="0" baseline="0" dirty="0" smtClean="0">
                          <a:ln>
                            <a:noFill/>
                          </a:ln>
                          <a:solidFill>
                            <a:schemeClr val="tx1"/>
                          </a:solidFill>
                          <a:effectLst/>
                          <a:latin typeface="Arial" pitchFamily="34" charset="0"/>
                          <a:cs typeface="Arial" pitchFamily="34" charset="0"/>
                        </a:rPr>
                        <a:t> associations</a:t>
                      </a:r>
                      <a:endParaRPr kumimoji="0" lang="en-US" sz="2400" b="0" i="0" u="none" strike="noStrike" cap="none" normalizeH="0" baseline="0" dirty="0" smtClean="0">
                        <a:ln>
                          <a:noFill/>
                        </a:ln>
                        <a:solidFill>
                          <a:schemeClr val="tx1"/>
                        </a:solidFill>
                        <a:effectLst/>
                        <a:latin typeface="Times New Roman" pitchFamily="18" charset="0"/>
                      </a:endParaRPr>
                    </a:p>
                  </a:txBody>
                  <a:tcPr anchor="b" horzOverflow="overflow">
                    <a:lnL>
                      <a:noFill/>
                    </a:lnL>
                    <a:lnR cap="flat">
                      <a:noFill/>
                    </a:lnR>
                    <a:lnT cap="flat">
                      <a:noFill/>
                    </a:lnT>
                    <a:lnB>
                      <a:noFill/>
                    </a:lnB>
                    <a:lnTlToBr>
                      <a:noFill/>
                    </a:lnTlToBr>
                    <a:lnBlToTr>
                      <a:noFill/>
                    </a:lnBlToTr>
                    <a:noFill/>
                  </a:tcPr>
                </a:tc>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human</a:t>
                      </a:r>
                      <a:endParaRPr kumimoji="0" lang="en-US" sz="2400" b="0" i="0" u="none" strike="noStrike" cap="none" normalizeH="0" baseline="0" smtClean="0">
                        <a:ln>
                          <a:noFill/>
                        </a:ln>
                        <a:solidFill>
                          <a:schemeClr val="tx1"/>
                        </a:solidFill>
                        <a:effectLst/>
                        <a:latin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1,923</a:t>
                      </a:r>
                      <a:endParaRPr kumimoji="0" lang="en-US" sz="2400" b="0" i="0" u="none" strike="noStrike" cap="none" normalizeH="0" baseline="0" dirty="0" smtClean="0">
                        <a:ln>
                          <a:noFill/>
                        </a:ln>
                        <a:solidFill>
                          <a:schemeClr val="tx1"/>
                        </a:solidFill>
                        <a:effectLst/>
                        <a:latin typeface="Times New Roman" pitchFamily="18" charset="0"/>
                      </a:endParaRPr>
                    </a:p>
                  </a:txBody>
                  <a:tcPr anchor="b" horzOverflow="overflow">
                    <a:lnL>
                      <a:noFill/>
                    </a:lnL>
                    <a:lnR cap="flat">
                      <a:noFill/>
                    </a:lnR>
                    <a:lnT>
                      <a:noFill/>
                    </a:lnT>
                    <a:lnB>
                      <a:noFill/>
                    </a:lnB>
                    <a:lnTlToBr>
                      <a:noFill/>
                    </a:lnTlToBr>
                    <a:lnBlToTr>
                      <a:noFill/>
                    </a:lnBlToTr>
                    <a:noFill/>
                  </a:tcPr>
                </a:tc>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mouse</a:t>
                      </a:r>
                      <a:endParaRPr kumimoji="0" lang="en-US" sz="2400" b="0" i="0" u="none" strike="noStrike" cap="none" normalizeH="0" baseline="0" smtClean="0">
                        <a:ln>
                          <a:noFill/>
                        </a:ln>
                        <a:solidFill>
                          <a:schemeClr val="tx1"/>
                        </a:solidFill>
                        <a:effectLst/>
                        <a:latin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74,250</a:t>
                      </a:r>
                      <a:endParaRPr kumimoji="0" lang="en-US" sz="2400" b="0" i="0" u="none" strike="noStrike" cap="none" normalizeH="0" baseline="0" smtClean="0">
                        <a:ln>
                          <a:noFill/>
                        </a:ln>
                        <a:solidFill>
                          <a:schemeClr val="tx1"/>
                        </a:solidFill>
                        <a:effectLst/>
                        <a:latin typeface="Times New Roman" pitchFamily="18" charset="0"/>
                      </a:endParaRPr>
                    </a:p>
                  </a:txBody>
                  <a:tcPr anchor="b" horzOverflow="overflow">
                    <a:lnL>
                      <a:noFill/>
                    </a:lnL>
                    <a:lnR cap="flat">
                      <a:noFill/>
                    </a:lnR>
                    <a:lnT>
                      <a:noFill/>
                    </a:lnT>
                    <a:lnB>
                      <a:noFill/>
                    </a:lnB>
                    <a:lnTlToBr>
                      <a:noFill/>
                    </a:lnTlToBr>
                    <a:lnBlToTr>
                      <a:noFill/>
                    </a:lnBlToTr>
                    <a:noFill/>
                  </a:tcPr>
                </a:tc>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worm</a:t>
                      </a:r>
                      <a:endParaRPr kumimoji="0" lang="en-US" sz="2400" b="0" i="0" u="none" strike="noStrike" cap="none" normalizeH="0" baseline="0" dirty="0" smtClean="0">
                        <a:ln>
                          <a:noFill/>
                        </a:ln>
                        <a:solidFill>
                          <a:schemeClr val="tx1"/>
                        </a:solidFill>
                        <a:effectLst/>
                        <a:latin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27,065</a:t>
                      </a:r>
                      <a:endParaRPr kumimoji="0" lang="en-US" sz="2400" b="0" i="0" u="none" strike="noStrike" cap="none" normalizeH="0" baseline="0" dirty="0" smtClean="0">
                        <a:ln>
                          <a:noFill/>
                        </a:ln>
                        <a:solidFill>
                          <a:schemeClr val="tx1"/>
                        </a:solidFill>
                        <a:effectLst/>
                        <a:latin typeface="Times New Roman" pitchFamily="18" charset="0"/>
                      </a:endParaRPr>
                    </a:p>
                  </a:txBody>
                  <a:tcPr anchor="b" horzOverflow="overflow">
                    <a:lnL>
                      <a:noFill/>
                    </a:lnL>
                    <a:lnR cap="flat">
                      <a:noFill/>
                    </a:lnR>
                    <a:lnT>
                      <a:noFill/>
                    </a:lnT>
                    <a:lnB>
                      <a:noFill/>
                    </a:lnB>
                    <a:lnTlToBr>
                      <a:noFill/>
                    </a:lnTlToBr>
                    <a:lnBlToTr>
                      <a:noFill/>
                    </a:lnBlToTr>
                    <a:noFill/>
                  </a:tcPr>
                </a:tc>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yeast</a:t>
                      </a:r>
                    </a:p>
                  </a:txBody>
                  <a:tcPr anchor="b"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86,383</a:t>
                      </a:r>
                    </a:p>
                  </a:txBody>
                  <a:tcPr anchor="b" horzOverflow="overflow">
                    <a:lnL>
                      <a:noFill/>
                    </a:lnL>
                    <a:lnR cap="flat">
                      <a:noFill/>
                    </a:lnR>
                    <a:lnT>
                      <a:noFill/>
                    </a:lnT>
                    <a:lnB cap="flat">
                      <a:noFill/>
                    </a:lnB>
                    <a:lnTlToBr>
                      <a:noFill/>
                    </a:lnTlToBr>
                    <a:lnBlToTr>
                      <a:noFill/>
                    </a:lnBlToTr>
                    <a:noFill/>
                  </a:tcPr>
                </a:tc>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1" u="none" strike="noStrike" cap="none" normalizeH="0" baseline="0" dirty="0" smtClean="0">
                          <a:ln>
                            <a:noFill/>
                          </a:ln>
                          <a:solidFill>
                            <a:schemeClr val="tx1"/>
                          </a:solidFill>
                          <a:effectLst/>
                          <a:latin typeface="Arial" pitchFamily="34" charset="0"/>
                          <a:cs typeface="Arial" pitchFamily="34" charset="0"/>
                        </a:rPr>
                        <a:t>Arabidopsis</a:t>
                      </a:r>
                      <a:endParaRPr kumimoji="0" lang="en-US" sz="2400" b="0" i="1" u="none" strike="noStrike" cap="none" normalizeH="0" baseline="0" dirty="0" smtClean="0">
                        <a:ln>
                          <a:noFill/>
                        </a:ln>
                        <a:solidFill>
                          <a:schemeClr val="tx1"/>
                        </a:solidFill>
                        <a:effectLst/>
                        <a:latin typeface="Times New Roman" pitchFamily="18" charset="0"/>
                      </a:endParaRPr>
                    </a:p>
                  </a:txBody>
                  <a:tcPr anchor="b"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22,921</a:t>
                      </a:r>
                    </a:p>
                  </a:txBody>
                  <a:tcPr anchor="b" horzOverflow="overflow">
                    <a:lnL>
                      <a:noFill/>
                    </a:lnL>
                    <a:lnR cap="flat">
                      <a:noFill/>
                    </a:lnR>
                    <a:lnT>
                      <a:noFill/>
                    </a:lnT>
                    <a:lnB cap="flat">
                      <a:noFill/>
                    </a:lnB>
                    <a:lnTlToBr>
                      <a:noFill/>
                    </a:lnTlToBr>
                    <a:lnBlToTr>
                      <a:noFill/>
                    </a:lnBlToTr>
                    <a:noFill/>
                  </a:tcPr>
                </a:tc>
              </a:tr>
            </a:tbl>
          </a:graphicData>
        </a:graphic>
      </p:graphicFrame>
      <p:sp>
        <p:nvSpPr>
          <p:cNvPr id="24589" name="Text Box 17"/>
          <p:cNvSpPr txBox="1">
            <a:spLocks noChangeArrowheads="1"/>
          </p:cNvSpPr>
          <p:nvPr/>
        </p:nvSpPr>
        <p:spPr bwMode="auto">
          <a:xfrm>
            <a:off x="1608926" y="4876800"/>
            <a:ext cx="6100774" cy="830997"/>
          </a:xfrm>
          <a:prstGeom prst="rect">
            <a:avLst/>
          </a:prstGeom>
          <a:noFill/>
          <a:ln w="9525" algn="ctr">
            <a:noFill/>
            <a:miter lim="800000"/>
            <a:headEnd/>
            <a:tailEnd/>
          </a:ln>
        </p:spPr>
        <p:txBody>
          <a:bodyPr wrap="none">
            <a:spAutoFit/>
          </a:bodyPr>
          <a:lstStyle/>
          <a:p>
            <a:pPr algn="ctr"/>
            <a:r>
              <a:rPr lang="en-US" sz="2400" dirty="0">
                <a:latin typeface="Calibri" pitchFamily="34" charset="0"/>
              </a:rPr>
              <a:t>Spanning ~300 human diseases,</a:t>
            </a:r>
          </a:p>
          <a:p>
            <a:pPr algn="ctr"/>
            <a:r>
              <a:rPr lang="en-US" sz="2400" dirty="0" smtClean="0">
                <a:latin typeface="Calibri" pitchFamily="34" charset="0"/>
              </a:rPr>
              <a:t>&gt;7,000 </a:t>
            </a:r>
            <a:r>
              <a:rPr lang="en-US" sz="2400" dirty="0">
                <a:latin typeface="Calibri" pitchFamily="34" charset="0"/>
              </a:rPr>
              <a:t>model organism mutational phenotypes</a:t>
            </a:r>
          </a:p>
        </p:txBody>
      </p:sp>
      <p:sp>
        <p:nvSpPr>
          <p:cNvPr id="24590" name="Text Box 18"/>
          <p:cNvSpPr txBox="1">
            <a:spLocks noChangeArrowheads="1"/>
          </p:cNvSpPr>
          <p:nvPr/>
        </p:nvSpPr>
        <p:spPr bwMode="auto">
          <a:xfrm>
            <a:off x="1293061" y="569893"/>
            <a:ext cx="6781986" cy="954107"/>
          </a:xfrm>
          <a:prstGeom prst="rect">
            <a:avLst/>
          </a:prstGeom>
          <a:noFill/>
          <a:ln w="9525" algn="ctr">
            <a:noFill/>
            <a:miter lim="800000"/>
            <a:headEnd/>
            <a:tailEnd/>
          </a:ln>
        </p:spPr>
        <p:txBody>
          <a:bodyPr wrap="none">
            <a:spAutoFit/>
          </a:bodyPr>
          <a:lstStyle/>
          <a:p>
            <a:pPr algn="ctr"/>
            <a:r>
              <a:rPr lang="en-US" sz="2800" dirty="0">
                <a:latin typeface="Calibri" pitchFamily="34" charset="0"/>
              </a:rPr>
              <a:t>Mining available databases + </a:t>
            </a:r>
            <a:endParaRPr lang="en-US" sz="2800" dirty="0" smtClean="0">
              <a:latin typeface="Calibri" pitchFamily="34" charset="0"/>
            </a:endParaRPr>
          </a:p>
          <a:p>
            <a:pPr algn="ctr"/>
            <a:r>
              <a:rPr lang="en-US" sz="2800" dirty="0" smtClean="0">
                <a:latin typeface="Calibri" pitchFamily="34" charset="0"/>
              </a:rPr>
              <a:t>manual </a:t>
            </a:r>
            <a:r>
              <a:rPr lang="en-US" sz="2800" dirty="0">
                <a:latin typeface="Calibri" pitchFamily="34" charset="0"/>
              </a:rPr>
              <a:t>collection from the primary literature</a:t>
            </a:r>
          </a:p>
        </p:txBody>
      </p:sp>
      <p:sp>
        <p:nvSpPr>
          <p:cNvPr id="1852443" name="Text Box 27"/>
          <p:cNvSpPr txBox="1">
            <a:spLocks noChangeArrowheads="1"/>
          </p:cNvSpPr>
          <p:nvPr/>
        </p:nvSpPr>
        <p:spPr bwMode="auto">
          <a:xfrm>
            <a:off x="168513" y="5943600"/>
            <a:ext cx="8775224" cy="769441"/>
          </a:xfrm>
          <a:prstGeom prst="rect">
            <a:avLst/>
          </a:prstGeom>
          <a:noFill/>
          <a:ln w="9525" algn="ctr">
            <a:noFill/>
            <a:miter lim="800000"/>
            <a:headEnd/>
            <a:tailEnd/>
          </a:ln>
          <a:effectLst/>
        </p:spPr>
        <p:txBody>
          <a:bodyPr wrap="none">
            <a:spAutoFit/>
          </a:bodyPr>
          <a:lstStyle/>
          <a:p>
            <a:pPr algn="ctr">
              <a:defRPr/>
            </a:pPr>
            <a:r>
              <a:rPr lang="en-US" sz="2200" b="1" dirty="0">
                <a:effectLst>
                  <a:outerShdw blurRad="38100" dist="38100" dir="2700000" algn="tl">
                    <a:srgbClr val="C0C0C0"/>
                  </a:outerShdw>
                </a:effectLst>
                <a:latin typeface="Calibri" pitchFamily="34" charset="0"/>
              </a:rPr>
              <a:t>Computational scan phenotypes for novel models of a disease of interest,</a:t>
            </a:r>
          </a:p>
          <a:p>
            <a:pPr algn="ctr">
              <a:defRPr/>
            </a:pPr>
            <a:r>
              <a:rPr lang="en-US" sz="2200" b="1" dirty="0">
                <a:effectLst>
                  <a:outerShdw blurRad="38100" dist="38100" dir="2700000" algn="tl">
                    <a:srgbClr val="C0C0C0"/>
                  </a:outerShdw>
                </a:effectLst>
                <a:latin typeface="Calibri" pitchFamily="34" charset="0"/>
              </a:rPr>
              <a:t>identify significant </a:t>
            </a:r>
            <a:r>
              <a:rPr lang="en-US" sz="2200" b="1" dirty="0" err="1">
                <a:effectLst>
                  <a:outerShdw blurRad="38100" dist="38100" dir="2700000" algn="tl">
                    <a:srgbClr val="C0C0C0"/>
                  </a:outerShdw>
                </a:effectLst>
                <a:latin typeface="Calibri" pitchFamily="34" charset="0"/>
              </a:rPr>
              <a:t>phenologs</a:t>
            </a:r>
            <a:r>
              <a:rPr lang="en-US" sz="2200" b="1" dirty="0">
                <a:effectLst>
                  <a:outerShdw blurRad="38100" dist="38100" dir="2700000" algn="tl">
                    <a:srgbClr val="C0C0C0"/>
                  </a:outerShdw>
                </a:effectLst>
                <a:latin typeface="Calibri" pitchFamily="34" charset="0"/>
              </a:rPr>
              <a:t> using permutation tests</a:t>
            </a:r>
          </a:p>
        </p:txBody>
      </p:sp>
      <p:sp>
        <p:nvSpPr>
          <p:cNvPr id="24594" name="Line 28"/>
          <p:cNvSpPr>
            <a:spLocks noChangeShapeType="1"/>
          </p:cNvSpPr>
          <p:nvPr/>
        </p:nvSpPr>
        <p:spPr bwMode="auto">
          <a:xfrm>
            <a:off x="4648200" y="5638800"/>
            <a:ext cx="0" cy="304800"/>
          </a:xfrm>
          <a:prstGeom prst="line">
            <a:avLst/>
          </a:prstGeom>
          <a:noFill/>
          <a:ln w="9525">
            <a:solidFill>
              <a:schemeClr val="tx1"/>
            </a:solidFill>
            <a:round/>
            <a:headEnd/>
            <a:tailEnd type="triangle" w="med" len="med"/>
          </a:ln>
        </p:spPr>
        <p:txBody>
          <a:bodyPr/>
          <a:lstStyle/>
          <a:p>
            <a:endParaRPr lang="en-US">
              <a:latin typeface="Calibri" pitchFamily="34" charset="0"/>
            </a:endParaRPr>
          </a:p>
        </p:txBody>
      </p:sp>
      <p:sp>
        <p:nvSpPr>
          <p:cNvPr id="1852445" name="Text Box 29"/>
          <p:cNvSpPr txBox="1">
            <a:spLocks noChangeArrowheads="1"/>
          </p:cNvSpPr>
          <p:nvPr/>
        </p:nvSpPr>
        <p:spPr bwMode="auto">
          <a:xfrm>
            <a:off x="1045250" y="0"/>
            <a:ext cx="7253525" cy="523220"/>
          </a:xfrm>
          <a:prstGeom prst="rect">
            <a:avLst/>
          </a:prstGeom>
          <a:noFill/>
          <a:ln w="9525" algn="ctr">
            <a:noFill/>
            <a:miter lim="800000"/>
            <a:headEnd/>
            <a:tailEnd/>
          </a:ln>
          <a:effectLst/>
        </p:spPr>
        <p:txBody>
          <a:bodyPr wrap="none">
            <a:spAutoFit/>
          </a:bodyPr>
          <a:lstStyle/>
          <a:p>
            <a:pPr algn="ctr">
              <a:defRPr/>
            </a:pPr>
            <a:r>
              <a:rPr lang="en-US" sz="2800" b="1" dirty="0">
                <a:effectLst>
                  <a:outerShdw blurRad="38100" dist="38100" dir="2700000" algn="tl">
                    <a:srgbClr val="C0C0C0"/>
                  </a:outerShdw>
                </a:effectLst>
                <a:latin typeface="Calibri" pitchFamily="34" charset="0"/>
              </a:rPr>
              <a:t>Building &amp; searching a collection of phenotypes</a:t>
            </a:r>
          </a:p>
        </p:txBody>
      </p:sp>
      <p:sp>
        <p:nvSpPr>
          <p:cNvPr id="11"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smtClean="0">
                <a:latin typeface="Calibri" pitchFamily="34" charset="0"/>
              </a:rPr>
              <a:t>107:6544-9 (</a:t>
            </a:r>
            <a:r>
              <a:rPr lang="en-US" sz="1000" dirty="0">
                <a:latin typeface="Calibri" pitchFamily="34" charset="0"/>
              </a:rPr>
              <a:t>2010)</a:t>
            </a:r>
          </a:p>
        </p:txBody>
      </p:sp>
    </p:spTree>
    <p:extLst>
      <p:ext uri="{BB962C8B-B14F-4D97-AF65-F5344CB8AC3E}">
        <p14:creationId xmlns:p14="http://schemas.microsoft.com/office/powerpoint/2010/main" val="43510190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r="54965" b="59813"/>
          <a:stretch>
            <a:fillRect/>
          </a:stretch>
        </p:blipFill>
        <p:spPr bwMode="auto">
          <a:xfrm>
            <a:off x="1650206" y="688942"/>
            <a:ext cx="6350794" cy="594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91619" name="Text Box 3"/>
          <p:cNvSpPr txBox="1">
            <a:spLocks noChangeArrowheads="1"/>
          </p:cNvSpPr>
          <p:nvPr/>
        </p:nvSpPr>
        <p:spPr bwMode="auto">
          <a:xfrm>
            <a:off x="1790136" y="-83641"/>
            <a:ext cx="5448864" cy="769441"/>
          </a:xfrm>
          <a:prstGeom prst="rect">
            <a:avLst/>
          </a:prstGeom>
          <a:noFill/>
          <a:ln w="9525" algn="ctr">
            <a:noFill/>
            <a:miter lim="800000"/>
            <a:headEnd/>
            <a:tailEnd/>
          </a:ln>
          <a:effectLst/>
        </p:spPr>
        <p:txBody>
          <a:bodyPr wrap="none">
            <a:spAutoFit/>
          </a:bodyPr>
          <a:lstStyle/>
          <a:p>
            <a:pPr algn="ctr">
              <a:defRPr/>
            </a:pPr>
            <a:r>
              <a:rPr lang="en-US" sz="4400" b="1" dirty="0" smtClean="0">
                <a:effectLst>
                  <a:outerShdw blurRad="38100" dist="38100" dir="2700000" algn="tl">
                    <a:srgbClr val="C0C0C0"/>
                  </a:outerShdw>
                </a:effectLst>
                <a:latin typeface="Calibri" pitchFamily="34" charset="0"/>
              </a:rPr>
              <a:t>Discovering </a:t>
            </a:r>
            <a:r>
              <a:rPr lang="en-US" sz="4400" b="1" dirty="0" err="1">
                <a:effectLst>
                  <a:outerShdw blurRad="38100" dist="38100" dir="2700000" algn="tl">
                    <a:srgbClr val="C0C0C0"/>
                  </a:outerShdw>
                </a:effectLst>
                <a:latin typeface="Calibri" pitchFamily="34" charset="0"/>
              </a:rPr>
              <a:t>phenologs</a:t>
            </a:r>
            <a:endParaRPr lang="en-US" sz="4400" b="1" dirty="0">
              <a:effectLst>
                <a:outerShdw blurRad="38100" dist="38100" dir="2700000" algn="tl">
                  <a:srgbClr val="C0C0C0"/>
                </a:outerShdw>
              </a:effectLst>
              <a:latin typeface="Calibri" pitchFamily="34" charset="0"/>
            </a:endParaRPr>
          </a:p>
        </p:txBody>
      </p:sp>
      <p:sp>
        <p:nvSpPr>
          <p:cNvPr id="21509" name="Rectangle 5"/>
          <p:cNvSpPr>
            <a:spLocks noChangeArrowheads="1"/>
          </p:cNvSpPr>
          <p:nvPr/>
        </p:nvSpPr>
        <p:spPr bwMode="auto">
          <a:xfrm>
            <a:off x="1752600" y="685800"/>
            <a:ext cx="457200" cy="4572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21510" name="Rectangle 6"/>
          <p:cNvSpPr>
            <a:spLocks noChangeArrowheads="1"/>
          </p:cNvSpPr>
          <p:nvPr/>
        </p:nvSpPr>
        <p:spPr bwMode="auto">
          <a:xfrm>
            <a:off x="7467600" y="685800"/>
            <a:ext cx="457200" cy="4572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8"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smtClean="0">
                <a:latin typeface="Calibri" pitchFamily="34" charset="0"/>
              </a:rPr>
              <a:t>107:6544-9 (</a:t>
            </a:r>
            <a:r>
              <a:rPr lang="en-US" sz="1000" dirty="0">
                <a:latin typeface="Calibri" pitchFamily="34" charset="0"/>
              </a:rPr>
              <a:t>2010)</a:t>
            </a:r>
          </a:p>
        </p:txBody>
      </p:sp>
    </p:spTree>
    <p:extLst>
      <p:ext uri="{BB962C8B-B14F-4D97-AF65-F5344CB8AC3E}">
        <p14:creationId xmlns:p14="http://schemas.microsoft.com/office/powerpoint/2010/main" val="2126765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8" name="Text Box 11"/>
          <p:cNvSpPr txBox="1">
            <a:spLocks noChangeArrowheads="1"/>
          </p:cNvSpPr>
          <p:nvPr/>
        </p:nvSpPr>
        <p:spPr bwMode="auto">
          <a:xfrm>
            <a:off x="228600" y="2286000"/>
            <a:ext cx="8458200" cy="4401205"/>
          </a:xfrm>
          <a:prstGeom prst="rect">
            <a:avLst/>
          </a:prstGeom>
          <a:noFill/>
          <a:ln w="9525" algn="ctr">
            <a:noFill/>
            <a:miter lim="800000"/>
            <a:headEnd/>
            <a:tailEnd/>
          </a:ln>
        </p:spPr>
        <p:txBody>
          <a:bodyPr wrap="square">
            <a:spAutoFit/>
          </a:bodyPr>
          <a:lstStyle/>
          <a:p>
            <a:r>
              <a:rPr lang="en-US" sz="2800" b="1" dirty="0">
                <a:latin typeface="Calibri" pitchFamily="34" charset="0"/>
              </a:rPr>
              <a:t>yeast lovastatin sensitivity	 </a:t>
            </a:r>
            <a:r>
              <a:rPr lang="en-US" sz="2800" b="1" dirty="0" smtClean="0">
                <a:latin typeface="Calibri" pitchFamily="34" charset="0"/>
              </a:rPr>
              <a:t>       angiogenesis </a:t>
            </a:r>
            <a:r>
              <a:rPr lang="en-US" sz="2800" b="1" dirty="0">
                <a:latin typeface="Calibri" pitchFamily="34" charset="0"/>
              </a:rPr>
              <a:t>defects</a:t>
            </a:r>
          </a:p>
          <a:p>
            <a:endParaRPr lang="en-US" sz="2800" b="1" dirty="0">
              <a:latin typeface="Calibri" pitchFamily="34" charset="0"/>
            </a:endParaRPr>
          </a:p>
          <a:p>
            <a:r>
              <a:rPr lang="en-US" sz="2800" b="1" dirty="0">
                <a:latin typeface="Calibri" pitchFamily="34" charset="0"/>
              </a:rPr>
              <a:t>worm abnormal body </a:t>
            </a:r>
            <a:r>
              <a:rPr lang="en-US" sz="2800" b="1" dirty="0" smtClean="0">
                <a:latin typeface="Calibri" pitchFamily="34" charset="0"/>
              </a:rPr>
              <a:t>wall	        gastrointestinal</a:t>
            </a:r>
          </a:p>
          <a:p>
            <a:r>
              <a:rPr lang="en-US" sz="2800" b="1" dirty="0" smtClean="0">
                <a:latin typeface="Calibri" pitchFamily="34" charset="0"/>
              </a:rPr>
              <a:t>muscle </a:t>
            </a:r>
            <a:r>
              <a:rPr lang="en-US" sz="2800" b="1" dirty="0">
                <a:latin typeface="Calibri" pitchFamily="34" charset="0"/>
              </a:rPr>
              <a:t>cell polarization	</a:t>
            </a:r>
            <a:r>
              <a:rPr lang="en-US" sz="2800" b="1" dirty="0" smtClean="0">
                <a:latin typeface="Calibri" pitchFamily="34" charset="0"/>
              </a:rPr>
              <a:t>	        hemorrhage</a:t>
            </a:r>
            <a:endParaRPr lang="en-US" sz="2800" b="1" dirty="0">
              <a:latin typeface="Calibri" pitchFamily="34" charset="0"/>
            </a:endParaRPr>
          </a:p>
          <a:p>
            <a:endParaRPr lang="en-US" sz="2800" b="1" dirty="0">
              <a:latin typeface="Calibri" pitchFamily="34" charset="0"/>
            </a:endParaRPr>
          </a:p>
          <a:p>
            <a:r>
              <a:rPr lang="en-US" sz="2800" b="1" dirty="0">
                <a:latin typeface="Calibri" pitchFamily="34" charset="0"/>
              </a:rPr>
              <a:t>yeast </a:t>
            </a:r>
            <a:r>
              <a:rPr lang="en-US" sz="2800" b="1" dirty="0" err="1">
                <a:latin typeface="Calibri" pitchFamily="34" charset="0"/>
              </a:rPr>
              <a:t>hydroxyurea</a:t>
            </a:r>
            <a:r>
              <a:rPr lang="en-US" sz="2800" b="1" dirty="0">
                <a:latin typeface="Calibri" pitchFamily="34" charset="0"/>
              </a:rPr>
              <a:t> sensitivity	</a:t>
            </a:r>
            <a:r>
              <a:rPr lang="en-US" sz="2800" b="1" dirty="0" smtClean="0">
                <a:latin typeface="Calibri" pitchFamily="34" charset="0"/>
              </a:rPr>
              <a:t>        hemolytic </a:t>
            </a:r>
            <a:r>
              <a:rPr lang="en-US" sz="2800" b="1" dirty="0">
                <a:latin typeface="Calibri" pitchFamily="34" charset="0"/>
              </a:rPr>
              <a:t>anemia </a:t>
            </a:r>
            <a:endParaRPr lang="en-US" sz="2800" b="1" dirty="0" smtClean="0">
              <a:latin typeface="Calibri" pitchFamily="34" charset="0"/>
            </a:endParaRPr>
          </a:p>
          <a:p>
            <a:endParaRPr lang="en-US" sz="2800" b="1" dirty="0" smtClean="0">
              <a:latin typeface="Calibri" pitchFamily="34" charset="0"/>
            </a:endParaRPr>
          </a:p>
          <a:p>
            <a:r>
              <a:rPr lang="en-US" sz="2800" b="1" dirty="0" smtClean="0">
                <a:latin typeface="Calibri" pitchFamily="34" charset="0"/>
              </a:rPr>
              <a:t>plant cotyledon			        mental</a:t>
            </a:r>
          </a:p>
          <a:p>
            <a:r>
              <a:rPr lang="en-US" sz="2800" b="1" dirty="0" smtClean="0">
                <a:latin typeface="Calibri" pitchFamily="34" charset="0"/>
              </a:rPr>
              <a:t>development defects		        retardation</a:t>
            </a:r>
            <a:endParaRPr lang="en-US" sz="2800" b="1" dirty="0">
              <a:latin typeface="Calibri" pitchFamily="34" charset="0"/>
            </a:endParaRPr>
          </a:p>
          <a:p>
            <a:r>
              <a:rPr lang="en-US" sz="2800" b="1" dirty="0" smtClean="0">
                <a:latin typeface="Calibri" pitchFamily="34" charset="0"/>
              </a:rPr>
              <a:t>		</a:t>
            </a:r>
          </a:p>
        </p:txBody>
      </p:sp>
      <p:sp>
        <p:nvSpPr>
          <p:cNvPr id="25609" name="Text Box 12"/>
          <p:cNvSpPr txBox="1">
            <a:spLocks noChangeArrowheads="1"/>
          </p:cNvSpPr>
          <p:nvPr/>
        </p:nvSpPr>
        <p:spPr bwMode="auto">
          <a:xfrm>
            <a:off x="533400" y="1752600"/>
            <a:ext cx="7392408" cy="461665"/>
          </a:xfrm>
          <a:prstGeom prst="rect">
            <a:avLst/>
          </a:prstGeom>
          <a:noFill/>
          <a:ln w="9525" algn="ctr">
            <a:noFill/>
            <a:miter lim="800000"/>
            <a:headEnd/>
            <a:tailEnd/>
          </a:ln>
        </p:spPr>
        <p:txBody>
          <a:bodyPr wrap="none">
            <a:spAutoFit/>
          </a:bodyPr>
          <a:lstStyle/>
          <a:p>
            <a:r>
              <a:rPr lang="en-US" sz="2400" u="sng" dirty="0">
                <a:latin typeface="Calibri" pitchFamily="34" charset="0"/>
              </a:rPr>
              <a:t>A defect in...</a:t>
            </a:r>
            <a:r>
              <a:rPr lang="en-US" sz="2400" dirty="0">
                <a:latin typeface="Calibri" pitchFamily="34" charset="0"/>
              </a:rPr>
              <a:t>			        </a:t>
            </a:r>
            <a:r>
              <a:rPr lang="en-US" sz="2400" dirty="0" smtClean="0">
                <a:latin typeface="Calibri" pitchFamily="34" charset="0"/>
              </a:rPr>
              <a:t>	</a:t>
            </a:r>
            <a:r>
              <a:rPr lang="en-US" sz="2400" u="sng" dirty="0" smtClean="0">
                <a:latin typeface="Calibri" pitchFamily="34" charset="0"/>
              </a:rPr>
              <a:t>suggests </a:t>
            </a:r>
            <a:r>
              <a:rPr lang="en-US" sz="2400" u="sng" dirty="0">
                <a:latin typeface="Calibri" pitchFamily="34" charset="0"/>
              </a:rPr>
              <a:t>genes for ...</a:t>
            </a:r>
          </a:p>
        </p:txBody>
      </p:sp>
      <p:sp>
        <p:nvSpPr>
          <p:cNvPr id="1774611" name="Text Box 19"/>
          <p:cNvSpPr txBox="1">
            <a:spLocks noChangeArrowheads="1"/>
          </p:cNvSpPr>
          <p:nvPr/>
        </p:nvSpPr>
        <p:spPr bwMode="auto">
          <a:xfrm>
            <a:off x="0" y="12700"/>
            <a:ext cx="9144000" cy="1754326"/>
          </a:xfrm>
          <a:prstGeom prst="rect">
            <a:avLst/>
          </a:prstGeom>
          <a:noFill/>
          <a:ln w="9525" algn="ctr">
            <a:noFill/>
            <a:miter lim="800000"/>
            <a:headEnd/>
            <a:tailEnd/>
          </a:ln>
          <a:effectLst/>
        </p:spPr>
        <p:txBody>
          <a:bodyPr wrap="square">
            <a:spAutoFit/>
          </a:bodyPr>
          <a:lstStyle/>
          <a:p>
            <a:pPr algn="ctr">
              <a:defRPr/>
            </a:pPr>
            <a:r>
              <a:rPr lang="en-US" sz="3600" b="1" dirty="0" smtClean="0">
                <a:latin typeface="Calibri" pitchFamily="34" charset="0"/>
              </a:rPr>
              <a:t>Computationally, we find many genes shared between human diseases </a:t>
            </a:r>
            <a:r>
              <a:rPr lang="en-US" sz="3600" b="1" dirty="0">
                <a:latin typeface="Calibri" pitchFamily="34" charset="0"/>
              </a:rPr>
              <a:t>and </a:t>
            </a:r>
            <a:endParaRPr lang="en-US" sz="3600" b="1" dirty="0" smtClean="0">
              <a:latin typeface="Calibri" pitchFamily="34" charset="0"/>
            </a:endParaRPr>
          </a:p>
          <a:p>
            <a:pPr algn="ctr">
              <a:defRPr/>
            </a:pPr>
            <a:r>
              <a:rPr lang="en-US" sz="3600" b="1" dirty="0" smtClean="0">
                <a:latin typeface="Calibri" pitchFamily="34" charset="0"/>
              </a:rPr>
              <a:t>mouse</a:t>
            </a:r>
            <a:r>
              <a:rPr lang="en-US" sz="3600" b="1" dirty="0">
                <a:latin typeface="Calibri" pitchFamily="34" charset="0"/>
              </a:rPr>
              <a:t>, yeast, </a:t>
            </a:r>
            <a:r>
              <a:rPr lang="en-US" sz="3600" b="1" dirty="0" smtClean="0">
                <a:latin typeface="Calibri" pitchFamily="34" charset="0"/>
              </a:rPr>
              <a:t>worm, and even plant traits</a:t>
            </a:r>
            <a:endParaRPr lang="en-US" sz="3600" b="1" dirty="0">
              <a:latin typeface="Calibri" pitchFamily="34" charset="0"/>
            </a:endParaRPr>
          </a:p>
        </p:txBody>
      </p:sp>
      <p:cxnSp>
        <p:nvCxnSpPr>
          <p:cNvPr id="10" name="Straight Arrow Connector 9"/>
          <p:cNvCxnSpPr/>
          <p:nvPr/>
        </p:nvCxnSpPr>
        <p:spPr>
          <a:xfrm>
            <a:off x="4487863" y="2577882"/>
            <a:ext cx="846137" cy="0"/>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487863" y="3644682"/>
            <a:ext cx="846137" cy="0"/>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800600" y="4716945"/>
            <a:ext cx="533400" cy="1588"/>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038600" y="5778282"/>
            <a:ext cx="1295400" cy="1588"/>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52400" y="5334000"/>
            <a:ext cx="777340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52400" y="4486602"/>
            <a:ext cx="830579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1107" y="3187482"/>
            <a:ext cx="830709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04800" y="1828800"/>
            <a:ext cx="8534400" cy="1348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12"/>
          <p:cNvSpPr txBox="1">
            <a:spLocks noChangeArrowheads="1"/>
          </p:cNvSpPr>
          <p:nvPr/>
        </p:nvSpPr>
        <p:spPr bwMode="auto">
          <a:xfrm>
            <a:off x="6010814" y="6457890"/>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smtClean="0">
                <a:latin typeface="Calibri" pitchFamily="34" charset="0"/>
              </a:rPr>
              <a:t>107:6544-9 (</a:t>
            </a:r>
            <a:r>
              <a:rPr lang="en-US" sz="1000" dirty="0">
                <a:latin typeface="Calibri" pitchFamily="34" charset="0"/>
              </a:rPr>
              <a:t>2010</a:t>
            </a:r>
            <a:r>
              <a:rPr lang="en-US" sz="1000" dirty="0" smtClean="0">
                <a:latin typeface="Calibri" pitchFamily="34" charset="0"/>
              </a:rPr>
              <a:t>)</a:t>
            </a:r>
          </a:p>
          <a:p>
            <a:pPr algn="r" eaLnBrk="1" hangingPunct="1"/>
            <a:r>
              <a:rPr lang="en-US" sz="1000" dirty="0" smtClean="0">
                <a:latin typeface="Calibri" pitchFamily="34" charset="0"/>
              </a:rPr>
              <a:t>Woods, </a:t>
            </a:r>
            <a:r>
              <a:rPr lang="en-US" sz="1000" dirty="0" err="1" smtClean="0">
                <a:latin typeface="Calibri" pitchFamily="34" charset="0"/>
              </a:rPr>
              <a:t>Blom</a:t>
            </a:r>
            <a:r>
              <a:rPr lang="en-US" sz="1000" dirty="0" smtClean="0">
                <a:latin typeface="Calibri" pitchFamily="34" charset="0"/>
              </a:rPr>
              <a:t> </a:t>
            </a:r>
            <a:r>
              <a:rPr lang="en-US" sz="1000" i="1" dirty="0" smtClean="0">
                <a:latin typeface="Calibri" pitchFamily="34" charset="0"/>
              </a:rPr>
              <a:t>et al. BMC </a:t>
            </a:r>
            <a:r>
              <a:rPr lang="en-US" sz="1000" i="1" dirty="0">
                <a:latin typeface="Calibri" pitchFamily="34" charset="0"/>
              </a:rPr>
              <a:t>Bioinformatics</a:t>
            </a:r>
            <a:r>
              <a:rPr lang="en-US" sz="1000" dirty="0">
                <a:latin typeface="Calibri" pitchFamily="34" charset="0"/>
              </a:rPr>
              <a:t>, 14:203 (2013)</a:t>
            </a:r>
          </a:p>
        </p:txBody>
      </p:sp>
    </p:spTree>
    <p:extLst>
      <p:ext uri="{BB962C8B-B14F-4D97-AF65-F5344CB8AC3E}">
        <p14:creationId xmlns:p14="http://schemas.microsoft.com/office/powerpoint/2010/main" val="19134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4" name="Text Box 6"/>
          <p:cNvSpPr txBox="1">
            <a:spLocks noChangeArrowheads="1"/>
          </p:cNvSpPr>
          <p:nvPr/>
        </p:nvSpPr>
        <p:spPr bwMode="auto">
          <a:xfrm>
            <a:off x="4191000" y="716340"/>
            <a:ext cx="4800600" cy="1569660"/>
          </a:xfrm>
          <a:prstGeom prst="rect">
            <a:avLst/>
          </a:prstGeom>
          <a:noFill/>
          <a:ln w="9525" algn="ctr">
            <a:noFill/>
            <a:miter lim="800000"/>
            <a:headEnd/>
            <a:tailEnd/>
          </a:ln>
        </p:spPr>
        <p:txBody>
          <a:bodyPr wrap="square">
            <a:spAutoFit/>
          </a:bodyPr>
          <a:lstStyle/>
          <a:p>
            <a:pPr algn="ctr"/>
            <a:r>
              <a:rPr lang="en-US" sz="3200" b="1" dirty="0" err="1">
                <a:latin typeface="Calibri" pitchFamily="34" charset="0"/>
              </a:rPr>
              <a:t>Waardenburg</a:t>
            </a:r>
            <a:r>
              <a:rPr lang="en-US" sz="3200" b="1" dirty="0">
                <a:latin typeface="Calibri" pitchFamily="34" charset="0"/>
              </a:rPr>
              <a:t> </a:t>
            </a:r>
            <a:r>
              <a:rPr lang="en-US" sz="3200" b="1" dirty="0" smtClean="0">
                <a:latin typeface="Calibri" pitchFamily="34" charset="0"/>
              </a:rPr>
              <a:t>syndrome accounts for ~2-5</a:t>
            </a:r>
            <a:r>
              <a:rPr lang="en-US" sz="3200" b="1" dirty="0">
                <a:latin typeface="Calibri" pitchFamily="34" charset="0"/>
              </a:rPr>
              <a:t>% of cases of </a:t>
            </a:r>
            <a:r>
              <a:rPr lang="en-US" sz="3200" b="1" dirty="0" smtClean="0">
                <a:latin typeface="Calibri" pitchFamily="34" charset="0"/>
              </a:rPr>
              <a:t>deafness</a:t>
            </a:r>
            <a:endParaRPr lang="en-US" sz="3200" b="1" dirty="0">
              <a:latin typeface="Calibri" pitchFamily="34" charset="0"/>
            </a:endParaRPr>
          </a:p>
        </p:txBody>
      </p:sp>
      <p:pic>
        <p:nvPicPr>
          <p:cNvPr id="37897" name="Picture 9"/>
          <p:cNvPicPr>
            <a:picLocks noChangeAspect="1" noChangeArrowheads="1"/>
          </p:cNvPicPr>
          <p:nvPr/>
        </p:nvPicPr>
        <p:blipFill>
          <a:blip r:embed="rId3"/>
          <a:srcRect/>
          <a:stretch>
            <a:fillRect/>
          </a:stretch>
        </p:blipFill>
        <p:spPr bwMode="auto">
          <a:xfrm>
            <a:off x="310612" y="3124202"/>
            <a:ext cx="2589114" cy="3207162"/>
          </a:xfrm>
          <a:prstGeom prst="rect">
            <a:avLst/>
          </a:prstGeom>
          <a:noFill/>
          <a:ln w="9525" algn="ctr">
            <a:noFill/>
            <a:miter lim="800000"/>
            <a:headEnd/>
            <a:tailEnd/>
          </a:ln>
        </p:spPr>
      </p:pic>
      <p:pic>
        <p:nvPicPr>
          <p:cNvPr id="37898" name="Picture 10"/>
          <p:cNvPicPr>
            <a:picLocks noChangeAspect="1" noChangeArrowheads="1"/>
          </p:cNvPicPr>
          <p:nvPr/>
        </p:nvPicPr>
        <p:blipFill>
          <a:blip r:embed="rId4"/>
          <a:srcRect l="20213" r="10106" b="48677"/>
          <a:stretch>
            <a:fillRect/>
          </a:stretch>
        </p:blipFill>
        <p:spPr bwMode="auto">
          <a:xfrm>
            <a:off x="2946504" y="3124200"/>
            <a:ext cx="2893128" cy="3207163"/>
          </a:xfrm>
          <a:prstGeom prst="rect">
            <a:avLst/>
          </a:prstGeom>
          <a:noFill/>
          <a:ln w="9525" algn="ctr">
            <a:noFill/>
            <a:miter lim="800000"/>
            <a:headEnd/>
            <a:tailEnd/>
          </a:ln>
        </p:spPr>
      </p:pic>
      <p:pic>
        <p:nvPicPr>
          <p:cNvPr id="37899" name="Picture 11"/>
          <p:cNvPicPr>
            <a:picLocks noChangeAspect="1" noChangeArrowheads="1"/>
          </p:cNvPicPr>
          <p:nvPr/>
        </p:nvPicPr>
        <p:blipFill>
          <a:blip r:embed="rId5"/>
          <a:srcRect/>
          <a:stretch>
            <a:fillRect/>
          </a:stretch>
        </p:blipFill>
        <p:spPr bwMode="auto">
          <a:xfrm>
            <a:off x="304800" y="304800"/>
            <a:ext cx="3688237" cy="2642569"/>
          </a:xfrm>
          <a:prstGeom prst="rect">
            <a:avLst/>
          </a:prstGeom>
          <a:noFill/>
          <a:ln w="9525" algn="ctr">
            <a:noFill/>
            <a:miter lim="800000"/>
            <a:headEnd/>
            <a:tailEnd/>
          </a:ln>
        </p:spPr>
      </p:pic>
      <p:pic>
        <p:nvPicPr>
          <p:cNvPr id="37900" name="Picture 12"/>
          <p:cNvPicPr>
            <a:picLocks noChangeAspect="1" noChangeArrowheads="1"/>
          </p:cNvPicPr>
          <p:nvPr/>
        </p:nvPicPr>
        <p:blipFill>
          <a:blip r:embed="rId6"/>
          <a:srcRect b="17758"/>
          <a:stretch>
            <a:fillRect/>
          </a:stretch>
        </p:blipFill>
        <p:spPr bwMode="auto">
          <a:xfrm>
            <a:off x="5873212" y="3124201"/>
            <a:ext cx="2889788" cy="3207162"/>
          </a:xfrm>
          <a:prstGeom prst="rect">
            <a:avLst/>
          </a:prstGeom>
          <a:noFill/>
          <a:ln w="9525" algn="ctr">
            <a:noFill/>
            <a:miter lim="800000"/>
            <a:headEnd/>
            <a:tailEnd/>
          </a:ln>
        </p:spPr>
      </p:pic>
      <p:sp>
        <p:nvSpPr>
          <p:cNvPr id="37901" name="Rectangle 13"/>
          <p:cNvSpPr>
            <a:spLocks noChangeArrowheads="1"/>
          </p:cNvSpPr>
          <p:nvPr/>
        </p:nvSpPr>
        <p:spPr bwMode="auto">
          <a:xfrm rot="-5400000">
            <a:off x="-915998" y="1827202"/>
            <a:ext cx="2226151" cy="215444"/>
          </a:xfrm>
          <a:prstGeom prst="rect">
            <a:avLst/>
          </a:prstGeom>
          <a:noFill/>
          <a:ln w="9525" algn="ctr">
            <a:noFill/>
            <a:miter lim="800000"/>
            <a:headEnd/>
            <a:tailEnd/>
          </a:ln>
        </p:spPr>
        <p:txBody>
          <a:bodyPr wrap="square" anchor="ctr">
            <a:spAutoFit/>
          </a:bodyPr>
          <a:lstStyle/>
          <a:p>
            <a:r>
              <a:rPr lang="en-US" sz="800" dirty="0"/>
              <a:t>Michael Murphy, M.D. </a:t>
            </a:r>
          </a:p>
        </p:txBody>
      </p:sp>
      <p:sp>
        <p:nvSpPr>
          <p:cNvPr id="37902" name="Text Box 14"/>
          <p:cNvSpPr txBox="1">
            <a:spLocks noChangeArrowheads="1"/>
          </p:cNvSpPr>
          <p:nvPr/>
        </p:nvSpPr>
        <p:spPr bwMode="auto">
          <a:xfrm rot="-5400000">
            <a:off x="-1473510" y="4555123"/>
            <a:ext cx="3352801" cy="338554"/>
          </a:xfrm>
          <a:prstGeom prst="rect">
            <a:avLst/>
          </a:prstGeom>
          <a:noFill/>
          <a:ln w="9525" algn="ctr">
            <a:noFill/>
            <a:miter lim="800000"/>
            <a:headEnd/>
            <a:tailEnd/>
          </a:ln>
        </p:spPr>
        <p:txBody>
          <a:bodyPr wrap="square">
            <a:spAutoFit/>
          </a:bodyPr>
          <a:lstStyle/>
          <a:p>
            <a:r>
              <a:rPr lang="en-US" sz="800" dirty="0"/>
              <a:t>Assorted </a:t>
            </a:r>
            <a:r>
              <a:rPr lang="en-US" sz="800" dirty="0" smtClean="0"/>
              <a:t>websites, incl. www.verywell.com/waardenburg-syndrome-1048692</a:t>
            </a:r>
            <a:r>
              <a:rPr lang="en-US" sz="800" dirty="0"/>
              <a:t>, http://stephaniemariesanchez.blogspot.com/</a:t>
            </a:r>
          </a:p>
        </p:txBody>
      </p:sp>
    </p:spTree>
    <p:extLst>
      <p:ext uri="{BB962C8B-B14F-4D97-AF65-F5344CB8AC3E}">
        <p14:creationId xmlns:p14="http://schemas.microsoft.com/office/powerpoint/2010/main" val="1803346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607" t="16176" r="28634" b="32893"/>
          <a:stretch/>
        </p:blipFill>
        <p:spPr bwMode="auto">
          <a:xfrm>
            <a:off x="536830" y="1752600"/>
            <a:ext cx="8149970" cy="4113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6" name="Text Box 8"/>
          <p:cNvSpPr txBox="1">
            <a:spLocks noChangeArrowheads="1"/>
          </p:cNvSpPr>
          <p:nvPr/>
        </p:nvSpPr>
        <p:spPr bwMode="auto">
          <a:xfrm>
            <a:off x="228600" y="381000"/>
            <a:ext cx="8936357" cy="584775"/>
          </a:xfrm>
          <a:prstGeom prst="rect">
            <a:avLst/>
          </a:prstGeom>
          <a:noFill/>
          <a:ln w="9525" algn="ctr">
            <a:noFill/>
            <a:miter lim="800000"/>
            <a:headEnd/>
            <a:tailEnd/>
          </a:ln>
        </p:spPr>
        <p:txBody>
          <a:bodyPr wrap="none">
            <a:spAutoFit/>
          </a:bodyPr>
          <a:lstStyle/>
          <a:p>
            <a:r>
              <a:rPr lang="en-US" sz="3200" b="1" dirty="0" smtClean="0">
                <a:latin typeface="Calibri" pitchFamily="34" charset="0"/>
              </a:rPr>
              <a:t>Plants sense and respond to gravity </a:t>
            </a:r>
            <a:r>
              <a:rPr lang="en-US" sz="3200" b="1" dirty="0" smtClean="0">
                <a:latin typeface="Calibri" pitchFamily="34" charset="0"/>
                <a:sym typeface="Wingdings" pitchFamily="2" charset="2"/>
              </a:rPr>
              <a:t> </a:t>
            </a:r>
            <a:r>
              <a:rPr lang="en-US" sz="3200" b="1" dirty="0" err="1" smtClean="0">
                <a:latin typeface="Calibri" pitchFamily="34" charset="0"/>
              </a:rPr>
              <a:t>gravitropism</a:t>
            </a:r>
            <a:endParaRPr lang="en-US" sz="3200" b="1" dirty="0">
              <a:latin typeface="Calibri" pitchFamily="34" charset="0"/>
            </a:endParaRPr>
          </a:p>
        </p:txBody>
      </p:sp>
      <p:sp>
        <p:nvSpPr>
          <p:cNvPr id="37904" name="Text Box 16"/>
          <p:cNvSpPr txBox="1">
            <a:spLocks noChangeArrowheads="1"/>
          </p:cNvSpPr>
          <p:nvPr/>
        </p:nvSpPr>
        <p:spPr bwMode="auto">
          <a:xfrm>
            <a:off x="7064375" y="5888861"/>
            <a:ext cx="1622425" cy="336550"/>
          </a:xfrm>
          <a:prstGeom prst="rect">
            <a:avLst/>
          </a:prstGeom>
          <a:noFill/>
          <a:ln w="9525" algn="ctr">
            <a:noFill/>
            <a:miter lim="800000"/>
            <a:headEnd/>
            <a:tailEnd/>
          </a:ln>
        </p:spPr>
        <p:txBody>
          <a:bodyPr wrap="none">
            <a:spAutoFit/>
          </a:bodyPr>
          <a:lstStyle/>
          <a:p>
            <a:r>
              <a:rPr lang="en-US" sz="800" dirty="0" err="1"/>
              <a:t>Fukaki</a:t>
            </a:r>
            <a:r>
              <a:rPr lang="en-US" sz="800" dirty="0"/>
              <a:t> </a:t>
            </a:r>
            <a:r>
              <a:rPr lang="en-US" sz="800" i="1" dirty="0"/>
              <a:t> et al., The Plant Journal</a:t>
            </a:r>
          </a:p>
          <a:p>
            <a:r>
              <a:rPr lang="en-US" sz="800" dirty="0"/>
              <a:t>14, 425–430 (1998)</a:t>
            </a:r>
          </a:p>
        </p:txBody>
      </p:sp>
    </p:spTree>
    <p:extLst>
      <p:ext uri="{BB962C8B-B14F-4D97-AF65-F5344CB8AC3E}">
        <p14:creationId xmlns:p14="http://schemas.microsoft.com/office/powerpoint/2010/main" val="23429978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5154" name="Text Box 2"/>
          <p:cNvSpPr txBox="1">
            <a:spLocks noChangeArrowheads="1"/>
          </p:cNvSpPr>
          <p:nvPr/>
        </p:nvSpPr>
        <p:spPr bwMode="auto">
          <a:xfrm>
            <a:off x="-38101" y="-36513"/>
            <a:ext cx="9182101" cy="1077218"/>
          </a:xfrm>
          <a:prstGeom prst="rect">
            <a:avLst/>
          </a:prstGeom>
          <a:noFill/>
          <a:ln w="9525" algn="ctr">
            <a:noFill/>
            <a:miter lim="800000"/>
            <a:headEnd/>
            <a:tailEnd/>
          </a:ln>
          <a:effectLst/>
        </p:spPr>
        <p:txBody>
          <a:bodyPr wrap="square">
            <a:spAutoFit/>
          </a:bodyPr>
          <a:lstStyle/>
          <a:p>
            <a:pPr algn="ctr">
              <a:defRPr/>
            </a:pPr>
            <a:r>
              <a:rPr lang="en-US" sz="3200" b="1" dirty="0" smtClean="0">
                <a:effectLst>
                  <a:outerShdw blurRad="38100" dist="38100" dir="2700000" algn="tl">
                    <a:srgbClr val="000000">
                      <a:alpha val="43137"/>
                    </a:srgbClr>
                  </a:outerShdw>
                </a:effectLst>
                <a:latin typeface="Calibri" pitchFamily="34" charset="0"/>
              </a:rPr>
              <a:t>Plant </a:t>
            </a:r>
            <a:r>
              <a:rPr lang="en-US" sz="3200" b="1" dirty="0" err="1" smtClean="0">
                <a:effectLst>
                  <a:outerShdw blurRad="38100" dist="38100" dir="2700000" algn="tl">
                    <a:srgbClr val="000000">
                      <a:alpha val="43137"/>
                    </a:srgbClr>
                  </a:outerShdw>
                </a:effectLst>
                <a:latin typeface="Calibri" pitchFamily="34" charset="0"/>
              </a:rPr>
              <a:t>gravitropism</a:t>
            </a:r>
            <a:r>
              <a:rPr lang="en-US" sz="3200" b="1" dirty="0" smtClean="0">
                <a:effectLst>
                  <a:outerShdw blurRad="38100" dist="38100" dir="2700000" algn="tl">
                    <a:srgbClr val="000000">
                      <a:alpha val="43137"/>
                    </a:srgbClr>
                  </a:outerShdw>
                </a:effectLst>
                <a:latin typeface="Calibri" pitchFamily="34" charset="0"/>
              </a:rPr>
              <a:t> predicts genes for </a:t>
            </a:r>
            <a:r>
              <a:rPr lang="en-US" sz="3200" b="1" dirty="0" err="1" smtClean="0">
                <a:effectLst>
                  <a:outerShdw blurRad="38100" dist="38100" dir="2700000" algn="tl">
                    <a:srgbClr val="000000">
                      <a:alpha val="43137"/>
                    </a:srgbClr>
                  </a:outerShdw>
                </a:effectLst>
                <a:latin typeface="Calibri" pitchFamily="34" charset="0"/>
              </a:rPr>
              <a:t>Waardenburg</a:t>
            </a:r>
            <a:r>
              <a:rPr lang="en-US" sz="3200" b="1" dirty="0" smtClean="0">
                <a:effectLst>
                  <a:outerShdw blurRad="38100" dist="38100" dir="2700000" algn="tl">
                    <a:srgbClr val="000000">
                      <a:alpha val="43137"/>
                    </a:srgbClr>
                  </a:outerShdw>
                </a:effectLst>
                <a:latin typeface="Calibri" pitchFamily="34" charset="0"/>
              </a:rPr>
              <a:t> </a:t>
            </a:r>
            <a:r>
              <a:rPr lang="en-US" sz="3200" b="1" dirty="0">
                <a:effectLst>
                  <a:outerShdw blurRad="38100" dist="38100" dir="2700000" algn="tl">
                    <a:srgbClr val="000000">
                      <a:alpha val="43137"/>
                    </a:srgbClr>
                  </a:outerShdw>
                </a:effectLst>
                <a:latin typeface="Calibri" pitchFamily="34" charset="0"/>
              </a:rPr>
              <a:t>syndrome, a human congenital </a:t>
            </a:r>
            <a:r>
              <a:rPr lang="en-US" sz="3200" b="1" dirty="0" smtClean="0">
                <a:effectLst>
                  <a:outerShdw blurRad="38100" dist="38100" dir="2700000" algn="tl">
                    <a:srgbClr val="000000">
                      <a:alpha val="43137"/>
                    </a:srgbClr>
                  </a:outerShdw>
                </a:effectLst>
                <a:latin typeface="Calibri" pitchFamily="34" charset="0"/>
              </a:rPr>
              <a:t>deafness syndrome</a:t>
            </a:r>
            <a:endParaRPr lang="en-US" sz="3200" b="1" dirty="0">
              <a:effectLst>
                <a:outerShdw blurRad="38100" dist="38100" dir="2700000" algn="tl">
                  <a:srgbClr val="000000">
                    <a:alpha val="43137"/>
                  </a:srgbClr>
                </a:outerShdw>
              </a:effectLst>
              <a:latin typeface="Calibri" pitchFamily="34" charset="0"/>
            </a:endParaRPr>
          </a:p>
        </p:txBody>
      </p:sp>
      <p:sp>
        <p:nvSpPr>
          <p:cNvPr id="37894" name="Text Box 6"/>
          <p:cNvSpPr txBox="1">
            <a:spLocks noChangeArrowheads="1"/>
          </p:cNvSpPr>
          <p:nvPr/>
        </p:nvSpPr>
        <p:spPr bwMode="auto">
          <a:xfrm>
            <a:off x="457200" y="6519446"/>
            <a:ext cx="2197461" cy="338554"/>
          </a:xfrm>
          <a:prstGeom prst="rect">
            <a:avLst/>
          </a:prstGeom>
          <a:noFill/>
          <a:ln w="9525" algn="ctr">
            <a:noFill/>
            <a:miter lim="800000"/>
            <a:headEnd/>
            <a:tailEnd/>
          </a:ln>
        </p:spPr>
        <p:txBody>
          <a:bodyPr wrap="none">
            <a:spAutoFit/>
          </a:bodyPr>
          <a:lstStyle/>
          <a:p>
            <a:r>
              <a:rPr lang="en-US" dirty="0" err="1">
                <a:latin typeface="Calibri" pitchFamily="34" charset="0"/>
              </a:rPr>
              <a:t>Waardenburg</a:t>
            </a:r>
            <a:r>
              <a:rPr lang="en-US" dirty="0">
                <a:latin typeface="Calibri" pitchFamily="34" charset="0"/>
              </a:rPr>
              <a:t> </a:t>
            </a:r>
            <a:r>
              <a:rPr lang="en-US" dirty="0" smtClean="0">
                <a:latin typeface="Calibri" pitchFamily="34" charset="0"/>
              </a:rPr>
              <a:t>syndrome</a:t>
            </a:r>
            <a:endParaRPr lang="en-US" dirty="0">
              <a:latin typeface="Calibri" pitchFamily="34" charset="0"/>
            </a:endParaRPr>
          </a:p>
        </p:txBody>
      </p:sp>
      <p:sp>
        <p:nvSpPr>
          <p:cNvPr id="37895" name="Text Box 7"/>
          <p:cNvSpPr txBox="1">
            <a:spLocks noChangeArrowheads="1"/>
          </p:cNvSpPr>
          <p:nvPr/>
        </p:nvSpPr>
        <p:spPr bwMode="auto">
          <a:xfrm>
            <a:off x="4552950" y="5271671"/>
            <a:ext cx="567784" cy="1015663"/>
          </a:xfrm>
          <a:prstGeom prst="rect">
            <a:avLst/>
          </a:prstGeom>
          <a:noFill/>
          <a:ln w="9525" algn="ctr">
            <a:noFill/>
            <a:miter lim="800000"/>
            <a:headEnd/>
            <a:tailEnd/>
          </a:ln>
        </p:spPr>
        <p:txBody>
          <a:bodyPr wrap="none">
            <a:spAutoFit/>
          </a:bodyPr>
          <a:lstStyle/>
          <a:p>
            <a:r>
              <a:rPr lang="en-US" sz="6000">
                <a:latin typeface="Calibri" pitchFamily="34" charset="0"/>
              </a:rPr>
              <a:t>~</a:t>
            </a:r>
          </a:p>
        </p:txBody>
      </p:sp>
      <p:sp>
        <p:nvSpPr>
          <p:cNvPr id="37896" name="Text Box 8"/>
          <p:cNvSpPr txBox="1">
            <a:spLocks noChangeArrowheads="1"/>
          </p:cNvSpPr>
          <p:nvPr/>
        </p:nvSpPr>
        <p:spPr bwMode="auto">
          <a:xfrm>
            <a:off x="5602288" y="6519446"/>
            <a:ext cx="1910844" cy="338554"/>
          </a:xfrm>
          <a:prstGeom prst="rect">
            <a:avLst/>
          </a:prstGeom>
          <a:noFill/>
          <a:ln w="9525" algn="ctr">
            <a:noFill/>
            <a:miter lim="800000"/>
            <a:headEnd/>
            <a:tailEnd/>
          </a:ln>
        </p:spPr>
        <p:txBody>
          <a:bodyPr wrap="none">
            <a:spAutoFit/>
          </a:bodyPr>
          <a:lstStyle/>
          <a:p>
            <a:r>
              <a:rPr lang="en-US" dirty="0" err="1" smtClean="0">
                <a:latin typeface="Calibri" pitchFamily="34" charset="0"/>
              </a:rPr>
              <a:t>Gravitropism</a:t>
            </a:r>
            <a:r>
              <a:rPr lang="en-US" dirty="0" smtClean="0">
                <a:latin typeface="Calibri" pitchFamily="34" charset="0"/>
              </a:rPr>
              <a:t> defects</a:t>
            </a:r>
            <a:endParaRPr lang="en-US" dirty="0">
              <a:latin typeface="Calibri" pitchFamily="34" charset="0"/>
            </a:endParaRPr>
          </a:p>
        </p:txBody>
      </p:sp>
      <p:pic>
        <p:nvPicPr>
          <p:cNvPr id="37897" name="Picture 9"/>
          <p:cNvPicPr>
            <a:picLocks noChangeAspect="1" noChangeArrowheads="1"/>
          </p:cNvPicPr>
          <p:nvPr/>
        </p:nvPicPr>
        <p:blipFill>
          <a:blip r:embed="rId3"/>
          <a:srcRect/>
          <a:stretch>
            <a:fillRect/>
          </a:stretch>
        </p:blipFill>
        <p:spPr bwMode="auto">
          <a:xfrm>
            <a:off x="160338" y="5043071"/>
            <a:ext cx="1230312" cy="1524000"/>
          </a:xfrm>
          <a:prstGeom prst="rect">
            <a:avLst/>
          </a:prstGeom>
          <a:noFill/>
          <a:ln w="9525" algn="ctr">
            <a:noFill/>
            <a:miter lim="800000"/>
            <a:headEnd/>
            <a:tailEnd/>
          </a:ln>
        </p:spPr>
      </p:pic>
      <p:pic>
        <p:nvPicPr>
          <p:cNvPr id="37898" name="Picture 10"/>
          <p:cNvPicPr>
            <a:picLocks noChangeAspect="1" noChangeArrowheads="1"/>
          </p:cNvPicPr>
          <p:nvPr/>
        </p:nvPicPr>
        <p:blipFill>
          <a:blip r:embed="rId4"/>
          <a:srcRect l="20213" r="10106" b="48677"/>
          <a:stretch>
            <a:fillRect/>
          </a:stretch>
        </p:blipFill>
        <p:spPr bwMode="auto">
          <a:xfrm>
            <a:off x="1363663" y="5043071"/>
            <a:ext cx="1374775" cy="1524000"/>
          </a:xfrm>
          <a:prstGeom prst="rect">
            <a:avLst/>
          </a:prstGeom>
          <a:noFill/>
          <a:ln w="9525" algn="ctr">
            <a:noFill/>
            <a:miter lim="800000"/>
            <a:headEnd/>
            <a:tailEnd/>
          </a:ln>
        </p:spPr>
      </p:pic>
      <p:pic>
        <p:nvPicPr>
          <p:cNvPr id="37899" name="Picture 11"/>
          <p:cNvPicPr>
            <a:picLocks noChangeAspect="1" noChangeArrowheads="1"/>
          </p:cNvPicPr>
          <p:nvPr/>
        </p:nvPicPr>
        <p:blipFill>
          <a:blip r:embed="rId5"/>
          <a:srcRect/>
          <a:stretch>
            <a:fillRect/>
          </a:stretch>
        </p:blipFill>
        <p:spPr bwMode="auto">
          <a:xfrm>
            <a:off x="152400" y="3747671"/>
            <a:ext cx="1752600" cy="1255713"/>
          </a:xfrm>
          <a:prstGeom prst="rect">
            <a:avLst/>
          </a:prstGeom>
          <a:noFill/>
          <a:ln w="9525" algn="ctr">
            <a:noFill/>
            <a:miter lim="800000"/>
            <a:headEnd/>
            <a:tailEnd/>
          </a:ln>
        </p:spPr>
      </p:pic>
      <p:pic>
        <p:nvPicPr>
          <p:cNvPr id="37900" name="Picture 12"/>
          <p:cNvPicPr>
            <a:picLocks noChangeAspect="1" noChangeArrowheads="1"/>
          </p:cNvPicPr>
          <p:nvPr/>
        </p:nvPicPr>
        <p:blipFill>
          <a:blip r:embed="rId6"/>
          <a:srcRect b="17758"/>
          <a:stretch>
            <a:fillRect/>
          </a:stretch>
        </p:blipFill>
        <p:spPr bwMode="auto">
          <a:xfrm>
            <a:off x="2705100" y="5043071"/>
            <a:ext cx="1373188" cy="1524000"/>
          </a:xfrm>
          <a:prstGeom prst="rect">
            <a:avLst/>
          </a:prstGeom>
          <a:noFill/>
          <a:ln w="9525" algn="ctr">
            <a:noFill/>
            <a:miter lim="800000"/>
            <a:headEnd/>
            <a:tailEnd/>
          </a:ln>
        </p:spPr>
      </p:pic>
      <p:sp>
        <p:nvSpPr>
          <p:cNvPr id="37901" name="Rectangle 13"/>
          <p:cNvSpPr>
            <a:spLocks noChangeArrowheads="1"/>
          </p:cNvSpPr>
          <p:nvPr/>
        </p:nvSpPr>
        <p:spPr bwMode="auto">
          <a:xfrm rot="-5400000">
            <a:off x="-504979" y="4263837"/>
            <a:ext cx="1148071" cy="215444"/>
          </a:xfrm>
          <a:prstGeom prst="rect">
            <a:avLst/>
          </a:prstGeom>
          <a:noFill/>
          <a:ln w="9525" algn="ctr">
            <a:noFill/>
            <a:miter lim="800000"/>
            <a:headEnd/>
            <a:tailEnd/>
          </a:ln>
        </p:spPr>
        <p:txBody>
          <a:bodyPr wrap="none" anchor="ctr">
            <a:spAutoFit/>
          </a:bodyPr>
          <a:lstStyle/>
          <a:p>
            <a:r>
              <a:rPr lang="en-US" sz="800">
                <a:latin typeface="Calibri" pitchFamily="34" charset="0"/>
              </a:rPr>
              <a:t>Michael Murphy, M.D. </a:t>
            </a:r>
          </a:p>
        </p:txBody>
      </p:sp>
      <p:sp>
        <p:nvSpPr>
          <p:cNvPr id="37902" name="Text Box 14"/>
          <p:cNvSpPr txBox="1">
            <a:spLocks noChangeArrowheads="1"/>
          </p:cNvSpPr>
          <p:nvPr/>
        </p:nvSpPr>
        <p:spPr bwMode="auto">
          <a:xfrm rot="-5400000">
            <a:off x="-403188" y="6029137"/>
            <a:ext cx="944489" cy="215444"/>
          </a:xfrm>
          <a:prstGeom prst="rect">
            <a:avLst/>
          </a:prstGeom>
          <a:noFill/>
          <a:ln w="9525" algn="ctr">
            <a:noFill/>
            <a:miter lim="800000"/>
            <a:headEnd/>
            <a:tailEnd/>
          </a:ln>
        </p:spPr>
        <p:txBody>
          <a:bodyPr wrap="none">
            <a:spAutoFit/>
          </a:bodyPr>
          <a:lstStyle/>
          <a:p>
            <a:r>
              <a:rPr lang="en-US" sz="800">
                <a:latin typeface="Calibri" pitchFamily="34" charset="0"/>
              </a:rPr>
              <a:t>Assorted websites</a:t>
            </a:r>
          </a:p>
        </p:txBody>
      </p:sp>
      <p:pic>
        <p:nvPicPr>
          <p:cNvPr id="37903" name="Picture 15"/>
          <p:cNvPicPr>
            <a:picLocks noChangeAspect="1" noChangeArrowheads="1"/>
          </p:cNvPicPr>
          <p:nvPr/>
        </p:nvPicPr>
        <p:blipFill>
          <a:blip r:embed="rId7"/>
          <a:srcRect/>
          <a:stretch>
            <a:fillRect/>
          </a:stretch>
        </p:blipFill>
        <p:spPr bwMode="auto">
          <a:xfrm>
            <a:off x="5530850" y="4981159"/>
            <a:ext cx="3200400" cy="1585912"/>
          </a:xfrm>
          <a:prstGeom prst="rect">
            <a:avLst/>
          </a:prstGeom>
          <a:noFill/>
          <a:ln w="9525" algn="ctr">
            <a:noFill/>
            <a:miter lim="800000"/>
            <a:headEnd/>
            <a:tailEnd/>
          </a:ln>
        </p:spPr>
      </p:pic>
      <p:sp>
        <p:nvSpPr>
          <p:cNvPr id="37904" name="Text Box 16"/>
          <p:cNvSpPr txBox="1">
            <a:spLocks noChangeArrowheads="1"/>
          </p:cNvSpPr>
          <p:nvPr/>
        </p:nvSpPr>
        <p:spPr bwMode="auto">
          <a:xfrm rot="-5400000">
            <a:off x="8164387" y="5608807"/>
            <a:ext cx="1470274" cy="338554"/>
          </a:xfrm>
          <a:prstGeom prst="rect">
            <a:avLst/>
          </a:prstGeom>
          <a:noFill/>
          <a:ln w="9525" algn="ctr">
            <a:noFill/>
            <a:miter lim="800000"/>
            <a:headEnd/>
            <a:tailEnd/>
          </a:ln>
        </p:spPr>
        <p:txBody>
          <a:bodyPr wrap="none">
            <a:spAutoFit/>
          </a:bodyPr>
          <a:lstStyle/>
          <a:p>
            <a:r>
              <a:rPr lang="en-US" sz="800">
                <a:latin typeface="Calibri" pitchFamily="34" charset="0"/>
              </a:rPr>
              <a:t>Fukaki </a:t>
            </a:r>
            <a:r>
              <a:rPr lang="en-US" sz="800" i="1">
                <a:latin typeface="Calibri" pitchFamily="34" charset="0"/>
              </a:rPr>
              <a:t> et al., The Plant Journal</a:t>
            </a:r>
          </a:p>
          <a:p>
            <a:r>
              <a:rPr lang="en-US" sz="800">
                <a:latin typeface="Calibri" pitchFamily="34" charset="0"/>
              </a:rPr>
              <a:t>14, 425–430 (1998)</a:t>
            </a:r>
          </a:p>
        </p:txBody>
      </p:sp>
      <p:sp>
        <p:nvSpPr>
          <p:cNvPr id="37905" name="Text Box 18"/>
          <p:cNvSpPr txBox="1">
            <a:spLocks noChangeArrowheads="1"/>
          </p:cNvSpPr>
          <p:nvPr/>
        </p:nvSpPr>
        <p:spPr bwMode="auto">
          <a:xfrm>
            <a:off x="4552950" y="5424071"/>
            <a:ext cx="567784" cy="1015663"/>
          </a:xfrm>
          <a:prstGeom prst="rect">
            <a:avLst/>
          </a:prstGeom>
          <a:noFill/>
          <a:ln w="9525" algn="ctr">
            <a:noFill/>
            <a:miter lim="800000"/>
            <a:headEnd/>
            <a:tailEnd/>
          </a:ln>
        </p:spPr>
        <p:txBody>
          <a:bodyPr wrap="none">
            <a:spAutoFit/>
          </a:bodyPr>
          <a:lstStyle/>
          <a:p>
            <a:r>
              <a:rPr lang="en-US" sz="6000">
                <a:latin typeface="Calibri" pitchFamily="34" charset="0"/>
              </a:rPr>
              <a:t>~</a:t>
            </a:r>
          </a:p>
        </p:txBody>
      </p:sp>
      <p:sp>
        <p:nvSpPr>
          <p:cNvPr id="20" name="TextBox 19"/>
          <p:cNvSpPr txBox="1"/>
          <p:nvPr/>
        </p:nvSpPr>
        <p:spPr>
          <a:xfrm>
            <a:off x="3048000" y="3096161"/>
            <a:ext cx="3276600" cy="1015663"/>
          </a:xfrm>
          <a:prstGeom prst="rect">
            <a:avLst/>
          </a:prstGeom>
          <a:noFill/>
        </p:spPr>
        <p:txBody>
          <a:bodyPr wrap="square" rtlCol="0">
            <a:spAutoFit/>
          </a:bodyPr>
          <a:lstStyle/>
          <a:p>
            <a:pPr algn="ctr"/>
            <a:r>
              <a:rPr lang="en-US" sz="2000" b="1" dirty="0" smtClean="0">
                <a:effectLst>
                  <a:outerShdw blurRad="38100" dist="38100" dir="2700000" algn="tl">
                    <a:srgbClr val="000000">
                      <a:alpha val="43137"/>
                    </a:srgbClr>
                  </a:outerShdw>
                </a:effectLst>
                <a:latin typeface="Calibri" pitchFamily="34" charset="0"/>
              </a:rPr>
              <a:t>The human versions of these plant genes are </a:t>
            </a:r>
            <a:r>
              <a:rPr lang="en-US" sz="2000" b="1" u="sng" dirty="0" smtClean="0">
                <a:effectLst>
                  <a:outerShdw blurRad="38100" dist="38100" dir="2700000" algn="tl">
                    <a:srgbClr val="000000">
                      <a:alpha val="43137"/>
                    </a:srgbClr>
                  </a:outerShdw>
                </a:effectLst>
                <a:latin typeface="Calibri" pitchFamily="34" charset="0"/>
              </a:rPr>
              <a:t>candidate </a:t>
            </a:r>
            <a:r>
              <a:rPr lang="en-US" sz="2000" b="1" u="sng" dirty="0" err="1" smtClean="0">
                <a:effectLst>
                  <a:outerShdw blurRad="38100" dist="38100" dir="2700000" algn="tl">
                    <a:srgbClr val="000000">
                      <a:alpha val="43137"/>
                    </a:srgbClr>
                  </a:outerShdw>
                </a:effectLst>
                <a:latin typeface="Calibri" pitchFamily="34" charset="0"/>
              </a:rPr>
              <a:t>Waardenburg</a:t>
            </a:r>
            <a:r>
              <a:rPr lang="en-US" sz="2000" b="1" u="sng" dirty="0" smtClean="0">
                <a:effectLst>
                  <a:outerShdw blurRad="38100" dist="38100" dir="2700000" algn="tl">
                    <a:srgbClr val="000000">
                      <a:alpha val="43137"/>
                    </a:srgbClr>
                  </a:outerShdw>
                </a:effectLst>
                <a:latin typeface="Calibri" pitchFamily="34" charset="0"/>
              </a:rPr>
              <a:t> genes</a:t>
            </a:r>
            <a:endParaRPr lang="en-US" sz="2000" b="1" u="sng" dirty="0">
              <a:effectLst>
                <a:outerShdw blurRad="38100" dist="38100" dir="2700000" algn="tl">
                  <a:srgbClr val="000000">
                    <a:alpha val="43137"/>
                  </a:srgbClr>
                </a:outerShdw>
              </a:effectLst>
              <a:latin typeface="Calibri" pitchFamily="34" charset="0"/>
            </a:endParaRPr>
          </a:p>
        </p:txBody>
      </p:sp>
      <p:pic>
        <p:nvPicPr>
          <p:cNvPr id="37891" name="Picture 3"/>
          <p:cNvPicPr>
            <a:picLocks noChangeAspect="1" noChangeArrowheads="1"/>
          </p:cNvPicPr>
          <p:nvPr/>
        </p:nvPicPr>
        <p:blipFill rotWithShape="1">
          <a:blip r:embed="rId8"/>
          <a:srcRect l="62174" t="1657" r="12218" b="75311"/>
          <a:stretch/>
        </p:blipFill>
        <p:spPr bwMode="auto">
          <a:xfrm>
            <a:off x="2003250" y="1152144"/>
            <a:ext cx="5601684" cy="1778104"/>
          </a:xfrm>
          <a:prstGeom prst="rect">
            <a:avLst/>
          </a:prstGeom>
          <a:noFill/>
          <a:ln w="9525" algn="ctr">
            <a:noFill/>
            <a:miter lim="800000"/>
            <a:headEnd/>
            <a:tailEnd/>
          </a:ln>
        </p:spPr>
      </p:pic>
      <p:sp>
        <p:nvSpPr>
          <p:cNvPr id="22" name="Rectangle 21"/>
          <p:cNvSpPr/>
          <p:nvPr/>
        </p:nvSpPr>
        <p:spPr>
          <a:xfrm>
            <a:off x="1858960" y="2444982"/>
            <a:ext cx="1318883" cy="515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cxnSp>
        <p:nvCxnSpPr>
          <p:cNvPr id="24" name="Straight Arrow Connector 23"/>
          <p:cNvCxnSpPr/>
          <p:nvPr/>
        </p:nvCxnSpPr>
        <p:spPr>
          <a:xfrm rot="5400000">
            <a:off x="4707047" y="2725847"/>
            <a:ext cx="479834" cy="31687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7476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170" name="Text Box 2"/>
          <p:cNvSpPr txBox="1">
            <a:spLocks noChangeArrowheads="1"/>
          </p:cNvSpPr>
          <p:nvPr/>
        </p:nvSpPr>
        <p:spPr bwMode="auto">
          <a:xfrm>
            <a:off x="346012" y="17463"/>
            <a:ext cx="8329396" cy="523220"/>
          </a:xfrm>
          <a:prstGeom prst="rect">
            <a:avLst/>
          </a:prstGeom>
          <a:noFill/>
          <a:ln w="9525" algn="ctr">
            <a:noFill/>
            <a:miter lim="800000"/>
            <a:headEnd/>
            <a:tailEnd/>
          </a:ln>
          <a:effectLst/>
        </p:spPr>
        <p:txBody>
          <a:bodyPr wrap="none">
            <a:spAutoFit/>
          </a:bodyPr>
          <a:lstStyle/>
          <a:p>
            <a:pPr algn="ctr">
              <a:defRPr/>
            </a:pPr>
            <a:r>
              <a:rPr lang="en-US" sz="2800" b="1" dirty="0" err="1">
                <a:effectLst>
                  <a:outerShdw blurRad="38100" dist="38100" dir="2700000" algn="tl">
                    <a:srgbClr val="C0C0C0"/>
                  </a:outerShdw>
                </a:effectLst>
                <a:latin typeface="Calibri" pitchFamily="34" charset="0"/>
              </a:rPr>
              <a:t>Waardenburg</a:t>
            </a:r>
            <a:r>
              <a:rPr lang="en-US" sz="2800" b="1" dirty="0">
                <a:effectLst>
                  <a:outerShdw blurRad="38100" dist="38100" dir="2700000" algn="tl">
                    <a:srgbClr val="C0C0C0"/>
                  </a:outerShdw>
                </a:effectLst>
                <a:latin typeface="Calibri" pitchFamily="34" charset="0"/>
              </a:rPr>
              <a:t> syndrome is a defect of neural crest cells</a:t>
            </a:r>
          </a:p>
        </p:txBody>
      </p:sp>
      <p:sp>
        <p:nvSpPr>
          <p:cNvPr id="38915" name="Text Box 3"/>
          <p:cNvSpPr txBox="1">
            <a:spLocks noChangeArrowheads="1"/>
          </p:cNvSpPr>
          <p:nvPr/>
        </p:nvSpPr>
        <p:spPr bwMode="auto">
          <a:xfrm>
            <a:off x="609600" y="5699125"/>
            <a:ext cx="2007281" cy="246221"/>
          </a:xfrm>
          <a:prstGeom prst="rect">
            <a:avLst/>
          </a:prstGeom>
          <a:noFill/>
          <a:ln w="9525" algn="ctr">
            <a:noFill/>
            <a:miter lim="800000"/>
            <a:headEnd/>
            <a:tailEnd/>
          </a:ln>
        </p:spPr>
        <p:txBody>
          <a:bodyPr wrap="none">
            <a:spAutoFit/>
          </a:bodyPr>
          <a:lstStyle/>
          <a:p>
            <a:r>
              <a:rPr lang="en-US" sz="1000">
                <a:latin typeface="Calibri" pitchFamily="34" charset="0"/>
              </a:rPr>
              <a:t>Heike &amp; Hing, </a:t>
            </a:r>
            <a:r>
              <a:rPr lang="en-US" sz="1000" i="1">
                <a:latin typeface="Calibri" pitchFamily="34" charset="0"/>
              </a:rPr>
              <a:t>Gene Reviews</a:t>
            </a:r>
            <a:r>
              <a:rPr lang="en-US" sz="1000">
                <a:latin typeface="Calibri" pitchFamily="34" charset="0"/>
              </a:rPr>
              <a:t> (2009)</a:t>
            </a:r>
          </a:p>
        </p:txBody>
      </p:sp>
      <p:pic>
        <p:nvPicPr>
          <p:cNvPr id="38916" name="Picture 4" descr="mhfmovFig4"/>
          <p:cNvPicPr>
            <a:picLocks noChangeAspect="1" noChangeArrowheads="1"/>
          </p:cNvPicPr>
          <p:nvPr/>
        </p:nvPicPr>
        <p:blipFill>
          <a:blip r:embed="rId3"/>
          <a:srcRect/>
          <a:stretch>
            <a:fillRect/>
          </a:stretch>
        </p:blipFill>
        <p:spPr bwMode="auto">
          <a:xfrm>
            <a:off x="152400" y="1508125"/>
            <a:ext cx="3086100" cy="4248150"/>
          </a:xfrm>
          <a:prstGeom prst="rect">
            <a:avLst/>
          </a:prstGeom>
          <a:noFill/>
          <a:ln w="9525">
            <a:noFill/>
            <a:miter lim="800000"/>
            <a:headEnd/>
            <a:tailEnd/>
          </a:ln>
        </p:spPr>
      </p:pic>
      <p:sp>
        <p:nvSpPr>
          <p:cNvPr id="38917" name="Text Box 5"/>
          <p:cNvSpPr txBox="1">
            <a:spLocks noChangeArrowheads="1"/>
          </p:cNvSpPr>
          <p:nvPr/>
        </p:nvSpPr>
        <p:spPr bwMode="auto">
          <a:xfrm>
            <a:off x="3657600" y="838200"/>
            <a:ext cx="5486400" cy="6001643"/>
          </a:xfrm>
          <a:prstGeom prst="rect">
            <a:avLst/>
          </a:prstGeom>
          <a:noFill/>
          <a:ln w="9525" algn="ctr">
            <a:noFill/>
            <a:miter lim="800000"/>
            <a:headEnd/>
            <a:tailEnd/>
          </a:ln>
        </p:spPr>
        <p:txBody>
          <a:bodyPr wrap="square">
            <a:spAutoFit/>
          </a:bodyPr>
          <a:lstStyle/>
          <a:p>
            <a:r>
              <a:rPr lang="en-US" sz="2000" dirty="0">
                <a:latin typeface="Calibri" pitchFamily="34" charset="0"/>
              </a:rPr>
              <a:t>Some WS correlates in other animals:</a:t>
            </a:r>
          </a:p>
          <a:p>
            <a:r>
              <a:rPr lang="en-US" sz="2000" dirty="0" smtClean="0">
                <a:latin typeface="Calibri" pitchFamily="34" charset="0"/>
              </a:rPr>
              <a:t>Deafness </a:t>
            </a:r>
            <a:r>
              <a:rPr lang="en-US" sz="2000" dirty="0">
                <a:latin typeface="Calibri" pitchFamily="34" charset="0"/>
              </a:rPr>
              <a:t>in Dalmatian dogs (22% unilaterally deaf)</a:t>
            </a: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r>
              <a:rPr lang="en-US" sz="2000" dirty="0">
                <a:latin typeface="Calibri" pitchFamily="34" charset="0"/>
              </a:rPr>
              <a:t>Variations in the Blenheim spot of</a:t>
            </a:r>
          </a:p>
          <a:p>
            <a:r>
              <a:rPr lang="en-US" sz="2000" dirty="0">
                <a:latin typeface="Calibri" pitchFamily="34" charset="0"/>
              </a:rPr>
              <a:t>Cavalier King Charles Spaniels</a:t>
            </a:r>
          </a:p>
          <a:p>
            <a:r>
              <a:rPr lang="en-US" sz="2000" dirty="0">
                <a:latin typeface="Calibri" pitchFamily="34" charset="0"/>
              </a:rPr>
              <a:t> </a:t>
            </a:r>
          </a:p>
          <a:p>
            <a:endParaRPr lang="en-US" sz="2000" dirty="0">
              <a:latin typeface="Calibri" pitchFamily="34" charset="0"/>
            </a:endParaRPr>
          </a:p>
          <a:p>
            <a:endParaRPr lang="en-US" dirty="0">
              <a:latin typeface="Calibri" pitchFamily="34" charset="0"/>
            </a:endParaRPr>
          </a:p>
          <a:p>
            <a:endParaRPr lang="en-US" sz="1200" dirty="0">
              <a:latin typeface="Calibri" pitchFamily="34" charset="0"/>
            </a:endParaRPr>
          </a:p>
          <a:p>
            <a:r>
              <a:rPr lang="en-US" sz="2000" dirty="0" smtClean="0">
                <a:latin typeface="Calibri" pitchFamily="34" charset="0"/>
              </a:rPr>
              <a:t>Association </a:t>
            </a:r>
            <a:r>
              <a:rPr lang="en-US" sz="2000" dirty="0">
                <a:latin typeface="Calibri" pitchFamily="34" charset="0"/>
              </a:rPr>
              <a:t>between white blue-eyed cats and </a:t>
            </a:r>
            <a:r>
              <a:rPr lang="en-US" sz="2000" dirty="0" smtClean="0">
                <a:latin typeface="Calibri" pitchFamily="34" charset="0"/>
              </a:rPr>
              <a:t>deafness (noted </a:t>
            </a:r>
            <a:r>
              <a:rPr lang="en-US" sz="2000" dirty="0">
                <a:latin typeface="Calibri" pitchFamily="34" charset="0"/>
              </a:rPr>
              <a:t>by Darwin in 1859)</a:t>
            </a:r>
          </a:p>
          <a:p>
            <a:endParaRPr lang="en-US" sz="1200" dirty="0">
              <a:latin typeface="Calibri" pitchFamily="34" charset="0"/>
            </a:endParaRPr>
          </a:p>
          <a:p>
            <a:r>
              <a:rPr lang="en-US" sz="2000" dirty="0">
                <a:latin typeface="Calibri" pitchFamily="34" charset="0"/>
              </a:rPr>
              <a:t>White forelock and deafness/bowel </a:t>
            </a:r>
            <a:r>
              <a:rPr lang="en-US" sz="2000" dirty="0" smtClean="0">
                <a:latin typeface="Calibri" pitchFamily="34" charset="0"/>
              </a:rPr>
              <a:t>blockage </a:t>
            </a:r>
            <a:r>
              <a:rPr lang="en-US" sz="2000" dirty="0">
                <a:latin typeface="Calibri" pitchFamily="34" charset="0"/>
              </a:rPr>
              <a:t>in </a:t>
            </a:r>
            <a:r>
              <a:rPr lang="en-US" sz="2000" dirty="0" smtClean="0">
                <a:latin typeface="Calibri" pitchFamily="34" charset="0"/>
              </a:rPr>
              <a:t>foals				&amp; </a:t>
            </a:r>
            <a:r>
              <a:rPr lang="en-US" sz="2000" dirty="0">
                <a:latin typeface="Calibri" pitchFamily="34" charset="0"/>
              </a:rPr>
              <a:t>many more...</a:t>
            </a:r>
          </a:p>
        </p:txBody>
      </p:sp>
      <p:grpSp>
        <p:nvGrpSpPr>
          <p:cNvPr id="2" name="Group 7"/>
          <p:cNvGrpSpPr>
            <a:grpSpLocks/>
          </p:cNvGrpSpPr>
          <p:nvPr/>
        </p:nvGrpSpPr>
        <p:grpSpPr bwMode="auto">
          <a:xfrm>
            <a:off x="4038600" y="1587500"/>
            <a:ext cx="1520825" cy="1841500"/>
            <a:chOff x="4871" y="2575"/>
            <a:chExt cx="958" cy="1160"/>
          </a:xfrm>
        </p:grpSpPr>
        <p:pic>
          <p:nvPicPr>
            <p:cNvPr id="38922" name="Picture 8"/>
            <p:cNvPicPr>
              <a:picLocks noChangeAspect="1" noChangeArrowheads="1"/>
            </p:cNvPicPr>
            <p:nvPr/>
          </p:nvPicPr>
          <p:blipFill>
            <a:blip r:embed="rId4"/>
            <a:srcRect l="9599" t="6554" r="12798" b="6554"/>
            <a:stretch>
              <a:fillRect/>
            </a:stretch>
          </p:blipFill>
          <p:spPr bwMode="auto">
            <a:xfrm>
              <a:off x="4871" y="2575"/>
              <a:ext cx="958" cy="1048"/>
            </a:xfrm>
            <a:prstGeom prst="rect">
              <a:avLst/>
            </a:prstGeom>
            <a:noFill/>
            <a:ln w="9525" algn="ctr">
              <a:noFill/>
              <a:miter lim="800000"/>
              <a:headEnd/>
              <a:tailEnd/>
            </a:ln>
          </p:spPr>
        </p:pic>
        <p:sp>
          <p:nvSpPr>
            <p:cNvPr id="38923" name="Text Box 9"/>
            <p:cNvSpPr txBox="1">
              <a:spLocks noChangeArrowheads="1"/>
            </p:cNvSpPr>
            <p:nvPr/>
          </p:nvSpPr>
          <p:spPr bwMode="auto">
            <a:xfrm>
              <a:off x="4954" y="3600"/>
              <a:ext cx="710" cy="135"/>
            </a:xfrm>
            <a:prstGeom prst="rect">
              <a:avLst/>
            </a:prstGeom>
            <a:noFill/>
            <a:ln w="9525" algn="ctr">
              <a:noFill/>
              <a:miter lim="800000"/>
              <a:headEnd/>
              <a:tailEnd/>
            </a:ln>
          </p:spPr>
          <p:txBody>
            <a:bodyPr wrap="none">
              <a:spAutoFit/>
            </a:bodyPr>
            <a:lstStyle/>
            <a:p>
              <a:r>
                <a:rPr lang="en-US" sz="800">
                  <a:latin typeface="Calibri" pitchFamily="34" charset="0"/>
                </a:rPr>
                <a:t>www.petplanet.co.uk</a:t>
              </a:r>
            </a:p>
          </p:txBody>
        </p:sp>
      </p:grpSp>
      <p:sp>
        <p:nvSpPr>
          <p:cNvPr id="38919" name="Text Box 10"/>
          <p:cNvSpPr txBox="1">
            <a:spLocks noChangeArrowheads="1"/>
          </p:cNvSpPr>
          <p:nvPr/>
        </p:nvSpPr>
        <p:spPr bwMode="auto">
          <a:xfrm>
            <a:off x="137359" y="898525"/>
            <a:ext cx="3143169" cy="646331"/>
          </a:xfrm>
          <a:prstGeom prst="rect">
            <a:avLst/>
          </a:prstGeom>
          <a:noFill/>
          <a:ln w="9525" algn="ctr">
            <a:noFill/>
            <a:miter lim="800000"/>
            <a:headEnd/>
            <a:tailEnd/>
          </a:ln>
        </p:spPr>
        <p:txBody>
          <a:bodyPr wrap="none">
            <a:spAutoFit/>
          </a:bodyPr>
          <a:lstStyle/>
          <a:p>
            <a:pPr algn="ctr"/>
            <a:r>
              <a:rPr lang="en-US" sz="1800" dirty="0">
                <a:latin typeface="Calibri" pitchFamily="34" charset="0"/>
              </a:rPr>
              <a:t>Neural crest cells migrate</a:t>
            </a:r>
          </a:p>
          <a:p>
            <a:pPr algn="ctr"/>
            <a:r>
              <a:rPr lang="en-US" sz="1800" dirty="0">
                <a:latin typeface="Calibri" pitchFamily="34" charset="0"/>
              </a:rPr>
              <a:t>during embryonic development</a:t>
            </a:r>
          </a:p>
        </p:txBody>
      </p:sp>
      <p:pic>
        <p:nvPicPr>
          <p:cNvPr id="38920" name="Picture 11"/>
          <p:cNvPicPr>
            <a:picLocks noChangeAspect="1" noChangeArrowheads="1"/>
          </p:cNvPicPr>
          <p:nvPr/>
        </p:nvPicPr>
        <p:blipFill>
          <a:blip r:embed="rId5"/>
          <a:srcRect l="11850" t="6775" r="5078"/>
          <a:stretch>
            <a:fillRect/>
          </a:stretch>
        </p:blipFill>
        <p:spPr bwMode="auto">
          <a:xfrm>
            <a:off x="6981825" y="3429000"/>
            <a:ext cx="2009775" cy="1689100"/>
          </a:xfrm>
          <a:prstGeom prst="rect">
            <a:avLst/>
          </a:prstGeom>
          <a:noFill/>
          <a:ln w="9525" algn="ctr">
            <a:noFill/>
            <a:miter lim="800000"/>
            <a:headEnd/>
            <a:tailEnd/>
          </a:ln>
        </p:spPr>
      </p:pic>
      <p:sp>
        <p:nvSpPr>
          <p:cNvPr id="38921" name="Text Box 12"/>
          <p:cNvSpPr txBox="1">
            <a:spLocks noChangeArrowheads="1"/>
          </p:cNvSpPr>
          <p:nvPr/>
        </p:nvSpPr>
        <p:spPr bwMode="auto">
          <a:xfrm>
            <a:off x="7458417" y="5105400"/>
            <a:ext cx="1045479" cy="215444"/>
          </a:xfrm>
          <a:prstGeom prst="rect">
            <a:avLst/>
          </a:prstGeom>
          <a:noFill/>
          <a:ln w="9525" algn="ctr">
            <a:noFill/>
            <a:miter lim="800000"/>
            <a:headEnd/>
            <a:tailEnd/>
          </a:ln>
        </p:spPr>
        <p:txBody>
          <a:bodyPr wrap="none">
            <a:spAutoFit/>
          </a:bodyPr>
          <a:lstStyle/>
          <a:p>
            <a:pPr algn="ctr"/>
            <a:r>
              <a:rPr lang="en-US" sz="800">
                <a:latin typeface="Calibri" pitchFamily="34" charset="0"/>
              </a:rPr>
              <a:t>www.silvarcea.co.uk</a:t>
            </a:r>
          </a:p>
        </p:txBody>
      </p:sp>
    </p:spTree>
    <p:extLst>
      <p:ext uri="{BB962C8B-B14F-4D97-AF65-F5344CB8AC3E}">
        <p14:creationId xmlns:p14="http://schemas.microsoft.com/office/powerpoint/2010/main" val="14049785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a:stretch>
            <a:fillRect/>
          </a:stretch>
        </p:blipFill>
        <p:spPr bwMode="auto">
          <a:xfrm>
            <a:off x="0" y="1909763"/>
            <a:ext cx="8991600" cy="3729037"/>
          </a:xfrm>
          <a:prstGeom prst="rect">
            <a:avLst/>
          </a:prstGeom>
          <a:noFill/>
          <a:ln w="9525">
            <a:noFill/>
            <a:miter lim="800000"/>
            <a:headEnd/>
            <a:tailEnd/>
          </a:ln>
        </p:spPr>
      </p:pic>
      <p:pic>
        <p:nvPicPr>
          <p:cNvPr id="40964" name="Picture 5"/>
          <p:cNvPicPr>
            <a:picLocks noChangeAspect="1" noChangeArrowheads="1"/>
          </p:cNvPicPr>
          <p:nvPr/>
        </p:nvPicPr>
        <p:blipFill>
          <a:blip r:embed="rId4"/>
          <a:srcRect/>
          <a:stretch>
            <a:fillRect/>
          </a:stretch>
        </p:blipFill>
        <p:spPr bwMode="auto">
          <a:xfrm>
            <a:off x="5105400" y="1938338"/>
            <a:ext cx="225425" cy="280987"/>
          </a:xfrm>
          <a:prstGeom prst="rect">
            <a:avLst/>
          </a:prstGeom>
          <a:noFill/>
          <a:ln w="9525">
            <a:noFill/>
            <a:miter lim="800000"/>
            <a:headEnd/>
            <a:tailEnd/>
          </a:ln>
        </p:spPr>
      </p:pic>
      <p:sp>
        <p:nvSpPr>
          <p:cNvPr id="40965" name="Rectangle 6"/>
          <p:cNvSpPr>
            <a:spLocks noChangeArrowheads="1"/>
          </p:cNvSpPr>
          <p:nvPr/>
        </p:nvSpPr>
        <p:spPr bwMode="auto">
          <a:xfrm>
            <a:off x="3276600" y="1828800"/>
            <a:ext cx="152400" cy="3810000"/>
          </a:xfrm>
          <a:prstGeom prst="rect">
            <a:avLst/>
          </a:prstGeom>
          <a:solidFill>
            <a:schemeClr val="bg1"/>
          </a:solidFill>
          <a:ln w="9525">
            <a:solidFill>
              <a:schemeClr val="bg1"/>
            </a:solidFill>
            <a:miter lim="800000"/>
            <a:headEnd/>
            <a:tailEnd/>
          </a:ln>
        </p:spPr>
        <p:txBody>
          <a:bodyPr wrap="none" anchor="ctr"/>
          <a:lstStyle/>
          <a:p>
            <a:endParaRPr lang="en-US">
              <a:latin typeface="Calibri" pitchFamily="34" charset="0"/>
            </a:endParaRPr>
          </a:p>
        </p:txBody>
      </p:sp>
      <p:pic>
        <p:nvPicPr>
          <p:cNvPr id="40966" name="Picture 7"/>
          <p:cNvPicPr>
            <a:picLocks noChangeAspect="1" noChangeArrowheads="1"/>
          </p:cNvPicPr>
          <p:nvPr/>
        </p:nvPicPr>
        <p:blipFill>
          <a:blip r:embed="rId5"/>
          <a:srcRect/>
          <a:stretch>
            <a:fillRect/>
          </a:stretch>
        </p:blipFill>
        <p:spPr bwMode="auto">
          <a:xfrm>
            <a:off x="3486150" y="1938338"/>
            <a:ext cx="242888" cy="269875"/>
          </a:xfrm>
          <a:prstGeom prst="rect">
            <a:avLst/>
          </a:prstGeom>
          <a:noFill/>
          <a:ln w="9525">
            <a:noFill/>
            <a:miter lim="800000"/>
            <a:headEnd/>
            <a:tailEnd/>
          </a:ln>
        </p:spPr>
      </p:pic>
      <p:pic>
        <p:nvPicPr>
          <p:cNvPr id="40967" name="Picture 8"/>
          <p:cNvPicPr>
            <a:picLocks noChangeAspect="1" noChangeArrowheads="1"/>
          </p:cNvPicPr>
          <p:nvPr/>
        </p:nvPicPr>
        <p:blipFill>
          <a:blip r:embed="rId5"/>
          <a:srcRect/>
          <a:stretch>
            <a:fillRect/>
          </a:stretch>
        </p:blipFill>
        <p:spPr bwMode="auto">
          <a:xfrm>
            <a:off x="5087938" y="3911600"/>
            <a:ext cx="322262" cy="269875"/>
          </a:xfrm>
          <a:prstGeom prst="rect">
            <a:avLst/>
          </a:prstGeom>
          <a:noFill/>
          <a:ln w="9525">
            <a:noFill/>
            <a:miter lim="800000"/>
            <a:headEnd/>
            <a:tailEnd/>
          </a:ln>
        </p:spPr>
      </p:pic>
      <p:sp>
        <p:nvSpPr>
          <p:cNvPr id="9" name="Text Box 3"/>
          <p:cNvSpPr txBox="1">
            <a:spLocks noChangeArrowheads="1"/>
          </p:cNvSpPr>
          <p:nvPr/>
        </p:nvSpPr>
        <p:spPr bwMode="auto">
          <a:xfrm>
            <a:off x="-46851" y="65088"/>
            <a:ext cx="9114651" cy="2062103"/>
          </a:xfrm>
          <a:prstGeom prst="rect">
            <a:avLst/>
          </a:prstGeom>
          <a:noFill/>
          <a:ln w="9525" algn="ctr">
            <a:noFill/>
            <a:miter lim="800000"/>
            <a:headEnd/>
            <a:tailEnd/>
          </a:ln>
          <a:effectLst/>
        </p:spPr>
        <p:txBody>
          <a:bodyPr wrap="square">
            <a:spAutoFit/>
          </a:bodyPr>
          <a:lstStyle/>
          <a:p>
            <a:pPr algn="ctr">
              <a:defRPr/>
            </a:pPr>
            <a:r>
              <a:rPr lang="en-US" sz="3200" b="1" dirty="0" smtClean="0">
                <a:effectLst>
                  <a:outerShdw blurRad="38100" dist="38100" dir="2700000" algn="tl">
                    <a:srgbClr val="C0C0C0"/>
                  </a:outerShdw>
                </a:effectLst>
                <a:latin typeface="Calibri" pitchFamily="34" charset="0"/>
              </a:rPr>
              <a:t>Sure enough, inactivating one of the genes—predicted from plants—in a tadpole disrupts neural crest cells, consistent with </a:t>
            </a:r>
            <a:r>
              <a:rPr lang="en-US" sz="3200" b="1" dirty="0" err="1" smtClean="0">
                <a:effectLst>
                  <a:outerShdw blurRad="38100" dist="38100" dir="2700000" algn="tl">
                    <a:srgbClr val="C0C0C0"/>
                  </a:outerShdw>
                </a:effectLst>
                <a:latin typeface="Calibri" pitchFamily="34" charset="0"/>
              </a:rPr>
              <a:t>Waardenburg</a:t>
            </a:r>
            <a:r>
              <a:rPr lang="en-US" sz="3200" b="1" dirty="0" smtClean="0">
                <a:effectLst>
                  <a:outerShdw blurRad="38100" dist="38100" dir="2700000" algn="tl">
                    <a:srgbClr val="C0C0C0"/>
                  </a:outerShdw>
                </a:effectLst>
                <a:latin typeface="Calibri" pitchFamily="34" charset="0"/>
              </a:rPr>
              <a:t> syndrome</a:t>
            </a:r>
            <a:endParaRPr lang="en-US" sz="3200" b="1" dirty="0">
              <a:effectLst>
                <a:outerShdw blurRad="38100" dist="38100" dir="2700000" algn="tl">
                  <a:srgbClr val="C0C0C0"/>
                </a:outerShdw>
              </a:effectLst>
              <a:latin typeface="Calibri" pitchFamily="34" charset="0"/>
            </a:endParaRPr>
          </a:p>
          <a:p>
            <a:pPr algn="ctr">
              <a:defRPr/>
            </a:pPr>
            <a:endParaRPr lang="en-US" sz="3200" b="1" dirty="0">
              <a:effectLst>
                <a:outerShdw blurRad="38100" dist="38100" dir="2700000" algn="tl">
                  <a:srgbClr val="C0C0C0"/>
                </a:outerShdw>
              </a:effectLst>
              <a:latin typeface="Calibri" pitchFamily="34" charset="0"/>
            </a:endParaRPr>
          </a:p>
        </p:txBody>
      </p:sp>
      <p:sp>
        <p:nvSpPr>
          <p:cNvPr id="10" name="TextBox 9"/>
          <p:cNvSpPr txBox="1"/>
          <p:nvPr/>
        </p:nvSpPr>
        <p:spPr>
          <a:xfrm>
            <a:off x="354281" y="5638800"/>
            <a:ext cx="1245919" cy="338554"/>
          </a:xfrm>
          <a:prstGeom prst="rect">
            <a:avLst/>
          </a:prstGeom>
          <a:noFill/>
        </p:spPr>
        <p:txBody>
          <a:bodyPr wrap="none" rtlCol="0">
            <a:spAutoFit/>
          </a:bodyPr>
          <a:lstStyle/>
          <a:p>
            <a:r>
              <a:rPr lang="en-US" dirty="0" smtClean="0">
                <a:latin typeface="Calibri" pitchFamily="34" charset="0"/>
              </a:rPr>
              <a:t>Frog embryo</a:t>
            </a:r>
            <a:endParaRPr lang="en-US" dirty="0">
              <a:latin typeface="Calibri" pitchFamily="34" charset="0"/>
            </a:endParaRPr>
          </a:p>
        </p:txBody>
      </p:sp>
      <p:sp>
        <p:nvSpPr>
          <p:cNvPr id="11"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smtClean="0">
                <a:latin typeface="Calibri" pitchFamily="34" charset="0"/>
              </a:rPr>
              <a:t>107:6544-9 (</a:t>
            </a:r>
            <a:r>
              <a:rPr lang="en-US" sz="1000" dirty="0">
                <a:latin typeface="Calibri" pitchFamily="34" charset="0"/>
              </a:rPr>
              <a:t>2010)</a:t>
            </a:r>
          </a:p>
        </p:txBody>
      </p:sp>
    </p:spTree>
    <p:extLst>
      <p:ext uri="{BB962C8B-B14F-4D97-AF65-F5344CB8AC3E}">
        <p14:creationId xmlns:p14="http://schemas.microsoft.com/office/powerpoint/2010/main" val="2049744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0"/>
            <a:ext cx="9144000" cy="523220"/>
          </a:xfrm>
          <a:prstGeom prst="rect">
            <a:avLst/>
          </a:prstGeom>
          <a:noFill/>
          <a:ln w="9525" algn="ctr">
            <a:noFill/>
            <a:miter lim="800000"/>
            <a:headEnd/>
            <a:tailEnd/>
          </a:ln>
          <a:effectLst/>
        </p:spPr>
        <p:txBody>
          <a:bodyPr wrap="square">
            <a:spAutoFit/>
          </a:bodyPr>
          <a:lstStyle/>
          <a:p>
            <a:pPr algn="ctr">
              <a:defRPr/>
            </a:pPr>
            <a:r>
              <a:rPr lang="en-US" sz="2800" b="1" dirty="0" smtClean="0">
                <a:latin typeface="Calibri" pitchFamily="34" charset="0"/>
              </a:rPr>
              <a:t>There was an interesting spat in 2016 over data sharing:</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67" t="13187" r="40953" b="10327"/>
          <a:stretch/>
        </p:blipFill>
        <p:spPr bwMode="auto">
          <a:xfrm>
            <a:off x="76200" y="1219200"/>
            <a:ext cx="5181600"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6519446"/>
            <a:ext cx="6781800" cy="338554"/>
          </a:xfrm>
          <a:prstGeom prst="rect">
            <a:avLst/>
          </a:prstGeom>
        </p:spPr>
        <p:txBody>
          <a:bodyPr wrap="square">
            <a:spAutoFit/>
          </a:bodyPr>
          <a:lstStyle/>
          <a:p>
            <a:r>
              <a:rPr lang="en-US" dirty="0">
                <a:latin typeface="Calibri" pitchFamily="34" charset="0"/>
              </a:rPr>
              <a:t>http://www.nejm.org/doi/full/10.1056/NEJMe1516564</a:t>
            </a:r>
          </a:p>
        </p:txBody>
      </p:sp>
      <p:sp>
        <p:nvSpPr>
          <p:cNvPr id="5" name="TextBox 4"/>
          <p:cNvSpPr txBox="1"/>
          <p:nvPr/>
        </p:nvSpPr>
        <p:spPr>
          <a:xfrm>
            <a:off x="5791200" y="1312605"/>
            <a:ext cx="3276600" cy="4524315"/>
          </a:xfrm>
          <a:prstGeom prst="rect">
            <a:avLst/>
          </a:prstGeom>
          <a:noFill/>
        </p:spPr>
        <p:txBody>
          <a:bodyPr wrap="square" rtlCol="0">
            <a:spAutoFit/>
          </a:bodyPr>
          <a:lstStyle/>
          <a:p>
            <a:pPr algn="ctr"/>
            <a:r>
              <a:rPr lang="en-US" sz="2400" b="1" dirty="0" smtClean="0">
                <a:latin typeface="Calibri" pitchFamily="34" charset="0"/>
              </a:rPr>
              <a:t>“The </a:t>
            </a:r>
            <a:r>
              <a:rPr lang="en-US" sz="2400" b="1" dirty="0">
                <a:latin typeface="Calibri" pitchFamily="34" charset="0"/>
              </a:rPr>
              <a:t>aerial view of the concept of data sharing is beautiful</a:t>
            </a:r>
            <a:r>
              <a:rPr lang="en-US" sz="2400" b="1" dirty="0" smtClean="0">
                <a:latin typeface="Calibri" pitchFamily="34" charset="0"/>
              </a:rPr>
              <a:t>.” </a:t>
            </a:r>
          </a:p>
          <a:p>
            <a:pPr algn="ctr"/>
            <a:endParaRPr lang="en-US" sz="2400" b="1" dirty="0" smtClean="0">
              <a:latin typeface="Calibri" pitchFamily="34" charset="0"/>
            </a:endParaRPr>
          </a:p>
          <a:p>
            <a:pPr algn="ctr"/>
            <a:r>
              <a:rPr lang="en-US" sz="2400" b="1" dirty="0" smtClean="0">
                <a:latin typeface="Calibri" pitchFamily="34" charset="0"/>
              </a:rPr>
              <a:t>[but!]</a:t>
            </a:r>
          </a:p>
          <a:p>
            <a:pPr algn="ctr"/>
            <a:endParaRPr lang="en-US" sz="2400" b="1" dirty="0" smtClean="0">
              <a:latin typeface="Calibri" pitchFamily="34" charset="0"/>
            </a:endParaRPr>
          </a:p>
          <a:p>
            <a:pPr algn="ctr"/>
            <a:r>
              <a:rPr lang="en-US" sz="2400" b="1" dirty="0" smtClean="0">
                <a:latin typeface="Calibri" pitchFamily="34" charset="0"/>
              </a:rPr>
              <a:t>A … </a:t>
            </a:r>
            <a:r>
              <a:rPr lang="en-US" sz="2400" b="1" dirty="0">
                <a:latin typeface="Calibri" pitchFamily="34" charset="0"/>
              </a:rPr>
              <a:t>concern … is that a new class of research person will emerge…the system will be taken over by …  </a:t>
            </a:r>
            <a:endParaRPr lang="en-US" sz="2400" b="1" dirty="0" smtClean="0">
              <a:latin typeface="Calibri" pitchFamily="34" charset="0"/>
            </a:endParaRPr>
          </a:p>
          <a:p>
            <a:pPr algn="ctr"/>
            <a:r>
              <a:rPr lang="en-US" sz="2400" b="1" dirty="0" smtClean="0">
                <a:latin typeface="Calibri" pitchFamily="34" charset="0"/>
              </a:rPr>
              <a:t>“</a:t>
            </a:r>
            <a:r>
              <a:rPr lang="en-US" sz="2400" b="1" dirty="0">
                <a:solidFill>
                  <a:srgbClr val="FF0000"/>
                </a:solidFill>
                <a:latin typeface="Calibri" pitchFamily="34" charset="0"/>
              </a:rPr>
              <a:t>research parasites</a:t>
            </a:r>
            <a:r>
              <a:rPr lang="en-US" sz="2400" b="1" dirty="0" smtClean="0">
                <a:latin typeface="Calibri" pitchFamily="34" charset="0"/>
              </a:rPr>
              <a:t>.”</a:t>
            </a:r>
            <a:endParaRPr lang="en-US" sz="2400" b="1" dirty="0">
              <a:latin typeface="Calibri" pitchFamily="34" charset="0"/>
            </a:endParaRPr>
          </a:p>
        </p:txBody>
      </p:sp>
    </p:spTree>
    <p:extLst>
      <p:ext uri="{BB962C8B-B14F-4D97-AF65-F5344CB8AC3E}">
        <p14:creationId xmlns:p14="http://schemas.microsoft.com/office/powerpoint/2010/main" val="3946198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5" descr="Xenopus-PV-graysilhouette-cl"/>
          <p:cNvPicPr>
            <a:picLocks noChangeAspect="1" noChangeArrowheads="1"/>
          </p:cNvPicPr>
          <p:nvPr/>
        </p:nvPicPr>
        <p:blipFill>
          <a:blip r:embed="rId3"/>
          <a:srcRect/>
          <a:stretch>
            <a:fillRect/>
          </a:stretch>
        </p:blipFill>
        <p:spPr bwMode="auto">
          <a:xfrm>
            <a:off x="6400800" y="609600"/>
            <a:ext cx="2209800" cy="1936750"/>
          </a:xfrm>
          <a:prstGeom prst="rect">
            <a:avLst/>
          </a:prstGeom>
          <a:noFill/>
          <a:ln w="9525">
            <a:noFill/>
            <a:miter lim="800000"/>
            <a:headEnd/>
            <a:tailEnd/>
          </a:ln>
        </p:spPr>
      </p:pic>
      <p:sp>
        <p:nvSpPr>
          <p:cNvPr id="41988" name="Line 6"/>
          <p:cNvSpPr>
            <a:spLocks noChangeShapeType="1"/>
          </p:cNvSpPr>
          <p:nvPr/>
        </p:nvSpPr>
        <p:spPr bwMode="auto">
          <a:xfrm>
            <a:off x="2819400" y="1577975"/>
            <a:ext cx="762000" cy="0"/>
          </a:xfrm>
          <a:prstGeom prst="line">
            <a:avLst/>
          </a:prstGeom>
          <a:noFill/>
          <a:ln w="57150">
            <a:solidFill>
              <a:schemeClr val="tx1"/>
            </a:solidFill>
            <a:round/>
            <a:headEnd/>
            <a:tailEnd type="triangle" w="sm" len="sm"/>
          </a:ln>
        </p:spPr>
        <p:txBody>
          <a:bodyPr/>
          <a:lstStyle/>
          <a:p>
            <a:endParaRPr lang="en-US"/>
          </a:p>
        </p:txBody>
      </p:sp>
      <p:sp>
        <p:nvSpPr>
          <p:cNvPr id="41989" name="Text Box 7"/>
          <p:cNvSpPr txBox="1">
            <a:spLocks noChangeArrowheads="1"/>
          </p:cNvSpPr>
          <p:nvPr/>
        </p:nvSpPr>
        <p:spPr bwMode="auto">
          <a:xfrm>
            <a:off x="228600" y="2622550"/>
            <a:ext cx="2665413" cy="517525"/>
          </a:xfrm>
          <a:prstGeom prst="rect">
            <a:avLst/>
          </a:prstGeom>
          <a:noFill/>
          <a:ln w="9525" algn="ctr">
            <a:noFill/>
            <a:miter lim="800000"/>
            <a:headEnd/>
            <a:tailEnd/>
          </a:ln>
        </p:spPr>
        <p:txBody>
          <a:bodyPr wrap="none">
            <a:spAutoFit/>
          </a:bodyPr>
          <a:lstStyle/>
          <a:p>
            <a:pPr algn="ctr"/>
            <a:r>
              <a:rPr lang="en-US" sz="1400" b="1" dirty="0"/>
              <a:t>BEGIN WITH KNOWN GENES</a:t>
            </a:r>
          </a:p>
          <a:p>
            <a:pPr algn="ctr"/>
            <a:r>
              <a:rPr lang="en-US" sz="1400" dirty="0"/>
              <a:t>for </a:t>
            </a:r>
            <a:r>
              <a:rPr lang="en-US" sz="1400" dirty="0" err="1"/>
              <a:t>Waardenburg</a:t>
            </a:r>
            <a:r>
              <a:rPr lang="en-US" sz="1400" dirty="0"/>
              <a:t> syndrome</a:t>
            </a:r>
          </a:p>
        </p:txBody>
      </p:sp>
      <p:sp>
        <p:nvSpPr>
          <p:cNvPr id="41990" name="Text Box 8"/>
          <p:cNvSpPr txBox="1">
            <a:spLocks noChangeArrowheads="1"/>
          </p:cNvSpPr>
          <p:nvPr/>
        </p:nvSpPr>
        <p:spPr bwMode="auto">
          <a:xfrm>
            <a:off x="2981325" y="2622550"/>
            <a:ext cx="3314700" cy="730250"/>
          </a:xfrm>
          <a:prstGeom prst="rect">
            <a:avLst/>
          </a:prstGeom>
          <a:noFill/>
          <a:ln w="9525" algn="ctr">
            <a:noFill/>
            <a:miter lim="800000"/>
            <a:headEnd/>
            <a:tailEnd/>
          </a:ln>
        </p:spPr>
        <p:txBody>
          <a:bodyPr wrap="none">
            <a:spAutoFit/>
          </a:bodyPr>
          <a:lstStyle/>
          <a:p>
            <a:pPr algn="ctr"/>
            <a:r>
              <a:rPr lang="en-US" sz="1400" b="1"/>
              <a:t>FIND PLANT ORTHOLOGS </a:t>
            </a:r>
            <a:r>
              <a:rPr lang="en-US" sz="1400"/>
              <a:t>that</a:t>
            </a:r>
          </a:p>
          <a:p>
            <a:pPr algn="ctr"/>
            <a:r>
              <a:rPr lang="en-US" sz="1400"/>
              <a:t>share mutant phenotypes (gravitropism)</a:t>
            </a:r>
          </a:p>
          <a:p>
            <a:pPr algn="ctr"/>
            <a:r>
              <a:rPr lang="en-US" sz="1400" b="1"/>
              <a:t>PREDICT</a:t>
            </a:r>
            <a:r>
              <a:rPr lang="en-US" sz="1400"/>
              <a:t> novel Waardenburg genes</a:t>
            </a:r>
            <a:endParaRPr lang="en-US" sz="1400" b="1"/>
          </a:p>
        </p:txBody>
      </p:sp>
      <p:sp>
        <p:nvSpPr>
          <p:cNvPr id="41991" name="Text Box 9"/>
          <p:cNvSpPr txBox="1">
            <a:spLocks noChangeArrowheads="1"/>
          </p:cNvSpPr>
          <p:nvPr/>
        </p:nvSpPr>
        <p:spPr bwMode="auto">
          <a:xfrm>
            <a:off x="6613525" y="2409825"/>
            <a:ext cx="1785938" cy="942975"/>
          </a:xfrm>
          <a:prstGeom prst="rect">
            <a:avLst/>
          </a:prstGeom>
          <a:noFill/>
          <a:ln w="9525" algn="ctr">
            <a:noFill/>
            <a:miter lim="800000"/>
            <a:headEnd/>
            <a:tailEnd/>
          </a:ln>
        </p:spPr>
        <p:txBody>
          <a:bodyPr wrap="none">
            <a:spAutoFit/>
          </a:bodyPr>
          <a:lstStyle/>
          <a:p>
            <a:pPr algn="ctr"/>
            <a:r>
              <a:rPr lang="en-US" sz="1400" b="1" dirty="0"/>
              <a:t>VALIDATE</a:t>
            </a:r>
          </a:p>
          <a:p>
            <a:pPr algn="ctr"/>
            <a:r>
              <a:rPr lang="en-US" sz="1400" b="1" dirty="0"/>
              <a:t>CANDIDATE GENE</a:t>
            </a:r>
            <a:endParaRPr lang="en-US" sz="1400" dirty="0"/>
          </a:p>
          <a:p>
            <a:pPr algn="ctr"/>
            <a:r>
              <a:rPr lang="en-US" sz="1400" dirty="0"/>
              <a:t>in frog, </a:t>
            </a:r>
            <a:r>
              <a:rPr lang="en-US" sz="1400" b="1" dirty="0"/>
              <a:t>CONFIRM</a:t>
            </a:r>
            <a:endParaRPr lang="en-US" sz="1400" dirty="0"/>
          </a:p>
          <a:p>
            <a:pPr algn="ctr"/>
            <a:r>
              <a:rPr lang="en-US" sz="1400" b="1" dirty="0"/>
              <a:t>PLANT MODEL</a:t>
            </a:r>
          </a:p>
        </p:txBody>
      </p:sp>
      <p:sp>
        <p:nvSpPr>
          <p:cNvPr id="41992" name="Line 10"/>
          <p:cNvSpPr>
            <a:spLocks noChangeShapeType="1"/>
          </p:cNvSpPr>
          <p:nvPr/>
        </p:nvSpPr>
        <p:spPr bwMode="auto">
          <a:xfrm>
            <a:off x="5600700" y="1577975"/>
            <a:ext cx="762000" cy="0"/>
          </a:xfrm>
          <a:prstGeom prst="line">
            <a:avLst/>
          </a:prstGeom>
          <a:noFill/>
          <a:ln w="57150">
            <a:solidFill>
              <a:schemeClr val="tx1"/>
            </a:solidFill>
            <a:round/>
            <a:headEnd/>
            <a:tailEnd type="triangle" w="sm" len="sm"/>
          </a:ln>
        </p:spPr>
        <p:txBody>
          <a:bodyPr/>
          <a:lstStyle/>
          <a:p>
            <a:endParaRPr lang="en-US"/>
          </a:p>
        </p:txBody>
      </p:sp>
      <p:sp>
        <p:nvSpPr>
          <p:cNvPr id="41993" name="Line 11"/>
          <p:cNvSpPr>
            <a:spLocks noChangeShapeType="1"/>
          </p:cNvSpPr>
          <p:nvPr/>
        </p:nvSpPr>
        <p:spPr bwMode="auto">
          <a:xfrm rot="5400000">
            <a:off x="7124700" y="3886200"/>
            <a:ext cx="762000" cy="0"/>
          </a:xfrm>
          <a:prstGeom prst="line">
            <a:avLst/>
          </a:prstGeom>
          <a:noFill/>
          <a:ln w="57150">
            <a:solidFill>
              <a:schemeClr val="tx1"/>
            </a:solidFill>
            <a:prstDash val="sysDot"/>
            <a:round/>
            <a:headEnd/>
            <a:tailEnd type="triangle" w="sm" len="sm"/>
          </a:ln>
        </p:spPr>
        <p:txBody>
          <a:bodyPr/>
          <a:lstStyle/>
          <a:p>
            <a:endParaRPr lang="en-US"/>
          </a:p>
        </p:txBody>
      </p:sp>
      <p:sp>
        <p:nvSpPr>
          <p:cNvPr id="41994" name="Text Box 12"/>
          <p:cNvSpPr txBox="1">
            <a:spLocks noChangeArrowheads="1"/>
          </p:cNvSpPr>
          <p:nvPr/>
        </p:nvSpPr>
        <p:spPr bwMode="auto">
          <a:xfrm>
            <a:off x="7620000" y="3657600"/>
            <a:ext cx="312906" cy="369332"/>
          </a:xfrm>
          <a:prstGeom prst="rect">
            <a:avLst/>
          </a:prstGeom>
          <a:noFill/>
          <a:ln w="9525" algn="ctr">
            <a:noFill/>
            <a:miter lim="800000"/>
            <a:headEnd/>
            <a:tailEnd/>
          </a:ln>
        </p:spPr>
        <p:txBody>
          <a:bodyPr wrap="none">
            <a:spAutoFit/>
          </a:bodyPr>
          <a:lstStyle/>
          <a:p>
            <a:r>
              <a:rPr lang="en-US" sz="1800"/>
              <a:t>?</a:t>
            </a:r>
          </a:p>
        </p:txBody>
      </p:sp>
      <p:sp>
        <p:nvSpPr>
          <p:cNvPr id="41995" name="Text Box 13"/>
          <p:cNvSpPr txBox="1">
            <a:spLocks noChangeArrowheads="1"/>
          </p:cNvSpPr>
          <p:nvPr/>
        </p:nvSpPr>
        <p:spPr bwMode="auto">
          <a:xfrm>
            <a:off x="5642196" y="5257800"/>
            <a:ext cx="1514710" cy="1015663"/>
          </a:xfrm>
          <a:prstGeom prst="rect">
            <a:avLst/>
          </a:prstGeom>
          <a:noFill/>
          <a:ln w="9525" algn="ctr">
            <a:noFill/>
            <a:miter lim="800000"/>
            <a:headEnd/>
            <a:tailEnd/>
          </a:ln>
        </p:spPr>
        <p:txBody>
          <a:bodyPr wrap="none">
            <a:spAutoFit/>
          </a:bodyPr>
          <a:lstStyle/>
          <a:p>
            <a:pPr algn="ctr"/>
            <a:r>
              <a:rPr lang="en-US" sz="2000" b="1" dirty="0">
                <a:latin typeface="Calibri" pitchFamily="34" charset="0"/>
                <a:cs typeface="Calibri" pitchFamily="34" charset="0"/>
              </a:rPr>
              <a:t>SEARCH FOR</a:t>
            </a:r>
          </a:p>
          <a:p>
            <a:pPr algn="ctr"/>
            <a:r>
              <a:rPr lang="en-US" sz="2000" b="1" dirty="0">
                <a:latin typeface="Calibri" pitchFamily="34" charset="0"/>
                <a:cs typeface="Calibri" pitchFamily="34" charset="0"/>
              </a:rPr>
              <a:t>MUTATIONS</a:t>
            </a:r>
            <a:endParaRPr lang="en-US" sz="2000" dirty="0">
              <a:latin typeface="Calibri" pitchFamily="34" charset="0"/>
              <a:cs typeface="Calibri" pitchFamily="34" charset="0"/>
            </a:endParaRPr>
          </a:p>
          <a:p>
            <a:pPr algn="ctr"/>
            <a:r>
              <a:rPr lang="en-US" sz="2000" dirty="0">
                <a:latin typeface="Calibri" pitchFamily="34" charset="0"/>
                <a:cs typeface="Calibri" pitchFamily="34" charset="0"/>
              </a:rPr>
              <a:t>in humans</a:t>
            </a:r>
            <a:endParaRPr lang="en-US" sz="2000" b="1" dirty="0">
              <a:latin typeface="Calibri" pitchFamily="34" charset="0"/>
              <a:cs typeface="Calibri" pitchFamily="34" charset="0"/>
            </a:endParaRPr>
          </a:p>
        </p:txBody>
      </p:sp>
      <p:pic>
        <p:nvPicPr>
          <p:cNvPr id="41996" name="Picture 14" descr="plant-graysilhouette"/>
          <p:cNvPicPr>
            <a:picLocks noChangeAspect="1" noChangeArrowheads="1"/>
          </p:cNvPicPr>
          <p:nvPr/>
        </p:nvPicPr>
        <p:blipFill>
          <a:blip r:embed="rId4"/>
          <a:srcRect/>
          <a:stretch>
            <a:fillRect/>
          </a:stretch>
        </p:blipFill>
        <p:spPr bwMode="auto">
          <a:xfrm>
            <a:off x="3962400" y="452438"/>
            <a:ext cx="1106488" cy="2138362"/>
          </a:xfrm>
          <a:prstGeom prst="rect">
            <a:avLst/>
          </a:prstGeom>
          <a:noFill/>
          <a:ln w="9525">
            <a:noFill/>
            <a:miter lim="800000"/>
            <a:headEnd/>
            <a:tailEnd/>
          </a:ln>
        </p:spPr>
      </p:pic>
      <p:sp>
        <p:nvSpPr>
          <p:cNvPr id="41997" name="Line 15"/>
          <p:cNvSpPr>
            <a:spLocks noChangeShapeType="1"/>
          </p:cNvSpPr>
          <p:nvPr/>
        </p:nvSpPr>
        <p:spPr bwMode="auto">
          <a:xfrm rot="5400000">
            <a:off x="1130300" y="3886200"/>
            <a:ext cx="762000" cy="0"/>
          </a:xfrm>
          <a:prstGeom prst="line">
            <a:avLst/>
          </a:prstGeom>
          <a:noFill/>
          <a:ln w="57150">
            <a:solidFill>
              <a:schemeClr val="tx1"/>
            </a:solidFill>
            <a:prstDash val="sysDot"/>
            <a:round/>
            <a:headEnd/>
            <a:tailEnd type="triangle" w="sm" len="sm"/>
          </a:ln>
        </p:spPr>
        <p:txBody>
          <a:bodyPr/>
          <a:lstStyle/>
          <a:p>
            <a:endParaRPr lang="en-US"/>
          </a:p>
        </p:txBody>
      </p:sp>
      <p:sp>
        <p:nvSpPr>
          <p:cNvPr id="41998" name="Text Box 16"/>
          <p:cNvSpPr txBox="1">
            <a:spLocks noChangeArrowheads="1"/>
          </p:cNvSpPr>
          <p:nvPr/>
        </p:nvSpPr>
        <p:spPr bwMode="auto">
          <a:xfrm>
            <a:off x="1625600" y="3657600"/>
            <a:ext cx="312906" cy="369332"/>
          </a:xfrm>
          <a:prstGeom prst="rect">
            <a:avLst/>
          </a:prstGeom>
          <a:noFill/>
          <a:ln w="9525" algn="ctr">
            <a:noFill/>
            <a:miter lim="800000"/>
            <a:headEnd/>
            <a:tailEnd/>
          </a:ln>
        </p:spPr>
        <p:txBody>
          <a:bodyPr wrap="none">
            <a:spAutoFit/>
          </a:bodyPr>
          <a:lstStyle/>
          <a:p>
            <a:r>
              <a:rPr lang="en-US" sz="1800" dirty="0"/>
              <a:t>?</a:t>
            </a:r>
          </a:p>
        </p:txBody>
      </p:sp>
      <p:sp>
        <p:nvSpPr>
          <p:cNvPr id="41999" name="Text Box 17"/>
          <p:cNvSpPr txBox="1">
            <a:spLocks noChangeArrowheads="1"/>
          </p:cNvSpPr>
          <p:nvPr/>
        </p:nvSpPr>
        <p:spPr bwMode="auto">
          <a:xfrm>
            <a:off x="2015801" y="5257800"/>
            <a:ext cx="1992405" cy="1323439"/>
          </a:xfrm>
          <a:prstGeom prst="rect">
            <a:avLst/>
          </a:prstGeom>
          <a:noFill/>
          <a:ln w="9525" algn="ctr">
            <a:noFill/>
            <a:miter lim="800000"/>
            <a:headEnd/>
            <a:tailEnd/>
          </a:ln>
        </p:spPr>
        <p:txBody>
          <a:bodyPr wrap="none">
            <a:spAutoFit/>
          </a:bodyPr>
          <a:lstStyle/>
          <a:p>
            <a:pPr algn="ctr"/>
            <a:r>
              <a:rPr lang="en-US" sz="2000" b="1" dirty="0">
                <a:latin typeface="Calibri" pitchFamily="34" charset="0"/>
                <a:cs typeface="Calibri" pitchFamily="34" charset="0"/>
              </a:rPr>
              <a:t>PREDICT AND </a:t>
            </a:r>
          </a:p>
          <a:p>
            <a:pPr algn="ctr"/>
            <a:r>
              <a:rPr lang="en-US" sz="2000" b="1" dirty="0">
                <a:latin typeface="Calibri" pitchFamily="34" charset="0"/>
                <a:cs typeface="Calibri" pitchFamily="34" charset="0"/>
              </a:rPr>
              <a:t>VALIDATE</a:t>
            </a:r>
            <a:endParaRPr lang="en-US" sz="2000" dirty="0">
              <a:latin typeface="Calibri" pitchFamily="34" charset="0"/>
              <a:cs typeface="Calibri" pitchFamily="34" charset="0"/>
            </a:endParaRPr>
          </a:p>
          <a:p>
            <a:pPr algn="ctr"/>
            <a:r>
              <a:rPr lang="en-US" sz="2000" dirty="0" smtClean="0">
                <a:latin typeface="Calibri" pitchFamily="34" charset="0"/>
                <a:cs typeface="Calibri" pitchFamily="34" charset="0"/>
              </a:rPr>
              <a:t>new </a:t>
            </a:r>
            <a:r>
              <a:rPr lang="en-US" sz="2000" dirty="0" err="1" smtClean="0">
                <a:latin typeface="Calibri" pitchFamily="34" charset="0"/>
                <a:cs typeface="Calibri" pitchFamily="34" charset="0"/>
              </a:rPr>
              <a:t>gravitropism</a:t>
            </a:r>
            <a:endParaRPr lang="en-US" sz="2000" dirty="0">
              <a:latin typeface="Calibri" pitchFamily="34" charset="0"/>
              <a:cs typeface="Calibri" pitchFamily="34" charset="0"/>
            </a:endParaRPr>
          </a:p>
          <a:p>
            <a:pPr algn="ctr"/>
            <a:r>
              <a:rPr lang="en-US" sz="2000" dirty="0">
                <a:latin typeface="Calibri" pitchFamily="34" charset="0"/>
                <a:cs typeface="Calibri" pitchFamily="34" charset="0"/>
              </a:rPr>
              <a:t>genes</a:t>
            </a:r>
            <a:endParaRPr lang="en-US" sz="2000" b="1" dirty="0">
              <a:latin typeface="Calibri" pitchFamily="34" charset="0"/>
              <a:cs typeface="Calibri" pitchFamily="34" charset="0"/>
            </a:endParaRPr>
          </a:p>
        </p:txBody>
      </p:sp>
      <p:pic>
        <p:nvPicPr>
          <p:cNvPr id="42000" name="Picture 18" descr="plant-graysilhouette"/>
          <p:cNvPicPr>
            <a:picLocks noChangeAspect="1" noChangeArrowheads="1"/>
          </p:cNvPicPr>
          <p:nvPr/>
        </p:nvPicPr>
        <p:blipFill>
          <a:blip r:embed="rId4"/>
          <a:srcRect/>
          <a:stretch>
            <a:fillRect/>
          </a:stretch>
        </p:blipFill>
        <p:spPr bwMode="auto">
          <a:xfrm>
            <a:off x="914400" y="4495800"/>
            <a:ext cx="1106488" cy="2138363"/>
          </a:xfrm>
          <a:prstGeom prst="rect">
            <a:avLst/>
          </a:prstGeom>
          <a:noFill/>
          <a:ln w="9525">
            <a:noFill/>
            <a:miter lim="800000"/>
            <a:headEnd/>
            <a:tailEnd/>
          </a:ln>
        </p:spPr>
      </p:pic>
      <p:pic>
        <p:nvPicPr>
          <p:cNvPr id="42001" name="Picture 19" descr="girl-graysilhouette"/>
          <p:cNvPicPr>
            <a:picLocks noChangeAspect="1" noChangeArrowheads="1"/>
          </p:cNvPicPr>
          <p:nvPr/>
        </p:nvPicPr>
        <p:blipFill>
          <a:blip r:embed="rId5"/>
          <a:srcRect/>
          <a:stretch>
            <a:fillRect/>
          </a:stretch>
        </p:blipFill>
        <p:spPr bwMode="auto">
          <a:xfrm>
            <a:off x="1295400" y="457200"/>
            <a:ext cx="420688" cy="2133600"/>
          </a:xfrm>
          <a:prstGeom prst="rect">
            <a:avLst/>
          </a:prstGeom>
          <a:noFill/>
          <a:ln w="9525">
            <a:noFill/>
            <a:miter lim="800000"/>
            <a:headEnd/>
            <a:tailEnd/>
          </a:ln>
        </p:spPr>
      </p:pic>
      <p:pic>
        <p:nvPicPr>
          <p:cNvPr id="42002" name="Picture 20" descr="girl-graysilhouette"/>
          <p:cNvPicPr>
            <a:picLocks noChangeAspect="1" noChangeArrowheads="1"/>
          </p:cNvPicPr>
          <p:nvPr/>
        </p:nvPicPr>
        <p:blipFill>
          <a:blip r:embed="rId5"/>
          <a:srcRect/>
          <a:stretch>
            <a:fillRect/>
          </a:stretch>
        </p:blipFill>
        <p:spPr bwMode="auto">
          <a:xfrm>
            <a:off x="7315200" y="4495800"/>
            <a:ext cx="420688" cy="2133600"/>
          </a:xfrm>
          <a:prstGeom prst="rect">
            <a:avLst/>
          </a:prstGeom>
          <a:noFill/>
          <a:ln w="9525">
            <a:noFill/>
            <a:miter lim="800000"/>
            <a:headEnd/>
            <a:tailEnd/>
          </a:ln>
        </p:spPr>
      </p:pic>
      <p:sp>
        <p:nvSpPr>
          <p:cNvPr id="19" name="Rectangle 18"/>
          <p:cNvSpPr/>
          <p:nvPr/>
        </p:nvSpPr>
        <p:spPr>
          <a:xfrm>
            <a:off x="228600" y="2667000"/>
            <a:ext cx="2743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971800" y="2514600"/>
            <a:ext cx="2971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943600" y="2438400"/>
            <a:ext cx="2514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24391" y="2667000"/>
            <a:ext cx="2759025" cy="707886"/>
          </a:xfrm>
          <a:prstGeom prst="rect">
            <a:avLst/>
          </a:prstGeom>
          <a:noFill/>
        </p:spPr>
        <p:txBody>
          <a:bodyPr wrap="none" rtlCol="0">
            <a:spAutoFit/>
          </a:bodyPr>
          <a:lstStyle/>
          <a:p>
            <a:pPr algn="ctr"/>
            <a:r>
              <a:rPr lang="en-US" sz="2000" b="1" dirty="0" err="1" smtClean="0">
                <a:latin typeface="Calibri" pitchFamily="34" charset="0"/>
                <a:cs typeface="Calibri" pitchFamily="34" charset="0"/>
              </a:rPr>
              <a:t>Waardenburg</a:t>
            </a:r>
            <a:r>
              <a:rPr lang="en-US" sz="2000" b="1" dirty="0" smtClean="0">
                <a:latin typeface="Calibri" pitchFamily="34" charset="0"/>
                <a:cs typeface="Calibri" pitchFamily="34" charset="0"/>
              </a:rPr>
              <a:t> syndrome</a:t>
            </a:r>
          </a:p>
          <a:p>
            <a:pPr algn="ctr"/>
            <a:r>
              <a:rPr lang="en-US" sz="2000" b="1" dirty="0" smtClean="0">
                <a:latin typeface="Calibri" pitchFamily="34" charset="0"/>
                <a:cs typeface="Calibri" pitchFamily="34" charset="0"/>
              </a:rPr>
              <a:t>genes…</a:t>
            </a:r>
            <a:endParaRPr lang="en-US" sz="2000" b="1" dirty="0">
              <a:latin typeface="Calibri" pitchFamily="34" charset="0"/>
              <a:cs typeface="Calibri" pitchFamily="34" charset="0"/>
            </a:endParaRPr>
          </a:p>
        </p:txBody>
      </p:sp>
      <p:sp>
        <p:nvSpPr>
          <p:cNvPr id="23" name="TextBox 22"/>
          <p:cNvSpPr txBox="1"/>
          <p:nvPr/>
        </p:nvSpPr>
        <p:spPr>
          <a:xfrm>
            <a:off x="3124200" y="2691825"/>
            <a:ext cx="2896755" cy="707886"/>
          </a:xfrm>
          <a:prstGeom prst="rect">
            <a:avLst/>
          </a:prstGeom>
          <a:noFill/>
        </p:spPr>
        <p:txBody>
          <a:bodyPr wrap="none" rtlCol="0">
            <a:spAutoFit/>
          </a:bodyPr>
          <a:lstStyle/>
          <a:p>
            <a:pPr algn="ctr"/>
            <a:r>
              <a:rPr lang="en-US" sz="2000" b="1" dirty="0" smtClean="0">
                <a:latin typeface="Calibri" pitchFamily="34" charset="0"/>
                <a:cs typeface="Calibri" pitchFamily="34" charset="0"/>
              </a:rPr>
              <a:t>…suggest a relevant plant</a:t>
            </a:r>
          </a:p>
          <a:p>
            <a:pPr algn="ctr"/>
            <a:r>
              <a:rPr lang="en-US" sz="2000" b="1" dirty="0" smtClean="0">
                <a:latin typeface="Calibri" pitchFamily="34" charset="0"/>
                <a:cs typeface="Calibri" pitchFamily="34" charset="0"/>
              </a:rPr>
              <a:t>system. Plant genes…</a:t>
            </a:r>
          </a:p>
        </p:txBody>
      </p:sp>
      <p:sp>
        <p:nvSpPr>
          <p:cNvPr id="24" name="TextBox 23"/>
          <p:cNvSpPr txBox="1"/>
          <p:nvPr/>
        </p:nvSpPr>
        <p:spPr>
          <a:xfrm>
            <a:off x="6015874" y="2521803"/>
            <a:ext cx="3051926" cy="1015663"/>
          </a:xfrm>
          <a:prstGeom prst="rect">
            <a:avLst/>
          </a:prstGeom>
          <a:noFill/>
        </p:spPr>
        <p:txBody>
          <a:bodyPr wrap="none" rtlCol="0">
            <a:spAutoFit/>
          </a:bodyPr>
          <a:lstStyle/>
          <a:p>
            <a:pPr algn="ctr"/>
            <a:r>
              <a:rPr lang="en-US" sz="2000" b="1" dirty="0" smtClean="0">
                <a:latin typeface="Calibri" pitchFamily="34" charset="0"/>
                <a:cs typeface="Calibri" pitchFamily="34" charset="0"/>
              </a:rPr>
              <a:t>…suggest new WS genes, </a:t>
            </a:r>
          </a:p>
          <a:p>
            <a:pPr algn="ctr"/>
            <a:r>
              <a:rPr lang="en-US" sz="2000" b="1" dirty="0" smtClean="0">
                <a:latin typeface="Calibri" pitchFamily="34" charset="0"/>
                <a:cs typeface="Calibri" pitchFamily="34" charset="0"/>
              </a:rPr>
              <a:t>confirmed in frogs, </a:t>
            </a:r>
          </a:p>
          <a:p>
            <a:pPr algn="ctr"/>
            <a:r>
              <a:rPr lang="en-US" sz="2000" b="1" dirty="0" smtClean="0">
                <a:latin typeface="Calibri" pitchFamily="34" charset="0"/>
                <a:cs typeface="Calibri" pitchFamily="34" charset="0"/>
              </a:rPr>
              <a:t>validating the plant model.</a:t>
            </a:r>
          </a:p>
        </p:txBody>
      </p:sp>
    </p:spTree>
    <p:extLst>
      <p:ext uri="{BB962C8B-B14F-4D97-AF65-F5344CB8AC3E}">
        <p14:creationId xmlns:p14="http://schemas.microsoft.com/office/powerpoint/2010/main" val="5829820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arabidopsis.info/images/arabidopsis_ed_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783" y="2624347"/>
            <a:ext cx="1428750" cy="213360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669036" y="4585156"/>
            <a:ext cx="907621" cy="215444"/>
          </a:xfrm>
          <a:prstGeom prst="rect">
            <a:avLst/>
          </a:prstGeom>
          <a:noFill/>
        </p:spPr>
        <p:txBody>
          <a:bodyPr wrap="none" rtlCol="0">
            <a:spAutoFit/>
          </a:bodyPr>
          <a:lstStyle/>
          <a:p>
            <a:r>
              <a:rPr lang="en-US" sz="800" dirty="0"/>
              <a:t>a</a:t>
            </a:r>
            <a:r>
              <a:rPr lang="en-US" sz="800" dirty="0" smtClean="0"/>
              <a:t>rabidopsis.info</a:t>
            </a:r>
            <a:endParaRPr lang="en-US" sz="800" dirty="0"/>
          </a:p>
        </p:txBody>
      </p:sp>
      <p:sp>
        <p:nvSpPr>
          <p:cNvPr id="3" name="TextBox 2"/>
          <p:cNvSpPr txBox="1"/>
          <p:nvPr/>
        </p:nvSpPr>
        <p:spPr>
          <a:xfrm>
            <a:off x="3505200" y="1180743"/>
            <a:ext cx="1885324" cy="830997"/>
          </a:xfrm>
          <a:prstGeom prst="rect">
            <a:avLst/>
          </a:prstGeom>
          <a:noFill/>
        </p:spPr>
        <p:txBody>
          <a:bodyPr wrap="none" rtlCol="0">
            <a:spAutoFit/>
          </a:bodyPr>
          <a:lstStyle/>
          <a:p>
            <a:pPr algn="ctr"/>
            <a:r>
              <a:rPr lang="en-US" sz="2400" b="1" dirty="0" smtClean="0">
                <a:effectLst>
                  <a:outerShdw blurRad="38100" dist="38100" dir="2700000" algn="tl">
                    <a:srgbClr val="000000">
                      <a:alpha val="43137"/>
                    </a:srgbClr>
                  </a:outerShdw>
                </a:effectLst>
                <a:latin typeface="Calibri" pitchFamily="34" charset="0"/>
                <a:cs typeface="Calibri" pitchFamily="34" charset="0"/>
              </a:rPr>
              <a:t>Last common</a:t>
            </a:r>
          </a:p>
          <a:p>
            <a:pPr algn="ctr"/>
            <a:r>
              <a:rPr lang="en-US" sz="2400" b="1" dirty="0" smtClean="0">
                <a:effectLst>
                  <a:outerShdw blurRad="38100" dist="38100" dir="2700000" algn="tl">
                    <a:srgbClr val="000000">
                      <a:alpha val="43137"/>
                    </a:srgbClr>
                  </a:outerShdw>
                </a:effectLst>
                <a:latin typeface="Calibri" pitchFamily="34" charset="0"/>
                <a:cs typeface="Calibri" pitchFamily="34" charset="0"/>
              </a:rPr>
              <a:t>ancestor</a:t>
            </a:r>
            <a:endParaRPr lang="en-US" sz="2400" b="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TextBox 3"/>
          <p:cNvSpPr txBox="1"/>
          <p:nvPr/>
        </p:nvSpPr>
        <p:spPr>
          <a:xfrm>
            <a:off x="2286000" y="2862233"/>
            <a:ext cx="845424"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latin typeface="Calibri" pitchFamily="34" charset="0"/>
                <a:cs typeface="Calibri" pitchFamily="34" charset="0"/>
              </a:rPr>
              <a:t>Plant</a:t>
            </a:r>
            <a:endParaRPr lang="en-US" sz="2400" b="1" dirty="0">
              <a:effectLst>
                <a:outerShdw blurRad="38100" dist="38100" dir="2700000" algn="tl">
                  <a:srgbClr val="000000">
                    <a:alpha val="43137"/>
                  </a:srgbClr>
                </a:outerShdw>
              </a:effectLst>
              <a:latin typeface="Calibri" pitchFamily="34" charset="0"/>
              <a:cs typeface="Calibri" pitchFamily="34" charset="0"/>
            </a:endParaRPr>
          </a:p>
        </p:txBody>
      </p:sp>
      <p:cxnSp>
        <p:nvCxnSpPr>
          <p:cNvPr id="9" name="Straight Connector 8"/>
          <p:cNvCxnSpPr/>
          <p:nvPr/>
        </p:nvCxnSpPr>
        <p:spPr>
          <a:xfrm rot="5400000">
            <a:off x="4156571" y="2197775"/>
            <a:ext cx="525264" cy="794"/>
          </a:xfrm>
          <a:prstGeom prst="line">
            <a:avLst/>
          </a:prstGeom>
          <a:ln w="635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3352800" y="24600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H="1" flipV="1">
            <a:off x="4419600" y="24600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human-davinci"/>
          <p:cNvPicPr>
            <a:picLocks noChangeAspect="1" noChangeArrowheads="1"/>
          </p:cNvPicPr>
          <p:nvPr/>
        </p:nvPicPr>
        <p:blipFill>
          <a:blip r:embed="rId3"/>
          <a:srcRect l="7248" t="10773" r="9665" b="26933"/>
          <a:stretch>
            <a:fillRect/>
          </a:stretch>
        </p:blipFill>
        <p:spPr bwMode="auto">
          <a:xfrm>
            <a:off x="6792912" y="2764810"/>
            <a:ext cx="1893888" cy="1905000"/>
          </a:xfrm>
          <a:prstGeom prst="rect">
            <a:avLst/>
          </a:prstGeom>
          <a:noFill/>
          <a:ln w="9525">
            <a:noFill/>
            <a:miter lim="800000"/>
            <a:headEnd/>
            <a:tailEnd/>
          </a:ln>
        </p:spPr>
      </p:pic>
      <p:sp>
        <p:nvSpPr>
          <p:cNvPr id="19" name="TextBox 18"/>
          <p:cNvSpPr txBox="1"/>
          <p:nvPr/>
        </p:nvSpPr>
        <p:spPr>
          <a:xfrm>
            <a:off x="5379428" y="4754940"/>
            <a:ext cx="1959191" cy="1569660"/>
          </a:xfrm>
          <a:prstGeom prst="rect">
            <a:avLst/>
          </a:prstGeom>
          <a:noFill/>
        </p:spPr>
        <p:txBody>
          <a:bodyPr wrap="none" rtlCol="0">
            <a:spAutoFit/>
          </a:bodyPr>
          <a:lstStyle/>
          <a:p>
            <a:pPr algn="ctr"/>
            <a:r>
              <a:rPr lang="en-US" sz="2400" b="1" dirty="0" smtClean="0">
                <a:solidFill>
                  <a:srgbClr val="00B050"/>
                </a:solidFill>
                <a:effectLst>
                  <a:outerShdw blurRad="38100" dist="38100" dir="2700000" algn="tl">
                    <a:srgbClr val="000000">
                      <a:alpha val="43137"/>
                    </a:srgbClr>
                  </a:outerShdw>
                </a:effectLst>
                <a:latin typeface="Calibri" pitchFamily="34" charset="0"/>
                <a:cs typeface="Calibri" pitchFamily="34" charset="0"/>
              </a:rPr>
              <a:t>Genes now</a:t>
            </a:r>
          </a:p>
          <a:p>
            <a:pPr algn="ctr"/>
            <a:r>
              <a:rPr lang="en-US" sz="2400" b="1" dirty="0" smtClean="0">
                <a:solidFill>
                  <a:srgbClr val="00B050"/>
                </a:solidFill>
                <a:effectLst>
                  <a:outerShdw blurRad="38100" dist="38100" dir="2700000" algn="tl">
                    <a:srgbClr val="000000">
                      <a:alpha val="43137"/>
                    </a:srgbClr>
                  </a:outerShdw>
                </a:effectLst>
                <a:latin typeface="Calibri" pitchFamily="34" charset="0"/>
                <a:cs typeface="Calibri" pitchFamily="34" charset="0"/>
              </a:rPr>
              <a:t>used to direct</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n</a:t>
            </a:r>
            <a:r>
              <a:rPr lang="en-US" sz="2400" b="1" dirty="0" smtClean="0">
                <a:solidFill>
                  <a:srgbClr val="00B050"/>
                </a:solidFill>
                <a:effectLst>
                  <a:outerShdw blurRad="38100" dist="38100" dir="2700000" algn="tl">
                    <a:srgbClr val="000000">
                      <a:alpha val="43137"/>
                    </a:srgbClr>
                  </a:outerShdw>
                </a:effectLst>
                <a:latin typeface="Calibri" pitchFamily="34" charset="0"/>
                <a:cs typeface="Calibri" pitchFamily="34" charset="0"/>
              </a:rPr>
              <a:t>eural crest</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c</a:t>
            </a:r>
            <a:r>
              <a:rPr lang="en-US" sz="2400" b="1" dirty="0" smtClean="0">
                <a:solidFill>
                  <a:srgbClr val="00B050"/>
                </a:solidFill>
                <a:effectLst>
                  <a:outerShdw blurRad="38100" dist="38100" dir="2700000" algn="tl">
                    <a:srgbClr val="000000">
                      <a:alpha val="43137"/>
                    </a:srgbClr>
                  </a:outerShdw>
                </a:effectLst>
                <a:latin typeface="Calibri" pitchFamily="34" charset="0"/>
                <a:cs typeface="Calibri" pitchFamily="34" charset="0"/>
              </a:rPr>
              <a:t>ell migration</a:t>
            </a:r>
            <a:endPar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endParaRPr>
          </a:p>
        </p:txBody>
      </p:sp>
      <p:sp>
        <p:nvSpPr>
          <p:cNvPr id="20" name="TextBox 19"/>
          <p:cNvSpPr txBox="1"/>
          <p:nvPr/>
        </p:nvSpPr>
        <p:spPr>
          <a:xfrm>
            <a:off x="1413547" y="4754940"/>
            <a:ext cx="2350772" cy="1569660"/>
          </a:xfrm>
          <a:prstGeom prst="rect">
            <a:avLst/>
          </a:prstGeom>
          <a:noFill/>
        </p:spPr>
        <p:txBody>
          <a:bodyPr wrap="none" rtlCol="0">
            <a:spAutoFit/>
          </a:bodyPr>
          <a:lstStyle/>
          <a:p>
            <a:pPr algn="ctr"/>
            <a:r>
              <a:rPr lang="en-US" sz="2400" b="1" dirty="0" smtClean="0">
                <a:solidFill>
                  <a:srgbClr val="00B050"/>
                </a:solidFill>
                <a:effectLst>
                  <a:outerShdw blurRad="38100" dist="38100" dir="2700000" algn="tl">
                    <a:srgbClr val="000000">
                      <a:alpha val="43137"/>
                    </a:srgbClr>
                  </a:outerShdw>
                </a:effectLst>
                <a:latin typeface="Calibri" pitchFamily="34" charset="0"/>
                <a:cs typeface="Calibri" pitchFamily="34" charset="0"/>
              </a:rPr>
              <a:t>Genes now</a:t>
            </a:r>
          </a:p>
          <a:p>
            <a:pPr algn="ctr"/>
            <a:r>
              <a:rPr lang="en-US" sz="2400" b="1" dirty="0" smtClean="0">
                <a:solidFill>
                  <a:srgbClr val="00B050"/>
                </a:solidFill>
                <a:effectLst>
                  <a:outerShdw blurRad="38100" dist="38100" dir="2700000" algn="tl">
                    <a:srgbClr val="000000">
                      <a:alpha val="43137"/>
                    </a:srgbClr>
                  </a:outerShdw>
                </a:effectLst>
                <a:latin typeface="Calibri" pitchFamily="34" charset="0"/>
                <a:cs typeface="Calibri" pitchFamily="34" charset="0"/>
              </a:rPr>
              <a:t>used to direct</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p</a:t>
            </a:r>
            <a:r>
              <a:rPr lang="en-US" sz="2400" b="1" dirty="0" smtClean="0">
                <a:solidFill>
                  <a:srgbClr val="00B050"/>
                </a:solidFill>
                <a:effectLst>
                  <a:outerShdw blurRad="38100" dist="38100" dir="2700000" algn="tl">
                    <a:srgbClr val="000000">
                      <a:alpha val="43137"/>
                    </a:srgbClr>
                  </a:outerShdw>
                </a:effectLst>
                <a:latin typeface="Calibri" pitchFamily="34" charset="0"/>
                <a:cs typeface="Calibri" pitchFamily="34" charset="0"/>
              </a:rPr>
              <a:t>olarized growth</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i</a:t>
            </a:r>
            <a:r>
              <a:rPr lang="en-US" sz="2400" b="1" dirty="0" smtClean="0">
                <a:solidFill>
                  <a:srgbClr val="00B050"/>
                </a:solidFill>
                <a:effectLst>
                  <a:outerShdw blurRad="38100" dist="38100" dir="2700000" algn="tl">
                    <a:srgbClr val="000000">
                      <a:alpha val="43137"/>
                    </a:srgbClr>
                  </a:outerShdw>
                </a:effectLst>
                <a:latin typeface="Calibri" pitchFamily="34" charset="0"/>
                <a:cs typeface="Calibri" pitchFamily="34" charset="0"/>
              </a:rPr>
              <a:t>n </a:t>
            </a:r>
            <a:r>
              <a:rPr lang="en-US" sz="2400" b="1" dirty="0" err="1" smtClean="0">
                <a:solidFill>
                  <a:srgbClr val="00B050"/>
                </a:solidFill>
                <a:effectLst>
                  <a:outerShdw blurRad="38100" dist="38100" dir="2700000" algn="tl">
                    <a:srgbClr val="000000">
                      <a:alpha val="43137"/>
                    </a:srgbClr>
                  </a:outerShdw>
                </a:effectLst>
                <a:latin typeface="Calibri" pitchFamily="34" charset="0"/>
                <a:cs typeface="Calibri" pitchFamily="34" charset="0"/>
              </a:rPr>
              <a:t>gravitropism</a:t>
            </a:r>
            <a:endParaRPr lang="en-US" sz="2400" b="1" dirty="0" smtClean="0">
              <a:solidFill>
                <a:srgbClr val="00B050"/>
              </a:solidFill>
              <a:effectLst>
                <a:outerShdw blurRad="38100" dist="38100" dir="2700000" algn="tl">
                  <a:srgbClr val="000000">
                    <a:alpha val="43137"/>
                  </a:srgbClr>
                </a:outerShdw>
              </a:effectLst>
              <a:latin typeface="Calibri" pitchFamily="34" charset="0"/>
              <a:cs typeface="Calibri" pitchFamily="34" charset="0"/>
            </a:endParaRPr>
          </a:p>
        </p:txBody>
      </p:sp>
      <p:cxnSp>
        <p:nvCxnSpPr>
          <p:cNvPr id="21" name="Straight Connector 20"/>
          <p:cNvCxnSpPr/>
          <p:nvPr/>
        </p:nvCxnSpPr>
        <p:spPr>
          <a:xfrm rot="5400000">
            <a:off x="4232771" y="2426375"/>
            <a:ext cx="525264" cy="794"/>
          </a:xfrm>
          <a:prstGeom prst="line">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3429000" y="26886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H="1" flipV="1">
            <a:off x="4495800" y="26886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a:off x="3048000" y="3145810"/>
            <a:ext cx="1295400" cy="1752600"/>
          </a:xfrm>
          <a:prstGeom prst="arc">
            <a:avLst>
              <a:gd name="adj1" fmla="val 10800021"/>
              <a:gd name="adj2" fmla="val 151170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p:cNvCxnSpPr>
            <a:stCxn id="24" idx="0"/>
          </p:cNvCxnSpPr>
          <p:nvPr/>
        </p:nvCxnSpPr>
        <p:spPr>
          <a:xfrm rot="16200000" flipH="1">
            <a:off x="2647949" y="4422156"/>
            <a:ext cx="800102" cy="1"/>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flipH="1">
            <a:off x="4648200" y="3145810"/>
            <a:ext cx="1295400" cy="1752600"/>
          </a:xfrm>
          <a:prstGeom prst="arc">
            <a:avLst>
              <a:gd name="adj1" fmla="val 10878301"/>
              <a:gd name="adj2" fmla="val 151353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p:cNvCxnSpPr/>
          <p:nvPr/>
        </p:nvCxnSpPr>
        <p:spPr>
          <a:xfrm rot="5400000">
            <a:off x="5536220" y="4391391"/>
            <a:ext cx="814853" cy="92"/>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594398" y="2862233"/>
            <a:ext cx="1111202"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latin typeface="Calibri" pitchFamily="34" charset="0"/>
                <a:cs typeface="Calibri" pitchFamily="34" charset="0"/>
              </a:rPr>
              <a:t>Human</a:t>
            </a:r>
            <a:endParaRPr lang="en-US" sz="2400" b="1" dirty="0">
              <a:effectLst>
                <a:outerShdw blurRad="38100" dist="38100" dir="2700000" algn="tl">
                  <a:srgbClr val="000000">
                    <a:alpha val="43137"/>
                  </a:srgbClr>
                </a:outerShdw>
              </a:effectLst>
              <a:latin typeface="Calibri" pitchFamily="34" charset="0"/>
              <a:cs typeface="Calibri" pitchFamily="34" charset="0"/>
            </a:endParaRPr>
          </a:p>
        </p:txBody>
      </p:sp>
      <p:sp>
        <p:nvSpPr>
          <p:cNvPr id="31" name="TextBox 30"/>
          <p:cNvSpPr txBox="1"/>
          <p:nvPr/>
        </p:nvSpPr>
        <p:spPr>
          <a:xfrm>
            <a:off x="3886200" y="2011740"/>
            <a:ext cx="3733800" cy="461665"/>
          </a:xfrm>
          <a:prstGeom prst="rect">
            <a:avLst/>
          </a:prstGeom>
          <a:noFill/>
        </p:spPr>
        <p:txBody>
          <a:bodyPr wrap="square" rtlCol="0">
            <a:spAutoFit/>
          </a:bodyPr>
          <a:lstStyle/>
          <a:p>
            <a:pPr algn="ctr"/>
            <a:r>
              <a:rPr lang="en-US" sz="2400" b="1" dirty="0" smtClean="0">
                <a:solidFill>
                  <a:srgbClr val="00B050"/>
                </a:solidFill>
                <a:effectLst>
                  <a:outerShdw blurRad="38100" dist="38100" dir="2700000" algn="tl">
                    <a:srgbClr val="000000">
                      <a:alpha val="43137"/>
                    </a:srgbClr>
                  </a:outerShdw>
                </a:effectLst>
                <a:latin typeface="Calibri" pitchFamily="34" charset="0"/>
                <a:cs typeface="Calibri" pitchFamily="34" charset="0"/>
              </a:rPr>
              <a:t>Set of genes in LCA</a:t>
            </a:r>
            <a:endPar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endParaRPr>
          </a:p>
        </p:txBody>
      </p:sp>
      <p:cxnSp>
        <p:nvCxnSpPr>
          <p:cNvPr id="34" name="Straight Arrow Connector 33"/>
          <p:cNvCxnSpPr/>
          <p:nvPr/>
        </p:nvCxnSpPr>
        <p:spPr>
          <a:xfrm>
            <a:off x="3733800" y="5279410"/>
            <a:ext cx="14478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587940" y="4831140"/>
            <a:ext cx="1776641" cy="830997"/>
          </a:xfrm>
          <a:prstGeom prst="rect">
            <a:avLst/>
          </a:prstGeom>
          <a:noFill/>
        </p:spPr>
        <p:txBody>
          <a:bodyPr wrap="none" rtlCol="0">
            <a:spAutoFit/>
          </a:bodyPr>
          <a:lstStyle/>
          <a:p>
            <a:pPr algn="ctr"/>
            <a:r>
              <a:rPr lang="en-US" sz="2400" b="1" dirty="0" smtClean="0">
                <a:effectLst>
                  <a:outerShdw blurRad="38100" dist="38100" dir="2700000" algn="tl">
                    <a:srgbClr val="000000">
                      <a:alpha val="43137"/>
                    </a:srgbClr>
                  </a:outerShdw>
                </a:effectLst>
                <a:latin typeface="Calibri" pitchFamily="34" charset="0"/>
                <a:cs typeface="Calibri" pitchFamily="34" charset="0"/>
              </a:rPr>
              <a:t>Orthologous</a:t>
            </a:r>
          </a:p>
          <a:p>
            <a:pPr algn="ctr"/>
            <a:r>
              <a:rPr lang="en-US" sz="2400" b="1" dirty="0" smtClean="0">
                <a:effectLst>
                  <a:outerShdw blurRad="38100" dist="38100" dir="2700000" algn="tl">
                    <a:srgbClr val="000000">
                      <a:alpha val="43137"/>
                    </a:srgbClr>
                  </a:outerShdw>
                </a:effectLst>
                <a:latin typeface="Calibri" pitchFamily="34" charset="0"/>
                <a:cs typeface="Calibri" pitchFamily="34" charset="0"/>
              </a:rPr>
              <a:t>genes</a:t>
            </a:r>
            <a:endParaRPr lang="en-US" sz="2400" b="1" dirty="0">
              <a:effectLst>
                <a:outerShdw blurRad="38100" dist="38100" dir="2700000" algn="tl">
                  <a:srgbClr val="000000">
                    <a:alpha val="43137"/>
                  </a:srgbClr>
                </a:outerShdw>
              </a:effectLst>
              <a:latin typeface="Calibri" pitchFamily="34" charset="0"/>
              <a:cs typeface="Calibri" pitchFamily="34" charset="0"/>
            </a:endParaRPr>
          </a:p>
        </p:txBody>
      </p:sp>
      <p:sp>
        <p:nvSpPr>
          <p:cNvPr id="25" name="Text Box 7"/>
          <p:cNvSpPr txBox="1">
            <a:spLocks noChangeArrowheads="1"/>
          </p:cNvSpPr>
          <p:nvPr/>
        </p:nvSpPr>
        <p:spPr bwMode="auto">
          <a:xfrm>
            <a:off x="0" y="0"/>
            <a:ext cx="9144000" cy="1077218"/>
          </a:xfrm>
          <a:prstGeom prst="rect">
            <a:avLst/>
          </a:prstGeom>
          <a:noFill/>
          <a:ln w="9525" algn="ctr">
            <a:noFill/>
            <a:miter lim="800000"/>
            <a:headEnd/>
            <a:tailEnd/>
          </a:ln>
          <a:effectLst/>
        </p:spPr>
        <p:txBody>
          <a:bodyPr wrap="square">
            <a:spAutoFit/>
          </a:bodyPr>
          <a:lstStyle/>
          <a:p>
            <a:pPr algn="ctr"/>
            <a:r>
              <a:rPr lang="en-US" sz="3200" b="1" dirty="0" err="1">
                <a:latin typeface="Calibri" pitchFamily="34" charset="0"/>
              </a:rPr>
              <a:t>P</a:t>
            </a:r>
            <a:r>
              <a:rPr lang="en-US" sz="3200" b="1" dirty="0" err="1" smtClean="0">
                <a:latin typeface="Calibri" pitchFamily="34" charset="0"/>
              </a:rPr>
              <a:t>henologs</a:t>
            </a:r>
            <a:r>
              <a:rPr lang="en-US" sz="3200" b="1" dirty="0" smtClean="0">
                <a:latin typeface="Calibri" pitchFamily="34" charset="0"/>
              </a:rPr>
              <a:t> identify evolutionarily conserved systems of proteins relevant to particular traits/diseases. </a:t>
            </a:r>
          </a:p>
        </p:txBody>
      </p:sp>
      <p:sp>
        <p:nvSpPr>
          <p:cNvPr id="28"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smtClean="0">
                <a:latin typeface="Calibri" pitchFamily="34" charset="0"/>
              </a:rPr>
              <a:t>107:6544-9 (</a:t>
            </a:r>
            <a:r>
              <a:rPr lang="en-US" sz="1000" dirty="0">
                <a:latin typeface="Calibri" pitchFamily="34" charset="0"/>
              </a:rPr>
              <a:t>2010)</a:t>
            </a:r>
          </a:p>
        </p:txBody>
      </p:sp>
    </p:spTree>
    <p:extLst>
      <p:ext uri="{BB962C8B-B14F-4D97-AF65-F5344CB8AC3E}">
        <p14:creationId xmlns:p14="http://schemas.microsoft.com/office/powerpoint/2010/main" val="15219412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686800" cy="4524315"/>
          </a:xfrm>
          <a:prstGeom prst="rect">
            <a:avLst/>
          </a:prstGeom>
          <a:noFill/>
        </p:spPr>
        <p:txBody>
          <a:bodyPr wrap="square" rtlCol="0">
            <a:spAutoFit/>
          </a:bodyPr>
          <a:lstStyle/>
          <a:p>
            <a:pPr algn="ctr"/>
            <a:r>
              <a:rPr lang="en-US" sz="4800" b="1" dirty="0" smtClean="0">
                <a:latin typeface="Myriad Pro" panose="020B0503030403020204" pitchFamily="34" charset="0"/>
              </a:rPr>
              <a:t>Let’s talk about how such projects play out in practice.</a:t>
            </a:r>
          </a:p>
          <a:p>
            <a:pPr algn="ctr"/>
            <a:endParaRPr lang="en-US" sz="4800" b="1" dirty="0">
              <a:latin typeface="Myriad Pro" panose="020B0503030403020204" pitchFamily="34" charset="0"/>
            </a:endParaRPr>
          </a:p>
          <a:p>
            <a:pPr algn="ctr"/>
            <a:r>
              <a:rPr lang="en-US" sz="4800" b="1" dirty="0" smtClean="0">
                <a:latin typeface="Myriad Pro" panose="020B0503030403020204" pitchFamily="34" charset="0"/>
              </a:rPr>
              <a:t>How are discoveries made?</a:t>
            </a:r>
          </a:p>
          <a:p>
            <a:pPr algn="ctr"/>
            <a:r>
              <a:rPr lang="en-US" sz="4800" b="1" dirty="0" smtClean="0">
                <a:latin typeface="Myriad Pro" panose="020B0503030403020204" pitchFamily="34" charset="0"/>
              </a:rPr>
              <a:t>How do you computationally explore ideas?</a:t>
            </a:r>
          </a:p>
        </p:txBody>
      </p:sp>
    </p:spTree>
    <p:extLst>
      <p:ext uri="{BB962C8B-B14F-4D97-AF65-F5344CB8AC3E}">
        <p14:creationId xmlns:p14="http://schemas.microsoft.com/office/powerpoint/2010/main" val="25927847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6740307"/>
          </a:xfrm>
          <a:prstGeom prst="rect">
            <a:avLst/>
          </a:prstGeom>
          <a:noFill/>
        </p:spPr>
        <p:txBody>
          <a:bodyPr wrap="square" rtlCol="0">
            <a:spAutoFit/>
          </a:bodyPr>
          <a:lstStyle/>
          <a:p>
            <a:r>
              <a:rPr lang="en-US" sz="3200" b="1" dirty="0" smtClean="0">
                <a:latin typeface="Myriad Pro" panose="020B0503030403020204" pitchFamily="34" charset="0"/>
              </a:rPr>
              <a:t>Let’s </a:t>
            </a:r>
            <a:r>
              <a:rPr lang="en-US" sz="3200" b="1" dirty="0">
                <a:latin typeface="Myriad Pro" panose="020B0503030403020204" pitchFamily="34" charset="0"/>
              </a:rPr>
              <a:t>step through </a:t>
            </a:r>
            <a:r>
              <a:rPr lang="en-US" sz="3200" b="1" dirty="0" smtClean="0">
                <a:latin typeface="Myriad Pro" panose="020B0503030403020204" pitchFamily="34" charset="0"/>
              </a:rPr>
              <a:t>this particular </a:t>
            </a:r>
            <a:r>
              <a:rPr lang="en-US" sz="3200" b="1" dirty="0">
                <a:latin typeface="Myriad Pro" panose="020B0503030403020204" pitchFamily="34" charset="0"/>
              </a:rPr>
              <a:t>discovery process</a:t>
            </a:r>
            <a:r>
              <a:rPr lang="en-US" sz="3200" b="1" dirty="0" smtClean="0">
                <a:latin typeface="Myriad Pro" panose="020B0503030403020204" pitchFamily="34" charset="0"/>
              </a:rPr>
              <a:t>:</a:t>
            </a:r>
          </a:p>
          <a:p>
            <a:endParaRPr lang="en-US" sz="3200" b="1" dirty="0">
              <a:latin typeface="Myriad Pro" panose="020B0503030403020204" pitchFamily="34" charset="0"/>
            </a:endParaRPr>
          </a:p>
          <a:p>
            <a:pPr marL="514350" indent="-514350">
              <a:buFont typeface="+mj-lt"/>
              <a:buAutoNum type="arabicPeriod"/>
            </a:pPr>
            <a:r>
              <a:rPr lang="en-US" sz="3200" b="1" dirty="0">
                <a:latin typeface="Myriad Pro" panose="020B0503030403020204" pitchFamily="34" charset="0"/>
              </a:rPr>
              <a:t>We had an idea, based on </a:t>
            </a:r>
            <a:r>
              <a:rPr lang="en-US" sz="3200" b="1" dirty="0" smtClean="0">
                <a:latin typeface="Myriad Pro" panose="020B0503030403020204" pitchFamily="34" charset="0"/>
              </a:rPr>
              <a:t>a puzzling observation:</a:t>
            </a:r>
          </a:p>
          <a:p>
            <a:r>
              <a:rPr lang="en-US" sz="800" b="1" dirty="0" smtClean="0">
                <a:latin typeface="Myriad Pro" panose="020B0503030403020204" pitchFamily="34" charset="0"/>
              </a:rPr>
              <a:t> </a:t>
            </a:r>
            <a:endParaRPr lang="en-US" sz="800" b="1" dirty="0">
              <a:latin typeface="Myriad Pro" panose="020B0503030403020204" pitchFamily="34" charset="0"/>
            </a:endParaRPr>
          </a:p>
          <a:p>
            <a:pPr lvl="1"/>
            <a:r>
              <a:rPr lang="en-US" sz="3200" b="1" dirty="0">
                <a:latin typeface="Myriad Pro" panose="020B0503030403020204" pitchFamily="34" charset="0"/>
              </a:rPr>
              <a:t>Why do mutations in worm retinoblastoma genes induce ectopic vulva while a mutation in the human </a:t>
            </a:r>
            <a:r>
              <a:rPr lang="en-US" sz="3200" b="1" dirty="0" err="1">
                <a:latin typeface="Myriad Pro" panose="020B0503030403020204" pitchFamily="34" charset="0"/>
              </a:rPr>
              <a:t>ortholog</a:t>
            </a:r>
            <a:r>
              <a:rPr lang="en-US" sz="3200" b="1" dirty="0">
                <a:latin typeface="Myriad Pro" panose="020B0503030403020204" pitchFamily="34" charset="0"/>
              </a:rPr>
              <a:t> causes eye cancer?  </a:t>
            </a:r>
            <a:endParaRPr lang="en-US" sz="3200" b="1" dirty="0" smtClean="0">
              <a:latin typeface="Myriad Pro" panose="020B0503030403020204" pitchFamily="34" charset="0"/>
            </a:endParaRPr>
          </a:p>
          <a:p>
            <a:pPr lvl="1"/>
            <a:endParaRPr lang="en-US" sz="800" b="1" dirty="0">
              <a:latin typeface="Myriad Pro" panose="020B0503030403020204" pitchFamily="34" charset="0"/>
            </a:endParaRPr>
          </a:p>
          <a:p>
            <a:pPr lvl="1"/>
            <a:r>
              <a:rPr lang="en-US" sz="3200" b="1" dirty="0" smtClean="0">
                <a:latin typeface="Myriad Pro" panose="020B0503030403020204" pitchFamily="34" charset="0"/>
              </a:rPr>
              <a:t>We </a:t>
            </a:r>
            <a:r>
              <a:rPr lang="en-US" sz="3200" b="1" dirty="0">
                <a:latin typeface="Myriad Pro" panose="020B0503030403020204" pitchFamily="34" charset="0"/>
              </a:rPr>
              <a:t>weren’t interested in specific mechanism here, but rather the impact of organismal context on conserved systems</a:t>
            </a:r>
            <a:r>
              <a:rPr lang="en-US" sz="3200" b="1" dirty="0" smtClean="0">
                <a:latin typeface="Myriad Pro" panose="020B0503030403020204" pitchFamily="34" charset="0"/>
              </a:rPr>
              <a:t>.  In particular, </a:t>
            </a:r>
            <a:r>
              <a:rPr lang="en-US" sz="3200" b="1" i="1" dirty="0" smtClean="0">
                <a:latin typeface="Myriad Pro" panose="020B0503030403020204" pitchFamily="34" charset="0"/>
              </a:rPr>
              <a:t>how </a:t>
            </a:r>
            <a:r>
              <a:rPr lang="en-US" sz="3200" b="1" i="1" dirty="0">
                <a:latin typeface="Myriad Pro" panose="020B0503030403020204" pitchFamily="34" charset="0"/>
              </a:rPr>
              <a:t>do ever-more distant evolutionary models inform us about human disease</a:t>
            </a:r>
            <a:r>
              <a:rPr lang="en-US" sz="3200" b="1" i="1" dirty="0" smtClean="0">
                <a:latin typeface="Myriad Pro" panose="020B0503030403020204" pitchFamily="34" charset="0"/>
              </a:rPr>
              <a:t>?</a:t>
            </a:r>
            <a:endParaRPr lang="en-US" sz="3200" b="1" i="1" dirty="0">
              <a:latin typeface="Myriad Pro" panose="020B0503030403020204" pitchFamily="34" charset="0"/>
            </a:endParaRPr>
          </a:p>
        </p:txBody>
      </p:sp>
    </p:spTree>
    <p:extLst>
      <p:ext uri="{BB962C8B-B14F-4D97-AF65-F5344CB8AC3E}">
        <p14:creationId xmlns:p14="http://schemas.microsoft.com/office/powerpoint/2010/main" val="42271711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19297590"/>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smtClean="0">
              <a:latin typeface="Myriad Pro" panose="020B0503030403020204" pitchFamily="34" charset="0"/>
            </a:endParaRPr>
          </a:p>
          <a:p>
            <a:pPr marL="514350" indent="-514350">
              <a:buFont typeface="+mj-lt"/>
              <a:buAutoNum type="arabicPeriod" startAt="2"/>
            </a:pPr>
            <a:r>
              <a:rPr lang="en-US" sz="3200" b="1" dirty="0" smtClean="0">
                <a:latin typeface="Myriad Pro" panose="020B0503030403020204" pitchFamily="34" charset="0"/>
              </a:rPr>
              <a:t>We </a:t>
            </a:r>
            <a:r>
              <a:rPr lang="en-US" sz="3200" b="1" dirty="0">
                <a:latin typeface="Myriad Pro" panose="020B0503030403020204" pitchFamily="34" charset="0"/>
              </a:rPr>
              <a:t>thought about how this might be part of a large trend—does it illustrate a general principle? Could we could </a:t>
            </a:r>
            <a:r>
              <a:rPr lang="en-US" sz="3200" b="1" dirty="0" smtClean="0">
                <a:latin typeface="Myriad Pro" panose="020B0503030403020204" pitchFamily="34" charset="0"/>
              </a:rPr>
              <a:t>look for new cases systematically?</a:t>
            </a:r>
          </a:p>
          <a:p>
            <a:pPr marL="514350" indent="-514350">
              <a:buFont typeface="+mj-lt"/>
              <a:buAutoNum type="arabicPeriod" startAt="2"/>
            </a:pPr>
            <a:endParaRPr lang="en-US" sz="3200" b="1" dirty="0" smtClean="0">
              <a:latin typeface="Myriad Pro" panose="020B0503030403020204" pitchFamily="34" charset="0"/>
            </a:endParaRPr>
          </a:p>
          <a:p>
            <a:pPr marL="514350" indent="-514350">
              <a:buFont typeface="+mj-lt"/>
              <a:buAutoNum type="arabicPeriod" startAt="2"/>
            </a:pPr>
            <a:r>
              <a:rPr lang="en-US" sz="3200" b="1" dirty="0" smtClean="0">
                <a:latin typeface="Myriad Pro" panose="020B0503030403020204" pitchFamily="34" charset="0"/>
              </a:rPr>
              <a:t>We </a:t>
            </a:r>
            <a:r>
              <a:rPr lang="en-US" sz="3200" b="1" dirty="0">
                <a:latin typeface="Myriad Pro" panose="020B0503030403020204" pitchFamily="34" charset="0"/>
              </a:rPr>
              <a:t>thought about other examples, mentally assembling what could serve as positive and negative control cases.  i.e. how to we decide if a systematic approach is working?</a:t>
            </a:r>
          </a:p>
          <a:p>
            <a:pPr marL="514350" indent="-514350">
              <a:buFont typeface="+mj-lt"/>
              <a:buAutoNum type="arabicPeriod" startAt="2"/>
            </a:pPr>
            <a:endParaRPr lang="en-US" sz="3200" b="1" dirty="0" smtClean="0">
              <a:latin typeface="Myriad Pro" panose="020B0503030403020204" pitchFamily="34" charset="0"/>
            </a:endParaRPr>
          </a:p>
          <a:p>
            <a:pPr marL="514350" indent="-514350">
              <a:buFont typeface="+mj-lt"/>
              <a:buAutoNum type="arabicPeriod" startAt="2"/>
            </a:pPr>
            <a:endParaRPr lang="en-US" sz="3200" b="1" dirty="0" smtClean="0">
              <a:latin typeface="Myriad Pro" panose="020B0503030403020204" pitchFamily="34" charset="0"/>
            </a:endParaRPr>
          </a:p>
          <a:p>
            <a:pPr marL="342900" indent="-342900">
              <a:buAutoNum type="arabicPeriod" startAt="2"/>
            </a:pPr>
            <a:r>
              <a:rPr lang="en-US" sz="3200" b="1" dirty="0" smtClean="0">
                <a:latin typeface="Myriad Pro" panose="020B0503030403020204" pitchFamily="34" charset="0"/>
              </a:rPr>
              <a:t>A grad student (Kris </a:t>
            </a:r>
            <a:r>
              <a:rPr lang="en-US" sz="3200" b="1" dirty="0" err="1" smtClean="0">
                <a:latin typeface="Myriad Pro" panose="020B0503030403020204" pitchFamily="34" charset="0"/>
              </a:rPr>
              <a:t>McGary</a:t>
            </a:r>
            <a:r>
              <a:rPr lang="en-US" sz="3200" b="1" dirty="0" smtClean="0">
                <a:latin typeface="Myriad Pro" panose="020B0503030403020204" pitchFamily="34" charset="0"/>
              </a:rPr>
              <a:t>) started assembling relevant datasets.  We took heavy advantage of existing resources: model organism databases that had already pain-</a:t>
            </a:r>
            <a:r>
              <a:rPr lang="en-US" sz="3200" b="1" dirty="0" err="1" smtClean="0">
                <a:latin typeface="Myriad Pro" panose="020B0503030403020204" pitchFamily="34" charset="0"/>
              </a:rPr>
              <a:t>stakingly</a:t>
            </a:r>
            <a:r>
              <a:rPr lang="en-US" sz="3200" b="1" dirty="0" smtClean="0">
                <a:latin typeface="Myriad Pro" panose="020B0503030403020204" pitchFamily="34" charset="0"/>
              </a:rPr>
              <a:t> curated relevant data, large-scale screens reporting easy-to-process data.</a:t>
            </a:r>
          </a:p>
          <a:p>
            <a:pPr marL="342900" indent="-342900">
              <a:buAutoNum type="arabicPeriod" startAt="2"/>
            </a:pPr>
            <a:r>
              <a:rPr lang="en-US" sz="3200" b="1" dirty="0" smtClean="0">
                <a:latin typeface="Myriad Pro" panose="020B0503030403020204" pitchFamily="34" charset="0"/>
              </a:rPr>
              <a:t>We started inventing/evaluating statistical models/algorithms, exploring the data and thinking about </a:t>
            </a:r>
            <a:r>
              <a:rPr lang="en-US" sz="3200" b="1" u="sng" dirty="0" smtClean="0">
                <a:latin typeface="Myriad Pro" panose="020B0503030403020204" pitchFamily="34" charset="0"/>
              </a:rPr>
              <a:t>how</a:t>
            </a:r>
            <a:r>
              <a:rPr lang="en-US" sz="3200" b="1" dirty="0" smtClean="0">
                <a:latin typeface="Myriad Pro" panose="020B0503030403020204" pitchFamily="34" charset="0"/>
              </a:rPr>
              <a:t> to search for the relevant trends.  We iterated steps 4/5 until we thought we understood the problem better.</a:t>
            </a:r>
          </a:p>
          <a:p>
            <a:pPr marL="342900" indent="-342900">
              <a:buAutoNum type="arabicPeriod" startAt="2"/>
            </a:pPr>
            <a:r>
              <a:rPr lang="en-US" sz="3200" b="1" dirty="0" smtClean="0">
                <a:latin typeface="Myriad Pro" panose="020B0503030403020204" pitchFamily="34" charset="0"/>
              </a:rPr>
              <a:t>At some point, the lab bet a 6 pack of beer on the outcome:			</a:t>
            </a:r>
            <a:r>
              <a:rPr lang="en-US" sz="3200" b="1" dirty="0">
                <a:latin typeface="Myriad Pro" panose="020B0503030403020204" pitchFamily="34" charset="0"/>
              </a:rPr>
              <a:t>	Can we discover plant models of human disease</a:t>
            </a:r>
            <a:r>
              <a:rPr lang="en-US" sz="3200" b="1" dirty="0" smtClean="0">
                <a:latin typeface="Myriad Pro" panose="020B0503030403020204" pitchFamily="34" charset="0"/>
              </a:rPr>
              <a:t>?  </a:t>
            </a:r>
          </a:p>
          <a:p>
            <a:pPr marL="342900" indent="-342900">
              <a:buAutoNum type="arabicPeriod" startAt="2"/>
            </a:pPr>
            <a:r>
              <a:rPr lang="en-US" sz="3200" b="1" dirty="0" smtClean="0">
                <a:latin typeface="Myriad Pro" panose="020B0503030403020204" pitchFamily="34" charset="0"/>
              </a:rPr>
              <a:t>The algorithms predicted some remarkable and crazy results.  We had no option but to test or reject the new predictions, so began testing, thanks to collaborators in the Wallingford lab willing to sink a few weeks into high-risk experiments.</a:t>
            </a:r>
          </a:p>
          <a:p>
            <a:pPr marL="342900" indent="-342900">
              <a:buAutoNum type="arabicPeriod" startAt="2"/>
            </a:pPr>
            <a:r>
              <a:rPr lang="en-US" sz="3200" b="1" dirty="0" smtClean="0">
                <a:latin typeface="Myriad Pro" panose="020B0503030403020204" pitchFamily="34" charset="0"/>
              </a:rPr>
              <a:t>Some tests worked, some didn’t.  We went back &amp; thought about the ones that didn’t and refined how we prioritized the results.</a:t>
            </a:r>
          </a:p>
          <a:p>
            <a:pPr marL="342900" indent="-342900">
              <a:buAutoNum type="arabicPeriod" startAt="2"/>
            </a:pPr>
            <a:r>
              <a:rPr lang="en-US" sz="3200" b="1" dirty="0" smtClean="0">
                <a:latin typeface="Myriad Pro" panose="020B0503030403020204" pitchFamily="34" charset="0"/>
              </a:rPr>
              <a:t>Iterate, iterate. Jackpot!  A plant model of deafness!  Shouting in the halls…</a:t>
            </a:r>
            <a:endParaRPr lang="en-US" sz="3200" b="1" dirty="0">
              <a:latin typeface="Myriad Pro" panose="020B0503030403020204" pitchFamily="34" charset="0"/>
            </a:endParaRPr>
          </a:p>
        </p:txBody>
      </p:sp>
    </p:spTree>
    <p:extLst>
      <p:ext uri="{BB962C8B-B14F-4D97-AF65-F5344CB8AC3E}">
        <p14:creationId xmlns:p14="http://schemas.microsoft.com/office/powerpoint/2010/main" val="12534395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4524315"/>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smtClean="0">
              <a:latin typeface="Myriad Pro" panose="020B0503030403020204" pitchFamily="34" charset="0"/>
            </a:endParaRPr>
          </a:p>
          <a:p>
            <a:pPr marL="514350" indent="-514350">
              <a:buFont typeface="+mj-lt"/>
              <a:buAutoNum type="arabicPeriod" startAt="4"/>
            </a:pPr>
            <a:r>
              <a:rPr lang="en-US" sz="3200" b="1" dirty="0" smtClean="0">
                <a:latin typeface="Myriad Pro" panose="020B0503030403020204" pitchFamily="34" charset="0"/>
              </a:rPr>
              <a:t>A grad student (Kris </a:t>
            </a:r>
            <a:r>
              <a:rPr lang="en-US" sz="3200" b="1" dirty="0" err="1" smtClean="0">
                <a:latin typeface="Myriad Pro" panose="020B0503030403020204" pitchFamily="34" charset="0"/>
              </a:rPr>
              <a:t>McGary</a:t>
            </a:r>
            <a:r>
              <a:rPr lang="en-US" sz="3200" b="1" dirty="0" smtClean="0">
                <a:latin typeface="Myriad Pro" panose="020B0503030403020204" pitchFamily="34" charset="0"/>
              </a:rPr>
              <a:t>) started assembling relevant datasets.  We took heavy advantage of existing resources: model organism databases that had already pain-</a:t>
            </a:r>
            <a:r>
              <a:rPr lang="en-US" sz="3200" b="1" dirty="0" err="1" smtClean="0">
                <a:latin typeface="Myriad Pro" panose="020B0503030403020204" pitchFamily="34" charset="0"/>
              </a:rPr>
              <a:t>stakingly</a:t>
            </a:r>
            <a:r>
              <a:rPr lang="en-US" sz="3200" b="1" dirty="0" smtClean="0">
                <a:latin typeface="Myriad Pro" panose="020B0503030403020204" pitchFamily="34" charset="0"/>
              </a:rPr>
              <a:t> curated relevant data, large-scale screens reporting easy-to-process data.</a:t>
            </a:r>
          </a:p>
        </p:txBody>
      </p:sp>
    </p:spTree>
    <p:extLst>
      <p:ext uri="{BB962C8B-B14F-4D97-AF65-F5344CB8AC3E}">
        <p14:creationId xmlns:p14="http://schemas.microsoft.com/office/powerpoint/2010/main" val="35506711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6155531"/>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smtClean="0">
              <a:latin typeface="Myriad Pro" panose="020B0503030403020204" pitchFamily="34" charset="0"/>
            </a:endParaRPr>
          </a:p>
          <a:p>
            <a:pPr marL="514350" indent="-514350">
              <a:buFont typeface="+mj-lt"/>
              <a:buAutoNum type="arabicPeriod" startAt="5"/>
            </a:pPr>
            <a:r>
              <a:rPr lang="en-US" sz="3200" b="1" dirty="0" smtClean="0">
                <a:latin typeface="Myriad Pro" panose="020B0503030403020204" pitchFamily="34" charset="0"/>
              </a:rPr>
              <a:t>We started inventing/evaluating statistical models/algorithms, exploring the data and thinking about </a:t>
            </a:r>
            <a:r>
              <a:rPr lang="en-US" sz="3200" b="1" u="sng" dirty="0" smtClean="0">
                <a:latin typeface="Myriad Pro" panose="020B0503030403020204" pitchFamily="34" charset="0"/>
              </a:rPr>
              <a:t>how</a:t>
            </a:r>
            <a:r>
              <a:rPr lang="en-US" sz="3200" b="1" dirty="0" smtClean="0">
                <a:latin typeface="Myriad Pro" panose="020B0503030403020204" pitchFamily="34" charset="0"/>
              </a:rPr>
              <a:t> to search for the relevant trends.  We iterated steps 4/5 until we thought we understood the problem better.</a:t>
            </a:r>
          </a:p>
          <a:p>
            <a:pPr marL="514350" indent="-514350">
              <a:buFont typeface="+mj-lt"/>
              <a:buAutoNum type="arabicPeriod" startAt="5"/>
            </a:pPr>
            <a:endParaRPr lang="en-US" sz="3200" b="1" dirty="0" smtClean="0">
              <a:latin typeface="Myriad Pro" panose="020B0503030403020204" pitchFamily="34" charset="0"/>
            </a:endParaRPr>
          </a:p>
          <a:p>
            <a:pPr marL="514350" indent="-514350">
              <a:buFont typeface="+mj-lt"/>
              <a:buAutoNum type="arabicPeriod" startAt="5"/>
            </a:pPr>
            <a:r>
              <a:rPr lang="en-US" sz="3200" b="1" dirty="0" smtClean="0">
                <a:latin typeface="Myriad Pro" panose="020B0503030403020204" pitchFamily="34" charset="0"/>
              </a:rPr>
              <a:t>At some point, the lab bet a 6 pack of beer on the outcome:</a:t>
            </a:r>
          </a:p>
          <a:p>
            <a:r>
              <a:rPr lang="en-US" sz="1000" b="1" dirty="0" smtClean="0">
                <a:latin typeface="Myriad Pro" panose="020B0503030403020204" pitchFamily="34" charset="0"/>
              </a:rPr>
              <a:t>			</a:t>
            </a:r>
            <a:r>
              <a:rPr lang="en-US" sz="1000" b="1" dirty="0">
                <a:latin typeface="Myriad Pro" panose="020B0503030403020204" pitchFamily="34" charset="0"/>
              </a:rPr>
              <a:t>	</a:t>
            </a:r>
            <a:endParaRPr lang="en-US" sz="1000" b="1" dirty="0" smtClean="0">
              <a:latin typeface="Myriad Pro" panose="020B0503030403020204" pitchFamily="34" charset="0"/>
            </a:endParaRPr>
          </a:p>
          <a:p>
            <a:r>
              <a:rPr lang="en-US" sz="3200" b="1" dirty="0" smtClean="0">
                <a:latin typeface="Myriad Pro" panose="020B0503030403020204" pitchFamily="34" charset="0"/>
              </a:rPr>
              <a:t>   Can </a:t>
            </a:r>
            <a:r>
              <a:rPr lang="en-US" sz="3200" b="1" dirty="0">
                <a:latin typeface="Myriad Pro" panose="020B0503030403020204" pitchFamily="34" charset="0"/>
              </a:rPr>
              <a:t>we discover plant models of human disease</a:t>
            </a:r>
            <a:r>
              <a:rPr lang="en-US" sz="3200" b="1" dirty="0" smtClean="0">
                <a:latin typeface="Myriad Pro" panose="020B0503030403020204" pitchFamily="34" charset="0"/>
              </a:rPr>
              <a:t>?  </a:t>
            </a:r>
          </a:p>
        </p:txBody>
      </p:sp>
    </p:spTree>
    <p:extLst>
      <p:ext uri="{BB962C8B-B14F-4D97-AF65-F5344CB8AC3E}">
        <p14:creationId xmlns:p14="http://schemas.microsoft.com/office/powerpoint/2010/main" val="37772127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6986528"/>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smtClean="0">
              <a:latin typeface="Myriad Pro" panose="020B0503030403020204" pitchFamily="34" charset="0"/>
            </a:endParaRPr>
          </a:p>
          <a:p>
            <a:pPr marL="514350" indent="-514350">
              <a:buFont typeface="+mj-lt"/>
              <a:buAutoNum type="arabicPeriod" startAt="7"/>
            </a:pPr>
            <a:r>
              <a:rPr lang="en-US" sz="3200" b="1" dirty="0" smtClean="0">
                <a:latin typeface="Myriad Pro" panose="020B0503030403020204" pitchFamily="34" charset="0"/>
              </a:rPr>
              <a:t>The algorithms predicted some remarkable and crazy results.  We had no option but to test or reject the new predictions, so began testing, thanks to collaborators in the Wallingford lab willing to sink a few weeks into high-risk experiments.</a:t>
            </a:r>
          </a:p>
          <a:p>
            <a:pPr marL="514350" indent="-514350">
              <a:buFont typeface="+mj-lt"/>
              <a:buAutoNum type="arabicPeriod" startAt="7"/>
            </a:pPr>
            <a:r>
              <a:rPr lang="en-US" sz="3200" b="1" dirty="0" smtClean="0">
                <a:latin typeface="Myriad Pro" panose="020B0503030403020204" pitchFamily="34" charset="0"/>
              </a:rPr>
              <a:t>Some tests worked, some didn’t.  We went back &amp; thought about the ones that didn’t and refined how we prioritized the results.</a:t>
            </a:r>
          </a:p>
          <a:p>
            <a:pPr marL="514350" indent="-514350">
              <a:buFont typeface="+mj-lt"/>
              <a:buAutoNum type="arabicPeriod" startAt="7"/>
            </a:pPr>
            <a:r>
              <a:rPr lang="en-US" sz="3200" b="1" dirty="0" smtClean="0">
                <a:latin typeface="Myriad Pro" panose="020B0503030403020204" pitchFamily="34" charset="0"/>
              </a:rPr>
              <a:t>Iterate, iterate. Jackpot!  A plant model of deafness!  Shouting in the halls…</a:t>
            </a:r>
            <a:endParaRPr lang="en-US" sz="3200" b="1" dirty="0">
              <a:latin typeface="Myriad Pro" panose="020B0503030403020204" pitchFamily="34" charset="0"/>
            </a:endParaRPr>
          </a:p>
        </p:txBody>
      </p:sp>
    </p:spTree>
    <p:extLst>
      <p:ext uri="{BB962C8B-B14F-4D97-AF65-F5344CB8AC3E}">
        <p14:creationId xmlns:p14="http://schemas.microsoft.com/office/powerpoint/2010/main" val="37772127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66887" y="1065687"/>
            <a:ext cx="6691313" cy="5792313"/>
            <a:chOff x="1766887" y="1065687"/>
            <a:chExt cx="6691313" cy="5792313"/>
          </a:xfrm>
        </p:grpSpPr>
        <p:pic>
          <p:nvPicPr>
            <p:cNvPr id="26626" name="Picture 2"/>
            <p:cNvPicPr>
              <a:picLocks noChangeAspect="1" noChangeArrowheads="1"/>
            </p:cNvPicPr>
            <p:nvPr/>
          </p:nvPicPr>
          <p:blipFill>
            <a:blip r:embed="rId3"/>
            <a:srcRect/>
            <a:stretch>
              <a:fillRect/>
            </a:stretch>
          </p:blipFill>
          <p:spPr bwMode="auto">
            <a:xfrm>
              <a:off x="6043613" y="1065687"/>
              <a:ext cx="2414587" cy="5639913"/>
            </a:xfrm>
            <a:prstGeom prst="rect">
              <a:avLst/>
            </a:prstGeom>
            <a:noFill/>
            <a:ln w="9525" algn="ctr">
              <a:noFill/>
              <a:miter lim="800000"/>
              <a:headEnd/>
              <a:tailEnd/>
            </a:ln>
          </p:spPr>
        </p:pic>
        <p:sp>
          <p:nvSpPr>
            <p:cNvPr id="26627" name="Text Box 3"/>
            <p:cNvSpPr txBox="1">
              <a:spLocks noChangeArrowheads="1"/>
            </p:cNvSpPr>
            <p:nvPr/>
          </p:nvSpPr>
          <p:spPr bwMode="auto">
            <a:xfrm>
              <a:off x="6732588" y="6629400"/>
              <a:ext cx="1039812" cy="214313"/>
            </a:xfrm>
            <a:prstGeom prst="rect">
              <a:avLst/>
            </a:prstGeom>
            <a:noFill/>
            <a:ln w="9525" algn="ctr">
              <a:noFill/>
              <a:miter lim="800000"/>
              <a:headEnd/>
              <a:tailEnd/>
            </a:ln>
          </p:spPr>
          <p:txBody>
            <a:bodyPr wrap="none">
              <a:spAutoFit/>
            </a:bodyPr>
            <a:lstStyle/>
            <a:p>
              <a:r>
                <a:rPr lang="en-US" sz="800" dirty="0"/>
                <a:t>Dorling Kindersley </a:t>
              </a:r>
            </a:p>
          </p:txBody>
        </p:sp>
        <p:pic>
          <p:nvPicPr>
            <p:cNvPr id="26628" name="Picture 4"/>
            <p:cNvPicPr>
              <a:picLocks noChangeAspect="1" noChangeArrowheads="1"/>
            </p:cNvPicPr>
            <p:nvPr/>
          </p:nvPicPr>
          <p:blipFill>
            <a:blip r:embed="rId4"/>
            <a:srcRect/>
            <a:stretch>
              <a:fillRect/>
            </a:stretch>
          </p:blipFill>
          <p:spPr bwMode="auto">
            <a:xfrm>
              <a:off x="1846491" y="4267200"/>
              <a:ext cx="2424743" cy="2362200"/>
            </a:xfrm>
            <a:prstGeom prst="rect">
              <a:avLst/>
            </a:prstGeom>
            <a:noFill/>
            <a:ln w="9525" algn="ctr">
              <a:noFill/>
              <a:miter lim="800000"/>
              <a:headEnd/>
              <a:tailEnd/>
            </a:ln>
          </p:spPr>
        </p:pic>
        <p:sp>
          <p:nvSpPr>
            <p:cNvPr id="26629" name="Text Box 5"/>
            <p:cNvSpPr txBox="1">
              <a:spLocks noChangeArrowheads="1"/>
            </p:cNvSpPr>
            <p:nvPr/>
          </p:nvSpPr>
          <p:spPr bwMode="auto">
            <a:xfrm>
              <a:off x="1766887" y="6643688"/>
              <a:ext cx="1281113" cy="214312"/>
            </a:xfrm>
            <a:prstGeom prst="rect">
              <a:avLst/>
            </a:prstGeom>
            <a:noFill/>
            <a:ln w="9525" algn="ctr">
              <a:noFill/>
              <a:miter lim="800000"/>
              <a:headEnd/>
              <a:tailEnd/>
            </a:ln>
          </p:spPr>
          <p:txBody>
            <a:bodyPr wrap="none">
              <a:spAutoFit/>
            </a:bodyPr>
            <a:lstStyle/>
            <a:p>
              <a:r>
                <a:rPr lang="en-US" sz="800"/>
                <a:t>www.chemistryland.com</a:t>
              </a:r>
            </a:p>
          </p:txBody>
        </p:sp>
        <p:sp>
          <p:nvSpPr>
            <p:cNvPr id="26630" name="Text Box 6"/>
            <p:cNvSpPr txBox="1">
              <a:spLocks noChangeArrowheads="1"/>
            </p:cNvSpPr>
            <p:nvPr/>
          </p:nvSpPr>
          <p:spPr bwMode="auto">
            <a:xfrm>
              <a:off x="2209800" y="3565525"/>
              <a:ext cx="4027449" cy="400110"/>
            </a:xfrm>
            <a:prstGeom prst="rect">
              <a:avLst/>
            </a:prstGeom>
            <a:noFill/>
            <a:ln w="9525" algn="ctr">
              <a:noFill/>
              <a:miter lim="800000"/>
              <a:headEnd/>
              <a:tailEnd/>
            </a:ln>
          </p:spPr>
          <p:txBody>
            <a:bodyPr wrap="none">
              <a:spAutoFit/>
            </a:bodyPr>
            <a:lstStyle/>
            <a:p>
              <a:r>
                <a:rPr lang="en-US" sz="2000" b="1" dirty="0">
                  <a:latin typeface="Calibri" pitchFamily="34" charset="0"/>
                </a:rPr>
                <a:t>Can these really tell us about these?</a:t>
              </a:r>
            </a:p>
          </p:txBody>
        </p:sp>
        <p:sp>
          <p:nvSpPr>
            <p:cNvPr id="26631" name="Line 7"/>
            <p:cNvSpPr>
              <a:spLocks noChangeShapeType="1"/>
            </p:cNvSpPr>
            <p:nvPr/>
          </p:nvSpPr>
          <p:spPr bwMode="auto">
            <a:xfrm>
              <a:off x="3200400" y="3886200"/>
              <a:ext cx="0" cy="304800"/>
            </a:xfrm>
            <a:prstGeom prst="line">
              <a:avLst/>
            </a:prstGeom>
            <a:noFill/>
            <a:ln w="38100">
              <a:solidFill>
                <a:schemeClr val="tx1"/>
              </a:solidFill>
              <a:round/>
              <a:headEnd/>
              <a:tailEnd type="triangle" w="med" len="med"/>
            </a:ln>
          </p:spPr>
          <p:txBody>
            <a:bodyPr/>
            <a:lstStyle/>
            <a:p>
              <a:endParaRPr lang="en-US"/>
            </a:p>
          </p:txBody>
        </p:sp>
        <p:sp>
          <p:nvSpPr>
            <p:cNvPr id="26632" name="Freeform 8"/>
            <p:cNvSpPr>
              <a:spLocks/>
            </p:cNvSpPr>
            <p:nvPr/>
          </p:nvSpPr>
          <p:spPr bwMode="auto">
            <a:xfrm>
              <a:off x="5562600" y="3124200"/>
              <a:ext cx="762000" cy="508000"/>
            </a:xfrm>
            <a:custGeom>
              <a:avLst/>
              <a:gdLst>
                <a:gd name="T0" fmla="*/ 2147483647 w 344"/>
                <a:gd name="T1" fmla="*/ 2147483647 h 320"/>
                <a:gd name="T2" fmla="*/ 2147483647 w 344"/>
                <a:gd name="T3" fmla="*/ 2147483647 h 320"/>
                <a:gd name="T4" fmla="*/ 2147483647 w 344"/>
                <a:gd name="T5" fmla="*/ 2147483647 h 320"/>
                <a:gd name="T6" fmla="*/ 0 60000 65536"/>
                <a:gd name="T7" fmla="*/ 0 60000 65536"/>
                <a:gd name="T8" fmla="*/ 0 60000 65536"/>
                <a:gd name="T9" fmla="*/ 0 w 344"/>
                <a:gd name="T10" fmla="*/ 0 h 320"/>
                <a:gd name="T11" fmla="*/ 344 w 344"/>
                <a:gd name="T12" fmla="*/ 320 h 320"/>
              </a:gdLst>
              <a:ahLst/>
              <a:cxnLst>
                <a:cxn ang="T6">
                  <a:pos x="T0" y="T1"/>
                </a:cxn>
                <a:cxn ang="T7">
                  <a:pos x="T2" y="T3"/>
                </a:cxn>
                <a:cxn ang="T8">
                  <a:pos x="T4" y="T5"/>
                </a:cxn>
              </a:cxnLst>
              <a:rect l="T9" t="T10" r="T11" b="T12"/>
              <a:pathLst>
                <a:path w="344" h="320">
                  <a:moveTo>
                    <a:pt x="8" y="320"/>
                  </a:moveTo>
                  <a:cubicBezTo>
                    <a:pt x="4" y="192"/>
                    <a:pt x="0" y="64"/>
                    <a:pt x="56" y="32"/>
                  </a:cubicBezTo>
                  <a:cubicBezTo>
                    <a:pt x="112" y="0"/>
                    <a:pt x="296" y="112"/>
                    <a:pt x="344" y="128"/>
                  </a:cubicBezTo>
                </a:path>
              </a:pathLst>
            </a:custGeom>
            <a:noFill/>
            <a:ln w="38100">
              <a:solidFill>
                <a:schemeClr val="tx1"/>
              </a:solidFill>
              <a:round/>
              <a:headEnd/>
              <a:tailEnd type="triangle" w="med" len="med"/>
            </a:ln>
          </p:spPr>
          <p:txBody>
            <a:bodyPr/>
            <a:lstStyle/>
            <a:p>
              <a:endParaRPr lang="en-US"/>
            </a:p>
          </p:txBody>
        </p:sp>
      </p:grpSp>
      <p:sp>
        <p:nvSpPr>
          <p:cNvPr id="1836045" name="Text Box 13"/>
          <p:cNvSpPr txBox="1">
            <a:spLocks noChangeArrowheads="1"/>
          </p:cNvSpPr>
          <p:nvPr/>
        </p:nvSpPr>
        <p:spPr bwMode="auto">
          <a:xfrm>
            <a:off x="257389" y="-76200"/>
            <a:ext cx="8886612" cy="954107"/>
          </a:xfrm>
          <a:prstGeom prst="rect">
            <a:avLst/>
          </a:prstGeom>
          <a:noFill/>
          <a:ln w="9525" algn="ctr">
            <a:noFill/>
            <a:miter lim="800000"/>
            <a:headEnd/>
            <a:tailEnd/>
          </a:ln>
          <a:effectLst/>
        </p:spPr>
        <p:txBody>
          <a:bodyPr wrap="square">
            <a:spAutoFit/>
          </a:bodyPr>
          <a:lstStyle/>
          <a:p>
            <a:pPr algn="ctr">
              <a:defRPr/>
            </a:pPr>
            <a:r>
              <a:rPr lang="en-US" sz="2800" b="1" dirty="0" smtClean="0">
                <a:latin typeface="Calibri" pitchFamily="34" charset="0"/>
              </a:rPr>
              <a:t>Example #3: Yeast genes linked to statin sensitivity</a:t>
            </a:r>
          </a:p>
          <a:p>
            <a:pPr algn="ctr">
              <a:defRPr/>
            </a:pPr>
            <a:r>
              <a:rPr lang="en-US" sz="2800" b="1" dirty="0">
                <a:latin typeface="Calibri" pitchFamily="34" charset="0"/>
              </a:rPr>
              <a:t>p</a:t>
            </a:r>
            <a:r>
              <a:rPr lang="en-US" sz="2800" b="1" dirty="0" smtClean="0">
                <a:latin typeface="Calibri" pitchFamily="34" charset="0"/>
              </a:rPr>
              <a:t>redict blood vessel defects</a:t>
            </a:r>
            <a:endParaRPr lang="en-US" sz="2800" b="1" dirty="0">
              <a:latin typeface="Calibri" pitchFamily="34" charset="0"/>
            </a:endParaRPr>
          </a:p>
        </p:txBody>
      </p:sp>
      <p:sp>
        <p:nvSpPr>
          <p:cNvPr id="15" name="TextBox 14"/>
          <p:cNvSpPr txBox="1"/>
          <p:nvPr/>
        </p:nvSpPr>
        <p:spPr>
          <a:xfrm>
            <a:off x="1066800" y="2445603"/>
            <a:ext cx="3276600" cy="1015663"/>
          </a:xfrm>
          <a:prstGeom prst="rect">
            <a:avLst/>
          </a:prstGeom>
          <a:noFill/>
        </p:spPr>
        <p:txBody>
          <a:bodyPr wrap="square" rtlCol="0">
            <a:spAutoFit/>
          </a:bodyPr>
          <a:lstStyle/>
          <a:p>
            <a:pPr algn="ctr"/>
            <a:r>
              <a:rPr lang="en-US" sz="2000" dirty="0" smtClean="0">
                <a:latin typeface="Calibri" pitchFamily="34" charset="0"/>
              </a:rPr>
              <a:t>The human versions of these yeast genes are </a:t>
            </a:r>
            <a:r>
              <a:rPr lang="en-US" sz="2000" u="sng" dirty="0" smtClean="0">
                <a:latin typeface="Calibri" pitchFamily="34" charset="0"/>
              </a:rPr>
              <a:t>candidate angiogenesis genes</a:t>
            </a:r>
            <a:endParaRPr lang="en-US" sz="2000" u="sng" dirty="0">
              <a:latin typeface="Calibri" pitchFamily="34" charset="0"/>
            </a:endParaRPr>
          </a:p>
        </p:txBody>
      </p:sp>
      <p:grpSp>
        <p:nvGrpSpPr>
          <p:cNvPr id="2" name="Group 1"/>
          <p:cNvGrpSpPr/>
          <p:nvPr/>
        </p:nvGrpSpPr>
        <p:grpSpPr>
          <a:xfrm>
            <a:off x="-152400" y="1024753"/>
            <a:ext cx="4337362" cy="1524345"/>
            <a:chOff x="152400" y="1024753"/>
            <a:chExt cx="3210922" cy="1128463"/>
          </a:xfrm>
        </p:grpSpPr>
        <p:pic>
          <p:nvPicPr>
            <p:cNvPr id="26634" name="Picture 10"/>
            <p:cNvPicPr>
              <a:picLocks noChangeAspect="1" noChangeArrowheads="1"/>
            </p:cNvPicPr>
            <p:nvPr/>
          </p:nvPicPr>
          <p:blipFill>
            <a:blip r:embed="rId5"/>
            <a:srcRect l="3475" t="3228" r="17376" b="51646"/>
            <a:stretch>
              <a:fillRect/>
            </a:stretch>
          </p:blipFill>
          <p:spPr bwMode="auto">
            <a:xfrm>
              <a:off x="287443" y="1024753"/>
              <a:ext cx="3075879" cy="943534"/>
            </a:xfrm>
            <a:prstGeom prst="rect">
              <a:avLst/>
            </a:prstGeom>
            <a:noFill/>
            <a:ln w="9525" algn="ctr">
              <a:noFill/>
              <a:miter lim="800000"/>
              <a:headEnd/>
              <a:tailEnd/>
            </a:ln>
          </p:spPr>
        </p:pic>
        <p:sp>
          <p:nvSpPr>
            <p:cNvPr id="21" name="Rectangle 20"/>
            <p:cNvSpPr/>
            <p:nvPr/>
          </p:nvSpPr>
          <p:spPr>
            <a:xfrm>
              <a:off x="152400" y="1752600"/>
              <a:ext cx="1024550" cy="40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p:cNvCxnSpPr/>
          <p:nvPr/>
        </p:nvCxnSpPr>
        <p:spPr>
          <a:xfrm rot="16200000" flipH="1">
            <a:off x="2514596" y="2189020"/>
            <a:ext cx="360223" cy="24938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 Box 12"/>
          <p:cNvSpPr txBox="1">
            <a:spLocks noChangeArrowheads="1"/>
          </p:cNvSpPr>
          <p:nvPr/>
        </p:nvSpPr>
        <p:spPr bwMode="auto">
          <a:xfrm>
            <a:off x="6553200" y="6477000"/>
            <a:ext cx="259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t>
            </a:r>
            <a:r>
              <a:rPr lang="en-US" sz="1000" i="1" dirty="0" smtClean="0">
                <a:latin typeface="Calibri" pitchFamily="34" charset="0"/>
              </a:rPr>
              <a:t>al</a:t>
            </a:r>
            <a:r>
              <a:rPr lang="en-US" sz="1000" dirty="0" smtClean="0">
                <a:latin typeface="Calibri" pitchFamily="34" charset="0"/>
              </a:rPr>
              <a:t>.</a:t>
            </a:r>
          </a:p>
          <a:p>
            <a:pPr algn="r" eaLnBrk="1" hangingPunct="1"/>
            <a:r>
              <a:rPr lang="en-US" sz="1000" i="1" dirty="0" smtClean="0">
                <a:latin typeface="Calibri" pitchFamily="34" charset="0"/>
              </a:rPr>
              <a:t>PNAS </a:t>
            </a:r>
            <a:r>
              <a:rPr lang="en-US" sz="1000" dirty="0" smtClean="0">
                <a:latin typeface="Calibri" pitchFamily="34" charset="0"/>
              </a:rPr>
              <a:t>107:6544-9 (</a:t>
            </a:r>
            <a:r>
              <a:rPr lang="en-US" sz="1000" dirty="0">
                <a:latin typeface="Calibri" pitchFamily="34" charset="0"/>
              </a:rPr>
              <a:t>2010)</a:t>
            </a:r>
          </a:p>
        </p:txBody>
      </p:sp>
    </p:spTree>
    <p:extLst>
      <p:ext uri="{BB962C8B-B14F-4D97-AF65-F5344CB8AC3E}">
        <p14:creationId xmlns:p14="http://schemas.microsoft.com/office/powerpoint/2010/main" val="54400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9"/>
          <p:cNvSpPr txBox="1">
            <a:spLocks noChangeArrowheads="1"/>
          </p:cNvSpPr>
          <p:nvPr/>
        </p:nvSpPr>
        <p:spPr bwMode="auto">
          <a:xfrm>
            <a:off x="2385104" y="4267200"/>
            <a:ext cx="4926798" cy="892552"/>
          </a:xfrm>
          <a:prstGeom prst="rect">
            <a:avLst/>
          </a:prstGeom>
          <a:noFill/>
          <a:ln w="9525" algn="ctr">
            <a:noFill/>
            <a:miter lim="800000"/>
            <a:headEnd/>
            <a:tailEnd/>
          </a:ln>
          <a:effectLst/>
        </p:spPr>
        <p:txBody>
          <a:bodyPr wrap="none">
            <a:spAutoFit/>
          </a:bodyPr>
          <a:lstStyle/>
          <a:p>
            <a:pPr algn="ctr">
              <a:defRPr/>
            </a:pPr>
            <a:r>
              <a:rPr lang="en-US" sz="2600" b="1" dirty="0">
                <a:latin typeface="Calibri" pitchFamily="34" charset="0"/>
              </a:rPr>
              <a:t>&amp; angiogenesis defects in </a:t>
            </a:r>
            <a:r>
              <a:rPr lang="en-US" sz="2600" b="1" dirty="0" smtClean="0">
                <a:latin typeface="Calibri" pitchFamily="34" charset="0"/>
              </a:rPr>
              <a:t>cultured</a:t>
            </a:r>
            <a:endParaRPr lang="en-US" sz="2600" b="1" dirty="0">
              <a:latin typeface="Calibri" pitchFamily="34" charset="0"/>
            </a:endParaRPr>
          </a:p>
          <a:p>
            <a:pPr algn="ctr">
              <a:defRPr/>
            </a:pPr>
            <a:r>
              <a:rPr lang="en-US" sz="2600" b="1" dirty="0">
                <a:latin typeface="Calibri" pitchFamily="34" charset="0"/>
              </a:rPr>
              <a:t>human umbilical vein </a:t>
            </a:r>
            <a:r>
              <a:rPr lang="en-US" sz="2600" b="1" dirty="0" smtClean="0">
                <a:latin typeface="Calibri" pitchFamily="34" charset="0"/>
              </a:rPr>
              <a:t>cells</a:t>
            </a:r>
            <a:endParaRPr lang="en-US" sz="2600" b="1" dirty="0">
              <a:latin typeface="Calibri" pitchFamily="34" charset="0"/>
            </a:endParaRPr>
          </a:p>
        </p:txBody>
      </p:sp>
      <p:sp>
        <p:nvSpPr>
          <p:cNvPr id="1532931" name="Text Box 3"/>
          <p:cNvSpPr txBox="1">
            <a:spLocks noChangeArrowheads="1"/>
          </p:cNvSpPr>
          <p:nvPr/>
        </p:nvSpPr>
        <p:spPr bwMode="auto">
          <a:xfrm>
            <a:off x="1811790" y="2286000"/>
            <a:ext cx="5671233" cy="523220"/>
          </a:xfrm>
          <a:prstGeom prst="rect">
            <a:avLst/>
          </a:prstGeom>
          <a:noFill/>
          <a:ln w="9525" algn="ctr">
            <a:noFill/>
            <a:miter lim="800000"/>
            <a:headEnd/>
            <a:tailEnd/>
          </a:ln>
          <a:effectLst/>
        </p:spPr>
        <p:txBody>
          <a:bodyPr wrap="none">
            <a:spAutoFit/>
          </a:bodyPr>
          <a:lstStyle/>
          <a:p>
            <a:pPr algn="ctr">
              <a:defRPr/>
            </a:pPr>
            <a:r>
              <a:rPr lang="en-US" sz="2800" b="1">
                <a:latin typeface="Calibri" pitchFamily="34" charset="0"/>
              </a:rPr>
              <a:t>hemorrhaging in later stage embryos</a:t>
            </a:r>
          </a:p>
        </p:txBody>
      </p:sp>
      <p:pic>
        <p:nvPicPr>
          <p:cNvPr id="28676" name="Picture 4"/>
          <p:cNvPicPr>
            <a:picLocks noChangeAspect="1" noChangeArrowheads="1"/>
          </p:cNvPicPr>
          <p:nvPr/>
        </p:nvPicPr>
        <p:blipFill>
          <a:blip r:embed="rId3"/>
          <a:srcRect/>
          <a:stretch>
            <a:fillRect/>
          </a:stretch>
        </p:blipFill>
        <p:spPr bwMode="auto">
          <a:xfrm>
            <a:off x="1143000" y="533400"/>
            <a:ext cx="6934200" cy="1774825"/>
          </a:xfrm>
          <a:prstGeom prst="rect">
            <a:avLst/>
          </a:prstGeom>
          <a:noFill/>
          <a:ln w="9525" algn="ctr">
            <a:noFill/>
            <a:miter lim="800000"/>
            <a:headEnd/>
            <a:tailEnd/>
          </a:ln>
        </p:spPr>
      </p:pic>
      <p:pic>
        <p:nvPicPr>
          <p:cNvPr id="28677" name="Picture 5"/>
          <p:cNvPicPr>
            <a:picLocks noChangeAspect="1" noChangeArrowheads="1"/>
          </p:cNvPicPr>
          <p:nvPr/>
        </p:nvPicPr>
        <p:blipFill>
          <a:blip r:embed="rId4"/>
          <a:srcRect/>
          <a:stretch>
            <a:fillRect/>
          </a:stretch>
        </p:blipFill>
        <p:spPr bwMode="auto">
          <a:xfrm>
            <a:off x="1143000" y="2751138"/>
            <a:ext cx="6934200" cy="1592262"/>
          </a:xfrm>
          <a:prstGeom prst="rect">
            <a:avLst/>
          </a:prstGeom>
          <a:noFill/>
          <a:ln w="9525" algn="ctr">
            <a:noFill/>
            <a:miter lim="800000"/>
            <a:headEnd/>
            <a:tailEnd/>
          </a:ln>
        </p:spPr>
      </p:pic>
      <p:pic>
        <p:nvPicPr>
          <p:cNvPr id="28678" name="Picture 6"/>
          <p:cNvPicPr>
            <a:picLocks noChangeAspect="1" noChangeArrowheads="1"/>
          </p:cNvPicPr>
          <p:nvPr/>
        </p:nvPicPr>
        <p:blipFill>
          <a:blip r:embed="rId5"/>
          <a:srcRect/>
          <a:stretch>
            <a:fillRect/>
          </a:stretch>
        </p:blipFill>
        <p:spPr bwMode="auto">
          <a:xfrm>
            <a:off x="1143000" y="5029200"/>
            <a:ext cx="6934200" cy="1612900"/>
          </a:xfrm>
          <a:prstGeom prst="rect">
            <a:avLst/>
          </a:prstGeom>
          <a:noFill/>
          <a:ln w="9525" algn="ctr">
            <a:noFill/>
            <a:miter lim="800000"/>
            <a:headEnd/>
            <a:tailEnd/>
          </a:ln>
        </p:spPr>
      </p:pic>
      <p:sp>
        <p:nvSpPr>
          <p:cNvPr id="1532935" name="Rectangle 7"/>
          <p:cNvSpPr>
            <a:spLocks noChangeArrowheads="1"/>
          </p:cNvSpPr>
          <p:nvPr/>
        </p:nvSpPr>
        <p:spPr bwMode="auto">
          <a:xfrm>
            <a:off x="838200" y="2362200"/>
            <a:ext cx="7467600" cy="20574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1532938" name="Rectangle 10"/>
          <p:cNvSpPr>
            <a:spLocks noChangeArrowheads="1"/>
          </p:cNvSpPr>
          <p:nvPr/>
        </p:nvSpPr>
        <p:spPr bwMode="auto">
          <a:xfrm>
            <a:off x="304800" y="4343400"/>
            <a:ext cx="8610600" cy="22860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11" name="Text Box 2"/>
          <p:cNvSpPr txBox="1">
            <a:spLocks noChangeArrowheads="1"/>
          </p:cNvSpPr>
          <p:nvPr/>
        </p:nvSpPr>
        <p:spPr bwMode="auto">
          <a:xfrm>
            <a:off x="-118319" y="0"/>
            <a:ext cx="9329606" cy="523220"/>
          </a:xfrm>
          <a:prstGeom prst="rect">
            <a:avLst/>
          </a:prstGeom>
          <a:noFill/>
          <a:ln w="9525" algn="ctr">
            <a:noFill/>
            <a:miter lim="800000"/>
            <a:headEnd/>
            <a:tailEnd/>
          </a:ln>
          <a:effectLst/>
        </p:spPr>
        <p:txBody>
          <a:bodyPr wrap="none">
            <a:spAutoFit/>
          </a:bodyPr>
          <a:lstStyle/>
          <a:p>
            <a:pPr algn="ctr">
              <a:defRPr/>
            </a:pPr>
            <a:r>
              <a:rPr lang="en-US" sz="2800" b="1" dirty="0" smtClean="0">
                <a:latin typeface="Calibri" pitchFamily="34" charset="0"/>
              </a:rPr>
              <a:t>Disrupting the SOX13 gene causes strong blood vessel defects</a:t>
            </a:r>
            <a:endParaRPr lang="en-US" sz="2800" b="1" dirty="0">
              <a:latin typeface="Calibri" pitchFamily="34" charset="0"/>
            </a:endParaRPr>
          </a:p>
        </p:txBody>
      </p:sp>
      <p:sp>
        <p:nvSpPr>
          <p:cNvPr id="14" name="Text Box 12"/>
          <p:cNvSpPr txBox="1">
            <a:spLocks noChangeArrowheads="1"/>
          </p:cNvSpPr>
          <p:nvPr/>
        </p:nvSpPr>
        <p:spPr bwMode="auto">
          <a:xfrm>
            <a:off x="6553200" y="6477000"/>
            <a:ext cx="259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t>
            </a:r>
            <a:r>
              <a:rPr lang="en-US" sz="1000" i="1" dirty="0" smtClean="0">
                <a:latin typeface="Calibri" pitchFamily="34" charset="0"/>
              </a:rPr>
              <a:t>al</a:t>
            </a:r>
            <a:r>
              <a:rPr lang="en-US" sz="1000" dirty="0" smtClean="0">
                <a:latin typeface="Calibri" pitchFamily="34" charset="0"/>
              </a:rPr>
              <a:t>.</a:t>
            </a:r>
          </a:p>
          <a:p>
            <a:pPr algn="r" eaLnBrk="1" hangingPunct="1"/>
            <a:r>
              <a:rPr lang="en-US" sz="1000" i="1" dirty="0" smtClean="0">
                <a:latin typeface="Calibri" pitchFamily="34" charset="0"/>
              </a:rPr>
              <a:t>PNAS </a:t>
            </a:r>
            <a:r>
              <a:rPr lang="en-US" sz="1000" dirty="0" smtClean="0">
                <a:latin typeface="Calibri" pitchFamily="34" charset="0"/>
              </a:rPr>
              <a:t>107:6544-9 (</a:t>
            </a:r>
            <a:r>
              <a:rPr lang="en-US" sz="1000" dirty="0">
                <a:latin typeface="Calibri" pitchFamily="34" charset="0"/>
              </a:rPr>
              <a:t>2010)</a:t>
            </a:r>
          </a:p>
        </p:txBody>
      </p:sp>
    </p:spTree>
    <p:extLst>
      <p:ext uri="{BB962C8B-B14F-4D97-AF65-F5344CB8AC3E}">
        <p14:creationId xmlns:p14="http://schemas.microsoft.com/office/powerpoint/2010/main" val="173084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329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32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2935" grpId="0" animBg="1"/>
      <p:bldP spid="15329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0" y="0"/>
            <a:ext cx="9144000" cy="6986528"/>
          </a:xfrm>
          <a:prstGeom prst="rect">
            <a:avLst/>
          </a:prstGeom>
          <a:noFill/>
          <a:ln w="9525" algn="ctr">
            <a:noFill/>
            <a:miter lim="800000"/>
            <a:headEnd/>
            <a:tailEnd/>
          </a:ln>
          <a:effectLst/>
        </p:spPr>
        <p:txBody>
          <a:bodyPr wrap="square">
            <a:spAutoFit/>
          </a:bodyPr>
          <a:lstStyle/>
          <a:p>
            <a:pPr algn="ctr">
              <a:defRPr/>
            </a:pPr>
            <a:r>
              <a:rPr lang="en-US" sz="2800" b="1" dirty="0" smtClean="0">
                <a:latin typeface="Calibri" pitchFamily="34" charset="0"/>
              </a:rPr>
              <a:t>My opinion, FWIW, is that “research parasites” are</a:t>
            </a:r>
          </a:p>
          <a:p>
            <a:pPr algn="ctr">
              <a:defRPr/>
            </a:pPr>
            <a:endParaRPr lang="en-US" sz="2800" b="1" dirty="0" smtClean="0">
              <a:latin typeface="Calibri" pitchFamily="34" charset="0"/>
            </a:endParaRPr>
          </a:p>
          <a:p>
            <a:pPr>
              <a:defRPr/>
            </a:pPr>
            <a:r>
              <a:rPr lang="en-US" sz="2800" b="1" dirty="0" smtClean="0">
                <a:latin typeface="Calibri" pitchFamily="34" charset="0"/>
              </a:rPr>
              <a:t>1. Independent and often highly rigorous scientists</a:t>
            </a:r>
          </a:p>
          <a:p>
            <a:pPr>
              <a:defRPr/>
            </a:pPr>
            <a:r>
              <a:rPr lang="en-US" sz="2800" b="1" dirty="0" smtClean="0">
                <a:latin typeface="Calibri" pitchFamily="34" charset="0"/>
              </a:rPr>
              <a:t>2. Essential to the scientific process, especially when they</a:t>
            </a:r>
          </a:p>
          <a:p>
            <a:pPr>
              <a:defRPr/>
            </a:pPr>
            <a:r>
              <a:rPr lang="en-US" sz="2800" b="1" dirty="0" smtClean="0">
                <a:latin typeface="Calibri" pitchFamily="34" charset="0"/>
              </a:rPr>
              <a:t>3. Independently test the original authors’ analyses. Often,</a:t>
            </a:r>
          </a:p>
          <a:p>
            <a:pPr>
              <a:defRPr/>
            </a:pPr>
            <a:r>
              <a:rPr lang="en-US" sz="2800" b="1" dirty="0" smtClean="0">
                <a:latin typeface="Calibri" pitchFamily="34" charset="0"/>
              </a:rPr>
              <a:t>4. They approach analyses with different starting biases,</a:t>
            </a:r>
            <a:r>
              <a:rPr lang="en-US" sz="2800" b="1" dirty="0">
                <a:latin typeface="Calibri" pitchFamily="34" charset="0"/>
              </a:rPr>
              <a:t> </a:t>
            </a:r>
            <a:r>
              <a:rPr lang="en-US" sz="2800" b="1" dirty="0" smtClean="0">
                <a:latin typeface="Calibri" pitchFamily="34" charset="0"/>
              </a:rPr>
              <a:t>so</a:t>
            </a:r>
          </a:p>
          <a:p>
            <a:pPr>
              <a:defRPr/>
            </a:pPr>
            <a:r>
              <a:rPr lang="en-US" sz="2800" b="1" dirty="0" smtClean="0">
                <a:latin typeface="Calibri" pitchFamily="34" charset="0"/>
              </a:rPr>
              <a:t>5. Can contribute entirely new interpretations of the original studies, and </a:t>
            </a:r>
          </a:p>
          <a:p>
            <a:pPr>
              <a:defRPr/>
            </a:pPr>
            <a:r>
              <a:rPr lang="en-US" sz="2800" b="1" dirty="0" smtClean="0">
                <a:latin typeface="Calibri" pitchFamily="34" charset="0"/>
              </a:rPr>
              <a:t>6. Find entirely unanticipated uses for published data</a:t>
            </a:r>
          </a:p>
          <a:p>
            <a:pPr algn="ctr">
              <a:defRPr/>
            </a:pPr>
            <a:endParaRPr lang="en-US" sz="2800" b="1" dirty="0" smtClean="0">
              <a:latin typeface="Calibri" pitchFamily="34" charset="0"/>
            </a:endParaRPr>
          </a:p>
          <a:p>
            <a:pPr algn="ctr">
              <a:defRPr/>
            </a:pPr>
            <a:r>
              <a:rPr lang="en-US" sz="2800" b="1" dirty="0" smtClean="0">
                <a:latin typeface="Calibri" pitchFamily="34" charset="0"/>
              </a:rPr>
              <a:t>IMO, the act of publishing data in a peer-reviewed journal</a:t>
            </a:r>
          </a:p>
          <a:p>
            <a:pPr algn="ctr">
              <a:defRPr/>
            </a:pPr>
            <a:r>
              <a:rPr lang="en-US" sz="2800" b="1" dirty="0" smtClean="0">
                <a:latin typeface="Calibri" pitchFamily="34" charset="0"/>
              </a:rPr>
              <a:t>commits you to release that data for public</a:t>
            </a:r>
          </a:p>
          <a:p>
            <a:pPr algn="ctr">
              <a:defRPr/>
            </a:pPr>
            <a:r>
              <a:rPr lang="en-US" sz="2800" b="1" dirty="0">
                <a:latin typeface="Calibri" pitchFamily="34" charset="0"/>
              </a:rPr>
              <a:t>i</a:t>
            </a:r>
            <a:r>
              <a:rPr lang="en-US" sz="2800" b="1" dirty="0" smtClean="0">
                <a:latin typeface="Calibri" pitchFamily="34" charset="0"/>
              </a:rPr>
              <a:t>nspection, reproducibility studies, re-analysis, and many unanticipated new uses.</a:t>
            </a:r>
          </a:p>
          <a:p>
            <a:pPr algn="ctr">
              <a:defRPr/>
            </a:pPr>
            <a:endParaRPr lang="en-US" sz="2800" b="1" dirty="0" smtClean="0">
              <a:latin typeface="Calibri" pitchFamily="34" charset="0"/>
            </a:endParaRPr>
          </a:p>
          <a:p>
            <a:pPr algn="ctr">
              <a:defRPr/>
            </a:pPr>
            <a:r>
              <a:rPr lang="en-US" sz="2800" b="1" dirty="0" smtClean="0">
                <a:latin typeface="Calibri" pitchFamily="34" charset="0"/>
              </a:rPr>
              <a:t>Science is improved when this happens.</a:t>
            </a:r>
          </a:p>
        </p:txBody>
      </p:sp>
    </p:spTree>
    <p:extLst>
      <p:ext uri="{BB962C8B-B14F-4D97-AF65-F5344CB8AC3E}">
        <p14:creationId xmlns:p14="http://schemas.microsoft.com/office/powerpoint/2010/main" val="31361298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33800" y="1180743"/>
            <a:ext cx="1885324" cy="830997"/>
          </a:xfrm>
          <a:prstGeom prst="rect">
            <a:avLst/>
          </a:prstGeom>
          <a:noFill/>
        </p:spPr>
        <p:txBody>
          <a:bodyPr wrap="none" rtlCol="0">
            <a:spAutoFit/>
          </a:bodyPr>
          <a:lstStyle/>
          <a:p>
            <a:pPr algn="ctr"/>
            <a:r>
              <a:rPr lang="en-US" sz="2400" b="1" dirty="0" smtClean="0">
                <a:effectLst>
                  <a:outerShdw blurRad="38100" dist="38100" dir="2700000" algn="tl">
                    <a:srgbClr val="000000">
                      <a:alpha val="43137"/>
                    </a:srgbClr>
                  </a:outerShdw>
                </a:effectLst>
                <a:latin typeface="Calibri" pitchFamily="34" charset="0"/>
                <a:cs typeface="Calibri" pitchFamily="34" charset="0"/>
              </a:rPr>
              <a:t>Last common</a:t>
            </a:r>
          </a:p>
          <a:p>
            <a:pPr algn="ctr"/>
            <a:r>
              <a:rPr lang="en-US" sz="2400" b="1" dirty="0" smtClean="0">
                <a:effectLst>
                  <a:outerShdw blurRad="38100" dist="38100" dir="2700000" algn="tl">
                    <a:srgbClr val="000000">
                      <a:alpha val="43137"/>
                    </a:srgbClr>
                  </a:outerShdw>
                </a:effectLst>
                <a:latin typeface="Calibri" pitchFamily="34" charset="0"/>
                <a:cs typeface="Calibri" pitchFamily="34" charset="0"/>
              </a:rPr>
              <a:t>ancestor</a:t>
            </a:r>
            <a:endParaRPr lang="en-US" sz="2400" b="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TextBox 3"/>
          <p:cNvSpPr txBox="1"/>
          <p:nvPr/>
        </p:nvSpPr>
        <p:spPr>
          <a:xfrm>
            <a:off x="2438400" y="2862233"/>
            <a:ext cx="1111202"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latin typeface="Calibri" pitchFamily="34" charset="0"/>
                <a:cs typeface="Calibri" pitchFamily="34" charset="0"/>
              </a:rPr>
              <a:t>Human</a:t>
            </a:r>
            <a:endParaRPr lang="en-US" sz="2400" b="1" dirty="0">
              <a:effectLst>
                <a:outerShdw blurRad="38100" dist="38100" dir="2700000" algn="tl">
                  <a:srgbClr val="000000">
                    <a:alpha val="43137"/>
                  </a:srgbClr>
                </a:outerShdw>
              </a:effectLst>
              <a:latin typeface="Calibri" pitchFamily="34" charset="0"/>
              <a:cs typeface="Calibri" pitchFamily="34" charset="0"/>
            </a:endParaRPr>
          </a:p>
        </p:txBody>
      </p:sp>
      <p:cxnSp>
        <p:nvCxnSpPr>
          <p:cNvPr id="9" name="Straight Connector 8"/>
          <p:cNvCxnSpPr/>
          <p:nvPr/>
        </p:nvCxnSpPr>
        <p:spPr>
          <a:xfrm rot="5400000">
            <a:off x="4385171" y="2197775"/>
            <a:ext cx="525264" cy="794"/>
          </a:xfrm>
          <a:prstGeom prst="line">
            <a:avLst/>
          </a:prstGeom>
          <a:ln w="635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3581400" y="24600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H="1" flipV="1">
            <a:off x="4648200" y="24600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461371" y="2426375"/>
            <a:ext cx="525264" cy="794"/>
          </a:xfrm>
          <a:prstGeom prst="line">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3657600" y="26886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H="1" flipV="1">
            <a:off x="4724400" y="26886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a:off x="3276600" y="3145810"/>
            <a:ext cx="1295400" cy="1752600"/>
          </a:xfrm>
          <a:prstGeom prst="arc">
            <a:avLst>
              <a:gd name="adj1" fmla="val 10800021"/>
              <a:gd name="adj2" fmla="val 151170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p:cNvCxnSpPr>
            <a:stCxn id="24" idx="0"/>
          </p:cNvCxnSpPr>
          <p:nvPr/>
        </p:nvCxnSpPr>
        <p:spPr>
          <a:xfrm rot="16200000" flipH="1">
            <a:off x="2876549" y="4422156"/>
            <a:ext cx="800102" cy="1"/>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flipH="1">
            <a:off x="4876800" y="3145810"/>
            <a:ext cx="1295400" cy="1752600"/>
          </a:xfrm>
          <a:prstGeom prst="arc">
            <a:avLst>
              <a:gd name="adj1" fmla="val 10878301"/>
              <a:gd name="adj2" fmla="val 151353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p:cNvCxnSpPr/>
          <p:nvPr/>
        </p:nvCxnSpPr>
        <p:spPr>
          <a:xfrm rot="5400000">
            <a:off x="5764820" y="4391391"/>
            <a:ext cx="814853" cy="92"/>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822998" y="2862233"/>
            <a:ext cx="855491"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latin typeface="Calibri" pitchFamily="34" charset="0"/>
                <a:cs typeface="Calibri" pitchFamily="34" charset="0"/>
              </a:rPr>
              <a:t>Yeast</a:t>
            </a:r>
            <a:endParaRPr lang="en-US" sz="2400" b="1" dirty="0">
              <a:effectLst>
                <a:outerShdw blurRad="38100" dist="38100" dir="2700000" algn="tl">
                  <a:srgbClr val="000000">
                    <a:alpha val="43137"/>
                  </a:srgbClr>
                </a:outerShdw>
              </a:effectLst>
              <a:latin typeface="Calibri" pitchFamily="34" charset="0"/>
              <a:cs typeface="Calibri" pitchFamily="34" charset="0"/>
            </a:endParaRPr>
          </a:p>
        </p:txBody>
      </p:sp>
      <p:sp>
        <p:nvSpPr>
          <p:cNvPr id="31" name="TextBox 30"/>
          <p:cNvSpPr txBox="1"/>
          <p:nvPr/>
        </p:nvSpPr>
        <p:spPr>
          <a:xfrm>
            <a:off x="3886200" y="1905000"/>
            <a:ext cx="3733800" cy="830997"/>
          </a:xfrm>
          <a:prstGeom prst="rect">
            <a:avLst/>
          </a:prstGeom>
          <a:noFill/>
        </p:spPr>
        <p:txBody>
          <a:bodyPr wrap="square" rtlCol="0">
            <a:spAutoFit/>
          </a:bodyPr>
          <a:lstStyle/>
          <a:p>
            <a:pPr algn="ctr"/>
            <a:r>
              <a:rPr lang="en-US" sz="2400" b="1" dirty="0" smtClean="0">
                <a:solidFill>
                  <a:srgbClr val="00B050"/>
                </a:solidFill>
                <a:effectLst>
                  <a:outerShdw blurRad="38100" dist="38100" dir="2700000" algn="tl">
                    <a:srgbClr val="000000">
                      <a:alpha val="43137"/>
                    </a:srgbClr>
                  </a:outerShdw>
                </a:effectLst>
                <a:latin typeface="Calibri" pitchFamily="34" charset="0"/>
                <a:cs typeface="Calibri" pitchFamily="34" charset="0"/>
              </a:rPr>
              <a:t>Gene module</a:t>
            </a:r>
          </a:p>
          <a:p>
            <a:pPr algn="ctr"/>
            <a:r>
              <a:rPr lang="en-US" sz="2400" b="1" dirty="0" smtClean="0">
                <a:solidFill>
                  <a:srgbClr val="00B050"/>
                </a:solidFill>
                <a:effectLst>
                  <a:outerShdw blurRad="38100" dist="38100" dir="2700000" algn="tl">
                    <a:srgbClr val="000000">
                      <a:alpha val="43137"/>
                    </a:srgbClr>
                  </a:outerShdw>
                </a:effectLst>
                <a:latin typeface="Calibri" pitchFamily="34" charset="0"/>
                <a:cs typeface="Calibri" pitchFamily="34" charset="0"/>
              </a:rPr>
              <a:t>in LCA</a:t>
            </a:r>
            <a:endPar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endParaRPr>
          </a:p>
        </p:txBody>
      </p:sp>
      <p:cxnSp>
        <p:nvCxnSpPr>
          <p:cNvPr id="34" name="Straight Arrow Connector 33"/>
          <p:cNvCxnSpPr/>
          <p:nvPr/>
        </p:nvCxnSpPr>
        <p:spPr>
          <a:xfrm>
            <a:off x="3962400" y="5279410"/>
            <a:ext cx="14478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980142" y="4831140"/>
            <a:ext cx="1449436" cy="461665"/>
          </a:xfrm>
          <a:prstGeom prst="rect">
            <a:avLst/>
          </a:prstGeom>
          <a:noFill/>
        </p:spPr>
        <p:txBody>
          <a:bodyPr wrap="none" rtlCol="0">
            <a:spAutoFit/>
          </a:bodyPr>
          <a:lstStyle/>
          <a:p>
            <a:pPr algn="ctr"/>
            <a:r>
              <a:rPr lang="en-US" sz="2400" b="1" dirty="0" err="1" smtClean="0">
                <a:effectLst>
                  <a:outerShdw blurRad="38100" dist="38100" dir="2700000" algn="tl">
                    <a:srgbClr val="000000">
                      <a:alpha val="43137"/>
                    </a:srgbClr>
                  </a:outerShdw>
                </a:effectLst>
                <a:latin typeface="Calibri" pitchFamily="34" charset="0"/>
                <a:cs typeface="Calibri" pitchFamily="34" charset="0"/>
              </a:rPr>
              <a:t>Orthologs</a:t>
            </a:r>
            <a:endParaRPr lang="en-US" sz="2400" b="1" dirty="0" smtClean="0">
              <a:effectLst>
                <a:outerShdw blurRad="38100" dist="38100" dir="2700000" algn="tl">
                  <a:srgbClr val="000000">
                    <a:alpha val="43137"/>
                  </a:srgbClr>
                </a:outerShdw>
              </a:effectLst>
              <a:latin typeface="Calibri" pitchFamily="34" charset="0"/>
              <a:cs typeface="Calibri" pitchFamily="34" charset="0"/>
            </a:endParaRPr>
          </a:p>
        </p:txBody>
      </p:sp>
      <p:sp>
        <p:nvSpPr>
          <p:cNvPr id="30" name="Text Box 12"/>
          <p:cNvSpPr txBox="1">
            <a:spLocks noChangeArrowheads="1"/>
          </p:cNvSpPr>
          <p:nvPr/>
        </p:nvSpPr>
        <p:spPr bwMode="auto">
          <a:xfrm>
            <a:off x="6705600" y="6550223"/>
            <a:ext cx="2676011" cy="307777"/>
          </a:xfrm>
          <a:prstGeom prst="rect">
            <a:avLst/>
          </a:prstGeom>
          <a:noFill/>
          <a:ln w="9525" algn="ctr">
            <a:noFill/>
            <a:miter lim="800000"/>
            <a:headEnd/>
            <a:tailEnd/>
          </a:ln>
        </p:spPr>
        <p:txBody>
          <a:bodyPr wrap="square">
            <a:spAutoFit/>
          </a:bodyPr>
          <a:lstStyle/>
          <a:p>
            <a:r>
              <a:rPr lang="en-US" sz="1400" dirty="0" err="1">
                <a:latin typeface="Calibri" pitchFamily="34" charset="0"/>
              </a:rPr>
              <a:t>McGary</a:t>
            </a:r>
            <a:r>
              <a:rPr lang="en-US" sz="1400" dirty="0">
                <a:latin typeface="Calibri" pitchFamily="34" charset="0"/>
              </a:rPr>
              <a:t>, Park </a:t>
            </a:r>
            <a:r>
              <a:rPr lang="en-US" sz="1400" i="1" dirty="0">
                <a:latin typeface="Calibri" pitchFamily="34" charset="0"/>
              </a:rPr>
              <a:t>et </a:t>
            </a:r>
            <a:r>
              <a:rPr lang="en-US" sz="1400" i="1" dirty="0" smtClean="0">
                <a:latin typeface="Calibri" pitchFamily="34" charset="0"/>
              </a:rPr>
              <a:t>al</a:t>
            </a:r>
            <a:r>
              <a:rPr lang="en-US" sz="1400" dirty="0" smtClean="0">
                <a:latin typeface="Calibri" pitchFamily="34" charset="0"/>
              </a:rPr>
              <a:t>. </a:t>
            </a:r>
            <a:r>
              <a:rPr lang="en-US" sz="1400" i="1" dirty="0" smtClean="0">
                <a:latin typeface="Calibri" pitchFamily="34" charset="0"/>
              </a:rPr>
              <a:t>PNAS </a:t>
            </a:r>
            <a:r>
              <a:rPr lang="en-US" sz="1400" dirty="0">
                <a:latin typeface="Calibri" pitchFamily="34" charset="0"/>
              </a:rPr>
              <a:t>(2010)</a:t>
            </a:r>
          </a:p>
        </p:txBody>
      </p:sp>
      <p:pic>
        <p:nvPicPr>
          <p:cNvPr id="25" name="Picture 24" descr="human-davinci"/>
          <p:cNvPicPr>
            <a:picLocks noChangeAspect="1" noChangeArrowheads="1"/>
          </p:cNvPicPr>
          <p:nvPr/>
        </p:nvPicPr>
        <p:blipFill>
          <a:blip r:embed="rId2"/>
          <a:srcRect l="7248" t="10773" r="9665" b="26933"/>
          <a:stretch>
            <a:fillRect/>
          </a:stretch>
        </p:blipFill>
        <p:spPr bwMode="auto">
          <a:xfrm>
            <a:off x="457200" y="2764810"/>
            <a:ext cx="1893888" cy="1905000"/>
          </a:xfrm>
          <a:prstGeom prst="rect">
            <a:avLst/>
          </a:prstGeom>
          <a:noFill/>
          <a:ln w="9525">
            <a:noFill/>
            <a:miter lim="800000"/>
            <a:headEnd/>
            <a:tailEnd/>
          </a:ln>
        </p:spPr>
      </p:pic>
      <p:pic>
        <p:nvPicPr>
          <p:cNvPr id="32" name="Picture 4"/>
          <p:cNvPicPr>
            <a:picLocks noChangeAspect="1" noChangeArrowheads="1"/>
          </p:cNvPicPr>
          <p:nvPr/>
        </p:nvPicPr>
        <p:blipFill>
          <a:blip r:embed="rId3"/>
          <a:srcRect/>
          <a:stretch>
            <a:fillRect/>
          </a:stretch>
        </p:blipFill>
        <p:spPr bwMode="auto">
          <a:xfrm>
            <a:off x="6858000" y="2937847"/>
            <a:ext cx="1600200" cy="1558925"/>
          </a:xfrm>
          <a:prstGeom prst="rect">
            <a:avLst/>
          </a:prstGeom>
          <a:noFill/>
          <a:ln w="9525" algn="ctr">
            <a:noFill/>
            <a:miter lim="800000"/>
            <a:headEnd/>
            <a:tailEnd/>
          </a:ln>
        </p:spPr>
      </p:pic>
      <p:sp>
        <p:nvSpPr>
          <p:cNvPr id="33" name="TextBox 32"/>
          <p:cNvSpPr txBox="1"/>
          <p:nvPr/>
        </p:nvSpPr>
        <p:spPr>
          <a:xfrm>
            <a:off x="1974293" y="4754940"/>
            <a:ext cx="1606658" cy="1200329"/>
          </a:xfrm>
          <a:prstGeom prst="rect">
            <a:avLst/>
          </a:prstGeom>
          <a:noFill/>
        </p:spPr>
        <p:txBody>
          <a:bodyPr wrap="none" rtlCol="0">
            <a:spAutoFit/>
          </a:bodyPr>
          <a:lstStyle/>
          <a:p>
            <a:pPr algn="ctr"/>
            <a:r>
              <a:rPr lang="en-US" sz="2400" b="1" dirty="0" smtClean="0">
                <a:solidFill>
                  <a:srgbClr val="00B050"/>
                </a:solidFill>
                <a:effectLst>
                  <a:outerShdw blurRad="38100" dist="38100" dir="2700000" algn="tl">
                    <a:srgbClr val="000000">
                      <a:alpha val="43137"/>
                    </a:srgbClr>
                  </a:outerShdw>
                </a:effectLst>
                <a:latin typeface="Calibri" pitchFamily="34" charset="0"/>
                <a:cs typeface="Calibri" pitchFamily="34" charset="0"/>
              </a:rPr>
              <a:t>Genes </a:t>
            </a:r>
          </a:p>
          <a:p>
            <a:pPr algn="ctr"/>
            <a:r>
              <a:rPr lang="en-US" sz="2400" b="1" dirty="0" smtClean="0">
                <a:solidFill>
                  <a:srgbClr val="00B050"/>
                </a:solidFill>
                <a:effectLst>
                  <a:outerShdw blurRad="38100" dist="38100" dir="2700000" algn="tl">
                    <a:srgbClr val="000000">
                      <a:alpha val="43137"/>
                    </a:srgbClr>
                  </a:outerShdw>
                </a:effectLst>
                <a:latin typeface="Calibri" pitchFamily="34" charset="0"/>
                <a:cs typeface="Calibri" pitchFamily="34" charset="0"/>
              </a:rPr>
              <a:t>form blood</a:t>
            </a:r>
          </a:p>
          <a:p>
            <a:pPr algn="ctr"/>
            <a:r>
              <a:rPr lang="en-US" sz="2400" b="1" dirty="0" smtClean="0">
                <a:solidFill>
                  <a:srgbClr val="00B050"/>
                </a:solidFill>
                <a:effectLst>
                  <a:outerShdw blurRad="38100" dist="38100" dir="2700000" algn="tl">
                    <a:srgbClr val="000000">
                      <a:alpha val="43137"/>
                    </a:srgbClr>
                  </a:outerShdw>
                </a:effectLst>
                <a:latin typeface="Calibri" pitchFamily="34" charset="0"/>
                <a:cs typeface="Calibri" pitchFamily="34" charset="0"/>
              </a:rPr>
              <a:t>vessels</a:t>
            </a:r>
            <a:endPar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endParaRPr>
          </a:p>
        </p:txBody>
      </p:sp>
      <p:sp>
        <p:nvSpPr>
          <p:cNvPr id="36" name="TextBox 35"/>
          <p:cNvSpPr txBox="1"/>
          <p:nvPr/>
        </p:nvSpPr>
        <p:spPr>
          <a:xfrm>
            <a:off x="5715000" y="4754940"/>
            <a:ext cx="1825050" cy="1200329"/>
          </a:xfrm>
          <a:prstGeom prst="rect">
            <a:avLst/>
          </a:prstGeom>
          <a:noFill/>
        </p:spPr>
        <p:txBody>
          <a:bodyPr wrap="none" rtlCol="0">
            <a:spAutoFit/>
          </a:bodyPr>
          <a:lstStyle/>
          <a:p>
            <a:pPr algn="ctr"/>
            <a:r>
              <a:rPr lang="en-US" sz="2400" b="1" dirty="0" smtClean="0">
                <a:solidFill>
                  <a:srgbClr val="00B050"/>
                </a:solidFill>
                <a:effectLst>
                  <a:outerShdw blurRad="38100" dist="38100" dir="2700000" algn="tl">
                    <a:srgbClr val="000000">
                      <a:alpha val="43137"/>
                    </a:srgbClr>
                  </a:outerShdw>
                </a:effectLst>
                <a:latin typeface="Calibri" pitchFamily="34" charset="0"/>
                <a:cs typeface="Calibri" pitchFamily="34" charset="0"/>
              </a:rPr>
              <a:t>Genes </a:t>
            </a:r>
          </a:p>
          <a:p>
            <a:pPr algn="ctr"/>
            <a:r>
              <a:rPr lang="en-US" sz="2400" b="1" dirty="0" smtClean="0">
                <a:solidFill>
                  <a:srgbClr val="00B050"/>
                </a:solidFill>
                <a:effectLst>
                  <a:outerShdw blurRad="38100" dist="38100" dir="2700000" algn="tl">
                    <a:srgbClr val="000000">
                      <a:alpha val="43137"/>
                    </a:srgbClr>
                  </a:outerShdw>
                </a:effectLst>
                <a:latin typeface="Calibri" pitchFamily="34" charset="0"/>
                <a:cs typeface="Calibri" pitchFamily="34" charset="0"/>
              </a:rPr>
              <a:t>maintain cell</a:t>
            </a:r>
          </a:p>
          <a:p>
            <a:pPr algn="ctr"/>
            <a:r>
              <a:rPr lang="en-US" sz="2400" b="1" dirty="0" smtClean="0">
                <a:solidFill>
                  <a:srgbClr val="00B050"/>
                </a:solidFill>
                <a:effectLst>
                  <a:outerShdw blurRad="38100" dist="38100" dir="2700000" algn="tl">
                    <a:srgbClr val="000000">
                      <a:alpha val="43137"/>
                    </a:srgbClr>
                  </a:outerShdw>
                </a:effectLst>
                <a:latin typeface="Calibri" pitchFamily="34" charset="0"/>
                <a:cs typeface="Calibri" pitchFamily="34" charset="0"/>
              </a:rPr>
              <a:t>walls</a:t>
            </a:r>
            <a:endPar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endParaRPr>
          </a:p>
        </p:txBody>
      </p:sp>
      <p:sp>
        <p:nvSpPr>
          <p:cNvPr id="37" name="Rectangle 36"/>
          <p:cNvSpPr/>
          <p:nvPr/>
        </p:nvSpPr>
        <p:spPr>
          <a:xfrm>
            <a:off x="-69056" y="-34619"/>
            <a:ext cx="9365456" cy="954107"/>
          </a:xfrm>
          <a:prstGeom prst="rect">
            <a:avLst/>
          </a:prstGeom>
        </p:spPr>
        <p:txBody>
          <a:bodyPr wrap="square">
            <a:spAutoFit/>
          </a:bodyPr>
          <a:lstStyle/>
          <a:p>
            <a:pPr algn="ctr"/>
            <a:r>
              <a:rPr lang="en-US" sz="2800" b="1" dirty="0" smtClean="0">
                <a:latin typeface="Calibri" pitchFamily="34" charset="0"/>
              </a:rPr>
              <a:t>A </a:t>
            </a:r>
            <a:r>
              <a:rPr lang="en-US" sz="2800" b="1" dirty="0">
                <a:latin typeface="Calibri" pitchFamily="34" charset="0"/>
              </a:rPr>
              <a:t>yeast model of </a:t>
            </a:r>
            <a:r>
              <a:rPr lang="en-US" sz="2800" b="1" dirty="0" smtClean="0">
                <a:latin typeface="Calibri" pitchFamily="34" charset="0"/>
              </a:rPr>
              <a:t>angiogenesis  =  example of a deeply </a:t>
            </a:r>
            <a:r>
              <a:rPr lang="en-US" sz="2800" b="1" dirty="0">
                <a:latin typeface="Calibri" pitchFamily="34" charset="0"/>
              </a:rPr>
              <a:t>conserved, but “repurposed” gene </a:t>
            </a:r>
            <a:r>
              <a:rPr lang="en-US" sz="2800" b="1" dirty="0" smtClean="0">
                <a:latin typeface="Calibri" pitchFamily="34" charset="0"/>
              </a:rPr>
              <a:t>module</a:t>
            </a:r>
            <a:endParaRPr lang="en-US" sz="2800" b="1" dirty="0">
              <a:latin typeface="Calibri" pitchFamily="34" charset="0"/>
            </a:endParaRPr>
          </a:p>
        </p:txBody>
      </p:sp>
    </p:spTree>
    <p:extLst>
      <p:ext uri="{BB962C8B-B14F-4D97-AF65-F5344CB8AC3E}">
        <p14:creationId xmlns:p14="http://schemas.microsoft.com/office/powerpoint/2010/main" val="2125626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3"/>
          <a:srcRect l="32609" t="36202" r="39803" b="19006"/>
          <a:stretch>
            <a:fillRect/>
          </a:stretch>
        </p:blipFill>
        <p:spPr bwMode="auto">
          <a:xfrm>
            <a:off x="6477000" y="3792392"/>
            <a:ext cx="1976067" cy="1700155"/>
          </a:xfrm>
          <a:prstGeom prst="rect">
            <a:avLst/>
          </a:prstGeom>
          <a:noFill/>
          <a:ln w="9525" algn="ctr">
            <a:noFill/>
            <a:miter lim="800000"/>
            <a:headEnd/>
            <a:tailEnd/>
          </a:ln>
        </p:spPr>
      </p:pic>
      <p:sp>
        <p:nvSpPr>
          <p:cNvPr id="1879047" name="Text Box 7"/>
          <p:cNvSpPr txBox="1">
            <a:spLocks noChangeArrowheads="1"/>
          </p:cNvSpPr>
          <p:nvPr/>
        </p:nvSpPr>
        <p:spPr bwMode="auto">
          <a:xfrm>
            <a:off x="0" y="373559"/>
            <a:ext cx="9144000" cy="769441"/>
          </a:xfrm>
          <a:prstGeom prst="rect">
            <a:avLst/>
          </a:prstGeom>
          <a:noFill/>
          <a:ln w="9525" algn="ctr">
            <a:noFill/>
            <a:miter lim="800000"/>
            <a:headEnd/>
            <a:tailEnd/>
          </a:ln>
          <a:effectLst/>
        </p:spPr>
        <p:txBody>
          <a:bodyPr wrap="square">
            <a:spAutoFit/>
          </a:bodyPr>
          <a:lstStyle/>
          <a:p>
            <a:pPr algn="ctr"/>
            <a:r>
              <a:rPr lang="en-US" sz="4400" b="1" dirty="0" smtClean="0">
                <a:latin typeface="Calibri" pitchFamily="34" charset="0"/>
              </a:rPr>
              <a:t>The </a:t>
            </a:r>
            <a:r>
              <a:rPr lang="en-US" sz="4400" b="1" dirty="0">
                <a:latin typeface="Calibri" pitchFamily="34" charset="0"/>
              </a:rPr>
              <a:t>yeast/angiogenesis gene module</a:t>
            </a:r>
          </a:p>
        </p:txBody>
      </p:sp>
      <p:pic>
        <p:nvPicPr>
          <p:cNvPr id="154626" name="Picture 2"/>
          <p:cNvPicPr>
            <a:picLocks noChangeAspect="1" noChangeArrowheads="1"/>
          </p:cNvPicPr>
          <p:nvPr/>
        </p:nvPicPr>
        <p:blipFill>
          <a:blip r:embed="rId4"/>
          <a:srcRect/>
          <a:stretch>
            <a:fillRect/>
          </a:stretch>
        </p:blipFill>
        <p:spPr bwMode="auto">
          <a:xfrm>
            <a:off x="838200" y="1911147"/>
            <a:ext cx="5148263" cy="4032453"/>
          </a:xfrm>
          <a:prstGeom prst="rect">
            <a:avLst/>
          </a:prstGeom>
          <a:noFill/>
          <a:ln w="9525" cap="flat" cmpd="sng" algn="ctr">
            <a:noFill/>
            <a:prstDash val="solid"/>
            <a:miter lim="800000"/>
            <a:headEnd/>
            <a:tailEnd/>
          </a:ln>
          <a:effectLst/>
        </p:spPr>
      </p:pic>
      <p:cxnSp>
        <p:nvCxnSpPr>
          <p:cNvPr id="8" name="Straight Arrow Connector 7"/>
          <p:cNvCxnSpPr/>
          <p:nvPr/>
        </p:nvCxnSpPr>
        <p:spPr>
          <a:xfrm rot="10800000">
            <a:off x="3429000" y="4501947"/>
            <a:ext cx="2971800" cy="2286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a:off x="7772400" y="3739947"/>
            <a:ext cx="626660" cy="762000"/>
          </a:xfrm>
          <a:prstGeom prst="arc">
            <a:avLst>
              <a:gd name="adj1" fmla="val 16200000"/>
              <a:gd name="adj2" fmla="val 98801"/>
            </a:avLst>
          </a:pr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8305800" y="3511347"/>
            <a:ext cx="228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05800" y="5263947"/>
            <a:ext cx="152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324600" y="3435147"/>
            <a:ext cx="228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6783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srcRect/>
          <a:stretch>
            <a:fillRect/>
          </a:stretch>
        </p:blipFill>
        <p:spPr bwMode="auto">
          <a:xfrm>
            <a:off x="1447800" y="3244850"/>
            <a:ext cx="6196013" cy="3613150"/>
          </a:xfrm>
          <a:prstGeom prst="rect">
            <a:avLst/>
          </a:prstGeom>
          <a:noFill/>
          <a:ln w="9525" algn="ctr">
            <a:noFill/>
            <a:miter lim="800000"/>
            <a:headEnd/>
            <a:tailEnd/>
          </a:ln>
        </p:spPr>
      </p:pic>
      <p:sp>
        <p:nvSpPr>
          <p:cNvPr id="57347" name="Text Box 10"/>
          <p:cNvSpPr txBox="1">
            <a:spLocks noChangeArrowheads="1"/>
          </p:cNvSpPr>
          <p:nvPr/>
        </p:nvSpPr>
        <p:spPr bwMode="auto">
          <a:xfrm>
            <a:off x="-104775" y="3244850"/>
            <a:ext cx="1933575" cy="830263"/>
          </a:xfrm>
          <a:prstGeom prst="rect">
            <a:avLst/>
          </a:prstGeom>
          <a:noFill/>
          <a:ln w="9525" algn="ctr">
            <a:noFill/>
            <a:miter lim="800000"/>
            <a:headEnd/>
            <a:tailEnd/>
          </a:ln>
        </p:spPr>
        <p:txBody>
          <a:bodyPr wrap="none">
            <a:spAutoFit/>
          </a:bodyPr>
          <a:lstStyle/>
          <a:p>
            <a:pPr algn="ctr"/>
            <a:r>
              <a:rPr lang="en-US" b="1"/>
              <a:t>1144 assays from</a:t>
            </a:r>
          </a:p>
          <a:p>
            <a:pPr algn="ctr"/>
            <a:r>
              <a:rPr lang="en-US" b="1"/>
              <a:t>Hillenmeyer </a:t>
            </a:r>
            <a:r>
              <a:rPr lang="en-US" b="1" i="1"/>
              <a:t>et al.,</a:t>
            </a:r>
          </a:p>
          <a:p>
            <a:pPr algn="ctr"/>
            <a:r>
              <a:rPr lang="en-US" b="1" i="1"/>
              <a:t>Science</a:t>
            </a:r>
            <a:r>
              <a:rPr lang="en-US" b="1"/>
              <a:t> (2008)</a:t>
            </a:r>
          </a:p>
        </p:txBody>
      </p:sp>
      <p:pic>
        <p:nvPicPr>
          <p:cNvPr id="57348" name="Picture 17"/>
          <p:cNvPicPr>
            <a:picLocks noChangeAspect="1" noChangeArrowheads="1"/>
          </p:cNvPicPr>
          <p:nvPr/>
        </p:nvPicPr>
        <p:blipFill>
          <a:blip r:embed="rId3"/>
          <a:srcRect/>
          <a:stretch>
            <a:fillRect/>
          </a:stretch>
        </p:blipFill>
        <p:spPr bwMode="auto">
          <a:xfrm>
            <a:off x="7643813" y="3092450"/>
            <a:ext cx="1066800" cy="1039813"/>
          </a:xfrm>
          <a:prstGeom prst="rect">
            <a:avLst/>
          </a:prstGeom>
          <a:noFill/>
          <a:ln w="9525" algn="ctr">
            <a:noFill/>
            <a:miter lim="800000"/>
            <a:headEnd/>
            <a:tailEnd/>
          </a:ln>
        </p:spPr>
      </p:pic>
      <p:sp>
        <p:nvSpPr>
          <p:cNvPr id="57349" name="Text Box 18"/>
          <p:cNvSpPr txBox="1">
            <a:spLocks noChangeArrowheads="1"/>
          </p:cNvSpPr>
          <p:nvPr/>
        </p:nvSpPr>
        <p:spPr bwMode="auto">
          <a:xfrm>
            <a:off x="7796213" y="3975100"/>
            <a:ext cx="1017587" cy="184150"/>
          </a:xfrm>
          <a:prstGeom prst="rect">
            <a:avLst/>
          </a:prstGeom>
          <a:noFill/>
          <a:ln w="9525" algn="ctr">
            <a:noFill/>
            <a:miter lim="800000"/>
            <a:headEnd/>
            <a:tailEnd/>
          </a:ln>
        </p:spPr>
        <p:txBody>
          <a:bodyPr wrap="none">
            <a:spAutoFit/>
          </a:bodyPr>
          <a:lstStyle/>
          <a:p>
            <a:r>
              <a:rPr lang="en-US" sz="600"/>
              <a:t>www.chemistryland.com</a:t>
            </a:r>
          </a:p>
        </p:txBody>
      </p:sp>
      <p:sp>
        <p:nvSpPr>
          <p:cNvPr id="10" name="Text Box 11"/>
          <p:cNvSpPr txBox="1">
            <a:spLocks noChangeArrowheads="1"/>
          </p:cNvSpPr>
          <p:nvPr/>
        </p:nvSpPr>
        <p:spPr bwMode="auto">
          <a:xfrm>
            <a:off x="0" y="-76200"/>
            <a:ext cx="9144000" cy="830997"/>
          </a:xfrm>
          <a:prstGeom prst="rect">
            <a:avLst/>
          </a:prstGeom>
          <a:noFill/>
          <a:ln w="9525" algn="ctr">
            <a:noFill/>
            <a:miter lim="800000"/>
            <a:headEnd/>
            <a:tailEnd/>
          </a:ln>
          <a:effectLst/>
        </p:spPr>
        <p:txBody>
          <a:bodyPr>
            <a:spAutoFit/>
          </a:bodyPr>
          <a:lstStyle/>
          <a:p>
            <a:pPr algn="ctr">
              <a:defRPr/>
            </a:pPr>
            <a:r>
              <a:rPr lang="en-US" sz="2400" b="1" dirty="0" smtClean="0">
                <a:effectLst>
                  <a:outerShdw blurRad="38100" dist="38100" dir="2700000" algn="tl">
                    <a:srgbClr val="C0C0C0"/>
                  </a:outerShdw>
                </a:effectLst>
              </a:rPr>
              <a:t>Chemicals that interact genetically with this module </a:t>
            </a:r>
            <a:r>
              <a:rPr lang="en-US" sz="2400" b="1" dirty="0">
                <a:effectLst>
                  <a:outerShdw blurRad="38100" dist="38100" dir="2700000" algn="tl">
                    <a:srgbClr val="C0C0C0"/>
                  </a:outerShdw>
                </a:effectLst>
              </a:rPr>
              <a:t>are candidate angiogenesis inhibitors</a:t>
            </a:r>
          </a:p>
        </p:txBody>
      </p:sp>
      <p:pic>
        <p:nvPicPr>
          <p:cNvPr id="57351" name="Picture 2"/>
          <p:cNvPicPr>
            <a:picLocks noChangeAspect="1" noChangeArrowheads="1"/>
          </p:cNvPicPr>
          <p:nvPr/>
        </p:nvPicPr>
        <p:blipFill>
          <a:blip r:embed="rId4"/>
          <a:srcRect/>
          <a:stretch>
            <a:fillRect/>
          </a:stretch>
        </p:blipFill>
        <p:spPr bwMode="auto">
          <a:xfrm>
            <a:off x="3200400" y="806450"/>
            <a:ext cx="2786063" cy="2178050"/>
          </a:xfrm>
          <a:prstGeom prst="rect">
            <a:avLst/>
          </a:prstGeom>
          <a:noFill/>
          <a:ln w="9525" algn="ctr">
            <a:noFill/>
            <a:miter lim="800000"/>
            <a:headEnd/>
            <a:tailEnd/>
          </a:ln>
        </p:spPr>
      </p:pic>
      <p:sp>
        <p:nvSpPr>
          <p:cNvPr id="11" name="Down Arrow 10"/>
          <p:cNvSpPr/>
          <p:nvPr/>
        </p:nvSpPr>
        <p:spPr>
          <a:xfrm>
            <a:off x="4343400" y="2787650"/>
            <a:ext cx="685800" cy="685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578737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l="51968" r="13228" b="62900"/>
          <a:stretch>
            <a:fillRect/>
          </a:stretch>
        </p:blipFill>
        <p:spPr bwMode="auto">
          <a:xfrm>
            <a:off x="3271838" y="2578100"/>
            <a:ext cx="2366962" cy="1155700"/>
          </a:xfrm>
          <a:prstGeom prst="rect">
            <a:avLst/>
          </a:prstGeom>
          <a:noFill/>
          <a:ln w="9525" algn="ctr">
            <a:noFill/>
            <a:miter lim="800000"/>
            <a:headEnd/>
            <a:tailEnd/>
          </a:ln>
        </p:spPr>
      </p:pic>
      <p:sp>
        <p:nvSpPr>
          <p:cNvPr id="53251" name="TextBox 2"/>
          <p:cNvSpPr txBox="1">
            <a:spLocks noChangeArrowheads="1"/>
          </p:cNvSpPr>
          <p:nvPr/>
        </p:nvSpPr>
        <p:spPr bwMode="auto">
          <a:xfrm>
            <a:off x="76200" y="3659187"/>
            <a:ext cx="8697061" cy="3108543"/>
          </a:xfrm>
          <a:prstGeom prst="rect">
            <a:avLst/>
          </a:prstGeom>
          <a:noFill/>
          <a:ln w="9525">
            <a:noFill/>
            <a:miter lim="800000"/>
            <a:headEnd/>
            <a:tailEnd/>
          </a:ln>
        </p:spPr>
        <p:txBody>
          <a:bodyPr wrap="none">
            <a:spAutoFit/>
          </a:bodyPr>
          <a:lstStyle/>
          <a:p>
            <a:pPr>
              <a:buFontTx/>
              <a:buChar char="-"/>
            </a:pPr>
            <a:endParaRPr lang="en-US" sz="2800" dirty="0" smtClean="0">
              <a:latin typeface="Calibri" pitchFamily="34" charset="0"/>
            </a:endParaRPr>
          </a:p>
          <a:p>
            <a:endParaRPr lang="en-US" sz="2800" dirty="0">
              <a:latin typeface="Calibri" pitchFamily="34" charset="0"/>
            </a:endParaRPr>
          </a:p>
          <a:p>
            <a:pPr>
              <a:buFontTx/>
              <a:buChar char="-"/>
            </a:pPr>
            <a:r>
              <a:rPr lang="en-US" sz="2800" dirty="0">
                <a:latin typeface="Calibri" pitchFamily="34" charset="0"/>
              </a:rPr>
              <a:t> </a:t>
            </a:r>
            <a:r>
              <a:rPr lang="en-US" sz="2800" b="1" dirty="0">
                <a:latin typeface="Calibri" pitchFamily="34" charset="0"/>
              </a:rPr>
              <a:t>Approved by </a:t>
            </a:r>
            <a:r>
              <a:rPr lang="en-US" sz="2800" b="1" dirty="0" smtClean="0">
                <a:latin typeface="Calibri" pitchFamily="34" charset="0"/>
              </a:rPr>
              <a:t>U.S</a:t>
            </a:r>
            <a:r>
              <a:rPr lang="en-US" sz="2800" b="1" dirty="0">
                <a:latin typeface="Calibri" pitchFamily="34" charset="0"/>
              </a:rPr>
              <a:t>. Food and Drug Administration in 1967</a:t>
            </a:r>
          </a:p>
          <a:p>
            <a:endParaRPr lang="en-US" sz="2800" dirty="0">
              <a:latin typeface="Calibri" pitchFamily="34" charset="0"/>
            </a:endParaRPr>
          </a:p>
          <a:p>
            <a:pPr>
              <a:buFontTx/>
              <a:buChar char="-"/>
            </a:pPr>
            <a:r>
              <a:rPr lang="en-US" sz="2800" dirty="0">
                <a:latin typeface="Calibri" pitchFamily="34" charset="0"/>
              </a:rPr>
              <a:t> </a:t>
            </a:r>
            <a:r>
              <a:rPr lang="en-US" sz="2800" dirty="0" smtClean="0">
                <a:latin typeface="Calibri" pitchFamily="34" charset="0"/>
              </a:rPr>
              <a:t>Fungicide </a:t>
            </a:r>
            <a:r>
              <a:rPr lang="en-US" sz="2800" dirty="0">
                <a:latin typeface="Calibri" pitchFamily="34" charset="0"/>
              </a:rPr>
              <a:t>and </a:t>
            </a:r>
            <a:r>
              <a:rPr lang="en-US" sz="2800" dirty="0" err="1">
                <a:latin typeface="Calibri" pitchFamily="34" charset="0"/>
              </a:rPr>
              <a:t>parasiticide</a:t>
            </a:r>
            <a:endParaRPr lang="en-US" sz="2800" dirty="0">
              <a:latin typeface="Calibri" pitchFamily="34" charset="0"/>
            </a:endParaRPr>
          </a:p>
          <a:p>
            <a:pPr>
              <a:buFontTx/>
              <a:buChar char="-"/>
            </a:pPr>
            <a:r>
              <a:rPr lang="en-US" sz="2800" dirty="0">
                <a:latin typeface="Calibri" pitchFamily="34" charset="0"/>
              </a:rPr>
              <a:t> </a:t>
            </a:r>
            <a:r>
              <a:rPr lang="en-US" sz="2800" dirty="0" smtClean="0">
                <a:latin typeface="Calibri" pitchFamily="34" charset="0"/>
              </a:rPr>
              <a:t>Not </a:t>
            </a:r>
            <a:r>
              <a:rPr lang="en-US" sz="2800" dirty="0">
                <a:latin typeface="Calibri" pitchFamily="34" charset="0"/>
              </a:rPr>
              <a:t>mutagenic or </a:t>
            </a:r>
            <a:r>
              <a:rPr lang="en-US" sz="2800" dirty="0" smtClean="0">
                <a:latin typeface="Calibri" pitchFamily="34" charset="0"/>
              </a:rPr>
              <a:t>carcinogenic; 2 </a:t>
            </a:r>
            <a:r>
              <a:rPr lang="en-US" sz="2800" dirty="0">
                <a:latin typeface="Calibri" pitchFamily="34" charset="0"/>
              </a:rPr>
              <a:t>year </a:t>
            </a:r>
            <a:r>
              <a:rPr lang="en-US" sz="2800" dirty="0" smtClean="0">
                <a:latin typeface="Calibri" pitchFamily="34" charset="0"/>
              </a:rPr>
              <a:t>dog safety trials</a:t>
            </a:r>
            <a:endParaRPr lang="en-US" sz="2800" dirty="0">
              <a:latin typeface="Calibri" pitchFamily="34" charset="0"/>
            </a:endParaRPr>
          </a:p>
          <a:p>
            <a:r>
              <a:rPr lang="en-US" sz="2800" dirty="0">
                <a:latin typeface="Calibri" pitchFamily="34" charset="0"/>
              </a:rPr>
              <a:t>- Off-patent, </a:t>
            </a:r>
            <a:r>
              <a:rPr lang="en-US" sz="2800" dirty="0" smtClean="0">
                <a:latin typeface="Calibri" pitchFamily="34" charset="0"/>
              </a:rPr>
              <a:t>marketed </a:t>
            </a:r>
            <a:r>
              <a:rPr lang="en-US" sz="2800" dirty="0">
                <a:latin typeface="Calibri" pitchFamily="34" charset="0"/>
              </a:rPr>
              <a:t>as a </a:t>
            </a:r>
            <a:r>
              <a:rPr lang="en-US" sz="2800" dirty="0" smtClean="0">
                <a:latin typeface="Calibri" pitchFamily="34" charset="0"/>
              </a:rPr>
              <a:t>generic</a:t>
            </a:r>
            <a:endParaRPr lang="en-US" sz="2800" dirty="0">
              <a:latin typeface="Calibri" pitchFamily="34" charset="0"/>
            </a:endParaRPr>
          </a:p>
        </p:txBody>
      </p:sp>
      <p:sp>
        <p:nvSpPr>
          <p:cNvPr id="4" name="Oval 3"/>
          <p:cNvSpPr/>
          <p:nvPr/>
        </p:nvSpPr>
        <p:spPr>
          <a:xfrm>
            <a:off x="0" y="4267200"/>
            <a:ext cx="9144000" cy="990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itchFamily="34" charset="0"/>
            </a:endParaRPr>
          </a:p>
        </p:txBody>
      </p:sp>
      <p:sp>
        <p:nvSpPr>
          <p:cNvPr id="5" name="TextBox 4"/>
          <p:cNvSpPr txBox="1"/>
          <p:nvPr/>
        </p:nvSpPr>
        <p:spPr>
          <a:xfrm>
            <a:off x="184361" y="1676400"/>
            <a:ext cx="8862106" cy="954107"/>
          </a:xfrm>
          <a:prstGeom prst="rect">
            <a:avLst/>
          </a:prstGeom>
          <a:noFill/>
        </p:spPr>
        <p:txBody>
          <a:bodyPr wrap="none">
            <a:spAutoFit/>
          </a:bodyPr>
          <a:lstStyle/>
          <a:p>
            <a:pPr algn="ctr">
              <a:defRPr/>
            </a:pPr>
            <a:r>
              <a:rPr lang="en-US" sz="2800" b="1" dirty="0">
                <a:latin typeface="Calibri" pitchFamily="34" charset="0"/>
              </a:rPr>
              <a:t>TBZ = </a:t>
            </a:r>
            <a:r>
              <a:rPr lang="en-US" sz="2800" b="1" dirty="0" err="1">
                <a:latin typeface="Calibri" pitchFamily="34" charset="0"/>
              </a:rPr>
              <a:t>thiabendazole</a:t>
            </a:r>
            <a:endParaRPr lang="en-US" sz="2800" b="1" dirty="0">
              <a:latin typeface="Calibri" pitchFamily="34" charset="0"/>
            </a:endParaRPr>
          </a:p>
          <a:p>
            <a:pPr algn="ctr">
              <a:defRPr/>
            </a:pPr>
            <a:r>
              <a:rPr lang="en-US" sz="2800" b="1" dirty="0" smtClean="0">
                <a:latin typeface="Calibri" pitchFamily="34" charset="0"/>
              </a:rPr>
              <a:t>FDA-approved antifungal drug with 40 years of safety data</a:t>
            </a:r>
            <a:endParaRPr lang="en-US" sz="2800" b="1" dirty="0">
              <a:latin typeface="Calibri" pitchFamily="34" charset="0"/>
            </a:endParaRPr>
          </a:p>
        </p:txBody>
      </p:sp>
      <p:sp>
        <p:nvSpPr>
          <p:cNvPr id="6" name="Text Box 5"/>
          <p:cNvSpPr txBox="1">
            <a:spLocks noChangeArrowheads="1"/>
          </p:cNvSpPr>
          <p:nvPr/>
        </p:nvSpPr>
        <p:spPr bwMode="auto">
          <a:xfrm>
            <a:off x="0" y="76200"/>
            <a:ext cx="9144000" cy="954107"/>
          </a:xfrm>
          <a:prstGeom prst="rect">
            <a:avLst/>
          </a:prstGeom>
          <a:noFill/>
          <a:ln w="9525" algn="ctr">
            <a:noFill/>
            <a:miter lim="800000"/>
            <a:headEnd/>
            <a:tailEnd/>
          </a:ln>
          <a:effectLst/>
        </p:spPr>
        <p:txBody>
          <a:bodyPr wrap="square">
            <a:spAutoFit/>
          </a:bodyPr>
          <a:lstStyle/>
          <a:p>
            <a:pPr algn="ctr">
              <a:defRPr/>
            </a:pPr>
            <a:r>
              <a:rPr lang="en-US" sz="2800" b="1" dirty="0" smtClean="0">
                <a:latin typeface="Calibri" pitchFamily="34" charset="0"/>
              </a:rPr>
              <a:t>Screening </a:t>
            </a:r>
            <a:r>
              <a:rPr lang="en-US" sz="2800" b="1" dirty="0">
                <a:latin typeface="Calibri" pitchFamily="34" charset="0"/>
              </a:rPr>
              <a:t>for </a:t>
            </a:r>
            <a:r>
              <a:rPr lang="en-US" sz="2800" b="1" dirty="0" smtClean="0">
                <a:latin typeface="Calibri" pitchFamily="34" charset="0"/>
              </a:rPr>
              <a:t>drugs that interact genetically with this yeast module led us to identify a new </a:t>
            </a:r>
            <a:r>
              <a:rPr lang="en-US" sz="2800" b="1" dirty="0">
                <a:latin typeface="Calibri" pitchFamily="34" charset="0"/>
              </a:rPr>
              <a:t>angiogenesis </a:t>
            </a:r>
            <a:r>
              <a:rPr lang="en-US" sz="2800" b="1" dirty="0" smtClean="0">
                <a:latin typeface="Calibri" pitchFamily="34" charset="0"/>
              </a:rPr>
              <a:t>inhibitor</a:t>
            </a:r>
            <a:endParaRPr lang="en-US" sz="2800" b="1" dirty="0">
              <a:latin typeface="Calibri" pitchFamily="34" charset="0"/>
            </a:endParaRPr>
          </a:p>
        </p:txBody>
      </p:sp>
    </p:spTree>
    <p:extLst>
      <p:ext uri="{BB962C8B-B14F-4D97-AF65-F5344CB8AC3E}">
        <p14:creationId xmlns:p14="http://schemas.microsoft.com/office/powerpoint/2010/main" val="5699007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76199" y="86380"/>
            <a:ext cx="9220200" cy="1200329"/>
          </a:xfrm>
          <a:prstGeom prst="rect">
            <a:avLst/>
          </a:prstGeom>
          <a:noFill/>
          <a:ln w="9525" algn="ctr">
            <a:noFill/>
            <a:miter lim="800000"/>
            <a:headEnd/>
            <a:tailEnd/>
          </a:ln>
          <a:effectLst/>
        </p:spPr>
        <p:txBody>
          <a:bodyPr wrap="square">
            <a:spAutoFit/>
          </a:bodyPr>
          <a:lstStyle/>
          <a:p>
            <a:pPr algn="ctr">
              <a:defRPr/>
            </a:pPr>
            <a:r>
              <a:rPr lang="en-US" sz="3600" b="1" dirty="0">
                <a:solidFill>
                  <a:srgbClr val="FFFFFF"/>
                </a:solidFill>
                <a:effectLst>
                  <a:outerShdw blurRad="38100" dist="38100" dir="2700000" algn="tl">
                    <a:srgbClr val="C0C0C0"/>
                  </a:outerShdw>
                </a:effectLst>
                <a:latin typeface="Calibri" pitchFamily="34" charset="0"/>
              </a:rPr>
              <a:t>Imaging the </a:t>
            </a:r>
            <a:r>
              <a:rPr lang="en-US" sz="3600" b="1" dirty="0" smtClean="0">
                <a:solidFill>
                  <a:srgbClr val="FFFFFF"/>
                </a:solidFill>
                <a:effectLst>
                  <a:outerShdw blurRad="38100" dist="38100" dir="2700000" algn="tl">
                    <a:srgbClr val="C0C0C0"/>
                  </a:outerShdw>
                </a:effectLst>
                <a:latin typeface="Calibri" pitchFamily="34" charset="0"/>
              </a:rPr>
              <a:t>blood vessels of </a:t>
            </a:r>
            <a:r>
              <a:rPr lang="en-US" sz="3600" b="1" dirty="0">
                <a:solidFill>
                  <a:srgbClr val="FFFFFF"/>
                </a:solidFill>
                <a:effectLst>
                  <a:outerShdw blurRad="38100" dist="38100" dir="2700000" algn="tl">
                    <a:srgbClr val="C0C0C0"/>
                  </a:outerShdw>
                </a:effectLst>
                <a:latin typeface="Calibri" pitchFamily="34" charset="0"/>
              </a:rPr>
              <a:t>a </a:t>
            </a:r>
            <a:r>
              <a:rPr lang="en-US" sz="3600" b="1" dirty="0" smtClean="0">
                <a:solidFill>
                  <a:srgbClr val="FFFFFF"/>
                </a:solidFill>
                <a:effectLst>
                  <a:outerShdw blurRad="38100" dist="38100" dir="2700000" algn="tl">
                    <a:srgbClr val="C0C0C0"/>
                  </a:outerShdw>
                </a:effectLst>
                <a:latin typeface="Calibri" pitchFamily="34" charset="0"/>
              </a:rPr>
              <a:t>living, </a:t>
            </a:r>
            <a:r>
              <a:rPr lang="en-US" sz="3600" b="1" dirty="0">
                <a:solidFill>
                  <a:srgbClr val="FFFFFF"/>
                </a:solidFill>
                <a:effectLst>
                  <a:outerShdw blurRad="38100" dist="38100" dir="2700000" algn="tl">
                    <a:srgbClr val="C0C0C0"/>
                  </a:outerShdw>
                </a:effectLst>
                <a:latin typeface="Calibri" pitchFamily="34" charset="0"/>
              </a:rPr>
              <a:t>transgenic </a:t>
            </a:r>
            <a:r>
              <a:rPr lang="en-US" sz="3600" b="1" dirty="0" smtClean="0">
                <a:solidFill>
                  <a:srgbClr val="FFFFFF"/>
                </a:solidFill>
                <a:effectLst>
                  <a:outerShdw blurRad="38100" dist="38100" dir="2700000" algn="tl">
                    <a:srgbClr val="C0C0C0"/>
                  </a:outerShdw>
                </a:effectLst>
                <a:latin typeface="Calibri" pitchFamily="34" charset="0"/>
              </a:rPr>
              <a:t>tadpole in a dish of water</a:t>
            </a:r>
            <a:endParaRPr lang="en-US" sz="3600" b="1" dirty="0">
              <a:solidFill>
                <a:srgbClr val="FFFFFF"/>
              </a:solidFill>
              <a:effectLst>
                <a:outerShdw blurRad="38100" dist="38100" dir="2700000" algn="tl">
                  <a:srgbClr val="C0C0C0"/>
                </a:outerShdw>
              </a:effectLst>
              <a:latin typeface="Calibri" pitchFamily="34" charset="0"/>
            </a:endParaRPr>
          </a:p>
        </p:txBody>
      </p:sp>
      <p:pic>
        <p:nvPicPr>
          <p:cNvPr id="263170" name="Picture 2"/>
          <p:cNvPicPr>
            <a:picLocks noChangeAspect="1" noChangeArrowheads="1"/>
          </p:cNvPicPr>
          <p:nvPr/>
        </p:nvPicPr>
        <p:blipFill>
          <a:blip r:embed="rId2"/>
          <a:srcRect l="672" t="2652" r="672" b="2652"/>
          <a:stretch>
            <a:fillRect/>
          </a:stretch>
        </p:blipFill>
        <p:spPr bwMode="auto">
          <a:xfrm>
            <a:off x="61472" y="2239255"/>
            <a:ext cx="9021056" cy="2195073"/>
          </a:xfrm>
          <a:prstGeom prst="rect">
            <a:avLst/>
          </a:prstGeom>
          <a:noFill/>
          <a:ln w="9525">
            <a:noFill/>
            <a:miter lim="800000"/>
            <a:headEnd/>
            <a:tailEnd/>
          </a:ln>
          <a:effectLst/>
        </p:spPr>
      </p:pic>
      <p:sp>
        <p:nvSpPr>
          <p:cNvPr id="7" name="Rectangle 6"/>
          <p:cNvSpPr/>
          <p:nvPr/>
        </p:nvSpPr>
        <p:spPr>
          <a:xfrm>
            <a:off x="76200" y="2286000"/>
            <a:ext cx="4572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72400" y="2286000"/>
            <a:ext cx="12192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865458" y="4086477"/>
            <a:ext cx="1116701" cy="2346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8600" y="4343400"/>
            <a:ext cx="699230" cy="276999"/>
          </a:xfrm>
          <a:prstGeom prst="rect">
            <a:avLst/>
          </a:prstGeom>
          <a:noFill/>
        </p:spPr>
        <p:txBody>
          <a:bodyPr wrap="none" rtlCol="0">
            <a:spAutoFit/>
          </a:bodyPr>
          <a:lstStyle/>
          <a:p>
            <a:r>
              <a:rPr lang="en-US" sz="1200" dirty="0" smtClean="0">
                <a:solidFill>
                  <a:srgbClr val="FFFFFF"/>
                </a:solidFill>
              </a:rPr>
              <a:t>200 </a:t>
            </a:r>
            <a:r>
              <a:rPr lang="en-US" sz="1200" dirty="0" smtClean="0">
                <a:solidFill>
                  <a:srgbClr val="FFFFFF"/>
                </a:solidFill>
                <a:latin typeface="Symbol" pitchFamily="18" charset="2"/>
              </a:rPr>
              <a:t>m</a:t>
            </a:r>
            <a:r>
              <a:rPr lang="en-US" sz="1200" dirty="0" smtClean="0">
                <a:solidFill>
                  <a:srgbClr val="FFFFFF"/>
                </a:solidFill>
              </a:rPr>
              <a:t>m</a:t>
            </a:r>
            <a:endParaRPr lang="en-US" sz="1200" dirty="0">
              <a:solidFill>
                <a:srgbClr val="FFFFFF"/>
              </a:solidFill>
            </a:endParaRPr>
          </a:p>
        </p:txBody>
      </p:sp>
      <p:sp>
        <p:nvSpPr>
          <p:cNvPr id="12" name="TextBox 4"/>
          <p:cNvSpPr txBox="1">
            <a:spLocks noChangeArrowheads="1"/>
          </p:cNvSpPr>
          <p:nvPr/>
        </p:nvSpPr>
        <p:spPr bwMode="auto">
          <a:xfrm>
            <a:off x="4226719" y="6019800"/>
            <a:ext cx="5145881" cy="461665"/>
          </a:xfrm>
          <a:prstGeom prst="rect">
            <a:avLst/>
          </a:prstGeom>
          <a:noFill/>
          <a:ln w="9525">
            <a:noFill/>
            <a:miter lim="800000"/>
            <a:headEnd/>
            <a:tailEnd/>
          </a:ln>
        </p:spPr>
        <p:txBody>
          <a:bodyPr wrap="square">
            <a:spAutoFit/>
          </a:bodyPr>
          <a:lstStyle/>
          <a:p>
            <a:r>
              <a:rPr lang="en-US" sz="2400" i="1" dirty="0" err="1" smtClean="0">
                <a:solidFill>
                  <a:srgbClr val="00FF00"/>
                </a:solidFill>
              </a:rPr>
              <a:t>kdr:GFP</a:t>
            </a:r>
            <a:r>
              <a:rPr lang="en-US" sz="2400" dirty="0" smtClean="0">
                <a:solidFill>
                  <a:srgbClr val="00FF00"/>
                </a:solidFill>
              </a:rPr>
              <a:t> transgenic </a:t>
            </a:r>
            <a:r>
              <a:rPr lang="en-US" sz="2400" i="1" dirty="0" err="1" smtClean="0">
                <a:solidFill>
                  <a:srgbClr val="00FF00"/>
                </a:solidFill>
              </a:rPr>
              <a:t>Xenopus</a:t>
            </a:r>
            <a:r>
              <a:rPr lang="en-US" sz="2400" i="1" dirty="0" smtClean="0">
                <a:solidFill>
                  <a:srgbClr val="00FF00"/>
                </a:solidFill>
              </a:rPr>
              <a:t> </a:t>
            </a:r>
            <a:r>
              <a:rPr lang="en-US" sz="2400" i="1" dirty="0" err="1">
                <a:solidFill>
                  <a:srgbClr val="00FF00"/>
                </a:solidFill>
              </a:rPr>
              <a:t>laevis</a:t>
            </a:r>
            <a:endParaRPr lang="en-US" sz="2400" i="1" dirty="0">
              <a:solidFill>
                <a:srgbClr val="00FF00"/>
              </a:solidFill>
            </a:endParaRPr>
          </a:p>
        </p:txBody>
      </p:sp>
    </p:spTree>
    <p:extLst>
      <p:ext uri="{BB962C8B-B14F-4D97-AF65-F5344CB8AC3E}">
        <p14:creationId xmlns:p14="http://schemas.microsoft.com/office/powerpoint/2010/main" val="5911577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pplemental Movie 1.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bwMode="auto">
          <a:xfrm>
            <a:off x="228600" y="1295400"/>
            <a:ext cx="4267200" cy="3200400"/>
          </a:xfrm>
          <a:prstGeom prst="rect">
            <a:avLst/>
          </a:prstGeom>
          <a:noFill/>
          <a:ln w="9525">
            <a:noFill/>
            <a:miter lim="800000"/>
            <a:headEnd/>
            <a:tailEnd/>
          </a:ln>
        </p:spPr>
      </p:pic>
      <p:pic>
        <p:nvPicPr>
          <p:cNvPr id="3" name="Supplemental Movie 2.m4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6"/>
          <a:srcRect/>
          <a:stretch>
            <a:fillRect/>
          </a:stretch>
        </p:blipFill>
        <p:spPr bwMode="auto">
          <a:xfrm>
            <a:off x="4724400" y="1295400"/>
            <a:ext cx="4267200" cy="3200400"/>
          </a:xfrm>
          <a:prstGeom prst="rect">
            <a:avLst/>
          </a:prstGeom>
          <a:noFill/>
          <a:ln w="9525">
            <a:noFill/>
            <a:miter lim="800000"/>
            <a:headEnd/>
            <a:tailEnd/>
          </a:ln>
        </p:spPr>
      </p:pic>
      <p:sp>
        <p:nvSpPr>
          <p:cNvPr id="4" name="Text Box 11"/>
          <p:cNvSpPr txBox="1">
            <a:spLocks noChangeArrowheads="1"/>
          </p:cNvSpPr>
          <p:nvPr/>
        </p:nvSpPr>
        <p:spPr bwMode="auto">
          <a:xfrm>
            <a:off x="211342" y="-152400"/>
            <a:ext cx="8664168" cy="1200329"/>
          </a:xfrm>
          <a:prstGeom prst="rect">
            <a:avLst/>
          </a:prstGeom>
          <a:noFill/>
          <a:ln w="9525" algn="ctr">
            <a:noFill/>
            <a:miter lim="800000"/>
            <a:headEnd/>
            <a:tailEnd/>
          </a:ln>
          <a:effectLst/>
        </p:spPr>
        <p:txBody>
          <a:bodyPr wrap="none">
            <a:spAutoFit/>
          </a:bodyPr>
          <a:lstStyle/>
          <a:p>
            <a:pPr algn="ctr">
              <a:defRPr/>
            </a:pPr>
            <a:r>
              <a:rPr lang="en-US" sz="3600" b="1" dirty="0" smtClean="0">
                <a:latin typeface="Calibri" pitchFamily="34" charset="0"/>
              </a:rPr>
              <a:t>TBZ disrupts </a:t>
            </a:r>
            <a:r>
              <a:rPr lang="en-US" sz="3600" b="1" dirty="0">
                <a:latin typeface="Calibri" pitchFamily="34" charset="0"/>
              </a:rPr>
              <a:t>vascular </a:t>
            </a:r>
            <a:r>
              <a:rPr lang="en-US" sz="3600" b="1" dirty="0" smtClean="0">
                <a:latin typeface="Calibri" pitchFamily="34" charset="0"/>
              </a:rPr>
              <a:t>integrity, making</a:t>
            </a:r>
            <a:endParaRPr lang="en-US" sz="3600" b="1" dirty="0">
              <a:latin typeface="Calibri" pitchFamily="34" charset="0"/>
            </a:endParaRPr>
          </a:p>
          <a:p>
            <a:pPr algn="ctr">
              <a:defRPr/>
            </a:pPr>
            <a:r>
              <a:rPr lang="en-US" sz="3600" b="1" dirty="0">
                <a:latin typeface="Calibri" pitchFamily="34" charset="0"/>
              </a:rPr>
              <a:t>vascular </a:t>
            </a:r>
            <a:r>
              <a:rPr lang="en-US" sz="3600" b="1" dirty="0" smtClean="0">
                <a:latin typeface="Calibri" pitchFamily="34" charset="0"/>
              </a:rPr>
              <a:t>endothelial cells retract &amp; round up</a:t>
            </a:r>
            <a:endParaRPr lang="en-US" sz="3600" b="1" dirty="0">
              <a:latin typeface="Calibri" pitchFamily="34" charset="0"/>
            </a:endParaRPr>
          </a:p>
        </p:txBody>
      </p:sp>
      <p:pic>
        <p:nvPicPr>
          <p:cNvPr id="33799" name="Picture 2"/>
          <p:cNvPicPr>
            <a:picLocks noChangeAspect="1" noChangeArrowheads="1"/>
          </p:cNvPicPr>
          <p:nvPr/>
        </p:nvPicPr>
        <p:blipFill>
          <a:blip r:embed="rId7"/>
          <a:srcRect t="47905" b="28365"/>
          <a:stretch>
            <a:fillRect/>
          </a:stretch>
        </p:blipFill>
        <p:spPr bwMode="auto">
          <a:xfrm>
            <a:off x="1066800" y="4970463"/>
            <a:ext cx="7962900" cy="1735137"/>
          </a:xfrm>
          <a:prstGeom prst="rect">
            <a:avLst/>
          </a:prstGeom>
          <a:noFill/>
          <a:ln w="9525" algn="ctr">
            <a:noFill/>
            <a:miter lim="800000"/>
            <a:headEnd/>
            <a:tailEnd/>
          </a:ln>
        </p:spPr>
      </p:pic>
      <p:sp>
        <p:nvSpPr>
          <p:cNvPr id="17" name="Down Arrow 16"/>
          <p:cNvSpPr/>
          <p:nvPr/>
        </p:nvSpPr>
        <p:spPr>
          <a:xfrm>
            <a:off x="6629400" y="4572000"/>
            <a:ext cx="533400" cy="381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itchFamily="34" charset="0"/>
            </a:endParaRPr>
          </a:p>
        </p:txBody>
      </p:sp>
      <p:sp>
        <p:nvSpPr>
          <p:cNvPr id="33797" name="Text Box 5"/>
          <p:cNvSpPr txBox="1">
            <a:spLocks noChangeArrowheads="1"/>
          </p:cNvSpPr>
          <p:nvPr/>
        </p:nvSpPr>
        <p:spPr bwMode="auto">
          <a:xfrm>
            <a:off x="161565" y="968315"/>
            <a:ext cx="2627066" cy="400110"/>
          </a:xfrm>
          <a:prstGeom prst="rect">
            <a:avLst/>
          </a:prstGeom>
          <a:noFill/>
          <a:ln w="9525" algn="ctr">
            <a:noFill/>
            <a:miter lim="800000"/>
            <a:headEnd/>
            <a:tailEnd/>
          </a:ln>
        </p:spPr>
        <p:txBody>
          <a:bodyPr wrap="none">
            <a:spAutoFit/>
          </a:bodyPr>
          <a:lstStyle/>
          <a:p>
            <a:r>
              <a:rPr lang="en-US" sz="2000" b="1" dirty="0" smtClean="0">
                <a:latin typeface="Calibri" pitchFamily="34" charset="0"/>
              </a:rPr>
              <a:t>Control (DMSO carrier)</a:t>
            </a:r>
            <a:endParaRPr lang="en-US" sz="2000" b="1" dirty="0">
              <a:latin typeface="Calibri" pitchFamily="34" charset="0"/>
            </a:endParaRPr>
          </a:p>
        </p:txBody>
      </p:sp>
      <p:sp>
        <p:nvSpPr>
          <p:cNvPr id="33798" name="Text Box 6"/>
          <p:cNvSpPr txBox="1">
            <a:spLocks noChangeArrowheads="1"/>
          </p:cNvSpPr>
          <p:nvPr/>
        </p:nvSpPr>
        <p:spPr bwMode="auto">
          <a:xfrm>
            <a:off x="4724400" y="971490"/>
            <a:ext cx="760849" cy="400110"/>
          </a:xfrm>
          <a:prstGeom prst="rect">
            <a:avLst/>
          </a:prstGeom>
          <a:noFill/>
          <a:ln w="9525" algn="ctr">
            <a:noFill/>
            <a:miter lim="800000"/>
            <a:headEnd/>
            <a:tailEnd/>
          </a:ln>
        </p:spPr>
        <p:txBody>
          <a:bodyPr wrap="none">
            <a:spAutoFit/>
          </a:bodyPr>
          <a:lstStyle/>
          <a:p>
            <a:r>
              <a:rPr lang="en-US" sz="2000" b="1" dirty="0">
                <a:latin typeface="Calibri" pitchFamily="34" charset="0"/>
              </a:rPr>
              <a:t>+ </a:t>
            </a:r>
            <a:r>
              <a:rPr lang="en-US" sz="2000" b="1" dirty="0" smtClean="0">
                <a:latin typeface="Calibri" pitchFamily="34" charset="0"/>
              </a:rPr>
              <a:t>TBZ</a:t>
            </a:r>
            <a:endParaRPr lang="en-US" sz="2000" b="1" dirty="0">
              <a:latin typeface="Calibri" pitchFamily="34" charset="0"/>
            </a:endParaRPr>
          </a:p>
        </p:txBody>
      </p:sp>
      <p:sp>
        <p:nvSpPr>
          <p:cNvPr id="9" name="Text Box 38"/>
          <p:cNvSpPr txBox="1">
            <a:spLocks noChangeArrowheads="1"/>
          </p:cNvSpPr>
          <p:nvPr/>
        </p:nvSpPr>
        <p:spPr bwMode="auto">
          <a:xfrm>
            <a:off x="7388391" y="6611779"/>
            <a:ext cx="1755609" cy="246221"/>
          </a:xfrm>
          <a:prstGeom prst="rect">
            <a:avLst/>
          </a:prstGeom>
          <a:noFill/>
          <a:ln w="9525" algn="ctr">
            <a:noFill/>
            <a:miter lim="800000"/>
            <a:headEnd/>
            <a:tailEnd/>
          </a:ln>
        </p:spPr>
        <p:txBody>
          <a:bodyPr wrap="none">
            <a:spAutoFit/>
          </a:bodyPr>
          <a:lstStyle/>
          <a:p>
            <a:r>
              <a:rPr lang="en-US" sz="1000" dirty="0" smtClean="0">
                <a:latin typeface="Calibri" pitchFamily="34" charset="0"/>
              </a:rPr>
              <a:t>Cha </a:t>
            </a:r>
            <a:r>
              <a:rPr lang="en-US" sz="1000" i="1" dirty="0" smtClean="0">
                <a:latin typeface="Calibri" pitchFamily="34" charset="0"/>
              </a:rPr>
              <a:t>et al</a:t>
            </a:r>
            <a:r>
              <a:rPr lang="en-US" sz="1000" dirty="0" smtClean="0">
                <a:latin typeface="Calibri" pitchFamily="34" charset="0"/>
              </a:rPr>
              <a:t>., </a:t>
            </a:r>
            <a:r>
              <a:rPr lang="en-US" sz="1000" i="1" dirty="0" err="1" smtClean="0">
                <a:latin typeface="Calibri" pitchFamily="34" charset="0"/>
              </a:rPr>
              <a:t>PLoS</a:t>
            </a:r>
            <a:r>
              <a:rPr lang="en-US" sz="1000" i="1" dirty="0" smtClean="0">
                <a:latin typeface="Calibri" pitchFamily="34" charset="0"/>
              </a:rPr>
              <a:t> Biology </a:t>
            </a:r>
            <a:r>
              <a:rPr lang="en-US" sz="1000" dirty="0" smtClean="0">
                <a:latin typeface="Calibri" pitchFamily="34" charset="0"/>
              </a:rPr>
              <a:t>(2012)</a:t>
            </a:r>
            <a:endParaRPr lang="en-US" sz="1000" dirty="0">
              <a:latin typeface="Calibri" pitchFamily="34" charset="0"/>
            </a:endParaRPr>
          </a:p>
        </p:txBody>
      </p:sp>
    </p:spTree>
    <p:extLst>
      <p:ext uri="{BB962C8B-B14F-4D97-AF65-F5344CB8AC3E}">
        <p14:creationId xmlns:p14="http://schemas.microsoft.com/office/powerpoint/2010/main" val="97941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p:cTn id="13"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p:cNvPicPr>
            <a:picLocks noChangeAspect="1" noChangeArrowheads="1"/>
          </p:cNvPicPr>
          <p:nvPr/>
        </p:nvPicPr>
        <p:blipFill>
          <a:blip r:embed="rId3"/>
          <a:srcRect/>
          <a:stretch>
            <a:fillRect/>
          </a:stretch>
        </p:blipFill>
        <p:spPr bwMode="auto">
          <a:xfrm>
            <a:off x="0" y="4705969"/>
            <a:ext cx="9144000" cy="2228231"/>
          </a:xfrm>
          <a:prstGeom prst="rect">
            <a:avLst/>
          </a:prstGeom>
          <a:noFill/>
          <a:ln w="9525">
            <a:noFill/>
            <a:miter lim="800000"/>
            <a:headEnd/>
            <a:tailEnd/>
          </a:ln>
          <a:effectLst/>
        </p:spPr>
      </p:pic>
      <p:pic>
        <p:nvPicPr>
          <p:cNvPr id="3" name="Supplemental Movie 3.m4v">
            <a:hlinkClick r:id="" action="ppaction://media"/>
          </p:cNvPr>
          <p:cNvPicPr>
            <a:picLocks noRot="1" noChangeAspect="1"/>
          </p:cNvPicPr>
          <p:nvPr>
            <a:videoFile r:link="rId1"/>
          </p:nvPr>
        </p:nvPicPr>
        <p:blipFill>
          <a:blip r:embed="rId4"/>
          <a:stretch>
            <a:fillRect/>
          </a:stretch>
        </p:blipFill>
        <p:spPr>
          <a:xfrm>
            <a:off x="2057400" y="76200"/>
            <a:ext cx="6096000" cy="4572000"/>
          </a:xfrm>
          <a:prstGeom prst="rect">
            <a:avLst/>
          </a:prstGeom>
        </p:spPr>
      </p:pic>
      <p:sp>
        <p:nvSpPr>
          <p:cNvPr id="4" name="Text Box 11"/>
          <p:cNvSpPr txBox="1">
            <a:spLocks noChangeArrowheads="1"/>
          </p:cNvSpPr>
          <p:nvPr/>
        </p:nvSpPr>
        <p:spPr bwMode="auto">
          <a:xfrm>
            <a:off x="0" y="0"/>
            <a:ext cx="1947969" cy="461665"/>
          </a:xfrm>
          <a:prstGeom prst="rect">
            <a:avLst/>
          </a:prstGeom>
          <a:noFill/>
          <a:ln w="9525" algn="ctr">
            <a:noFill/>
            <a:miter lim="800000"/>
            <a:headEnd/>
            <a:tailEnd/>
          </a:ln>
          <a:effectLst/>
        </p:spPr>
        <p:txBody>
          <a:bodyPr wrap="none">
            <a:spAutoFit/>
          </a:bodyPr>
          <a:lstStyle/>
          <a:p>
            <a:pPr algn="ctr">
              <a:defRPr/>
            </a:pPr>
            <a:r>
              <a:rPr lang="en-US" sz="2400" b="1" dirty="0" smtClean="0">
                <a:effectLst>
                  <a:outerShdw blurRad="38100" dist="38100" dir="2700000" algn="tl">
                    <a:srgbClr val="C0C0C0"/>
                  </a:outerShdw>
                </a:effectLst>
              </a:rPr>
              <a:t>reversibly…</a:t>
            </a:r>
            <a:endParaRPr lang="en-US" sz="2400" b="1" dirty="0">
              <a:effectLst>
                <a:outerShdw blurRad="38100" dist="38100" dir="2700000" algn="tl">
                  <a:srgbClr val="C0C0C0"/>
                </a:outerShdw>
              </a:effectLst>
            </a:endParaRPr>
          </a:p>
        </p:txBody>
      </p:sp>
      <p:sp>
        <p:nvSpPr>
          <p:cNvPr id="5" name="Rectangle 4"/>
          <p:cNvSpPr/>
          <p:nvPr/>
        </p:nvSpPr>
        <p:spPr>
          <a:xfrm>
            <a:off x="76200" y="4724400"/>
            <a:ext cx="381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9997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b="41963"/>
          <a:stretch>
            <a:fillRect/>
          </a:stretch>
        </p:blipFill>
        <p:spPr bwMode="auto">
          <a:xfrm>
            <a:off x="380787" y="1143000"/>
            <a:ext cx="8237173" cy="3184125"/>
          </a:xfrm>
          <a:prstGeom prst="rect">
            <a:avLst/>
          </a:prstGeom>
          <a:noFill/>
          <a:ln w="9525" algn="ctr">
            <a:noFill/>
            <a:miter lim="800000"/>
            <a:headEnd/>
            <a:tailEnd/>
          </a:ln>
        </p:spPr>
      </p:pic>
      <p:sp>
        <p:nvSpPr>
          <p:cNvPr id="3" name="Text Box 21"/>
          <p:cNvSpPr txBox="1">
            <a:spLocks noChangeArrowheads="1"/>
          </p:cNvSpPr>
          <p:nvPr/>
        </p:nvSpPr>
        <p:spPr bwMode="auto">
          <a:xfrm>
            <a:off x="0" y="-76200"/>
            <a:ext cx="9144000" cy="1200329"/>
          </a:xfrm>
          <a:prstGeom prst="rect">
            <a:avLst/>
          </a:prstGeom>
          <a:noFill/>
          <a:ln w="9525" algn="ctr">
            <a:noFill/>
            <a:miter lim="800000"/>
            <a:headEnd/>
            <a:tailEnd/>
          </a:ln>
          <a:effectLst/>
        </p:spPr>
        <p:txBody>
          <a:bodyPr>
            <a:spAutoFit/>
          </a:bodyPr>
          <a:lstStyle/>
          <a:p>
            <a:pPr algn="ctr">
              <a:defRPr/>
            </a:pPr>
            <a:r>
              <a:rPr lang="en-US" sz="3600" b="1" dirty="0" smtClean="0">
                <a:latin typeface="Calibri" pitchFamily="34" charset="0"/>
              </a:rPr>
              <a:t>TBZ slows human </a:t>
            </a:r>
            <a:r>
              <a:rPr lang="en-US" sz="3600" b="1" dirty="0" err="1" smtClean="0">
                <a:latin typeface="Calibri" pitchFamily="34" charset="0"/>
              </a:rPr>
              <a:t>fibrosarcoma</a:t>
            </a:r>
            <a:r>
              <a:rPr lang="en-US" sz="3600" b="1" dirty="0" smtClean="0">
                <a:latin typeface="Calibri" pitchFamily="34" charset="0"/>
              </a:rPr>
              <a:t> tumors</a:t>
            </a:r>
          </a:p>
          <a:p>
            <a:pPr algn="ctr">
              <a:defRPr/>
            </a:pPr>
            <a:r>
              <a:rPr lang="en-US" sz="3600" b="1" dirty="0" smtClean="0">
                <a:latin typeface="Calibri" pitchFamily="34" charset="0"/>
              </a:rPr>
              <a:t>transplanted into immune-compromised </a:t>
            </a:r>
            <a:r>
              <a:rPr lang="en-US" sz="3600" b="1" dirty="0">
                <a:latin typeface="Calibri" pitchFamily="34" charset="0"/>
              </a:rPr>
              <a:t>mice</a:t>
            </a:r>
          </a:p>
        </p:txBody>
      </p:sp>
      <p:sp>
        <p:nvSpPr>
          <p:cNvPr id="54276" name="Text Box 37"/>
          <p:cNvSpPr txBox="1">
            <a:spLocks noChangeArrowheads="1"/>
          </p:cNvSpPr>
          <p:nvPr/>
        </p:nvSpPr>
        <p:spPr bwMode="auto">
          <a:xfrm>
            <a:off x="2854754" y="6291262"/>
            <a:ext cx="4114800" cy="461665"/>
          </a:xfrm>
          <a:prstGeom prst="rect">
            <a:avLst/>
          </a:prstGeom>
          <a:noFill/>
          <a:ln w="9525" algn="ctr">
            <a:noFill/>
            <a:miter lim="800000"/>
            <a:headEnd/>
            <a:tailEnd/>
          </a:ln>
        </p:spPr>
        <p:txBody>
          <a:bodyPr>
            <a:spAutoFit/>
          </a:bodyPr>
          <a:lstStyle/>
          <a:p>
            <a:pPr algn="ctr"/>
            <a:r>
              <a:rPr lang="en-US" sz="2400" dirty="0" smtClean="0">
                <a:latin typeface="Calibri" pitchFamily="34" charset="0"/>
              </a:rPr>
              <a:t>Vasculature </a:t>
            </a:r>
            <a:r>
              <a:rPr lang="en-US" sz="2400" dirty="0">
                <a:latin typeface="Calibri" pitchFamily="34" charset="0"/>
              </a:rPr>
              <a:t>in tumor sections</a:t>
            </a:r>
          </a:p>
        </p:txBody>
      </p:sp>
      <p:sp>
        <p:nvSpPr>
          <p:cNvPr id="6" name="Rectangle 5"/>
          <p:cNvSpPr/>
          <p:nvPr/>
        </p:nvSpPr>
        <p:spPr>
          <a:xfrm>
            <a:off x="4267200" y="11430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7" name="Rectangle 6"/>
          <p:cNvSpPr/>
          <p:nvPr/>
        </p:nvSpPr>
        <p:spPr>
          <a:xfrm>
            <a:off x="6477000" y="41148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8" name="Rectangle 7"/>
          <p:cNvSpPr/>
          <p:nvPr/>
        </p:nvSpPr>
        <p:spPr>
          <a:xfrm>
            <a:off x="4781006" y="4114800"/>
            <a:ext cx="248194"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9" name="Rectangle 8"/>
          <p:cNvSpPr/>
          <p:nvPr/>
        </p:nvSpPr>
        <p:spPr>
          <a:xfrm>
            <a:off x="455022" y="1201783"/>
            <a:ext cx="302623" cy="2830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11" name="Rectangle 10"/>
          <p:cNvSpPr/>
          <p:nvPr/>
        </p:nvSpPr>
        <p:spPr>
          <a:xfrm>
            <a:off x="4800600" y="4114800"/>
            <a:ext cx="3505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pic>
        <p:nvPicPr>
          <p:cNvPr id="10" name="Picture 2"/>
          <p:cNvPicPr>
            <a:picLocks noChangeAspect="1" noChangeArrowheads="1"/>
          </p:cNvPicPr>
          <p:nvPr/>
        </p:nvPicPr>
        <p:blipFill rotWithShape="1">
          <a:blip r:embed="rId2"/>
          <a:srcRect t="66163" r="46774" b="501"/>
          <a:stretch/>
        </p:blipFill>
        <p:spPr bwMode="auto">
          <a:xfrm>
            <a:off x="2626154" y="4511040"/>
            <a:ext cx="4384246" cy="1828800"/>
          </a:xfrm>
          <a:prstGeom prst="rect">
            <a:avLst/>
          </a:prstGeom>
          <a:noFill/>
          <a:ln w="9525" algn="ctr">
            <a:noFill/>
            <a:miter lim="800000"/>
            <a:headEnd/>
            <a:tailEnd/>
          </a:ln>
        </p:spPr>
      </p:pic>
      <p:sp>
        <p:nvSpPr>
          <p:cNvPr id="2" name="TextBox 1"/>
          <p:cNvSpPr txBox="1"/>
          <p:nvPr/>
        </p:nvSpPr>
        <p:spPr>
          <a:xfrm>
            <a:off x="3124200" y="4419600"/>
            <a:ext cx="1128579" cy="461665"/>
          </a:xfrm>
          <a:prstGeom prst="rect">
            <a:avLst/>
          </a:prstGeom>
          <a:noFill/>
        </p:spPr>
        <p:txBody>
          <a:bodyPr wrap="none" rtlCol="0">
            <a:spAutoFit/>
          </a:bodyPr>
          <a:lstStyle/>
          <a:p>
            <a:r>
              <a:rPr lang="en-US" sz="2400" b="1" dirty="0" smtClean="0">
                <a:solidFill>
                  <a:schemeClr val="bg1"/>
                </a:solidFill>
                <a:latin typeface="Calibri" pitchFamily="34" charset="0"/>
              </a:rPr>
              <a:t>Control</a:t>
            </a:r>
            <a:endParaRPr lang="en-US" sz="2400" b="1" dirty="0">
              <a:solidFill>
                <a:schemeClr val="bg1"/>
              </a:solidFill>
              <a:latin typeface="Calibri" pitchFamily="34" charset="0"/>
            </a:endParaRPr>
          </a:p>
        </p:txBody>
      </p:sp>
      <p:sp>
        <p:nvSpPr>
          <p:cNvPr id="13" name="TextBox 12"/>
          <p:cNvSpPr txBox="1"/>
          <p:nvPr/>
        </p:nvSpPr>
        <p:spPr>
          <a:xfrm>
            <a:off x="5486400" y="4419600"/>
            <a:ext cx="654538" cy="461665"/>
          </a:xfrm>
          <a:prstGeom prst="rect">
            <a:avLst/>
          </a:prstGeom>
          <a:noFill/>
        </p:spPr>
        <p:txBody>
          <a:bodyPr wrap="none" rtlCol="0">
            <a:spAutoFit/>
          </a:bodyPr>
          <a:lstStyle/>
          <a:p>
            <a:r>
              <a:rPr lang="en-US" sz="2400" b="1" dirty="0" smtClean="0">
                <a:solidFill>
                  <a:schemeClr val="bg1"/>
                </a:solidFill>
                <a:latin typeface="Calibri" pitchFamily="34" charset="0"/>
              </a:rPr>
              <a:t>TBZ</a:t>
            </a:r>
            <a:endParaRPr lang="en-US" sz="2400" b="1" dirty="0">
              <a:solidFill>
                <a:schemeClr val="bg1"/>
              </a:solidFill>
              <a:latin typeface="Calibri" pitchFamily="34" charset="0"/>
            </a:endParaRPr>
          </a:p>
        </p:txBody>
      </p:sp>
      <p:sp>
        <p:nvSpPr>
          <p:cNvPr id="14" name="Text Box 38"/>
          <p:cNvSpPr txBox="1">
            <a:spLocks noChangeArrowheads="1"/>
          </p:cNvSpPr>
          <p:nvPr/>
        </p:nvSpPr>
        <p:spPr bwMode="auto">
          <a:xfrm>
            <a:off x="7388391" y="6611779"/>
            <a:ext cx="1755609" cy="246221"/>
          </a:xfrm>
          <a:prstGeom prst="rect">
            <a:avLst/>
          </a:prstGeom>
          <a:noFill/>
          <a:ln w="9525" algn="ctr">
            <a:noFill/>
            <a:miter lim="800000"/>
            <a:headEnd/>
            <a:tailEnd/>
          </a:ln>
        </p:spPr>
        <p:txBody>
          <a:bodyPr wrap="none">
            <a:spAutoFit/>
          </a:bodyPr>
          <a:lstStyle/>
          <a:p>
            <a:r>
              <a:rPr lang="en-US" sz="1000" dirty="0" smtClean="0">
                <a:latin typeface="Calibri" pitchFamily="34" charset="0"/>
              </a:rPr>
              <a:t>Cha </a:t>
            </a:r>
            <a:r>
              <a:rPr lang="en-US" sz="1000" i="1" dirty="0" smtClean="0">
                <a:latin typeface="Calibri" pitchFamily="34" charset="0"/>
              </a:rPr>
              <a:t>et al</a:t>
            </a:r>
            <a:r>
              <a:rPr lang="en-US" sz="1000" dirty="0" smtClean="0">
                <a:latin typeface="Calibri" pitchFamily="34" charset="0"/>
              </a:rPr>
              <a:t>., </a:t>
            </a:r>
            <a:r>
              <a:rPr lang="en-US" sz="1000" i="1" dirty="0" err="1" smtClean="0">
                <a:latin typeface="Calibri" pitchFamily="34" charset="0"/>
              </a:rPr>
              <a:t>PLoS</a:t>
            </a:r>
            <a:r>
              <a:rPr lang="en-US" sz="1000" i="1" dirty="0" smtClean="0">
                <a:latin typeface="Calibri" pitchFamily="34" charset="0"/>
              </a:rPr>
              <a:t> Biology </a:t>
            </a:r>
            <a:r>
              <a:rPr lang="en-US" sz="1000" dirty="0" smtClean="0">
                <a:latin typeface="Calibri" pitchFamily="34" charset="0"/>
              </a:rPr>
              <a:t>(2012)</a:t>
            </a:r>
            <a:endParaRPr lang="en-US" sz="1000" dirty="0">
              <a:latin typeface="Calibri" pitchFamily="34" charset="0"/>
            </a:endParaRPr>
          </a:p>
        </p:txBody>
      </p:sp>
    </p:spTree>
    <p:extLst>
      <p:ext uri="{BB962C8B-B14F-4D97-AF65-F5344CB8AC3E}">
        <p14:creationId xmlns:p14="http://schemas.microsoft.com/office/powerpoint/2010/main" val="24789124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a:stretch>
            <a:fillRect/>
          </a:stretch>
        </p:blipFill>
        <p:spPr bwMode="auto">
          <a:xfrm>
            <a:off x="304800" y="1879937"/>
            <a:ext cx="8501063" cy="4495800"/>
          </a:xfrm>
          <a:prstGeom prst="rect">
            <a:avLst/>
          </a:prstGeom>
          <a:noFill/>
          <a:ln w="9525" algn="ctr">
            <a:noFill/>
            <a:miter lim="800000"/>
            <a:headEnd/>
            <a:tailEnd/>
          </a:ln>
        </p:spPr>
      </p:pic>
      <p:sp>
        <p:nvSpPr>
          <p:cNvPr id="3" name="Rectangle 2"/>
          <p:cNvSpPr/>
          <p:nvPr/>
        </p:nvSpPr>
        <p:spPr>
          <a:xfrm>
            <a:off x="3200400" y="2413337"/>
            <a:ext cx="762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4648200" y="6299537"/>
            <a:ext cx="762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7239000" y="6299537"/>
            <a:ext cx="762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 Box 5"/>
          <p:cNvSpPr txBox="1">
            <a:spLocks noChangeArrowheads="1"/>
          </p:cNvSpPr>
          <p:nvPr/>
        </p:nvSpPr>
        <p:spPr bwMode="auto">
          <a:xfrm>
            <a:off x="0" y="0"/>
            <a:ext cx="9144000" cy="1938992"/>
          </a:xfrm>
          <a:prstGeom prst="rect">
            <a:avLst/>
          </a:prstGeom>
          <a:noFill/>
          <a:ln w="9525" algn="ctr">
            <a:noFill/>
            <a:miter lim="800000"/>
            <a:headEnd/>
            <a:tailEnd/>
          </a:ln>
          <a:effectLst/>
        </p:spPr>
        <p:txBody>
          <a:bodyPr wrap="square">
            <a:spAutoFit/>
          </a:bodyPr>
          <a:lstStyle/>
          <a:p>
            <a:pPr algn="ctr">
              <a:defRPr/>
            </a:pPr>
            <a:r>
              <a:rPr lang="en-US" sz="4000" b="1" dirty="0" smtClean="0">
                <a:effectLst>
                  <a:outerShdw blurRad="38100" dist="38100" dir="2700000" algn="tl">
                    <a:srgbClr val="C0C0C0"/>
                  </a:outerShdw>
                </a:effectLst>
                <a:latin typeface="Calibri" pitchFamily="34" charset="0"/>
              </a:rPr>
              <a:t>“</a:t>
            </a:r>
            <a:r>
              <a:rPr lang="en-US" sz="4000" b="1" dirty="0">
                <a:effectLst>
                  <a:outerShdw blurRad="38100" dist="38100" dir="2700000" algn="tl">
                    <a:srgbClr val="C0C0C0"/>
                  </a:outerShdw>
                </a:effectLst>
                <a:latin typeface="Calibri" pitchFamily="34" charset="0"/>
              </a:rPr>
              <a:t>R</a:t>
            </a:r>
            <a:r>
              <a:rPr lang="en-US" sz="4000" b="1" dirty="0" smtClean="0">
                <a:effectLst>
                  <a:outerShdw blurRad="38100" dist="38100" dir="2700000" algn="tl">
                    <a:srgbClr val="C0C0C0"/>
                  </a:outerShdw>
                </a:effectLst>
                <a:latin typeface="Calibri" pitchFamily="34" charset="0"/>
              </a:rPr>
              <a:t>oad </a:t>
            </a:r>
            <a:r>
              <a:rPr lang="en-US" sz="4000" b="1" dirty="0">
                <a:effectLst>
                  <a:outerShdw blurRad="38100" dist="38100" dir="2700000" algn="tl">
                    <a:srgbClr val="C0C0C0"/>
                  </a:outerShdw>
                </a:effectLst>
                <a:latin typeface="Calibri" pitchFamily="34" charset="0"/>
              </a:rPr>
              <a:t>map” to a </a:t>
            </a:r>
            <a:r>
              <a:rPr lang="en-US" sz="4000" b="1" dirty="0" smtClean="0">
                <a:effectLst>
                  <a:outerShdw blurRad="38100" dist="38100" dir="2700000" algn="tl">
                    <a:srgbClr val="C0C0C0"/>
                  </a:outerShdw>
                </a:effectLst>
                <a:latin typeface="Calibri" pitchFamily="34" charset="0"/>
              </a:rPr>
              <a:t>new vascular disrupting agent, by mapping phenotypes across species</a:t>
            </a:r>
            <a:endParaRPr lang="en-US" sz="4000" b="1" dirty="0">
              <a:effectLst>
                <a:outerShdw blurRad="38100" dist="38100" dir="2700000" algn="tl">
                  <a:srgbClr val="C0C0C0"/>
                </a:outerShdw>
              </a:effectLst>
              <a:latin typeface="Calibri" pitchFamily="34" charset="0"/>
            </a:endParaRPr>
          </a:p>
        </p:txBody>
      </p:sp>
      <p:sp>
        <p:nvSpPr>
          <p:cNvPr id="7" name="Rectangle 6"/>
          <p:cNvSpPr/>
          <p:nvPr/>
        </p:nvSpPr>
        <p:spPr>
          <a:xfrm>
            <a:off x="762000" y="3403937"/>
            <a:ext cx="2438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29000" y="3175337"/>
            <a:ext cx="2971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400800" y="3403937"/>
            <a:ext cx="2514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8200" y="5613737"/>
            <a:ext cx="2438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10000" y="5842337"/>
            <a:ext cx="2590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77000" y="5766137"/>
            <a:ext cx="2438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33400" y="3099137"/>
            <a:ext cx="2580130" cy="707886"/>
          </a:xfrm>
          <a:prstGeom prst="rect">
            <a:avLst/>
          </a:prstGeom>
          <a:noFill/>
        </p:spPr>
        <p:txBody>
          <a:bodyPr wrap="none" rtlCol="0">
            <a:spAutoFit/>
          </a:bodyPr>
          <a:lstStyle/>
          <a:p>
            <a:pPr algn="ctr"/>
            <a:r>
              <a:rPr lang="en-US" sz="2000" b="1" dirty="0" smtClean="0">
                <a:latin typeface="Calibri" pitchFamily="34" charset="0"/>
                <a:cs typeface="Calibri" pitchFamily="34" charset="0"/>
              </a:rPr>
              <a:t>Mouse genes linked to</a:t>
            </a:r>
          </a:p>
          <a:p>
            <a:pPr algn="ctr"/>
            <a:r>
              <a:rPr lang="en-US" sz="2000" b="1" dirty="0" smtClean="0">
                <a:latin typeface="Calibri" pitchFamily="34" charset="0"/>
                <a:cs typeface="Calibri" pitchFamily="34" charset="0"/>
              </a:rPr>
              <a:t>angiogenesis…</a:t>
            </a:r>
            <a:endParaRPr lang="en-US" sz="2000" b="1" dirty="0">
              <a:latin typeface="Calibri" pitchFamily="34" charset="0"/>
              <a:cs typeface="Calibri" pitchFamily="34" charset="0"/>
            </a:endParaRPr>
          </a:p>
        </p:txBody>
      </p:sp>
      <p:sp>
        <p:nvSpPr>
          <p:cNvPr id="14" name="TextBox 13"/>
          <p:cNvSpPr txBox="1"/>
          <p:nvPr/>
        </p:nvSpPr>
        <p:spPr>
          <a:xfrm>
            <a:off x="3526706" y="3099137"/>
            <a:ext cx="2469715" cy="707886"/>
          </a:xfrm>
          <a:prstGeom prst="rect">
            <a:avLst/>
          </a:prstGeom>
          <a:noFill/>
        </p:spPr>
        <p:txBody>
          <a:bodyPr wrap="none" rtlCol="0">
            <a:spAutoFit/>
          </a:bodyPr>
          <a:lstStyle/>
          <a:p>
            <a:pPr algn="ctr"/>
            <a:r>
              <a:rPr lang="en-US" sz="2000" b="1" dirty="0" smtClean="0">
                <a:latin typeface="Calibri" pitchFamily="34" charset="0"/>
                <a:cs typeface="Calibri" pitchFamily="34" charset="0"/>
              </a:rPr>
              <a:t>…suggest a yeast</a:t>
            </a:r>
          </a:p>
          <a:p>
            <a:pPr algn="ctr"/>
            <a:r>
              <a:rPr lang="en-US" sz="2000" b="1" dirty="0" smtClean="0">
                <a:latin typeface="Calibri" pitchFamily="34" charset="0"/>
                <a:cs typeface="Calibri" pitchFamily="34" charset="0"/>
              </a:rPr>
              <a:t>system. Yeast genes…</a:t>
            </a:r>
          </a:p>
        </p:txBody>
      </p:sp>
      <p:sp>
        <p:nvSpPr>
          <p:cNvPr id="15" name="TextBox 14"/>
          <p:cNvSpPr txBox="1"/>
          <p:nvPr/>
        </p:nvSpPr>
        <p:spPr>
          <a:xfrm>
            <a:off x="6261648" y="3099137"/>
            <a:ext cx="2991011" cy="1015663"/>
          </a:xfrm>
          <a:prstGeom prst="rect">
            <a:avLst/>
          </a:prstGeom>
          <a:noFill/>
        </p:spPr>
        <p:txBody>
          <a:bodyPr wrap="none" rtlCol="0">
            <a:spAutoFit/>
          </a:bodyPr>
          <a:lstStyle/>
          <a:p>
            <a:pPr algn="ctr"/>
            <a:r>
              <a:rPr lang="en-US" sz="2000" b="1" dirty="0" smtClean="0">
                <a:latin typeface="Calibri" pitchFamily="34" charset="0"/>
                <a:cs typeface="Calibri" pitchFamily="34" charset="0"/>
              </a:rPr>
              <a:t>…suggest angiogenesis </a:t>
            </a:r>
          </a:p>
          <a:p>
            <a:pPr algn="ctr"/>
            <a:r>
              <a:rPr lang="en-US" sz="2000" b="1" dirty="0" smtClean="0">
                <a:latin typeface="Calibri" pitchFamily="34" charset="0"/>
                <a:cs typeface="Calibri" pitchFamily="34" charset="0"/>
              </a:rPr>
              <a:t>genes, confirmed in frogs, </a:t>
            </a:r>
          </a:p>
          <a:p>
            <a:pPr algn="ctr"/>
            <a:r>
              <a:rPr lang="en-US" sz="2000" b="1" dirty="0" smtClean="0">
                <a:latin typeface="Calibri" pitchFamily="34" charset="0"/>
                <a:cs typeface="Calibri" pitchFamily="34" charset="0"/>
              </a:rPr>
              <a:t>validating the method.</a:t>
            </a:r>
          </a:p>
        </p:txBody>
      </p:sp>
      <p:sp>
        <p:nvSpPr>
          <p:cNvPr id="16" name="TextBox 15"/>
          <p:cNvSpPr txBox="1"/>
          <p:nvPr/>
        </p:nvSpPr>
        <p:spPr>
          <a:xfrm>
            <a:off x="6552816" y="5766137"/>
            <a:ext cx="2433808" cy="1015663"/>
          </a:xfrm>
          <a:prstGeom prst="rect">
            <a:avLst/>
          </a:prstGeom>
          <a:noFill/>
        </p:spPr>
        <p:txBody>
          <a:bodyPr wrap="none" rtlCol="0">
            <a:spAutoFit/>
          </a:bodyPr>
          <a:lstStyle/>
          <a:p>
            <a:pPr algn="ctr"/>
            <a:r>
              <a:rPr lang="en-US" sz="2000" b="1" dirty="0" smtClean="0">
                <a:latin typeface="Calibri" pitchFamily="34" charset="0"/>
                <a:cs typeface="Calibri" pitchFamily="34" charset="0"/>
              </a:rPr>
              <a:t>Drug screens in yeast</a:t>
            </a:r>
          </a:p>
          <a:p>
            <a:pPr algn="ctr"/>
            <a:r>
              <a:rPr lang="en-US" sz="2000" b="1" dirty="0">
                <a:latin typeface="Calibri" pitchFamily="34" charset="0"/>
                <a:cs typeface="Calibri" pitchFamily="34" charset="0"/>
              </a:rPr>
              <a:t>s</a:t>
            </a:r>
            <a:r>
              <a:rPr lang="en-US" sz="2000" b="1" dirty="0" smtClean="0">
                <a:latin typeface="Calibri" pitchFamily="34" charset="0"/>
                <a:cs typeface="Calibri" pitchFamily="34" charset="0"/>
              </a:rPr>
              <a:t>uggest angiogenesis</a:t>
            </a:r>
          </a:p>
          <a:p>
            <a:pPr algn="ctr"/>
            <a:r>
              <a:rPr lang="en-US" sz="2000" b="1" dirty="0" smtClean="0">
                <a:latin typeface="Calibri" pitchFamily="34" charset="0"/>
                <a:cs typeface="Calibri" pitchFamily="34" charset="0"/>
              </a:rPr>
              <a:t>drugs…</a:t>
            </a:r>
          </a:p>
        </p:txBody>
      </p:sp>
      <p:sp>
        <p:nvSpPr>
          <p:cNvPr id="17" name="TextBox 16"/>
          <p:cNvSpPr txBox="1"/>
          <p:nvPr/>
        </p:nvSpPr>
        <p:spPr>
          <a:xfrm>
            <a:off x="3741763" y="5766137"/>
            <a:ext cx="2490425" cy="400110"/>
          </a:xfrm>
          <a:prstGeom prst="rect">
            <a:avLst/>
          </a:prstGeom>
          <a:noFill/>
        </p:spPr>
        <p:txBody>
          <a:bodyPr wrap="none" rtlCol="0">
            <a:spAutoFit/>
          </a:bodyPr>
          <a:lstStyle/>
          <a:p>
            <a:pPr algn="ctr"/>
            <a:r>
              <a:rPr lang="en-US" sz="2000" b="1" dirty="0" smtClean="0">
                <a:latin typeface="Calibri" pitchFamily="34" charset="0"/>
                <a:cs typeface="Calibri" pitchFamily="34" charset="0"/>
              </a:rPr>
              <a:t>…confirmed in frogs…</a:t>
            </a:r>
          </a:p>
        </p:txBody>
      </p:sp>
      <p:sp>
        <p:nvSpPr>
          <p:cNvPr id="18" name="TextBox 17"/>
          <p:cNvSpPr txBox="1"/>
          <p:nvPr/>
        </p:nvSpPr>
        <p:spPr>
          <a:xfrm>
            <a:off x="823792" y="5766137"/>
            <a:ext cx="2462534" cy="707886"/>
          </a:xfrm>
          <a:prstGeom prst="rect">
            <a:avLst/>
          </a:prstGeom>
          <a:noFill/>
        </p:spPr>
        <p:txBody>
          <a:bodyPr wrap="none" rtlCol="0">
            <a:spAutoFit/>
          </a:bodyPr>
          <a:lstStyle/>
          <a:p>
            <a:pPr algn="ctr"/>
            <a:r>
              <a:rPr lang="en-US" sz="2000" b="1" dirty="0" smtClean="0">
                <a:latin typeface="Calibri" pitchFamily="34" charset="0"/>
                <a:cs typeface="Calibri" pitchFamily="34" charset="0"/>
              </a:rPr>
              <a:t>…mouse tumor trials,</a:t>
            </a:r>
          </a:p>
          <a:p>
            <a:pPr algn="ctr"/>
            <a:r>
              <a:rPr lang="en-US" sz="2000" b="1" dirty="0" smtClean="0">
                <a:latin typeface="Calibri" pitchFamily="34" charset="0"/>
                <a:cs typeface="Calibri" pitchFamily="34" charset="0"/>
              </a:rPr>
              <a:t>and humans</a:t>
            </a:r>
          </a:p>
        </p:txBody>
      </p:sp>
      <p:sp>
        <p:nvSpPr>
          <p:cNvPr id="19" name="Text Box 38"/>
          <p:cNvSpPr txBox="1">
            <a:spLocks noChangeArrowheads="1"/>
          </p:cNvSpPr>
          <p:nvPr/>
        </p:nvSpPr>
        <p:spPr bwMode="auto">
          <a:xfrm>
            <a:off x="7388391" y="6611779"/>
            <a:ext cx="1755609" cy="246221"/>
          </a:xfrm>
          <a:prstGeom prst="rect">
            <a:avLst/>
          </a:prstGeom>
          <a:noFill/>
          <a:ln w="9525" algn="ctr">
            <a:noFill/>
            <a:miter lim="800000"/>
            <a:headEnd/>
            <a:tailEnd/>
          </a:ln>
        </p:spPr>
        <p:txBody>
          <a:bodyPr wrap="none">
            <a:spAutoFit/>
          </a:bodyPr>
          <a:lstStyle/>
          <a:p>
            <a:r>
              <a:rPr lang="en-US" sz="1000" dirty="0" smtClean="0">
                <a:latin typeface="Calibri" pitchFamily="34" charset="0"/>
              </a:rPr>
              <a:t>Cha </a:t>
            </a:r>
            <a:r>
              <a:rPr lang="en-US" sz="1000" i="1" dirty="0" smtClean="0">
                <a:latin typeface="Calibri" pitchFamily="34" charset="0"/>
              </a:rPr>
              <a:t>et al</a:t>
            </a:r>
            <a:r>
              <a:rPr lang="en-US" sz="1000" dirty="0" smtClean="0">
                <a:latin typeface="Calibri" pitchFamily="34" charset="0"/>
              </a:rPr>
              <a:t>., </a:t>
            </a:r>
            <a:r>
              <a:rPr lang="en-US" sz="1000" i="1" dirty="0" err="1" smtClean="0">
                <a:latin typeface="Calibri" pitchFamily="34" charset="0"/>
              </a:rPr>
              <a:t>PLoS</a:t>
            </a:r>
            <a:r>
              <a:rPr lang="en-US" sz="1000" i="1" dirty="0" smtClean="0">
                <a:latin typeface="Calibri" pitchFamily="34" charset="0"/>
              </a:rPr>
              <a:t> Biology </a:t>
            </a:r>
            <a:r>
              <a:rPr lang="en-US" sz="1000" dirty="0" smtClean="0">
                <a:latin typeface="Calibri" pitchFamily="34" charset="0"/>
              </a:rPr>
              <a:t>(2012)</a:t>
            </a:r>
            <a:endParaRPr lang="en-US" sz="1000" dirty="0">
              <a:latin typeface="Calibri" pitchFamily="34" charset="0"/>
            </a:endParaRPr>
          </a:p>
        </p:txBody>
      </p:sp>
    </p:spTree>
    <p:extLst>
      <p:ext uri="{BB962C8B-B14F-4D97-AF65-F5344CB8AC3E}">
        <p14:creationId xmlns:p14="http://schemas.microsoft.com/office/powerpoint/2010/main" val="41104713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381000" y="152400"/>
            <a:ext cx="8382000" cy="1295400"/>
          </a:xfrm>
          <a:prstGeom prst="rect">
            <a:avLst/>
          </a:prstGeom>
        </p:spPr>
        <p:txBody>
          <a:bodyPr/>
          <a:lstStyle/>
          <a:p>
            <a:pPr marL="342900" indent="-342900" algn="ctr">
              <a:lnSpc>
                <a:spcPct val="90000"/>
              </a:lnSpc>
              <a:spcBef>
                <a:spcPct val="20000"/>
              </a:spcBef>
              <a:defRPr/>
            </a:pPr>
            <a:r>
              <a:rPr lang="en-US" sz="4400" b="1" kern="0" dirty="0" smtClean="0">
                <a:latin typeface="Calibri" pitchFamily="34" charset="0"/>
                <a:cs typeface="Calibri" pitchFamily="34" charset="0"/>
              </a:rPr>
              <a:t>Try it out yourself!</a:t>
            </a:r>
          </a:p>
          <a:p>
            <a:pPr marL="342900" indent="-342900" algn="ctr">
              <a:lnSpc>
                <a:spcPct val="90000"/>
              </a:lnSpc>
              <a:spcBef>
                <a:spcPct val="20000"/>
              </a:spcBef>
              <a:defRPr/>
            </a:pPr>
            <a:r>
              <a:rPr lang="en-US" sz="4400" b="1" kern="0" dirty="0" smtClean="0">
                <a:latin typeface="Calibri" pitchFamily="34" charset="0"/>
                <a:cs typeface="Calibri" pitchFamily="34" charset="0"/>
              </a:rPr>
              <a:t>http://www.phenologs.org</a:t>
            </a:r>
            <a:endParaRPr lang="en-US" sz="4400" b="1" kern="0" dirty="0">
              <a:latin typeface="Calibri" pitchFamily="34" charset="0"/>
              <a:cs typeface="Calibri" pitchFamily="34" charset="0"/>
            </a:endParaRPr>
          </a:p>
        </p:txBody>
      </p:sp>
      <p:sp>
        <p:nvSpPr>
          <p:cNvPr id="2" name="Rectangle 1"/>
          <p:cNvSpPr/>
          <p:nvPr/>
        </p:nvSpPr>
        <p:spPr>
          <a:xfrm>
            <a:off x="0" y="2133600"/>
            <a:ext cx="9144000" cy="3539430"/>
          </a:xfrm>
          <a:prstGeom prst="rect">
            <a:avLst/>
          </a:prstGeom>
        </p:spPr>
        <p:txBody>
          <a:bodyPr wrap="square">
            <a:spAutoFit/>
          </a:bodyPr>
          <a:lstStyle/>
          <a:p>
            <a:pPr algn="ctr"/>
            <a:r>
              <a:rPr lang="en-US" sz="2800" dirty="0">
                <a:latin typeface="Calibri" pitchFamily="34" charset="0"/>
              </a:rPr>
              <a:t>You can </a:t>
            </a:r>
            <a:r>
              <a:rPr lang="en-US" sz="2800" dirty="0" smtClean="0">
                <a:latin typeface="Calibri" pitchFamily="34" charset="0"/>
              </a:rPr>
              <a:t>start </a:t>
            </a:r>
            <a:r>
              <a:rPr lang="en-US" sz="2800" dirty="0">
                <a:latin typeface="Calibri" pitchFamily="34" charset="0"/>
              </a:rPr>
              <a:t>by rediscovering the plant model of </a:t>
            </a:r>
            <a:r>
              <a:rPr lang="en-US" sz="2800" dirty="0" err="1">
                <a:latin typeface="Calibri" pitchFamily="34" charset="0"/>
              </a:rPr>
              <a:t>Waardenburg</a:t>
            </a:r>
            <a:r>
              <a:rPr lang="en-US" sz="2800" dirty="0">
                <a:latin typeface="Calibri" pitchFamily="34" charset="0"/>
              </a:rPr>
              <a:t> </a:t>
            </a:r>
            <a:r>
              <a:rPr lang="en-US" sz="2800" dirty="0" smtClean="0">
                <a:latin typeface="Calibri" pitchFamily="34" charset="0"/>
              </a:rPr>
              <a:t>syndrome: </a:t>
            </a:r>
          </a:p>
          <a:p>
            <a:endParaRPr lang="en-US" sz="2800" dirty="0">
              <a:latin typeface="Calibri" pitchFamily="34" charset="0"/>
            </a:endParaRPr>
          </a:p>
          <a:p>
            <a:pPr algn="ctr"/>
            <a:r>
              <a:rPr lang="en-US" sz="2800" dirty="0" smtClean="0">
                <a:latin typeface="Calibri" pitchFamily="34" charset="0"/>
              </a:rPr>
              <a:t>Search known </a:t>
            </a:r>
            <a:r>
              <a:rPr lang="en-US" sz="2800" dirty="0">
                <a:latin typeface="Calibri" pitchFamily="34" charset="0"/>
              </a:rPr>
              <a:t>diseases for "</a:t>
            </a:r>
            <a:r>
              <a:rPr lang="en-US" sz="2800" dirty="0" err="1">
                <a:latin typeface="Calibri" pitchFamily="34" charset="0"/>
              </a:rPr>
              <a:t>Waardenburg</a:t>
            </a:r>
            <a:r>
              <a:rPr lang="en-US" sz="2800" dirty="0">
                <a:latin typeface="Calibri" pitchFamily="34" charset="0"/>
              </a:rPr>
              <a:t>", or enter the human genes linked to </a:t>
            </a:r>
            <a:r>
              <a:rPr lang="en-US" sz="2800" dirty="0" err="1">
                <a:latin typeface="Calibri" pitchFamily="34" charset="0"/>
              </a:rPr>
              <a:t>Waardenburg</a:t>
            </a:r>
            <a:r>
              <a:rPr lang="en-US" sz="2800" dirty="0">
                <a:latin typeface="Calibri" pitchFamily="34" charset="0"/>
              </a:rPr>
              <a:t> (</a:t>
            </a:r>
            <a:r>
              <a:rPr lang="en-US" sz="2800" dirty="0" err="1">
                <a:latin typeface="Calibri" pitchFamily="34" charset="0"/>
              </a:rPr>
              <a:t>Entrez</a:t>
            </a:r>
            <a:r>
              <a:rPr lang="en-US" sz="2800" dirty="0">
                <a:latin typeface="Calibri" pitchFamily="34" charset="0"/>
              </a:rPr>
              <a:t> gene IDs 4286, 5077, 6591, 7299) </a:t>
            </a:r>
            <a:r>
              <a:rPr lang="en-US" sz="2800" dirty="0" smtClean="0">
                <a:latin typeface="Calibri" pitchFamily="34" charset="0"/>
              </a:rPr>
              <a:t>to start.</a:t>
            </a:r>
          </a:p>
          <a:p>
            <a:endParaRPr lang="en-US" sz="2800" dirty="0">
              <a:latin typeface="Calibri" pitchFamily="34" charset="0"/>
            </a:endParaRPr>
          </a:p>
          <a:p>
            <a:pPr algn="ctr"/>
            <a:r>
              <a:rPr lang="en-US" sz="2800" b="1" dirty="0">
                <a:latin typeface="Calibri" pitchFamily="34" charset="0"/>
              </a:rPr>
              <a:t>T</a:t>
            </a:r>
            <a:r>
              <a:rPr lang="en-US" sz="2800" b="1" dirty="0" smtClean="0">
                <a:latin typeface="Calibri" pitchFamily="34" charset="0"/>
              </a:rPr>
              <a:t>ools for finding </a:t>
            </a:r>
            <a:r>
              <a:rPr lang="en-US" sz="2800" b="1" dirty="0" err="1" smtClean="0">
                <a:latin typeface="Calibri" pitchFamily="34" charset="0"/>
              </a:rPr>
              <a:t>orthologs</a:t>
            </a:r>
            <a:r>
              <a:rPr lang="en-US" sz="2800" b="1" dirty="0" smtClean="0">
                <a:latin typeface="Calibri" pitchFamily="34" charset="0"/>
              </a:rPr>
              <a:t> are linked on the class website</a:t>
            </a:r>
            <a:endParaRPr lang="en-US" sz="2800" b="1" dirty="0">
              <a:latin typeface="Calibri" pitchFamily="34" charset="0"/>
            </a:endParaRPr>
          </a:p>
        </p:txBody>
      </p:sp>
    </p:spTree>
    <p:extLst>
      <p:ext uri="{BB962C8B-B14F-4D97-AF65-F5344CB8AC3E}">
        <p14:creationId xmlns:p14="http://schemas.microsoft.com/office/powerpoint/2010/main" val="1768100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20" y="1143000"/>
            <a:ext cx="872176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656604" y="6133804"/>
            <a:ext cx="3830792" cy="461665"/>
          </a:xfrm>
          <a:prstGeom prst="rect">
            <a:avLst/>
          </a:prstGeom>
        </p:spPr>
        <p:txBody>
          <a:bodyPr wrap="none">
            <a:spAutoFit/>
          </a:bodyPr>
          <a:lstStyle/>
          <a:p>
            <a:r>
              <a:rPr lang="en-US" sz="2400" dirty="0">
                <a:latin typeface="Calibri" pitchFamily="34" charset="0"/>
              </a:rPr>
              <a:t>http://researchparasite.com/</a:t>
            </a:r>
          </a:p>
        </p:txBody>
      </p:sp>
      <p:sp>
        <p:nvSpPr>
          <p:cNvPr id="4" name="Text Box 4"/>
          <p:cNvSpPr txBox="1">
            <a:spLocks noChangeArrowheads="1"/>
          </p:cNvSpPr>
          <p:nvPr/>
        </p:nvSpPr>
        <p:spPr bwMode="auto">
          <a:xfrm>
            <a:off x="0" y="0"/>
            <a:ext cx="9144000" cy="523220"/>
          </a:xfrm>
          <a:prstGeom prst="rect">
            <a:avLst/>
          </a:prstGeom>
          <a:noFill/>
          <a:ln w="9525" algn="ctr">
            <a:noFill/>
            <a:miter lim="800000"/>
            <a:headEnd/>
            <a:tailEnd/>
          </a:ln>
          <a:effectLst/>
        </p:spPr>
        <p:txBody>
          <a:bodyPr wrap="square">
            <a:spAutoFit/>
          </a:bodyPr>
          <a:lstStyle/>
          <a:p>
            <a:pPr algn="ctr">
              <a:defRPr/>
            </a:pPr>
            <a:r>
              <a:rPr lang="en-US" sz="2800" b="1" dirty="0" smtClean="0">
                <a:latin typeface="Calibri" pitchFamily="34" charset="0"/>
              </a:rPr>
              <a:t>Plus, you could win big!</a:t>
            </a:r>
          </a:p>
        </p:txBody>
      </p:sp>
    </p:spTree>
    <p:extLst>
      <p:ext uri="{BB962C8B-B14F-4D97-AF65-F5344CB8AC3E}">
        <p14:creationId xmlns:p14="http://schemas.microsoft.com/office/powerpoint/2010/main" val="28305211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33400" y="-152400"/>
            <a:ext cx="8180425" cy="1200329"/>
          </a:xfrm>
          <a:prstGeom prst="rect">
            <a:avLst/>
          </a:prstGeom>
          <a:noFill/>
          <a:ln w="9525" algn="ctr">
            <a:noFill/>
            <a:miter lim="800000"/>
            <a:headEnd/>
            <a:tailEnd/>
          </a:ln>
          <a:effectLst/>
        </p:spPr>
        <p:txBody>
          <a:bodyPr wrap="square">
            <a:spAutoFit/>
          </a:bodyPr>
          <a:lstStyle/>
          <a:p>
            <a:pPr algn="ctr"/>
            <a:r>
              <a:rPr lang="en-US" sz="3600" b="1" dirty="0" smtClean="0">
                <a:latin typeface="Calibri" pitchFamily="34" charset="0"/>
              </a:rPr>
              <a:t>Conserved systems are key to connecting genotype to phenotype</a:t>
            </a:r>
          </a:p>
        </p:txBody>
      </p:sp>
      <p:sp>
        <p:nvSpPr>
          <p:cNvPr id="19" name="Freeform 255"/>
          <p:cNvSpPr>
            <a:spLocks/>
          </p:cNvSpPr>
          <p:nvPr/>
        </p:nvSpPr>
        <p:spPr bwMode="auto">
          <a:xfrm>
            <a:off x="7252228" y="2264347"/>
            <a:ext cx="0" cy="3271838"/>
          </a:xfrm>
          <a:custGeom>
            <a:avLst/>
            <a:gdLst>
              <a:gd name="T0" fmla="*/ 2061 h 2061"/>
              <a:gd name="T1" fmla="*/ 0 h 2061"/>
              <a:gd name="T2" fmla="*/ 2061 h 2061"/>
            </a:gdLst>
            <a:ahLst/>
            <a:cxnLst>
              <a:cxn ang="0">
                <a:pos x="0" y="T0"/>
              </a:cxn>
              <a:cxn ang="0">
                <a:pos x="0" y="T1"/>
              </a:cxn>
              <a:cxn ang="0">
                <a:pos x="0" y="T2"/>
              </a:cxn>
            </a:cxnLst>
            <a:rect l="0" t="0" r="r" b="b"/>
            <a:pathLst>
              <a:path h="2061">
                <a:moveTo>
                  <a:pt x="0" y="2061"/>
                </a:moveTo>
                <a:lnTo>
                  <a:pt x="0" y="0"/>
                </a:lnTo>
                <a:lnTo>
                  <a:pt x="0" y="2061"/>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20" name="Line 256"/>
          <p:cNvSpPr>
            <a:spLocks noChangeShapeType="1"/>
          </p:cNvSpPr>
          <p:nvPr/>
        </p:nvSpPr>
        <p:spPr bwMode="auto">
          <a:xfrm flipV="1">
            <a:off x="7252228" y="2264347"/>
            <a:ext cx="0" cy="32718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21" name="Line 257"/>
          <p:cNvSpPr>
            <a:spLocks noChangeShapeType="1"/>
          </p:cNvSpPr>
          <p:nvPr/>
        </p:nvSpPr>
        <p:spPr bwMode="auto">
          <a:xfrm flipV="1">
            <a:off x="7427332" y="2333860"/>
            <a:ext cx="14471" cy="3481899"/>
          </a:xfrm>
          <a:prstGeom prst="line">
            <a:avLst/>
          </a:prstGeom>
          <a:noFill/>
          <a:ln w="714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22" name="Freeform 258"/>
          <p:cNvSpPr>
            <a:spLocks/>
          </p:cNvSpPr>
          <p:nvPr/>
        </p:nvSpPr>
        <p:spPr bwMode="auto">
          <a:xfrm rot="10800000">
            <a:off x="7324706" y="5806480"/>
            <a:ext cx="214313" cy="185738"/>
          </a:xfrm>
          <a:custGeom>
            <a:avLst/>
            <a:gdLst>
              <a:gd name="T0" fmla="*/ 135 w 135"/>
              <a:gd name="T1" fmla="*/ 117 h 117"/>
              <a:gd name="T2" fmla="*/ 67 w 135"/>
              <a:gd name="T3" fmla="*/ 0 h 117"/>
              <a:gd name="T4" fmla="*/ 0 w 135"/>
              <a:gd name="T5" fmla="*/ 117 h 117"/>
              <a:gd name="T6" fmla="*/ 135 w 135"/>
              <a:gd name="T7" fmla="*/ 117 h 117"/>
            </a:gdLst>
            <a:ahLst/>
            <a:cxnLst>
              <a:cxn ang="0">
                <a:pos x="T0" y="T1"/>
              </a:cxn>
              <a:cxn ang="0">
                <a:pos x="T2" y="T3"/>
              </a:cxn>
              <a:cxn ang="0">
                <a:pos x="T4" y="T5"/>
              </a:cxn>
              <a:cxn ang="0">
                <a:pos x="T6" y="T7"/>
              </a:cxn>
            </a:cxnLst>
            <a:rect l="0" t="0" r="r" b="b"/>
            <a:pathLst>
              <a:path w="135" h="117">
                <a:moveTo>
                  <a:pt x="135" y="117"/>
                </a:moveTo>
                <a:lnTo>
                  <a:pt x="67" y="0"/>
                </a:lnTo>
                <a:lnTo>
                  <a:pt x="0" y="117"/>
                </a:lnTo>
                <a:lnTo>
                  <a:pt x="135"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23" name="Freeform 259"/>
          <p:cNvSpPr>
            <a:spLocks/>
          </p:cNvSpPr>
          <p:nvPr/>
        </p:nvSpPr>
        <p:spPr bwMode="auto">
          <a:xfrm>
            <a:off x="2910756" y="6598536"/>
            <a:ext cx="0" cy="420688"/>
          </a:xfrm>
          <a:custGeom>
            <a:avLst/>
            <a:gdLst>
              <a:gd name="T0" fmla="*/ 265 h 265"/>
              <a:gd name="T1" fmla="*/ 0 h 265"/>
              <a:gd name="T2" fmla="*/ 265 h 265"/>
            </a:gdLst>
            <a:ahLst/>
            <a:cxnLst>
              <a:cxn ang="0">
                <a:pos x="0" y="T0"/>
              </a:cxn>
              <a:cxn ang="0">
                <a:pos x="0" y="T1"/>
              </a:cxn>
              <a:cxn ang="0">
                <a:pos x="0" y="T2"/>
              </a:cxn>
            </a:cxnLst>
            <a:rect l="0" t="0" r="r" b="b"/>
            <a:pathLst>
              <a:path h="265">
                <a:moveTo>
                  <a:pt x="0" y="265"/>
                </a:moveTo>
                <a:lnTo>
                  <a:pt x="0" y="0"/>
                </a:lnTo>
                <a:lnTo>
                  <a:pt x="0" y="265"/>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24" name="Line 260"/>
          <p:cNvSpPr>
            <a:spLocks noChangeShapeType="1"/>
          </p:cNvSpPr>
          <p:nvPr/>
        </p:nvSpPr>
        <p:spPr bwMode="auto">
          <a:xfrm flipV="1">
            <a:off x="2910756" y="6598536"/>
            <a:ext cx="0" cy="4206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33" name="Rectangle 269"/>
          <p:cNvSpPr>
            <a:spLocks noChangeArrowheads="1"/>
          </p:cNvSpPr>
          <p:nvPr/>
        </p:nvSpPr>
        <p:spPr bwMode="auto">
          <a:xfrm>
            <a:off x="6404798" y="5964114"/>
            <a:ext cx="205171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smtClean="0">
                <a:ln>
                  <a:noFill/>
                </a:ln>
                <a:solidFill>
                  <a:srgbClr val="000000"/>
                </a:solidFill>
                <a:effectLst/>
                <a:latin typeface="Calibri" pitchFamily="34" charset="0"/>
              </a:rPr>
              <a:t>Organism specific</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200" b="1" dirty="0" smtClean="0">
                <a:solidFill>
                  <a:srgbClr val="000000"/>
                </a:solidFill>
                <a:latin typeface="Calibri" pitchFamily="34" charset="0"/>
              </a:rPr>
              <a:t>Phenotype</a:t>
            </a:r>
            <a:endParaRPr kumimoji="0" lang="en-US" altLang="en-US" sz="2200" b="1" i="0" u="none" strike="noStrike" cap="none" normalizeH="0" baseline="0" dirty="0" smtClean="0">
              <a:ln>
                <a:noFill/>
              </a:ln>
              <a:solidFill>
                <a:schemeClr val="tx1"/>
              </a:solidFill>
              <a:effectLst/>
              <a:latin typeface="Calibri" pitchFamily="34" charset="0"/>
            </a:endParaRPr>
          </a:p>
        </p:txBody>
      </p:sp>
      <p:sp>
        <p:nvSpPr>
          <p:cNvPr id="38" name="Line 275"/>
          <p:cNvSpPr>
            <a:spLocks noChangeShapeType="1"/>
          </p:cNvSpPr>
          <p:nvPr/>
        </p:nvSpPr>
        <p:spPr bwMode="auto">
          <a:xfrm>
            <a:off x="1731062" y="1850595"/>
            <a:ext cx="4313237" cy="0"/>
          </a:xfrm>
          <a:prstGeom prst="line">
            <a:avLst/>
          </a:prstGeom>
          <a:noFill/>
          <a:ln w="14288" cap="flat">
            <a:solidFill>
              <a:srgbClr val="2B399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39" name="Rectangle 276"/>
          <p:cNvSpPr>
            <a:spLocks noChangeArrowheads="1"/>
          </p:cNvSpPr>
          <p:nvPr/>
        </p:nvSpPr>
        <p:spPr bwMode="auto">
          <a:xfrm>
            <a:off x="2021575" y="1677557"/>
            <a:ext cx="484187" cy="346075"/>
          </a:xfrm>
          <a:prstGeom prst="rect">
            <a:avLst/>
          </a:prstGeom>
          <a:solidFill>
            <a:srgbClr val="2B39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40" name="Rectangle 277"/>
          <p:cNvSpPr>
            <a:spLocks noChangeArrowheads="1"/>
          </p:cNvSpPr>
          <p:nvPr/>
        </p:nvSpPr>
        <p:spPr bwMode="auto">
          <a:xfrm>
            <a:off x="3091550" y="1677557"/>
            <a:ext cx="968375" cy="346075"/>
          </a:xfrm>
          <a:prstGeom prst="rect">
            <a:avLst/>
          </a:prstGeom>
          <a:solidFill>
            <a:srgbClr val="2B39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41" name="Rectangle 278"/>
          <p:cNvSpPr>
            <a:spLocks noChangeArrowheads="1"/>
          </p:cNvSpPr>
          <p:nvPr/>
        </p:nvSpPr>
        <p:spPr bwMode="auto">
          <a:xfrm>
            <a:off x="4540937" y="1677557"/>
            <a:ext cx="722312" cy="346075"/>
          </a:xfrm>
          <a:prstGeom prst="rect">
            <a:avLst/>
          </a:prstGeom>
          <a:solidFill>
            <a:srgbClr val="2B39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42" name="Rectangle 279"/>
          <p:cNvSpPr>
            <a:spLocks noChangeArrowheads="1"/>
          </p:cNvSpPr>
          <p:nvPr/>
        </p:nvSpPr>
        <p:spPr bwMode="auto">
          <a:xfrm>
            <a:off x="1119113" y="1751943"/>
            <a:ext cx="4712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2B3990"/>
                </a:solidFill>
                <a:effectLst/>
                <a:latin typeface="Calibri" pitchFamily="34" charset="0"/>
              </a:rPr>
              <a:t>DNA</a:t>
            </a:r>
            <a:endParaRPr kumimoji="0" lang="en-US" altLang="en-US" sz="2000" b="0" i="0" u="none" strike="noStrike" cap="none" normalizeH="0" baseline="0" dirty="0" smtClean="0">
              <a:ln>
                <a:noFill/>
              </a:ln>
              <a:solidFill>
                <a:schemeClr val="tx1"/>
              </a:solidFill>
              <a:effectLst/>
              <a:latin typeface="Calibri" pitchFamily="34" charset="0"/>
            </a:endParaRPr>
          </a:p>
        </p:txBody>
      </p:sp>
      <p:sp>
        <p:nvSpPr>
          <p:cNvPr id="44" name="Rectangle 281"/>
          <p:cNvSpPr>
            <a:spLocks noChangeArrowheads="1"/>
          </p:cNvSpPr>
          <p:nvPr/>
        </p:nvSpPr>
        <p:spPr bwMode="auto">
          <a:xfrm>
            <a:off x="2038251" y="1065500"/>
            <a:ext cx="18196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ED1C24"/>
                </a:solidFill>
                <a:effectLst/>
                <a:latin typeface="Calibri" pitchFamily="34" charset="0"/>
              </a:rPr>
              <a:t>Genetic variation</a:t>
            </a:r>
            <a:endParaRPr kumimoji="0" lang="en-US" altLang="en-US" sz="2000" b="0" i="0" u="none" strike="noStrike" cap="none" normalizeH="0" baseline="0" dirty="0" smtClean="0">
              <a:ln>
                <a:noFill/>
              </a:ln>
              <a:solidFill>
                <a:schemeClr val="tx1"/>
              </a:solidFill>
              <a:effectLst/>
              <a:latin typeface="Calibri" pitchFamily="34" charset="0"/>
            </a:endParaRPr>
          </a:p>
        </p:txBody>
      </p:sp>
      <p:sp>
        <p:nvSpPr>
          <p:cNvPr id="49" name="Freeform 286"/>
          <p:cNvSpPr>
            <a:spLocks/>
          </p:cNvSpPr>
          <p:nvPr/>
        </p:nvSpPr>
        <p:spPr bwMode="auto">
          <a:xfrm>
            <a:off x="7057247" y="2334667"/>
            <a:ext cx="0" cy="3271837"/>
          </a:xfrm>
          <a:custGeom>
            <a:avLst/>
            <a:gdLst>
              <a:gd name="T0" fmla="*/ 2061 h 2061"/>
              <a:gd name="T1" fmla="*/ 0 h 2061"/>
              <a:gd name="T2" fmla="*/ 2061 h 2061"/>
            </a:gdLst>
            <a:ahLst/>
            <a:cxnLst>
              <a:cxn ang="0">
                <a:pos x="0" y="T0"/>
              </a:cxn>
              <a:cxn ang="0">
                <a:pos x="0" y="T1"/>
              </a:cxn>
              <a:cxn ang="0">
                <a:pos x="0" y="T2"/>
              </a:cxn>
            </a:cxnLst>
            <a:rect l="0" t="0" r="r" b="b"/>
            <a:pathLst>
              <a:path h="2061">
                <a:moveTo>
                  <a:pt x="0" y="2061"/>
                </a:moveTo>
                <a:lnTo>
                  <a:pt x="0" y="0"/>
                </a:lnTo>
                <a:lnTo>
                  <a:pt x="0" y="2061"/>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53" name="Rectangle 290"/>
          <p:cNvSpPr>
            <a:spLocks noChangeArrowheads="1"/>
          </p:cNvSpPr>
          <p:nvPr/>
        </p:nvSpPr>
        <p:spPr bwMode="auto">
          <a:xfrm>
            <a:off x="2043078" y="1370429"/>
            <a:ext cx="1106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ED1F24"/>
                </a:solidFill>
                <a:effectLst/>
                <a:latin typeface="Calibri" pitchFamily="34" charset="0"/>
              </a:rPr>
              <a:t>x</a:t>
            </a:r>
            <a:endParaRPr kumimoji="0" lang="en-US" altLang="en-US" sz="2000" b="0" i="0" u="none" strike="noStrike" cap="none" normalizeH="0" baseline="0" dirty="0" smtClean="0">
              <a:ln>
                <a:noFill/>
              </a:ln>
              <a:solidFill>
                <a:schemeClr val="tx1"/>
              </a:solidFill>
              <a:effectLst/>
              <a:latin typeface="Calibri" pitchFamily="34" charset="0"/>
            </a:endParaRPr>
          </a:p>
        </p:txBody>
      </p:sp>
      <p:sp>
        <p:nvSpPr>
          <p:cNvPr id="54" name="Rectangle 291"/>
          <p:cNvSpPr>
            <a:spLocks noChangeArrowheads="1"/>
          </p:cNvSpPr>
          <p:nvPr/>
        </p:nvSpPr>
        <p:spPr bwMode="auto">
          <a:xfrm>
            <a:off x="3125084" y="1370430"/>
            <a:ext cx="1106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ED1F24"/>
                </a:solidFill>
                <a:effectLst/>
                <a:latin typeface="Calibri" pitchFamily="34" charset="0"/>
              </a:rPr>
              <a:t>x</a:t>
            </a:r>
            <a:endParaRPr kumimoji="0" lang="en-US" altLang="en-US" sz="2000" b="0" i="0" u="none" strike="noStrike" cap="none" normalizeH="0" baseline="0" dirty="0" smtClean="0">
              <a:ln>
                <a:noFill/>
              </a:ln>
              <a:solidFill>
                <a:schemeClr val="tx1"/>
              </a:solidFill>
              <a:effectLst/>
              <a:latin typeface="Calibri" pitchFamily="34" charset="0"/>
            </a:endParaRPr>
          </a:p>
        </p:txBody>
      </p:sp>
      <p:sp>
        <p:nvSpPr>
          <p:cNvPr id="55" name="Rectangle 292"/>
          <p:cNvSpPr>
            <a:spLocks noChangeArrowheads="1"/>
          </p:cNvSpPr>
          <p:nvPr/>
        </p:nvSpPr>
        <p:spPr bwMode="auto">
          <a:xfrm>
            <a:off x="3324406" y="1384810"/>
            <a:ext cx="1106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ED1F24"/>
                </a:solidFill>
                <a:effectLst/>
                <a:latin typeface="Calibri" pitchFamily="34" charset="0"/>
              </a:rPr>
              <a:t>x</a:t>
            </a:r>
            <a:endParaRPr kumimoji="0" lang="en-US" altLang="en-US" sz="2000" b="0" i="0" u="none" strike="noStrike" cap="none" normalizeH="0" baseline="0" smtClean="0">
              <a:ln>
                <a:noFill/>
              </a:ln>
              <a:solidFill>
                <a:schemeClr val="tx1"/>
              </a:solidFill>
              <a:effectLst/>
              <a:latin typeface="Calibri" pitchFamily="34" charset="0"/>
            </a:endParaRPr>
          </a:p>
        </p:txBody>
      </p:sp>
      <p:sp>
        <p:nvSpPr>
          <p:cNvPr id="56" name="Rectangle 293"/>
          <p:cNvSpPr>
            <a:spLocks noChangeArrowheads="1"/>
          </p:cNvSpPr>
          <p:nvPr/>
        </p:nvSpPr>
        <p:spPr bwMode="auto">
          <a:xfrm>
            <a:off x="6438855" y="1462089"/>
            <a:ext cx="205171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smtClean="0">
                <a:ln>
                  <a:noFill/>
                </a:ln>
                <a:solidFill>
                  <a:srgbClr val="000000"/>
                </a:solidFill>
                <a:effectLst/>
                <a:latin typeface="Calibri" pitchFamily="34" charset="0"/>
              </a:rPr>
              <a:t>Organism specific</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200" b="1" dirty="0" smtClean="0">
                <a:solidFill>
                  <a:srgbClr val="000000"/>
                </a:solidFill>
                <a:latin typeface="Calibri" pitchFamily="34" charset="0"/>
              </a:rPr>
              <a:t>Genotype</a:t>
            </a:r>
            <a:endParaRPr kumimoji="0" lang="en-US" altLang="en-US" sz="2200" b="1" i="0" u="none" strike="noStrike" cap="none" normalizeH="0" baseline="0" dirty="0" smtClean="0">
              <a:ln>
                <a:noFill/>
              </a:ln>
              <a:solidFill>
                <a:schemeClr val="tx1"/>
              </a:solidFill>
              <a:effectLst/>
              <a:latin typeface="Calibri" pitchFamily="34" charset="0"/>
            </a:endParaRPr>
          </a:p>
        </p:txBody>
      </p:sp>
      <p:grpSp>
        <p:nvGrpSpPr>
          <p:cNvPr id="146" name="Group 145"/>
          <p:cNvGrpSpPr/>
          <p:nvPr/>
        </p:nvGrpSpPr>
        <p:grpSpPr>
          <a:xfrm>
            <a:off x="1496753" y="2090244"/>
            <a:ext cx="3779152" cy="1392411"/>
            <a:chOff x="1264737" y="1817284"/>
            <a:chExt cx="3779152" cy="1392411"/>
          </a:xfrm>
        </p:grpSpPr>
        <p:pic>
          <p:nvPicPr>
            <p:cNvPr id="60" name="Picture 59"/>
            <p:cNvPicPr>
              <a:picLocks noChangeAspect="1"/>
            </p:cNvPicPr>
            <p:nvPr/>
          </p:nvPicPr>
          <p:blipFill>
            <a:blip r:embed="rId2"/>
            <a:stretch>
              <a:fillRect/>
            </a:stretch>
          </p:blipFill>
          <p:spPr>
            <a:xfrm>
              <a:off x="1764992" y="2690904"/>
              <a:ext cx="2332169" cy="518791"/>
            </a:xfrm>
            <a:prstGeom prst="rect">
              <a:avLst/>
            </a:prstGeom>
          </p:spPr>
        </p:pic>
        <p:grpSp>
          <p:nvGrpSpPr>
            <p:cNvPr id="61" name="Group 310"/>
            <p:cNvGrpSpPr>
              <a:grpSpLocks noChangeAspect="1"/>
            </p:cNvGrpSpPr>
            <p:nvPr/>
          </p:nvGrpSpPr>
          <p:grpSpPr bwMode="auto">
            <a:xfrm>
              <a:off x="4318402" y="2261021"/>
              <a:ext cx="725487" cy="846137"/>
              <a:chOff x="3703" y="2423"/>
              <a:chExt cx="457" cy="533"/>
            </a:xfrm>
          </p:grpSpPr>
          <p:sp>
            <p:nvSpPr>
              <p:cNvPr id="62" name="AutoShape 309"/>
              <p:cNvSpPr>
                <a:spLocks noChangeAspect="1" noChangeArrowheads="1" noTextEdit="1"/>
              </p:cNvSpPr>
              <p:nvPr/>
            </p:nvSpPr>
            <p:spPr bwMode="auto">
              <a:xfrm>
                <a:off x="3703" y="2423"/>
                <a:ext cx="457"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63" name="Freeform 311"/>
              <p:cNvSpPr>
                <a:spLocks/>
              </p:cNvSpPr>
              <p:nvPr/>
            </p:nvSpPr>
            <p:spPr bwMode="auto">
              <a:xfrm>
                <a:off x="3726" y="2426"/>
                <a:ext cx="409" cy="543"/>
              </a:xfrm>
              <a:custGeom>
                <a:avLst/>
                <a:gdLst>
                  <a:gd name="T0" fmla="*/ 1 w 161"/>
                  <a:gd name="T1" fmla="*/ 67 h 214"/>
                  <a:gd name="T2" fmla="*/ 1 w 161"/>
                  <a:gd name="T3" fmla="*/ 20 h 214"/>
                  <a:gd name="T4" fmla="*/ 22 w 161"/>
                  <a:gd name="T5" fmla="*/ 24 h 214"/>
                  <a:gd name="T6" fmla="*/ 21 w 161"/>
                  <a:gd name="T7" fmla="*/ 169 h 214"/>
                  <a:gd name="T8" fmla="*/ 62 w 161"/>
                  <a:gd name="T9" fmla="*/ 32 h 214"/>
                  <a:gd name="T10" fmla="*/ 98 w 161"/>
                  <a:gd name="T11" fmla="*/ 177 h 214"/>
                  <a:gd name="T12" fmla="*/ 120 w 161"/>
                  <a:gd name="T13" fmla="*/ 39 h 214"/>
                  <a:gd name="T14" fmla="*/ 145 w 161"/>
                  <a:gd name="T15" fmla="*/ 81 h 214"/>
                  <a:gd name="T16" fmla="*/ 135 w 161"/>
                  <a:gd name="T17" fmla="*/ 167 h 214"/>
                  <a:gd name="T18" fmla="*/ 161 w 161"/>
                  <a:gd name="T19" fmla="*/ 18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 h="214">
                    <a:moveTo>
                      <a:pt x="1" y="67"/>
                    </a:moveTo>
                    <a:cubicBezTo>
                      <a:pt x="1" y="51"/>
                      <a:pt x="0" y="36"/>
                      <a:pt x="1" y="20"/>
                    </a:cubicBezTo>
                    <a:cubicBezTo>
                      <a:pt x="6" y="0"/>
                      <a:pt x="23" y="10"/>
                      <a:pt x="22" y="24"/>
                    </a:cubicBezTo>
                    <a:cubicBezTo>
                      <a:pt x="23" y="47"/>
                      <a:pt x="7" y="160"/>
                      <a:pt x="21" y="169"/>
                    </a:cubicBezTo>
                    <a:cubicBezTo>
                      <a:pt x="63" y="197"/>
                      <a:pt x="42" y="37"/>
                      <a:pt x="62" y="32"/>
                    </a:cubicBezTo>
                    <a:cubicBezTo>
                      <a:pt x="106" y="21"/>
                      <a:pt x="66" y="173"/>
                      <a:pt x="98" y="177"/>
                    </a:cubicBezTo>
                    <a:cubicBezTo>
                      <a:pt x="135" y="182"/>
                      <a:pt x="118" y="54"/>
                      <a:pt x="120" y="39"/>
                    </a:cubicBezTo>
                    <a:cubicBezTo>
                      <a:pt x="121" y="2"/>
                      <a:pt x="145" y="36"/>
                      <a:pt x="145" y="81"/>
                    </a:cubicBezTo>
                    <a:cubicBezTo>
                      <a:pt x="145" y="105"/>
                      <a:pt x="135" y="145"/>
                      <a:pt x="135" y="167"/>
                    </a:cubicBezTo>
                    <a:cubicBezTo>
                      <a:pt x="134" y="196"/>
                      <a:pt x="150" y="214"/>
                      <a:pt x="161" y="181"/>
                    </a:cubicBezTo>
                  </a:path>
                </a:pathLst>
              </a:custGeom>
              <a:noFill/>
              <a:ln w="79375" cap="flat">
                <a:solidFill>
                  <a:srgbClr val="2B399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grpSp>
        <p:sp>
          <p:nvSpPr>
            <p:cNvPr id="68" name="Rectangle 135"/>
            <p:cNvSpPr>
              <a:spLocks noChangeArrowheads="1"/>
            </p:cNvSpPr>
            <p:nvPr/>
          </p:nvSpPr>
          <p:spPr bwMode="auto">
            <a:xfrm>
              <a:off x="1264737" y="2287381"/>
              <a:ext cx="25333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0000"/>
                  </a:solidFill>
                  <a:effectLst/>
                  <a:latin typeface="Calibri" pitchFamily="34" charset="0"/>
                </a:rPr>
                <a:t>RNA/protein expression</a:t>
              </a:r>
              <a:endParaRPr kumimoji="0" lang="en-US" altLang="en-US" sz="2000" b="0" i="0" u="none" strike="noStrike" cap="none" normalizeH="0" baseline="0" dirty="0" smtClean="0">
                <a:ln>
                  <a:noFill/>
                </a:ln>
                <a:solidFill>
                  <a:schemeClr val="tx1"/>
                </a:solidFill>
                <a:effectLst/>
                <a:latin typeface="Calibri" pitchFamily="34" charset="0"/>
              </a:endParaRPr>
            </a:p>
          </p:txBody>
        </p:sp>
        <p:grpSp>
          <p:nvGrpSpPr>
            <p:cNvPr id="82" name="Group 81"/>
            <p:cNvGrpSpPr/>
            <p:nvPr/>
          </p:nvGrpSpPr>
          <p:grpSpPr>
            <a:xfrm rot="10800000">
              <a:off x="2803638" y="1817284"/>
              <a:ext cx="225425" cy="427642"/>
              <a:chOff x="3070987" y="5468085"/>
              <a:chExt cx="225425" cy="427642"/>
            </a:xfrm>
          </p:grpSpPr>
          <p:grpSp>
            <p:nvGrpSpPr>
              <p:cNvPr id="83" name="Group 82"/>
              <p:cNvGrpSpPr/>
              <p:nvPr/>
            </p:nvGrpSpPr>
            <p:grpSpPr>
              <a:xfrm>
                <a:off x="3183699" y="5468085"/>
                <a:ext cx="0" cy="427642"/>
                <a:chOff x="3183699" y="5468085"/>
                <a:chExt cx="0" cy="427642"/>
              </a:xfrm>
            </p:grpSpPr>
            <p:sp>
              <p:nvSpPr>
                <p:cNvPr id="85" name="Freeform 282"/>
                <p:cNvSpPr>
                  <a:spLocks/>
                </p:cNvSpPr>
                <p:nvPr/>
              </p:nvSpPr>
              <p:spPr bwMode="auto">
                <a:xfrm>
                  <a:off x="3183699" y="5468085"/>
                  <a:ext cx="0" cy="417512"/>
                </a:xfrm>
                <a:custGeom>
                  <a:avLst/>
                  <a:gdLst>
                    <a:gd name="T0" fmla="*/ 263 h 263"/>
                    <a:gd name="T1" fmla="*/ 0 h 263"/>
                    <a:gd name="T2" fmla="*/ 263 h 263"/>
                  </a:gdLst>
                  <a:ahLst/>
                  <a:cxnLst>
                    <a:cxn ang="0">
                      <a:pos x="0" y="T0"/>
                    </a:cxn>
                    <a:cxn ang="0">
                      <a:pos x="0" y="T1"/>
                    </a:cxn>
                    <a:cxn ang="0">
                      <a:pos x="0" y="T2"/>
                    </a:cxn>
                  </a:cxnLst>
                  <a:rect l="0" t="0" r="r" b="b"/>
                  <a:pathLst>
                    <a:path h="263">
                      <a:moveTo>
                        <a:pt x="0" y="263"/>
                      </a:moveTo>
                      <a:lnTo>
                        <a:pt x="0" y="0"/>
                      </a:lnTo>
                      <a:lnTo>
                        <a:pt x="0" y="263"/>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86" name="Line 283"/>
                <p:cNvSpPr>
                  <a:spLocks noChangeShapeType="1"/>
                </p:cNvSpPr>
                <p:nvPr/>
              </p:nvSpPr>
              <p:spPr bwMode="auto">
                <a:xfrm flipV="1">
                  <a:off x="3183699" y="5468085"/>
                  <a:ext cx="0" cy="4175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87" name="Line 284"/>
                <p:cNvSpPr>
                  <a:spLocks noChangeShapeType="1"/>
                </p:cNvSpPr>
                <p:nvPr/>
              </p:nvSpPr>
              <p:spPr bwMode="auto">
                <a:xfrm flipV="1">
                  <a:off x="3183699" y="5640140"/>
                  <a:ext cx="0" cy="255587"/>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grpSp>
          <p:sp>
            <p:nvSpPr>
              <p:cNvPr id="84" name="Freeform 285"/>
              <p:cNvSpPr>
                <a:spLocks/>
              </p:cNvSpPr>
              <p:nvPr/>
            </p:nvSpPr>
            <p:spPr bwMode="auto">
              <a:xfrm>
                <a:off x="3070987" y="5468085"/>
                <a:ext cx="225425" cy="192087"/>
              </a:xfrm>
              <a:custGeom>
                <a:avLst/>
                <a:gdLst>
                  <a:gd name="T0" fmla="*/ 142 w 142"/>
                  <a:gd name="T1" fmla="*/ 121 h 121"/>
                  <a:gd name="T2" fmla="*/ 71 w 142"/>
                  <a:gd name="T3" fmla="*/ 0 h 121"/>
                  <a:gd name="T4" fmla="*/ 0 w 142"/>
                  <a:gd name="T5" fmla="*/ 121 h 121"/>
                  <a:gd name="T6" fmla="*/ 142 w 142"/>
                  <a:gd name="T7" fmla="*/ 121 h 121"/>
                </a:gdLst>
                <a:ahLst/>
                <a:cxnLst>
                  <a:cxn ang="0">
                    <a:pos x="T0" y="T1"/>
                  </a:cxn>
                  <a:cxn ang="0">
                    <a:pos x="T2" y="T3"/>
                  </a:cxn>
                  <a:cxn ang="0">
                    <a:pos x="T4" y="T5"/>
                  </a:cxn>
                  <a:cxn ang="0">
                    <a:pos x="T6" y="T7"/>
                  </a:cxn>
                </a:cxnLst>
                <a:rect l="0" t="0" r="r" b="b"/>
                <a:pathLst>
                  <a:path w="142" h="121">
                    <a:moveTo>
                      <a:pt x="142" y="121"/>
                    </a:moveTo>
                    <a:lnTo>
                      <a:pt x="71" y="0"/>
                    </a:lnTo>
                    <a:lnTo>
                      <a:pt x="0" y="121"/>
                    </a:lnTo>
                    <a:lnTo>
                      <a:pt x="142"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grpSp>
      </p:grpSp>
      <p:grpSp>
        <p:nvGrpSpPr>
          <p:cNvPr id="147" name="Group 146"/>
          <p:cNvGrpSpPr/>
          <p:nvPr/>
        </p:nvGrpSpPr>
        <p:grpSpPr>
          <a:xfrm>
            <a:off x="673256" y="3325842"/>
            <a:ext cx="5591399" cy="1845432"/>
            <a:chOff x="441240" y="3052882"/>
            <a:chExt cx="5591399" cy="1845432"/>
          </a:xfrm>
        </p:grpSpPr>
        <p:sp>
          <p:nvSpPr>
            <p:cNvPr id="14" name="Rectangle 250"/>
            <p:cNvSpPr>
              <a:spLocks noChangeArrowheads="1"/>
            </p:cNvSpPr>
            <p:nvPr/>
          </p:nvSpPr>
          <p:spPr bwMode="auto">
            <a:xfrm>
              <a:off x="441240" y="3555724"/>
              <a:ext cx="5591399" cy="1342590"/>
            </a:xfrm>
            <a:prstGeom prst="rect">
              <a:avLst/>
            </a:prstGeom>
            <a:solidFill>
              <a:schemeClr val="accent6">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8" name="Rectangle 254"/>
            <p:cNvSpPr>
              <a:spLocks noChangeArrowheads="1"/>
            </p:cNvSpPr>
            <p:nvPr/>
          </p:nvSpPr>
          <p:spPr bwMode="auto">
            <a:xfrm>
              <a:off x="1461477" y="3853811"/>
              <a:ext cx="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Calibri" pitchFamily="34" charset="0"/>
              </a:endParaRPr>
            </a:p>
          </p:txBody>
        </p:sp>
        <p:sp>
          <p:nvSpPr>
            <p:cNvPr id="65" name="Rectangle 64"/>
            <p:cNvSpPr/>
            <p:nvPr/>
          </p:nvSpPr>
          <p:spPr>
            <a:xfrm>
              <a:off x="468572" y="3652368"/>
              <a:ext cx="1617929" cy="1015663"/>
            </a:xfrm>
            <a:prstGeom prst="rect">
              <a:avLst/>
            </a:prstGeom>
            <a:noFill/>
          </p:spPr>
          <p:txBody>
            <a:bodyPr wrap="square">
              <a:spAutoFit/>
            </a:bodyPr>
            <a:lstStyle/>
            <a:p>
              <a:pPr lvl="0" defTabSz="914400" eaLnBrk="0" fontAlgn="base" hangingPunct="0">
                <a:spcBef>
                  <a:spcPct val="0"/>
                </a:spcBef>
                <a:spcAft>
                  <a:spcPct val="0"/>
                </a:spcAft>
              </a:pPr>
              <a:r>
                <a:rPr lang="en-US" altLang="en-US" sz="2000" b="1" dirty="0">
                  <a:solidFill>
                    <a:srgbClr val="000000"/>
                  </a:solidFill>
                  <a:latin typeface="Calibri" pitchFamily="34" charset="0"/>
                </a:rPr>
                <a:t>Deeply conserved systems</a:t>
              </a:r>
              <a:endParaRPr lang="en-US" altLang="en-US" sz="2000" b="1" dirty="0">
                <a:latin typeface="Calibri" pitchFamily="34" charset="0"/>
              </a:endParaRPr>
            </a:p>
          </p:txBody>
        </p:sp>
        <p:sp>
          <p:nvSpPr>
            <p:cNvPr id="69" name="Rectangle 136"/>
            <p:cNvSpPr>
              <a:spLocks noChangeArrowheads="1"/>
            </p:cNvSpPr>
            <p:nvPr/>
          </p:nvSpPr>
          <p:spPr bwMode="auto">
            <a:xfrm>
              <a:off x="2361144" y="3640863"/>
              <a:ext cx="19685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0000"/>
                  </a:solidFill>
                  <a:effectLst/>
                  <a:latin typeface="Calibri" pitchFamily="34" charset="0"/>
                </a:rPr>
                <a:t>Protein complexes</a:t>
              </a:r>
              <a:endParaRPr kumimoji="0" lang="en-US" altLang="en-US" sz="2000" b="0" i="0" u="none" strike="noStrike" cap="none" normalizeH="0" baseline="0" dirty="0" smtClean="0">
                <a:ln>
                  <a:noFill/>
                </a:ln>
                <a:solidFill>
                  <a:schemeClr val="tx1"/>
                </a:solidFill>
                <a:effectLst/>
                <a:latin typeface="Calibri" pitchFamily="34" charset="0"/>
              </a:endParaRPr>
            </a:p>
          </p:txBody>
        </p:sp>
        <p:sp>
          <p:nvSpPr>
            <p:cNvPr id="70" name="Freeform 137"/>
            <p:cNvSpPr>
              <a:spLocks/>
            </p:cNvSpPr>
            <p:nvPr/>
          </p:nvSpPr>
          <p:spPr bwMode="auto">
            <a:xfrm>
              <a:off x="2986336" y="4464015"/>
              <a:ext cx="0" cy="423863"/>
            </a:xfrm>
            <a:custGeom>
              <a:avLst/>
              <a:gdLst>
                <a:gd name="T0" fmla="*/ 267 h 267"/>
                <a:gd name="T1" fmla="*/ 0 h 267"/>
                <a:gd name="T2" fmla="*/ 267 h 267"/>
              </a:gdLst>
              <a:ahLst/>
              <a:cxnLst>
                <a:cxn ang="0">
                  <a:pos x="0" y="T0"/>
                </a:cxn>
                <a:cxn ang="0">
                  <a:pos x="0" y="T1"/>
                </a:cxn>
                <a:cxn ang="0">
                  <a:pos x="0" y="T2"/>
                </a:cxn>
              </a:cxnLst>
              <a:rect l="0" t="0" r="r" b="b"/>
              <a:pathLst>
                <a:path h="267">
                  <a:moveTo>
                    <a:pt x="0" y="267"/>
                  </a:moveTo>
                  <a:lnTo>
                    <a:pt x="0" y="0"/>
                  </a:lnTo>
                  <a:lnTo>
                    <a:pt x="0" y="267"/>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71" name="Line 138"/>
            <p:cNvSpPr>
              <a:spLocks noChangeShapeType="1"/>
            </p:cNvSpPr>
            <p:nvPr/>
          </p:nvSpPr>
          <p:spPr bwMode="auto">
            <a:xfrm flipV="1">
              <a:off x="2986336" y="4464015"/>
              <a:ext cx="0" cy="4238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grpSp>
          <p:nvGrpSpPr>
            <p:cNvPr id="88" name="Group 87"/>
            <p:cNvGrpSpPr/>
            <p:nvPr/>
          </p:nvGrpSpPr>
          <p:grpSpPr>
            <a:xfrm rot="10800000">
              <a:off x="2764860" y="3052882"/>
              <a:ext cx="225425" cy="427642"/>
              <a:chOff x="3070987" y="5468085"/>
              <a:chExt cx="225425" cy="427642"/>
            </a:xfrm>
          </p:grpSpPr>
          <p:grpSp>
            <p:nvGrpSpPr>
              <p:cNvPr id="89" name="Group 88"/>
              <p:cNvGrpSpPr/>
              <p:nvPr/>
            </p:nvGrpSpPr>
            <p:grpSpPr>
              <a:xfrm>
                <a:off x="3183699" y="5468085"/>
                <a:ext cx="0" cy="427642"/>
                <a:chOff x="3183699" y="5468085"/>
                <a:chExt cx="0" cy="427642"/>
              </a:xfrm>
            </p:grpSpPr>
            <p:sp>
              <p:nvSpPr>
                <p:cNvPr id="91" name="Freeform 282"/>
                <p:cNvSpPr>
                  <a:spLocks/>
                </p:cNvSpPr>
                <p:nvPr/>
              </p:nvSpPr>
              <p:spPr bwMode="auto">
                <a:xfrm>
                  <a:off x="3183699" y="5468085"/>
                  <a:ext cx="0" cy="417512"/>
                </a:xfrm>
                <a:custGeom>
                  <a:avLst/>
                  <a:gdLst>
                    <a:gd name="T0" fmla="*/ 263 h 263"/>
                    <a:gd name="T1" fmla="*/ 0 h 263"/>
                    <a:gd name="T2" fmla="*/ 263 h 263"/>
                  </a:gdLst>
                  <a:ahLst/>
                  <a:cxnLst>
                    <a:cxn ang="0">
                      <a:pos x="0" y="T0"/>
                    </a:cxn>
                    <a:cxn ang="0">
                      <a:pos x="0" y="T1"/>
                    </a:cxn>
                    <a:cxn ang="0">
                      <a:pos x="0" y="T2"/>
                    </a:cxn>
                  </a:cxnLst>
                  <a:rect l="0" t="0" r="r" b="b"/>
                  <a:pathLst>
                    <a:path h="263">
                      <a:moveTo>
                        <a:pt x="0" y="263"/>
                      </a:moveTo>
                      <a:lnTo>
                        <a:pt x="0" y="0"/>
                      </a:lnTo>
                      <a:lnTo>
                        <a:pt x="0" y="263"/>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92" name="Line 283"/>
                <p:cNvSpPr>
                  <a:spLocks noChangeShapeType="1"/>
                </p:cNvSpPr>
                <p:nvPr/>
              </p:nvSpPr>
              <p:spPr bwMode="auto">
                <a:xfrm flipV="1">
                  <a:off x="3183699" y="5468085"/>
                  <a:ext cx="0" cy="4175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93" name="Line 284"/>
                <p:cNvSpPr>
                  <a:spLocks noChangeShapeType="1"/>
                </p:cNvSpPr>
                <p:nvPr/>
              </p:nvSpPr>
              <p:spPr bwMode="auto">
                <a:xfrm flipV="1">
                  <a:off x="3183699" y="5640140"/>
                  <a:ext cx="0" cy="255587"/>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grpSp>
          <p:sp>
            <p:nvSpPr>
              <p:cNvPr id="90" name="Freeform 285"/>
              <p:cNvSpPr>
                <a:spLocks/>
              </p:cNvSpPr>
              <p:nvPr/>
            </p:nvSpPr>
            <p:spPr bwMode="auto">
              <a:xfrm>
                <a:off x="3070987" y="5468085"/>
                <a:ext cx="225425" cy="192087"/>
              </a:xfrm>
              <a:custGeom>
                <a:avLst/>
                <a:gdLst>
                  <a:gd name="T0" fmla="*/ 142 w 142"/>
                  <a:gd name="T1" fmla="*/ 121 h 121"/>
                  <a:gd name="T2" fmla="*/ 71 w 142"/>
                  <a:gd name="T3" fmla="*/ 0 h 121"/>
                  <a:gd name="T4" fmla="*/ 0 w 142"/>
                  <a:gd name="T5" fmla="*/ 121 h 121"/>
                  <a:gd name="T6" fmla="*/ 142 w 142"/>
                  <a:gd name="T7" fmla="*/ 121 h 121"/>
                </a:gdLst>
                <a:ahLst/>
                <a:cxnLst>
                  <a:cxn ang="0">
                    <a:pos x="T0" y="T1"/>
                  </a:cxn>
                  <a:cxn ang="0">
                    <a:pos x="T2" y="T3"/>
                  </a:cxn>
                  <a:cxn ang="0">
                    <a:pos x="T4" y="T5"/>
                  </a:cxn>
                  <a:cxn ang="0">
                    <a:pos x="T6" y="T7"/>
                  </a:cxn>
                </a:cxnLst>
                <a:rect l="0" t="0" r="r" b="b"/>
                <a:pathLst>
                  <a:path w="142" h="121">
                    <a:moveTo>
                      <a:pt x="142" y="121"/>
                    </a:moveTo>
                    <a:lnTo>
                      <a:pt x="71" y="0"/>
                    </a:lnTo>
                    <a:lnTo>
                      <a:pt x="0" y="121"/>
                    </a:lnTo>
                    <a:lnTo>
                      <a:pt x="142"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grpSp>
        <p:sp>
          <p:nvSpPr>
            <p:cNvPr id="115" name="Rectangle 135"/>
            <p:cNvSpPr>
              <a:spLocks noChangeArrowheads="1"/>
            </p:cNvSpPr>
            <p:nvPr/>
          </p:nvSpPr>
          <p:spPr bwMode="auto">
            <a:xfrm>
              <a:off x="4227817" y="4128373"/>
              <a:ext cx="1005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0000"/>
                  </a:solidFill>
                  <a:effectLst/>
                  <a:latin typeface="Calibri" pitchFamily="34" charset="0"/>
                </a:rPr>
                <a:t>Pathways</a:t>
              </a:r>
              <a:endParaRPr kumimoji="0" lang="en-US" altLang="en-US" sz="2000" b="0" i="0" u="none" strike="noStrike" cap="none" normalizeH="0" baseline="0" dirty="0" smtClean="0">
                <a:ln>
                  <a:noFill/>
                </a:ln>
                <a:solidFill>
                  <a:schemeClr val="tx1"/>
                </a:solidFill>
                <a:effectLst/>
                <a:latin typeface="Calibri" pitchFamily="34" charset="0"/>
              </a:endParaRPr>
            </a:p>
          </p:txBody>
        </p:sp>
        <p:sp>
          <p:nvSpPr>
            <p:cNvPr id="116" name="Rectangle 135"/>
            <p:cNvSpPr>
              <a:spLocks noChangeArrowheads="1"/>
            </p:cNvSpPr>
            <p:nvPr/>
          </p:nvSpPr>
          <p:spPr bwMode="auto">
            <a:xfrm>
              <a:off x="2011760" y="4258701"/>
              <a:ext cx="10170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0000"/>
                  </a:solidFill>
                  <a:effectLst/>
                  <a:latin typeface="Calibri" pitchFamily="34" charset="0"/>
                </a:rPr>
                <a:t>Networks</a:t>
              </a:r>
              <a:endParaRPr kumimoji="0" lang="en-US" altLang="en-US" sz="2000" b="0" i="0" u="none" strike="noStrike" cap="none" normalizeH="0" baseline="0" dirty="0" smtClean="0">
                <a:ln>
                  <a:noFill/>
                </a:ln>
                <a:solidFill>
                  <a:schemeClr val="tx1"/>
                </a:solidFill>
                <a:effectLst/>
                <a:latin typeface="Calibri" pitchFamily="34" charset="0"/>
              </a:endParaRPr>
            </a:p>
          </p:txBody>
        </p:sp>
        <p:sp>
          <p:nvSpPr>
            <p:cNvPr id="133" name="Oval 144"/>
            <p:cNvSpPr>
              <a:spLocks noChangeArrowheads="1"/>
            </p:cNvSpPr>
            <p:nvPr/>
          </p:nvSpPr>
          <p:spPr bwMode="auto">
            <a:xfrm>
              <a:off x="3468935" y="4041835"/>
              <a:ext cx="257175" cy="257175"/>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24" name="Oval 145"/>
            <p:cNvSpPr>
              <a:spLocks noChangeArrowheads="1"/>
            </p:cNvSpPr>
            <p:nvPr/>
          </p:nvSpPr>
          <p:spPr bwMode="auto">
            <a:xfrm>
              <a:off x="3681056" y="4320279"/>
              <a:ext cx="257175" cy="257175"/>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26" name="Oval 147"/>
            <p:cNvSpPr>
              <a:spLocks noChangeArrowheads="1"/>
            </p:cNvSpPr>
            <p:nvPr/>
          </p:nvSpPr>
          <p:spPr bwMode="auto">
            <a:xfrm>
              <a:off x="3465868" y="4353309"/>
              <a:ext cx="257175" cy="257175"/>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28" name="Oval 149"/>
            <p:cNvSpPr>
              <a:spLocks noChangeArrowheads="1"/>
            </p:cNvSpPr>
            <p:nvPr/>
          </p:nvSpPr>
          <p:spPr bwMode="auto">
            <a:xfrm>
              <a:off x="3675166" y="4094546"/>
              <a:ext cx="257175" cy="258763"/>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29" name="Oval 150"/>
            <p:cNvSpPr>
              <a:spLocks noChangeArrowheads="1"/>
            </p:cNvSpPr>
            <p:nvPr/>
          </p:nvSpPr>
          <p:spPr bwMode="auto">
            <a:xfrm>
              <a:off x="3283305" y="4309758"/>
              <a:ext cx="252413" cy="258763"/>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27" name="Oval 148"/>
            <p:cNvSpPr>
              <a:spLocks noChangeArrowheads="1"/>
            </p:cNvSpPr>
            <p:nvPr/>
          </p:nvSpPr>
          <p:spPr bwMode="auto">
            <a:xfrm>
              <a:off x="3453756" y="4143119"/>
              <a:ext cx="257175" cy="257175"/>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23" name="Oval 144"/>
            <p:cNvSpPr>
              <a:spLocks noChangeArrowheads="1"/>
            </p:cNvSpPr>
            <p:nvPr/>
          </p:nvSpPr>
          <p:spPr bwMode="auto">
            <a:xfrm>
              <a:off x="3280924" y="4076655"/>
              <a:ext cx="257175" cy="257175"/>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grpSp>
      <p:grpSp>
        <p:nvGrpSpPr>
          <p:cNvPr id="148" name="Group 147"/>
          <p:cNvGrpSpPr/>
          <p:nvPr/>
        </p:nvGrpSpPr>
        <p:grpSpPr>
          <a:xfrm>
            <a:off x="806579" y="5453556"/>
            <a:ext cx="5170435" cy="1156980"/>
            <a:chOff x="574563" y="5180596"/>
            <a:chExt cx="5170435" cy="1156980"/>
          </a:xfrm>
        </p:grpSpPr>
        <p:sp>
          <p:nvSpPr>
            <p:cNvPr id="15" name="Rectangle 251"/>
            <p:cNvSpPr>
              <a:spLocks noChangeArrowheads="1"/>
            </p:cNvSpPr>
            <p:nvPr/>
          </p:nvSpPr>
          <p:spPr bwMode="auto">
            <a:xfrm>
              <a:off x="1403936" y="5641142"/>
              <a:ext cx="119204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smtClean="0">
                  <a:ln>
                    <a:noFill/>
                  </a:ln>
                  <a:solidFill>
                    <a:srgbClr val="000000"/>
                  </a:solidFill>
                  <a:effectLst/>
                  <a:latin typeface="Calibri" pitchFamily="34" charset="0"/>
                </a:rPr>
                <a:t>Failure of systems</a:t>
              </a:r>
              <a:endParaRPr kumimoji="0" lang="en-US" altLang="en-US" sz="2200" b="0" i="0" u="none" strike="noStrike" cap="none" normalizeH="0" baseline="0" dirty="0" smtClean="0">
                <a:ln>
                  <a:noFill/>
                </a:ln>
                <a:solidFill>
                  <a:schemeClr val="tx1"/>
                </a:solidFill>
                <a:effectLst/>
                <a:latin typeface="Calibri" pitchFamily="34" charset="0"/>
              </a:endParaRPr>
            </a:p>
          </p:txBody>
        </p:sp>
        <p:sp>
          <p:nvSpPr>
            <p:cNvPr id="16" name="Rectangle 252"/>
            <p:cNvSpPr>
              <a:spLocks noChangeArrowheads="1"/>
            </p:cNvSpPr>
            <p:nvPr/>
          </p:nvSpPr>
          <p:spPr bwMode="auto">
            <a:xfrm>
              <a:off x="3026838" y="5660468"/>
              <a:ext cx="200747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smtClean="0">
                  <a:ln>
                    <a:noFill/>
                  </a:ln>
                  <a:solidFill>
                    <a:srgbClr val="000000"/>
                  </a:solidFill>
                  <a:effectLst/>
                  <a:latin typeface="Calibri" pitchFamily="34" charset="0"/>
                </a:rPr>
                <a:t>Organism specific</a:t>
              </a:r>
              <a:endParaRPr lang="en-US" altLang="en-US" sz="2200" dirty="0">
                <a:solidFill>
                  <a:srgbClr val="000000"/>
                </a:solidFill>
                <a:latin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dirty="0" smtClean="0">
                  <a:ln>
                    <a:noFill/>
                  </a:ln>
                  <a:solidFill>
                    <a:srgbClr val="000000"/>
                  </a:solidFill>
                  <a:effectLst/>
                  <a:latin typeface="Calibri" pitchFamily="34" charset="0"/>
                </a:rPr>
                <a:t>context</a:t>
              </a:r>
              <a:endParaRPr kumimoji="0" lang="en-US" altLang="en-US" sz="2200" b="0" i="0" u="none" strike="noStrike" cap="none" normalizeH="0" baseline="0" dirty="0" smtClean="0">
                <a:ln>
                  <a:noFill/>
                </a:ln>
                <a:solidFill>
                  <a:srgbClr val="000000"/>
                </a:solidFill>
                <a:effectLst/>
                <a:latin typeface="Calibri" pitchFamily="34" charset="0"/>
              </a:endParaRPr>
            </a:p>
          </p:txBody>
        </p:sp>
        <p:sp>
          <p:nvSpPr>
            <p:cNvPr id="27" name="Freeform 263"/>
            <p:cNvSpPr>
              <a:spLocks/>
            </p:cNvSpPr>
            <p:nvPr/>
          </p:nvSpPr>
          <p:spPr bwMode="auto">
            <a:xfrm>
              <a:off x="5255252" y="6106501"/>
              <a:ext cx="417513" cy="0"/>
            </a:xfrm>
            <a:custGeom>
              <a:avLst/>
              <a:gdLst>
                <a:gd name="T0" fmla="*/ 0 w 263"/>
                <a:gd name="T1" fmla="*/ 263 w 263"/>
                <a:gd name="T2" fmla="*/ 0 w 263"/>
              </a:gdLst>
              <a:ahLst/>
              <a:cxnLst>
                <a:cxn ang="0">
                  <a:pos x="T0" y="0"/>
                </a:cxn>
                <a:cxn ang="0">
                  <a:pos x="T1" y="0"/>
                </a:cxn>
                <a:cxn ang="0">
                  <a:pos x="T2" y="0"/>
                </a:cxn>
              </a:cxnLst>
              <a:rect l="0" t="0" r="r" b="b"/>
              <a:pathLst>
                <a:path w="263">
                  <a:moveTo>
                    <a:pt x="0" y="0"/>
                  </a:moveTo>
                  <a:lnTo>
                    <a:pt x="263" y="0"/>
                  </a:lnTo>
                  <a:lnTo>
                    <a:pt x="0" y="0"/>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200">
                <a:latin typeface="Calibri" pitchFamily="34" charset="0"/>
              </a:endParaRPr>
            </a:p>
          </p:txBody>
        </p:sp>
        <p:sp>
          <p:nvSpPr>
            <p:cNvPr id="28" name="Line 264"/>
            <p:cNvSpPr>
              <a:spLocks noChangeShapeType="1"/>
            </p:cNvSpPr>
            <p:nvPr/>
          </p:nvSpPr>
          <p:spPr bwMode="auto">
            <a:xfrm>
              <a:off x="5255252" y="6106501"/>
              <a:ext cx="41751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200">
                <a:latin typeface="Calibri" pitchFamily="34" charset="0"/>
              </a:endParaRPr>
            </a:p>
          </p:txBody>
        </p:sp>
        <p:grpSp>
          <p:nvGrpSpPr>
            <p:cNvPr id="120" name="Group 119"/>
            <p:cNvGrpSpPr/>
            <p:nvPr/>
          </p:nvGrpSpPr>
          <p:grpSpPr>
            <a:xfrm>
              <a:off x="5327485" y="5933281"/>
              <a:ext cx="417513" cy="225425"/>
              <a:chOff x="5922438" y="5908690"/>
              <a:chExt cx="417513" cy="225425"/>
            </a:xfrm>
          </p:grpSpPr>
          <p:sp>
            <p:nvSpPr>
              <p:cNvPr id="29" name="Line 265"/>
              <p:cNvSpPr>
                <a:spLocks noChangeShapeType="1"/>
              </p:cNvSpPr>
              <p:nvPr/>
            </p:nvSpPr>
            <p:spPr bwMode="auto">
              <a:xfrm>
                <a:off x="5922438" y="6021403"/>
                <a:ext cx="255588" cy="0"/>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200">
                  <a:latin typeface="Calibri" pitchFamily="34" charset="0"/>
                </a:endParaRPr>
              </a:p>
            </p:txBody>
          </p:sp>
          <p:sp>
            <p:nvSpPr>
              <p:cNvPr id="30" name="Freeform 266"/>
              <p:cNvSpPr>
                <a:spLocks/>
              </p:cNvSpPr>
              <p:nvPr/>
            </p:nvSpPr>
            <p:spPr bwMode="auto">
              <a:xfrm>
                <a:off x="6147863" y="5908690"/>
                <a:ext cx="192088" cy="225425"/>
              </a:xfrm>
              <a:custGeom>
                <a:avLst/>
                <a:gdLst>
                  <a:gd name="T0" fmla="*/ 0 w 121"/>
                  <a:gd name="T1" fmla="*/ 142 h 142"/>
                  <a:gd name="T2" fmla="*/ 121 w 121"/>
                  <a:gd name="T3" fmla="*/ 71 h 142"/>
                  <a:gd name="T4" fmla="*/ 0 w 121"/>
                  <a:gd name="T5" fmla="*/ 0 h 142"/>
                  <a:gd name="T6" fmla="*/ 0 w 121"/>
                  <a:gd name="T7" fmla="*/ 142 h 142"/>
                </a:gdLst>
                <a:ahLst/>
                <a:cxnLst>
                  <a:cxn ang="0">
                    <a:pos x="T0" y="T1"/>
                  </a:cxn>
                  <a:cxn ang="0">
                    <a:pos x="T2" y="T3"/>
                  </a:cxn>
                  <a:cxn ang="0">
                    <a:pos x="T4" y="T5"/>
                  </a:cxn>
                  <a:cxn ang="0">
                    <a:pos x="T6" y="T7"/>
                  </a:cxn>
                </a:cxnLst>
                <a:rect l="0" t="0" r="r" b="b"/>
                <a:pathLst>
                  <a:path w="121" h="142">
                    <a:moveTo>
                      <a:pt x="0" y="142"/>
                    </a:moveTo>
                    <a:lnTo>
                      <a:pt x="121" y="71"/>
                    </a:lnTo>
                    <a:lnTo>
                      <a:pt x="0" y="0"/>
                    </a:lnTo>
                    <a:lnTo>
                      <a:pt x="0" y="1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200">
                  <a:latin typeface="Calibri" pitchFamily="34" charset="0"/>
                </a:endParaRPr>
              </a:p>
            </p:txBody>
          </p:sp>
        </p:grpSp>
        <p:sp>
          <p:nvSpPr>
            <p:cNvPr id="35" name="Rectangle 271"/>
            <p:cNvSpPr>
              <a:spLocks noChangeArrowheads="1"/>
            </p:cNvSpPr>
            <p:nvPr/>
          </p:nvSpPr>
          <p:spPr bwMode="auto">
            <a:xfrm>
              <a:off x="2708692" y="5814315"/>
              <a:ext cx="17953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000000"/>
                  </a:solidFill>
                  <a:effectLst/>
                  <a:latin typeface="Calibri" pitchFamily="34" charset="0"/>
                </a:rPr>
                <a:t>+</a:t>
              </a:r>
              <a:endParaRPr kumimoji="0" lang="en-US" altLang="en-US" sz="2800" b="0" i="0" u="none" strike="noStrike" cap="none" normalizeH="0" baseline="0" dirty="0" smtClean="0">
                <a:ln>
                  <a:noFill/>
                </a:ln>
                <a:solidFill>
                  <a:schemeClr val="tx1"/>
                </a:solidFill>
                <a:effectLst/>
                <a:latin typeface="Calibri" pitchFamily="34" charset="0"/>
              </a:endParaRPr>
            </a:p>
          </p:txBody>
        </p:sp>
        <p:grpSp>
          <p:nvGrpSpPr>
            <p:cNvPr id="100" name="Group 99"/>
            <p:cNvGrpSpPr/>
            <p:nvPr/>
          </p:nvGrpSpPr>
          <p:grpSpPr>
            <a:xfrm rot="10800000">
              <a:off x="2801413" y="5180596"/>
              <a:ext cx="225425" cy="427642"/>
              <a:chOff x="3070987" y="5468085"/>
              <a:chExt cx="225425" cy="427642"/>
            </a:xfrm>
          </p:grpSpPr>
          <p:grpSp>
            <p:nvGrpSpPr>
              <p:cNvPr id="101" name="Group 100"/>
              <p:cNvGrpSpPr/>
              <p:nvPr/>
            </p:nvGrpSpPr>
            <p:grpSpPr>
              <a:xfrm>
                <a:off x="3183699" y="5468085"/>
                <a:ext cx="0" cy="427642"/>
                <a:chOff x="3183699" y="5468085"/>
                <a:chExt cx="0" cy="427642"/>
              </a:xfrm>
            </p:grpSpPr>
            <p:sp>
              <p:nvSpPr>
                <p:cNvPr id="103" name="Freeform 282"/>
                <p:cNvSpPr>
                  <a:spLocks/>
                </p:cNvSpPr>
                <p:nvPr/>
              </p:nvSpPr>
              <p:spPr bwMode="auto">
                <a:xfrm>
                  <a:off x="3183699" y="5468085"/>
                  <a:ext cx="0" cy="417512"/>
                </a:xfrm>
                <a:custGeom>
                  <a:avLst/>
                  <a:gdLst>
                    <a:gd name="T0" fmla="*/ 263 h 263"/>
                    <a:gd name="T1" fmla="*/ 0 h 263"/>
                    <a:gd name="T2" fmla="*/ 263 h 263"/>
                  </a:gdLst>
                  <a:ahLst/>
                  <a:cxnLst>
                    <a:cxn ang="0">
                      <a:pos x="0" y="T0"/>
                    </a:cxn>
                    <a:cxn ang="0">
                      <a:pos x="0" y="T1"/>
                    </a:cxn>
                    <a:cxn ang="0">
                      <a:pos x="0" y="T2"/>
                    </a:cxn>
                  </a:cxnLst>
                  <a:rect l="0" t="0" r="r" b="b"/>
                  <a:pathLst>
                    <a:path h="263">
                      <a:moveTo>
                        <a:pt x="0" y="263"/>
                      </a:moveTo>
                      <a:lnTo>
                        <a:pt x="0" y="0"/>
                      </a:lnTo>
                      <a:lnTo>
                        <a:pt x="0" y="263"/>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04" name="Line 283"/>
                <p:cNvSpPr>
                  <a:spLocks noChangeShapeType="1"/>
                </p:cNvSpPr>
                <p:nvPr/>
              </p:nvSpPr>
              <p:spPr bwMode="auto">
                <a:xfrm flipV="1">
                  <a:off x="3183699" y="5468085"/>
                  <a:ext cx="0" cy="4175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05" name="Line 284"/>
                <p:cNvSpPr>
                  <a:spLocks noChangeShapeType="1"/>
                </p:cNvSpPr>
                <p:nvPr/>
              </p:nvSpPr>
              <p:spPr bwMode="auto">
                <a:xfrm flipV="1">
                  <a:off x="3183699" y="5640140"/>
                  <a:ext cx="0" cy="255587"/>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grpSp>
          <p:sp>
            <p:nvSpPr>
              <p:cNvPr id="102" name="Freeform 285"/>
              <p:cNvSpPr>
                <a:spLocks/>
              </p:cNvSpPr>
              <p:nvPr/>
            </p:nvSpPr>
            <p:spPr bwMode="auto">
              <a:xfrm>
                <a:off x="3070987" y="5468085"/>
                <a:ext cx="225425" cy="192087"/>
              </a:xfrm>
              <a:custGeom>
                <a:avLst/>
                <a:gdLst>
                  <a:gd name="T0" fmla="*/ 142 w 142"/>
                  <a:gd name="T1" fmla="*/ 121 h 121"/>
                  <a:gd name="T2" fmla="*/ 71 w 142"/>
                  <a:gd name="T3" fmla="*/ 0 h 121"/>
                  <a:gd name="T4" fmla="*/ 0 w 142"/>
                  <a:gd name="T5" fmla="*/ 121 h 121"/>
                  <a:gd name="T6" fmla="*/ 142 w 142"/>
                  <a:gd name="T7" fmla="*/ 121 h 121"/>
                </a:gdLst>
                <a:ahLst/>
                <a:cxnLst>
                  <a:cxn ang="0">
                    <a:pos x="T0" y="T1"/>
                  </a:cxn>
                  <a:cxn ang="0">
                    <a:pos x="T2" y="T3"/>
                  </a:cxn>
                  <a:cxn ang="0">
                    <a:pos x="T4" y="T5"/>
                  </a:cxn>
                  <a:cxn ang="0">
                    <a:pos x="T6" y="T7"/>
                  </a:cxn>
                </a:cxnLst>
                <a:rect l="0" t="0" r="r" b="b"/>
                <a:pathLst>
                  <a:path w="142" h="121">
                    <a:moveTo>
                      <a:pt x="142" y="121"/>
                    </a:moveTo>
                    <a:lnTo>
                      <a:pt x="71" y="0"/>
                    </a:lnTo>
                    <a:lnTo>
                      <a:pt x="0" y="121"/>
                    </a:lnTo>
                    <a:lnTo>
                      <a:pt x="142"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grpSp>
        <p:grpSp>
          <p:nvGrpSpPr>
            <p:cNvPr id="144" name="Group 143"/>
            <p:cNvGrpSpPr/>
            <p:nvPr/>
          </p:nvGrpSpPr>
          <p:grpSpPr>
            <a:xfrm>
              <a:off x="574563" y="5605413"/>
              <a:ext cx="657307" cy="568649"/>
              <a:chOff x="812975" y="5712105"/>
              <a:chExt cx="657307" cy="568649"/>
            </a:xfrm>
          </p:grpSpPr>
          <p:sp>
            <p:nvSpPr>
              <p:cNvPr id="135" name="Oval 144"/>
              <p:cNvSpPr>
                <a:spLocks noChangeArrowheads="1"/>
              </p:cNvSpPr>
              <p:nvPr/>
            </p:nvSpPr>
            <p:spPr bwMode="auto">
              <a:xfrm>
                <a:off x="1000986" y="5712105"/>
                <a:ext cx="257175" cy="257175"/>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36" name="Oval 145"/>
              <p:cNvSpPr>
                <a:spLocks noChangeArrowheads="1"/>
              </p:cNvSpPr>
              <p:nvPr/>
            </p:nvSpPr>
            <p:spPr bwMode="auto">
              <a:xfrm>
                <a:off x="1213107" y="5990549"/>
                <a:ext cx="257175" cy="257175"/>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37" name="Oval 147"/>
              <p:cNvSpPr>
                <a:spLocks noChangeArrowheads="1"/>
              </p:cNvSpPr>
              <p:nvPr/>
            </p:nvSpPr>
            <p:spPr bwMode="auto">
              <a:xfrm>
                <a:off x="997919" y="6023579"/>
                <a:ext cx="257175" cy="257175"/>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38" name="Oval 149"/>
              <p:cNvSpPr>
                <a:spLocks noChangeArrowheads="1"/>
              </p:cNvSpPr>
              <p:nvPr/>
            </p:nvSpPr>
            <p:spPr bwMode="auto">
              <a:xfrm>
                <a:off x="1207217" y="5764816"/>
                <a:ext cx="257175" cy="258763"/>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39" name="Oval 150"/>
              <p:cNvSpPr>
                <a:spLocks noChangeArrowheads="1"/>
              </p:cNvSpPr>
              <p:nvPr/>
            </p:nvSpPr>
            <p:spPr bwMode="auto">
              <a:xfrm>
                <a:off x="815356" y="5980028"/>
                <a:ext cx="252413" cy="258763"/>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40" name="Rectangle 290"/>
              <p:cNvSpPr>
                <a:spLocks noChangeArrowheads="1"/>
              </p:cNvSpPr>
              <p:nvPr/>
            </p:nvSpPr>
            <p:spPr bwMode="auto">
              <a:xfrm>
                <a:off x="1285232" y="5715802"/>
                <a:ext cx="140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ED1F24"/>
                    </a:solidFill>
                    <a:effectLst/>
                    <a:latin typeface="Calibri" pitchFamily="34" charset="0"/>
                  </a:rPr>
                  <a:t>x</a:t>
                </a:r>
                <a:endParaRPr kumimoji="0" lang="en-US" altLang="en-US" sz="2000" b="0" i="0" u="none" strike="noStrike" cap="none" normalizeH="0" baseline="0" dirty="0" smtClean="0">
                  <a:ln>
                    <a:noFill/>
                  </a:ln>
                  <a:solidFill>
                    <a:schemeClr val="tx1"/>
                  </a:solidFill>
                  <a:effectLst/>
                  <a:latin typeface="Calibri" pitchFamily="34" charset="0"/>
                </a:endParaRPr>
              </a:p>
            </p:txBody>
          </p:sp>
          <p:sp>
            <p:nvSpPr>
              <p:cNvPr id="141" name="Rectangle 290"/>
              <p:cNvSpPr>
                <a:spLocks noChangeArrowheads="1"/>
              </p:cNvSpPr>
              <p:nvPr/>
            </p:nvSpPr>
            <p:spPr bwMode="auto">
              <a:xfrm>
                <a:off x="888621" y="5928280"/>
                <a:ext cx="1106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ED1F24"/>
                    </a:solidFill>
                    <a:effectLst/>
                    <a:latin typeface="Calibri" pitchFamily="34" charset="0"/>
                  </a:rPr>
                  <a:t>x</a:t>
                </a:r>
                <a:endParaRPr kumimoji="0" lang="en-US" altLang="en-US" sz="2000" b="0" i="0" u="none" strike="noStrike" cap="none" normalizeH="0" baseline="0" dirty="0" smtClean="0">
                  <a:ln>
                    <a:noFill/>
                  </a:ln>
                  <a:solidFill>
                    <a:schemeClr val="tx1"/>
                  </a:solidFill>
                  <a:effectLst/>
                  <a:latin typeface="Calibri" pitchFamily="34" charset="0"/>
                </a:endParaRPr>
              </a:p>
            </p:txBody>
          </p:sp>
          <p:sp>
            <p:nvSpPr>
              <p:cNvPr id="142" name="Oval 148"/>
              <p:cNvSpPr>
                <a:spLocks noChangeArrowheads="1"/>
              </p:cNvSpPr>
              <p:nvPr/>
            </p:nvSpPr>
            <p:spPr bwMode="auto">
              <a:xfrm>
                <a:off x="985807" y="5813389"/>
                <a:ext cx="257175" cy="257175"/>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sp>
            <p:nvSpPr>
              <p:cNvPr id="143" name="Oval 144"/>
              <p:cNvSpPr>
                <a:spLocks noChangeArrowheads="1"/>
              </p:cNvSpPr>
              <p:nvPr/>
            </p:nvSpPr>
            <p:spPr bwMode="auto">
              <a:xfrm>
                <a:off x="812975" y="5746925"/>
                <a:ext cx="257175" cy="257175"/>
              </a:xfrm>
              <a:prstGeom prst="ellipse">
                <a:avLst/>
              </a:prstGeom>
              <a:solidFill>
                <a:schemeClr val="bg1"/>
              </a:soli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latin typeface="Calibri" pitchFamily="34" charset="0"/>
                </a:endParaRPr>
              </a:p>
            </p:txBody>
          </p:sp>
        </p:grpSp>
      </p:grpSp>
      <p:sp>
        <p:nvSpPr>
          <p:cNvPr id="81" name="TextBox 80"/>
          <p:cNvSpPr txBox="1"/>
          <p:nvPr/>
        </p:nvSpPr>
        <p:spPr>
          <a:xfrm>
            <a:off x="-76200" y="6687979"/>
            <a:ext cx="9023731" cy="246221"/>
          </a:xfrm>
          <a:prstGeom prst="rect">
            <a:avLst/>
          </a:prstGeom>
          <a:noFill/>
        </p:spPr>
        <p:txBody>
          <a:bodyPr wrap="square" rtlCol="0">
            <a:spAutoFit/>
          </a:bodyPr>
          <a:lstStyle/>
          <a:p>
            <a:r>
              <a:rPr lang="en-US" sz="1000" dirty="0" smtClean="0">
                <a:latin typeface="Calibri" pitchFamily="34" charset="0"/>
              </a:rPr>
              <a:t>Slide: Claire </a:t>
            </a:r>
            <a:r>
              <a:rPr lang="en-US" sz="1000" dirty="0" err="1" smtClean="0">
                <a:latin typeface="Calibri" pitchFamily="34" charset="0"/>
              </a:rPr>
              <a:t>McWhite</a:t>
            </a:r>
            <a:endParaRPr lang="en-US" sz="1000" dirty="0">
              <a:latin typeface="Calibri" pitchFamily="34" charset="0"/>
            </a:endParaRPr>
          </a:p>
        </p:txBody>
      </p:sp>
    </p:spTree>
    <p:extLst>
      <p:ext uri="{BB962C8B-B14F-4D97-AF65-F5344CB8AC3E}">
        <p14:creationId xmlns:p14="http://schemas.microsoft.com/office/powerpoint/2010/main" val="339840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asted-image.png"/>
          <p:cNvPicPr>
            <a:picLocks noChangeAspect="1"/>
          </p:cNvPicPr>
          <p:nvPr/>
        </p:nvPicPr>
        <p:blipFill rotWithShape="1">
          <a:blip r:embed="rId2">
            <a:extLst/>
          </a:blip>
          <a:srcRect l="13733" t="16397" r="12630" b="6863"/>
          <a:stretch/>
        </p:blipFill>
        <p:spPr>
          <a:xfrm>
            <a:off x="988949" y="1371600"/>
            <a:ext cx="7393051" cy="5272985"/>
          </a:xfrm>
          <a:prstGeom prst="rect">
            <a:avLst/>
          </a:prstGeom>
          <a:ln w="12700">
            <a:miter lim="400000"/>
          </a:ln>
        </p:spPr>
      </p:pic>
      <p:sp>
        <p:nvSpPr>
          <p:cNvPr id="148" name="Shape 148"/>
          <p:cNvSpPr/>
          <p:nvPr/>
        </p:nvSpPr>
        <p:spPr>
          <a:xfrm>
            <a:off x="-50102" y="-177859"/>
            <a:ext cx="9244204" cy="1549459"/>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lvl1pPr>
              <a:defRPr sz="6800">
                <a:solidFill>
                  <a:srgbClr val="000000"/>
                </a:solidFill>
              </a:defRPr>
            </a:lvl1pPr>
          </a:lstStyle>
          <a:p>
            <a:pPr algn="ctr"/>
            <a:r>
              <a:rPr sz="4800" b="1" dirty="0">
                <a:latin typeface="Calibri" pitchFamily="34" charset="0"/>
              </a:rPr>
              <a:t>We share genes with </a:t>
            </a:r>
            <a:r>
              <a:rPr lang="en-US" sz="4800" b="1" dirty="0" smtClean="0">
                <a:latin typeface="Calibri" pitchFamily="34" charset="0"/>
              </a:rPr>
              <a:t>almost</a:t>
            </a:r>
          </a:p>
          <a:p>
            <a:pPr algn="ctr"/>
            <a:r>
              <a:rPr sz="4800" b="1" dirty="0" smtClean="0">
                <a:latin typeface="Calibri" pitchFamily="34" charset="0"/>
              </a:rPr>
              <a:t>every </a:t>
            </a:r>
            <a:r>
              <a:rPr lang="en-US" sz="4800" b="1" dirty="0" smtClean="0">
                <a:latin typeface="Calibri" pitchFamily="34" charset="0"/>
              </a:rPr>
              <a:t>known </a:t>
            </a:r>
            <a:r>
              <a:rPr sz="4800" b="1" dirty="0" smtClean="0">
                <a:latin typeface="Calibri" pitchFamily="34" charset="0"/>
              </a:rPr>
              <a:t>organism</a:t>
            </a:r>
            <a:endParaRPr sz="4800" b="1" dirty="0">
              <a:latin typeface="Calibri" pitchFamily="34" charset="0"/>
            </a:endParaRPr>
          </a:p>
        </p:txBody>
      </p:sp>
      <p:sp>
        <p:nvSpPr>
          <p:cNvPr id="4" name="TextBox 3"/>
          <p:cNvSpPr txBox="1"/>
          <p:nvPr/>
        </p:nvSpPr>
        <p:spPr>
          <a:xfrm>
            <a:off x="-76200" y="6687979"/>
            <a:ext cx="9023731" cy="246221"/>
          </a:xfrm>
          <a:prstGeom prst="rect">
            <a:avLst/>
          </a:prstGeom>
          <a:noFill/>
        </p:spPr>
        <p:txBody>
          <a:bodyPr wrap="square" rtlCol="0">
            <a:spAutoFit/>
          </a:bodyPr>
          <a:lstStyle/>
          <a:p>
            <a:r>
              <a:rPr lang="en-US" sz="1000" dirty="0" smtClean="0">
                <a:latin typeface="Calibri" pitchFamily="34" charset="0"/>
              </a:rPr>
              <a:t>Image: </a:t>
            </a:r>
            <a:r>
              <a:rPr lang="en-US" sz="1000" dirty="0" err="1" smtClean="0">
                <a:latin typeface="Calibri" pitchFamily="34" charset="0"/>
              </a:rPr>
              <a:t>Aashiq</a:t>
            </a:r>
            <a:r>
              <a:rPr lang="en-US" sz="1000" dirty="0" smtClean="0">
                <a:latin typeface="Calibri" pitchFamily="34" charset="0"/>
              </a:rPr>
              <a:t> </a:t>
            </a:r>
            <a:r>
              <a:rPr lang="en-US" sz="1000" dirty="0" err="1" smtClean="0">
                <a:latin typeface="Calibri" pitchFamily="34" charset="0"/>
              </a:rPr>
              <a:t>Kachroo</a:t>
            </a:r>
            <a:r>
              <a:rPr lang="en-US" sz="1000" dirty="0" smtClean="0">
                <a:latin typeface="Calibri" pitchFamily="34" charset="0"/>
              </a:rPr>
              <a:t>, #’s from </a:t>
            </a:r>
            <a:r>
              <a:rPr lang="en-US" sz="1000" dirty="0" err="1" smtClean="0">
                <a:latin typeface="Calibri" pitchFamily="34" charset="0"/>
              </a:rPr>
              <a:t>InParanoid</a:t>
            </a:r>
            <a:endParaRPr lang="en-US" sz="1000" dirty="0">
              <a:latin typeface="Calibri" pitchFamily="34" charset="0"/>
            </a:endParaRPr>
          </a:p>
        </p:txBody>
      </p:sp>
      <p:sp>
        <p:nvSpPr>
          <p:cNvPr id="3" name="Rectangle 2"/>
          <p:cNvSpPr/>
          <p:nvPr/>
        </p:nvSpPr>
        <p:spPr>
          <a:xfrm>
            <a:off x="7391400" y="1676400"/>
            <a:ext cx="1143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133813" y="5257800"/>
            <a:ext cx="496373"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536554" y="6576275"/>
            <a:ext cx="845446"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9600" y="1700011"/>
            <a:ext cx="1143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8903" y="6521168"/>
            <a:ext cx="497983" cy="168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752600" y="6404860"/>
            <a:ext cx="708859"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181100" y="5523383"/>
            <a:ext cx="925929"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43000" y="4521642"/>
            <a:ext cx="791153"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262130" y="3546649"/>
            <a:ext cx="844899" cy="22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570119" y="2632248"/>
            <a:ext cx="891340"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692726" y="1973289"/>
            <a:ext cx="888674" cy="312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217570" y="1902655"/>
            <a:ext cx="964030"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156101" y="2704563"/>
            <a:ext cx="1056068" cy="27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899343" y="3565206"/>
            <a:ext cx="1034043" cy="259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173532" y="4391697"/>
            <a:ext cx="1120462" cy="373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827695" y="5409128"/>
            <a:ext cx="1028418" cy="24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886956" y="6374506"/>
            <a:ext cx="1222182" cy="258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600" y="5186188"/>
            <a:ext cx="960519" cy="461665"/>
          </a:xfrm>
          <a:prstGeom prst="rect">
            <a:avLst/>
          </a:prstGeom>
          <a:noFill/>
        </p:spPr>
        <p:txBody>
          <a:bodyPr wrap="none" rtlCol="0">
            <a:spAutoFit/>
          </a:bodyPr>
          <a:lstStyle/>
          <a:p>
            <a:r>
              <a:rPr lang="en-US" sz="2400" b="1" dirty="0" smtClean="0">
                <a:solidFill>
                  <a:srgbClr val="FF0000"/>
                </a:solidFill>
                <a:latin typeface="Calibri" pitchFamily="34" charset="0"/>
              </a:rPr>
              <a:t>~4300</a:t>
            </a:r>
            <a:endParaRPr lang="en-US" sz="2400" b="1" dirty="0">
              <a:solidFill>
                <a:srgbClr val="FF0000"/>
              </a:solidFill>
              <a:latin typeface="Calibri" pitchFamily="34" charset="0"/>
            </a:endParaRPr>
          </a:p>
        </p:txBody>
      </p:sp>
      <p:sp>
        <p:nvSpPr>
          <p:cNvPr id="6" name="TextBox 5"/>
          <p:cNvSpPr txBox="1"/>
          <p:nvPr/>
        </p:nvSpPr>
        <p:spPr>
          <a:xfrm>
            <a:off x="258681" y="3733800"/>
            <a:ext cx="960519" cy="461665"/>
          </a:xfrm>
          <a:prstGeom prst="rect">
            <a:avLst/>
          </a:prstGeom>
          <a:noFill/>
        </p:spPr>
        <p:txBody>
          <a:bodyPr wrap="none" rtlCol="0">
            <a:spAutoFit/>
          </a:bodyPr>
          <a:lstStyle/>
          <a:p>
            <a:r>
              <a:rPr lang="en-US" sz="2400" b="1" dirty="0" smtClean="0">
                <a:solidFill>
                  <a:srgbClr val="FF0000"/>
                </a:solidFill>
                <a:latin typeface="Calibri" pitchFamily="34" charset="0"/>
              </a:rPr>
              <a:t>~4200</a:t>
            </a:r>
            <a:endParaRPr lang="en-US" sz="2400" b="1" dirty="0">
              <a:solidFill>
                <a:srgbClr val="FF0000"/>
              </a:solidFill>
              <a:latin typeface="Calibri" pitchFamily="34" charset="0"/>
            </a:endParaRPr>
          </a:p>
        </p:txBody>
      </p:sp>
      <p:sp>
        <p:nvSpPr>
          <p:cNvPr id="11" name="TextBox 10"/>
          <p:cNvSpPr txBox="1"/>
          <p:nvPr/>
        </p:nvSpPr>
        <p:spPr>
          <a:xfrm>
            <a:off x="487281" y="2891135"/>
            <a:ext cx="960519" cy="461665"/>
          </a:xfrm>
          <a:prstGeom prst="rect">
            <a:avLst/>
          </a:prstGeom>
          <a:noFill/>
        </p:spPr>
        <p:txBody>
          <a:bodyPr wrap="none" rtlCol="0">
            <a:spAutoFit/>
          </a:bodyPr>
          <a:lstStyle/>
          <a:p>
            <a:r>
              <a:rPr lang="en-US" sz="2400" b="1" dirty="0" smtClean="0">
                <a:solidFill>
                  <a:srgbClr val="FF0000"/>
                </a:solidFill>
                <a:latin typeface="Calibri" pitchFamily="34" charset="0"/>
              </a:rPr>
              <a:t>~5900</a:t>
            </a:r>
            <a:endParaRPr lang="en-US" sz="2400" b="1" dirty="0">
              <a:solidFill>
                <a:srgbClr val="FF0000"/>
              </a:solidFill>
              <a:latin typeface="Calibri" pitchFamily="34" charset="0"/>
            </a:endParaRPr>
          </a:p>
        </p:txBody>
      </p:sp>
      <p:sp>
        <p:nvSpPr>
          <p:cNvPr id="12" name="TextBox 11"/>
          <p:cNvSpPr txBox="1"/>
          <p:nvPr/>
        </p:nvSpPr>
        <p:spPr>
          <a:xfrm>
            <a:off x="868281" y="1973289"/>
            <a:ext cx="960519" cy="461665"/>
          </a:xfrm>
          <a:prstGeom prst="rect">
            <a:avLst/>
          </a:prstGeom>
          <a:noFill/>
        </p:spPr>
        <p:txBody>
          <a:bodyPr wrap="none" rtlCol="0">
            <a:spAutoFit/>
          </a:bodyPr>
          <a:lstStyle/>
          <a:p>
            <a:r>
              <a:rPr lang="en-US" sz="2400" b="1" dirty="0" smtClean="0">
                <a:solidFill>
                  <a:srgbClr val="FF0000"/>
                </a:solidFill>
                <a:latin typeface="Calibri" pitchFamily="34" charset="0"/>
              </a:rPr>
              <a:t>~8800</a:t>
            </a:r>
            <a:endParaRPr lang="en-US" sz="2400" b="1" dirty="0">
              <a:solidFill>
                <a:srgbClr val="FF0000"/>
              </a:solidFill>
              <a:latin typeface="Calibri" pitchFamily="34" charset="0"/>
            </a:endParaRPr>
          </a:p>
        </p:txBody>
      </p:sp>
      <p:sp>
        <p:nvSpPr>
          <p:cNvPr id="13" name="TextBox 12"/>
          <p:cNvSpPr txBox="1"/>
          <p:nvPr/>
        </p:nvSpPr>
        <p:spPr>
          <a:xfrm>
            <a:off x="5973681" y="1295400"/>
            <a:ext cx="960519" cy="461665"/>
          </a:xfrm>
          <a:prstGeom prst="rect">
            <a:avLst/>
          </a:prstGeom>
          <a:noFill/>
        </p:spPr>
        <p:txBody>
          <a:bodyPr wrap="none" rtlCol="0">
            <a:spAutoFit/>
          </a:bodyPr>
          <a:lstStyle/>
          <a:p>
            <a:r>
              <a:rPr lang="en-US" sz="2400" b="1" dirty="0" smtClean="0">
                <a:solidFill>
                  <a:srgbClr val="FF0000"/>
                </a:solidFill>
                <a:latin typeface="Calibri" pitchFamily="34" charset="0"/>
              </a:rPr>
              <a:t>~9000</a:t>
            </a:r>
            <a:endParaRPr lang="en-US" sz="2400" b="1" dirty="0">
              <a:solidFill>
                <a:srgbClr val="FF0000"/>
              </a:solidFill>
              <a:latin typeface="Calibri" pitchFamily="34" charset="0"/>
            </a:endParaRPr>
          </a:p>
        </p:txBody>
      </p:sp>
      <p:sp>
        <p:nvSpPr>
          <p:cNvPr id="14" name="TextBox 13"/>
          <p:cNvSpPr txBox="1"/>
          <p:nvPr/>
        </p:nvSpPr>
        <p:spPr>
          <a:xfrm>
            <a:off x="7189789" y="1973289"/>
            <a:ext cx="1116011" cy="461665"/>
          </a:xfrm>
          <a:prstGeom prst="rect">
            <a:avLst/>
          </a:prstGeom>
          <a:noFill/>
        </p:spPr>
        <p:txBody>
          <a:bodyPr wrap="none" rtlCol="0">
            <a:spAutoFit/>
          </a:bodyPr>
          <a:lstStyle/>
          <a:p>
            <a:r>
              <a:rPr lang="en-US" sz="2400" b="1" dirty="0" smtClean="0">
                <a:solidFill>
                  <a:srgbClr val="FF0000"/>
                </a:solidFill>
                <a:latin typeface="Calibri" pitchFamily="34" charset="0"/>
              </a:rPr>
              <a:t>~12000</a:t>
            </a:r>
            <a:endParaRPr lang="en-US" sz="2400" b="1" dirty="0">
              <a:solidFill>
                <a:srgbClr val="FF0000"/>
              </a:solidFill>
              <a:latin typeface="Calibri" pitchFamily="34" charset="0"/>
            </a:endParaRPr>
          </a:p>
        </p:txBody>
      </p:sp>
      <p:sp>
        <p:nvSpPr>
          <p:cNvPr id="15" name="TextBox 14"/>
          <p:cNvSpPr txBox="1"/>
          <p:nvPr/>
        </p:nvSpPr>
        <p:spPr>
          <a:xfrm>
            <a:off x="2069434" y="1295400"/>
            <a:ext cx="960519" cy="461665"/>
          </a:xfrm>
          <a:prstGeom prst="rect">
            <a:avLst/>
          </a:prstGeom>
          <a:noFill/>
        </p:spPr>
        <p:txBody>
          <a:bodyPr wrap="none" rtlCol="0">
            <a:spAutoFit/>
          </a:bodyPr>
          <a:lstStyle/>
          <a:p>
            <a:r>
              <a:rPr lang="en-US" sz="2400" b="1" dirty="0" smtClean="0">
                <a:solidFill>
                  <a:srgbClr val="FF0000"/>
                </a:solidFill>
                <a:latin typeface="Calibri" pitchFamily="34" charset="0"/>
              </a:rPr>
              <a:t>~9000</a:t>
            </a:r>
            <a:endParaRPr lang="en-US" sz="2400" b="1" dirty="0">
              <a:solidFill>
                <a:srgbClr val="FF0000"/>
              </a:solidFill>
              <a:latin typeface="Calibri" pitchFamily="34" charset="0"/>
            </a:endParaRPr>
          </a:p>
        </p:txBody>
      </p:sp>
      <p:sp>
        <p:nvSpPr>
          <p:cNvPr id="18" name="TextBox 17"/>
          <p:cNvSpPr txBox="1"/>
          <p:nvPr/>
        </p:nvSpPr>
        <p:spPr>
          <a:xfrm>
            <a:off x="7769572" y="2891135"/>
            <a:ext cx="1116011" cy="461665"/>
          </a:xfrm>
          <a:prstGeom prst="rect">
            <a:avLst/>
          </a:prstGeom>
          <a:noFill/>
        </p:spPr>
        <p:txBody>
          <a:bodyPr wrap="none" rtlCol="0">
            <a:spAutoFit/>
          </a:bodyPr>
          <a:lstStyle/>
          <a:p>
            <a:r>
              <a:rPr lang="en-US" sz="2400" b="1" dirty="0" smtClean="0">
                <a:solidFill>
                  <a:srgbClr val="FF0000"/>
                </a:solidFill>
                <a:latin typeface="Calibri" pitchFamily="34" charset="0"/>
              </a:rPr>
              <a:t>~12000</a:t>
            </a:r>
            <a:endParaRPr lang="en-US" sz="2400" b="1" dirty="0">
              <a:solidFill>
                <a:srgbClr val="FF0000"/>
              </a:solidFill>
              <a:latin typeface="Calibri" pitchFamily="34" charset="0"/>
            </a:endParaRPr>
          </a:p>
        </p:txBody>
      </p:sp>
      <p:sp>
        <p:nvSpPr>
          <p:cNvPr id="16" name="TextBox 15"/>
          <p:cNvSpPr txBox="1"/>
          <p:nvPr/>
        </p:nvSpPr>
        <p:spPr>
          <a:xfrm>
            <a:off x="404019" y="6174028"/>
            <a:ext cx="960519" cy="461665"/>
          </a:xfrm>
          <a:prstGeom prst="rect">
            <a:avLst/>
          </a:prstGeom>
          <a:noFill/>
        </p:spPr>
        <p:txBody>
          <a:bodyPr wrap="none" rtlCol="0">
            <a:spAutoFit/>
          </a:bodyPr>
          <a:lstStyle/>
          <a:p>
            <a:r>
              <a:rPr lang="en-US" sz="2400" b="1" dirty="0" smtClean="0">
                <a:solidFill>
                  <a:srgbClr val="FF0000"/>
                </a:solidFill>
                <a:latin typeface="Calibri" pitchFamily="34" charset="0"/>
              </a:rPr>
              <a:t>~1100</a:t>
            </a:r>
            <a:endParaRPr lang="en-US" sz="2400" b="1" dirty="0">
              <a:solidFill>
                <a:srgbClr val="FF0000"/>
              </a:solidFill>
              <a:latin typeface="Calibri" pitchFamily="34" charset="0"/>
            </a:endParaRPr>
          </a:p>
        </p:txBody>
      </p:sp>
      <p:sp>
        <p:nvSpPr>
          <p:cNvPr id="17" name="TextBox 16"/>
          <p:cNvSpPr txBox="1"/>
          <p:nvPr/>
        </p:nvSpPr>
        <p:spPr>
          <a:xfrm>
            <a:off x="8077200" y="5186188"/>
            <a:ext cx="1116011" cy="461665"/>
          </a:xfrm>
          <a:prstGeom prst="rect">
            <a:avLst/>
          </a:prstGeom>
          <a:noFill/>
        </p:spPr>
        <p:txBody>
          <a:bodyPr wrap="none" rtlCol="0">
            <a:spAutoFit/>
          </a:bodyPr>
          <a:lstStyle/>
          <a:p>
            <a:r>
              <a:rPr lang="en-US" sz="2400" b="1" dirty="0" smtClean="0">
                <a:solidFill>
                  <a:srgbClr val="FF0000"/>
                </a:solidFill>
                <a:latin typeface="Calibri" pitchFamily="34" charset="0"/>
              </a:rPr>
              <a:t>~16000</a:t>
            </a:r>
            <a:endParaRPr lang="en-US" sz="2400" b="1" dirty="0">
              <a:solidFill>
                <a:srgbClr val="FF0000"/>
              </a:solidFill>
              <a:latin typeface="Calibri" pitchFamily="34" charset="0"/>
            </a:endParaRPr>
          </a:p>
        </p:txBody>
      </p:sp>
      <p:sp>
        <p:nvSpPr>
          <p:cNvPr id="19" name="TextBox 18"/>
          <p:cNvSpPr txBox="1"/>
          <p:nvPr/>
        </p:nvSpPr>
        <p:spPr>
          <a:xfrm>
            <a:off x="7772400" y="6174028"/>
            <a:ext cx="1116011" cy="461665"/>
          </a:xfrm>
          <a:prstGeom prst="rect">
            <a:avLst/>
          </a:prstGeom>
          <a:noFill/>
        </p:spPr>
        <p:txBody>
          <a:bodyPr wrap="none" rtlCol="0">
            <a:spAutoFit/>
          </a:bodyPr>
          <a:lstStyle/>
          <a:p>
            <a:r>
              <a:rPr lang="en-US" sz="2400" b="1" dirty="0" smtClean="0">
                <a:solidFill>
                  <a:srgbClr val="FF0000"/>
                </a:solidFill>
                <a:latin typeface="Calibri" pitchFamily="34" charset="0"/>
              </a:rPr>
              <a:t>~18000</a:t>
            </a:r>
            <a:endParaRPr lang="en-US" sz="2400" b="1" dirty="0">
              <a:solidFill>
                <a:srgbClr val="FF0000"/>
              </a:solidFill>
              <a:latin typeface="Calibri" pitchFamily="34" charset="0"/>
            </a:endParaRPr>
          </a:p>
        </p:txBody>
      </p:sp>
      <p:sp>
        <p:nvSpPr>
          <p:cNvPr id="22" name="TextBox 21"/>
          <p:cNvSpPr txBox="1"/>
          <p:nvPr/>
        </p:nvSpPr>
        <p:spPr>
          <a:xfrm>
            <a:off x="8027989" y="3733800"/>
            <a:ext cx="1116011" cy="461665"/>
          </a:xfrm>
          <a:prstGeom prst="rect">
            <a:avLst/>
          </a:prstGeom>
          <a:noFill/>
        </p:spPr>
        <p:txBody>
          <a:bodyPr wrap="none" rtlCol="0">
            <a:spAutoFit/>
          </a:bodyPr>
          <a:lstStyle/>
          <a:p>
            <a:r>
              <a:rPr lang="en-US" sz="2400" b="1" dirty="0" smtClean="0">
                <a:solidFill>
                  <a:srgbClr val="FF0000"/>
                </a:solidFill>
                <a:latin typeface="Calibri" pitchFamily="34" charset="0"/>
              </a:rPr>
              <a:t>~13000</a:t>
            </a:r>
            <a:endParaRPr lang="en-US" sz="2400" b="1" dirty="0">
              <a:solidFill>
                <a:srgbClr val="FF0000"/>
              </a:solidFill>
              <a:latin typeface="Calibri" pitchFamily="34" charset="0"/>
            </a:endParaRPr>
          </a:p>
        </p:txBody>
      </p:sp>
    </p:spTree>
    <p:extLst>
      <p:ext uri="{BB962C8B-B14F-4D97-AF65-F5344CB8AC3E}">
        <p14:creationId xmlns:p14="http://schemas.microsoft.com/office/powerpoint/2010/main" val="4138329435"/>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4419600" y="685800"/>
            <a:ext cx="4724400" cy="5262979"/>
          </a:xfrm>
          <a:prstGeom prst="rect">
            <a:avLst/>
          </a:prstGeom>
          <a:noFill/>
          <a:ln w="9525" algn="ctr">
            <a:noFill/>
            <a:miter lim="800000"/>
            <a:headEnd/>
            <a:tailEnd/>
          </a:ln>
          <a:effectLst/>
        </p:spPr>
        <p:txBody>
          <a:bodyPr wrap="square">
            <a:spAutoFit/>
          </a:bodyPr>
          <a:lstStyle/>
          <a:p>
            <a:pPr algn="ctr">
              <a:defRPr/>
            </a:pPr>
            <a:r>
              <a:rPr lang="en-US" sz="4800" b="1" dirty="0" smtClean="0">
                <a:latin typeface="Calibri" pitchFamily="34" charset="0"/>
                <a:cs typeface="Calibri" pitchFamily="34" charset="0"/>
              </a:rPr>
              <a:t>Corollary: All</a:t>
            </a:r>
            <a:r>
              <a:rPr lang="en-US" sz="4800" b="1" dirty="0">
                <a:latin typeface="Calibri" pitchFamily="34" charset="0"/>
                <a:cs typeface="Calibri" pitchFamily="34" charset="0"/>
              </a:rPr>
              <a:t> genetic traits and </a:t>
            </a:r>
            <a:r>
              <a:rPr lang="en-US" sz="4800" b="1" dirty="0" smtClean="0">
                <a:latin typeface="Calibri" pitchFamily="34" charset="0"/>
                <a:cs typeface="Calibri" pitchFamily="34" charset="0"/>
              </a:rPr>
              <a:t>diseases affect </a:t>
            </a:r>
            <a:r>
              <a:rPr lang="en-US" sz="4800" b="1" dirty="0">
                <a:latin typeface="Calibri" pitchFamily="34" charset="0"/>
                <a:cs typeface="Calibri" pitchFamily="34" charset="0"/>
              </a:rPr>
              <a:t>molecular structures that are evolutionarily conserved. </a:t>
            </a:r>
            <a:endParaRPr lang="en-US" sz="4800" b="1" dirty="0" smtClean="0">
              <a:latin typeface="Calibri" pitchFamily="34" charset="0"/>
              <a:cs typeface="Calibri" pitchFamily="34" charset="0"/>
            </a:endParaRPr>
          </a:p>
        </p:txBody>
      </p:sp>
      <p:pic>
        <p:nvPicPr>
          <p:cNvPr id="8" name="Picture 7" descr="RemadeDarkerIllustration"/>
          <p:cNvPicPr>
            <a:picLocks noChangeAspect="1" noChangeArrowheads="1"/>
          </p:cNvPicPr>
          <p:nvPr/>
        </p:nvPicPr>
        <p:blipFill>
          <a:blip r:embed="rId2" cstate="print"/>
          <a:srcRect l="1176" t="909" r="1176" b="909"/>
          <a:stretch>
            <a:fillRect/>
          </a:stretch>
        </p:blipFill>
        <p:spPr bwMode="auto">
          <a:xfrm>
            <a:off x="0" y="294032"/>
            <a:ext cx="4343400" cy="5649568"/>
          </a:xfrm>
          <a:prstGeom prst="rect">
            <a:avLst/>
          </a:prstGeom>
          <a:noFill/>
          <a:ln w="9525">
            <a:noFill/>
            <a:miter lim="800000"/>
            <a:headEnd/>
            <a:tailEnd/>
          </a:ln>
        </p:spPr>
      </p:pic>
      <p:sp>
        <p:nvSpPr>
          <p:cNvPr id="4" name="Text Box 11"/>
          <p:cNvSpPr txBox="1">
            <a:spLocks noChangeArrowheads="1"/>
          </p:cNvSpPr>
          <p:nvPr/>
        </p:nvSpPr>
        <p:spPr bwMode="auto">
          <a:xfrm>
            <a:off x="-76200" y="6629400"/>
            <a:ext cx="16954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i="1" dirty="0">
                <a:solidFill>
                  <a:srgbClr val="C0C0C0"/>
                </a:solidFill>
              </a:rPr>
              <a:t>Illustration by Kathryn Weir</a:t>
            </a:r>
          </a:p>
        </p:txBody>
      </p:sp>
    </p:spTree>
    <p:extLst>
      <p:ext uri="{BB962C8B-B14F-4D97-AF65-F5344CB8AC3E}">
        <p14:creationId xmlns:p14="http://schemas.microsoft.com/office/powerpoint/2010/main" val="2920538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323" y="75127"/>
            <a:ext cx="8543877" cy="523220"/>
          </a:xfrm>
          <a:prstGeom prst="rect">
            <a:avLst/>
          </a:prstGeom>
          <a:noFill/>
        </p:spPr>
        <p:txBody>
          <a:bodyPr wrap="none" rtlCol="0">
            <a:spAutoFit/>
          </a:bodyPr>
          <a:lstStyle/>
          <a:p>
            <a:r>
              <a:rPr lang="en-US" sz="2800" b="1" dirty="0" smtClean="0">
                <a:latin typeface="Calibri" pitchFamily="34" charset="0"/>
              </a:rPr>
              <a:t>Comparative evolution studies rely on finding </a:t>
            </a:r>
            <a:r>
              <a:rPr lang="en-US" sz="2800" b="1" dirty="0" err="1" smtClean="0">
                <a:latin typeface="Calibri" pitchFamily="34" charset="0"/>
              </a:rPr>
              <a:t>orthologs</a:t>
            </a:r>
            <a:r>
              <a:rPr lang="en-US" sz="2800" b="1" dirty="0" smtClean="0">
                <a:latin typeface="Calibri" pitchFamily="34" charset="0"/>
              </a:rPr>
              <a:t> </a:t>
            </a:r>
            <a:endParaRPr lang="en-US" sz="2800" b="1" dirty="0">
              <a:latin typeface="Calibri" pitchFamily="34" charset="0"/>
            </a:endParaRPr>
          </a:p>
        </p:txBody>
      </p:sp>
      <p:sp>
        <p:nvSpPr>
          <p:cNvPr id="12" name="TextBox 11"/>
          <p:cNvSpPr txBox="1"/>
          <p:nvPr/>
        </p:nvSpPr>
        <p:spPr>
          <a:xfrm>
            <a:off x="490561" y="1905000"/>
            <a:ext cx="8153400" cy="2677656"/>
          </a:xfrm>
          <a:prstGeom prst="rect">
            <a:avLst/>
          </a:prstGeom>
          <a:noFill/>
        </p:spPr>
        <p:txBody>
          <a:bodyPr wrap="square" rtlCol="0">
            <a:spAutoFit/>
          </a:bodyPr>
          <a:lstStyle/>
          <a:p>
            <a:r>
              <a:rPr lang="en-US" sz="2800" b="1" u="sng" dirty="0" err="1" smtClean="0">
                <a:latin typeface="Calibri" pitchFamily="34" charset="0"/>
              </a:rPr>
              <a:t>Orthologs</a:t>
            </a:r>
            <a:r>
              <a:rPr lang="en-US" sz="2800" b="1" dirty="0" smtClean="0">
                <a:latin typeface="Calibri" pitchFamily="34" charset="0"/>
              </a:rPr>
              <a:t> = genes </a:t>
            </a:r>
            <a:r>
              <a:rPr lang="en-US" sz="2800" b="1" dirty="0">
                <a:latin typeface="Calibri" pitchFamily="34" charset="0"/>
              </a:rPr>
              <a:t>from </a:t>
            </a:r>
            <a:r>
              <a:rPr lang="en-US" sz="2800" b="1" dirty="0" smtClean="0">
                <a:latin typeface="Calibri" pitchFamily="34" charset="0"/>
              </a:rPr>
              <a:t>different </a:t>
            </a:r>
            <a:r>
              <a:rPr lang="en-US" sz="2800" b="1" dirty="0">
                <a:latin typeface="Calibri" pitchFamily="34" charset="0"/>
              </a:rPr>
              <a:t>species </a:t>
            </a:r>
            <a:r>
              <a:rPr lang="en-US" sz="2800" b="1" dirty="0" smtClean="0">
                <a:latin typeface="Calibri" pitchFamily="34" charset="0"/>
              </a:rPr>
              <a:t>that derive </a:t>
            </a:r>
            <a:r>
              <a:rPr lang="en-US" sz="2800" b="1" dirty="0">
                <a:latin typeface="Calibri" pitchFamily="34" charset="0"/>
              </a:rPr>
              <a:t>from a single gene in the </a:t>
            </a:r>
            <a:r>
              <a:rPr lang="en-US" sz="2800" b="1" dirty="0" smtClean="0">
                <a:latin typeface="Calibri" pitchFamily="34" charset="0"/>
              </a:rPr>
              <a:t>last common </a:t>
            </a:r>
            <a:r>
              <a:rPr lang="en-US" sz="2800" b="1" dirty="0">
                <a:latin typeface="Calibri" pitchFamily="34" charset="0"/>
              </a:rPr>
              <a:t>ancestor of the </a:t>
            </a:r>
            <a:r>
              <a:rPr lang="en-US" sz="2800" b="1" dirty="0" smtClean="0">
                <a:latin typeface="Calibri" pitchFamily="34" charset="0"/>
              </a:rPr>
              <a:t>species </a:t>
            </a:r>
          </a:p>
          <a:p>
            <a:endParaRPr lang="en-US" sz="2800" b="1" dirty="0" smtClean="0">
              <a:latin typeface="Calibri" pitchFamily="34" charset="0"/>
            </a:endParaRPr>
          </a:p>
          <a:p>
            <a:r>
              <a:rPr lang="en-US" sz="2800" b="1" u="sng" dirty="0" err="1" smtClean="0">
                <a:latin typeface="Calibri" pitchFamily="34" charset="0"/>
              </a:rPr>
              <a:t>Paralogs</a:t>
            </a:r>
            <a:r>
              <a:rPr lang="en-US" sz="2800" b="1" dirty="0" smtClean="0">
                <a:latin typeface="Calibri" pitchFamily="34" charset="0"/>
              </a:rPr>
              <a:t> = genes </a:t>
            </a:r>
            <a:r>
              <a:rPr lang="en-US" sz="2800" b="1" dirty="0">
                <a:latin typeface="Calibri" pitchFamily="34" charset="0"/>
              </a:rPr>
              <a:t>that derive from a single gene </a:t>
            </a:r>
            <a:r>
              <a:rPr lang="en-US" sz="2800" b="1" dirty="0" smtClean="0">
                <a:latin typeface="Calibri" pitchFamily="34" charset="0"/>
              </a:rPr>
              <a:t>that was </a:t>
            </a:r>
            <a:r>
              <a:rPr lang="en-US" sz="2800" b="1" dirty="0">
                <a:latin typeface="Calibri" pitchFamily="34" charset="0"/>
              </a:rPr>
              <a:t>duplicated within a </a:t>
            </a:r>
            <a:r>
              <a:rPr lang="en-US" sz="2800" b="1" dirty="0" smtClean="0">
                <a:latin typeface="Calibri" pitchFamily="34" charset="0"/>
              </a:rPr>
              <a:t>genome  </a:t>
            </a:r>
            <a:endParaRPr lang="en-US" sz="2800" b="1" dirty="0">
              <a:latin typeface="Calibri" pitchFamily="34" charset="0"/>
            </a:endParaRPr>
          </a:p>
        </p:txBody>
      </p:sp>
    </p:spTree>
    <p:extLst>
      <p:ext uri="{BB962C8B-B14F-4D97-AF65-F5344CB8AC3E}">
        <p14:creationId xmlns:p14="http://schemas.microsoft.com/office/powerpoint/2010/main" val="27183989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323" y="75127"/>
            <a:ext cx="8543877" cy="523220"/>
          </a:xfrm>
          <a:prstGeom prst="rect">
            <a:avLst/>
          </a:prstGeom>
          <a:noFill/>
        </p:spPr>
        <p:txBody>
          <a:bodyPr wrap="none" rtlCol="0">
            <a:spAutoFit/>
          </a:bodyPr>
          <a:lstStyle/>
          <a:p>
            <a:r>
              <a:rPr lang="en-US" sz="2800" b="1" dirty="0" smtClean="0">
                <a:latin typeface="Calibri" pitchFamily="34" charset="0"/>
              </a:rPr>
              <a:t>Comparative evolution studies rely on finding </a:t>
            </a:r>
            <a:r>
              <a:rPr lang="en-US" sz="2800" b="1" dirty="0" err="1" smtClean="0">
                <a:latin typeface="Calibri" pitchFamily="34" charset="0"/>
              </a:rPr>
              <a:t>orthologs</a:t>
            </a:r>
            <a:r>
              <a:rPr lang="en-US" sz="2800" b="1" dirty="0" smtClean="0">
                <a:latin typeface="Calibri" pitchFamily="34" charset="0"/>
              </a:rPr>
              <a:t> </a:t>
            </a:r>
            <a:endParaRPr lang="en-US" sz="2800" b="1" dirty="0">
              <a:latin typeface="Calibri" pitchFamily="34" charset="0"/>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14400"/>
            <a:ext cx="7557804"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6200" y="914400"/>
            <a:ext cx="457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9282" y="6629400"/>
            <a:ext cx="2537682" cy="276999"/>
          </a:xfrm>
          <a:prstGeom prst="rect">
            <a:avLst/>
          </a:prstGeom>
          <a:noFill/>
        </p:spPr>
        <p:txBody>
          <a:bodyPr wrap="none" rtlCol="0">
            <a:spAutoFit/>
          </a:bodyPr>
          <a:lstStyle/>
          <a:p>
            <a:r>
              <a:rPr lang="en-US" sz="1200" i="1" dirty="0" smtClean="0">
                <a:latin typeface="Calibri" pitchFamily="34" charset="0"/>
              </a:rPr>
              <a:t>Trends in Genetics</a:t>
            </a:r>
            <a:r>
              <a:rPr lang="en-US" sz="1200" dirty="0" smtClean="0">
                <a:latin typeface="Calibri" pitchFamily="34" charset="0"/>
              </a:rPr>
              <a:t> 18:619–620 (2002)</a:t>
            </a:r>
            <a:endParaRPr lang="en-US" sz="1200" dirty="0">
              <a:latin typeface="Calibri" pitchFamily="34" charset="0"/>
            </a:endParaRPr>
          </a:p>
        </p:txBody>
      </p:sp>
      <p:sp>
        <p:nvSpPr>
          <p:cNvPr id="3" name="TextBox 2"/>
          <p:cNvSpPr txBox="1"/>
          <p:nvPr/>
        </p:nvSpPr>
        <p:spPr>
          <a:xfrm>
            <a:off x="7543800" y="1600200"/>
            <a:ext cx="1021626" cy="369332"/>
          </a:xfrm>
          <a:prstGeom prst="rect">
            <a:avLst/>
          </a:prstGeom>
          <a:noFill/>
        </p:spPr>
        <p:txBody>
          <a:bodyPr wrap="none" rtlCol="0">
            <a:spAutoFit/>
          </a:bodyPr>
          <a:lstStyle/>
          <a:p>
            <a:r>
              <a:rPr lang="en-US" sz="1800" b="1" i="1" dirty="0" err="1" smtClean="0">
                <a:solidFill>
                  <a:srgbClr val="FF0000"/>
                </a:solidFill>
                <a:latin typeface="Calibri" pitchFamily="34" charset="0"/>
              </a:rPr>
              <a:t>Paralogs</a:t>
            </a:r>
            <a:endParaRPr lang="en-US" sz="1800" b="1" i="1" dirty="0">
              <a:solidFill>
                <a:srgbClr val="FF0000"/>
              </a:solidFill>
              <a:latin typeface="Calibri" pitchFamily="34" charset="0"/>
            </a:endParaRPr>
          </a:p>
        </p:txBody>
      </p:sp>
      <p:sp>
        <p:nvSpPr>
          <p:cNvPr id="10" name="TextBox 9"/>
          <p:cNvSpPr txBox="1"/>
          <p:nvPr/>
        </p:nvSpPr>
        <p:spPr>
          <a:xfrm>
            <a:off x="7880628" y="2096869"/>
            <a:ext cx="1103187" cy="646331"/>
          </a:xfrm>
          <a:prstGeom prst="rect">
            <a:avLst/>
          </a:prstGeom>
          <a:noFill/>
        </p:spPr>
        <p:txBody>
          <a:bodyPr wrap="none" rtlCol="0">
            <a:spAutoFit/>
          </a:bodyPr>
          <a:lstStyle/>
          <a:p>
            <a:r>
              <a:rPr lang="en-US" sz="1800" b="1" i="1" dirty="0" smtClean="0">
                <a:solidFill>
                  <a:srgbClr val="FF0000"/>
                </a:solidFill>
                <a:latin typeface="Calibri" pitchFamily="34" charset="0"/>
              </a:rPr>
              <a:t>Co-</a:t>
            </a:r>
          </a:p>
          <a:p>
            <a:r>
              <a:rPr lang="en-US" sz="1800" b="1" i="1" dirty="0" err="1" smtClean="0">
                <a:solidFill>
                  <a:srgbClr val="FF0000"/>
                </a:solidFill>
                <a:latin typeface="Calibri" pitchFamily="34" charset="0"/>
              </a:rPr>
              <a:t>orthologs</a:t>
            </a:r>
            <a:endParaRPr lang="en-US" sz="1800" b="1" i="1" dirty="0">
              <a:solidFill>
                <a:srgbClr val="FF0000"/>
              </a:solidFill>
              <a:latin typeface="Calibri" pitchFamily="34" charset="0"/>
            </a:endParaRPr>
          </a:p>
        </p:txBody>
      </p:sp>
      <p:sp>
        <p:nvSpPr>
          <p:cNvPr id="4" name="Right Brace 3"/>
          <p:cNvSpPr/>
          <p:nvPr/>
        </p:nvSpPr>
        <p:spPr>
          <a:xfrm>
            <a:off x="7391400" y="14646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7543800" y="2819400"/>
            <a:ext cx="1021626" cy="369332"/>
          </a:xfrm>
          <a:prstGeom prst="rect">
            <a:avLst/>
          </a:prstGeom>
          <a:noFill/>
        </p:spPr>
        <p:txBody>
          <a:bodyPr wrap="none" rtlCol="0">
            <a:spAutoFit/>
          </a:bodyPr>
          <a:lstStyle/>
          <a:p>
            <a:r>
              <a:rPr lang="en-US" sz="1800" b="1" i="1" dirty="0" err="1" smtClean="0">
                <a:solidFill>
                  <a:srgbClr val="FF0000"/>
                </a:solidFill>
                <a:latin typeface="Calibri" pitchFamily="34" charset="0"/>
              </a:rPr>
              <a:t>Paralogs</a:t>
            </a:r>
            <a:endParaRPr lang="en-US" sz="1800" b="1" i="1" dirty="0">
              <a:solidFill>
                <a:srgbClr val="FF0000"/>
              </a:solidFill>
              <a:latin typeface="Calibri" pitchFamily="34" charset="0"/>
            </a:endParaRPr>
          </a:p>
        </p:txBody>
      </p:sp>
      <p:sp>
        <p:nvSpPr>
          <p:cNvPr id="12" name="Right Brace 11"/>
          <p:cNvSpPr/>
          <p:nvPr/>
        </p:nvSpPr>
        <p:spPr>
          <a:xfrm>
            <a:off x="7391400" y="26838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e 12"/>
          <p:cNvSpPr/>
          <p:nvPr/>
        </p:nvSpPr>
        <p:spPr>
          <a:xfrm>
            <a:off x="7696200" y="20742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7543800" y="4114800"/>
            <a:ext cx="1135247" cy="369332"/>
          </a:xfrm>
          <a:prstGeom prst="rect">
            <a:avLst/>
          </a:prstGeom>
          <a:noFill/>
        </p:spPr>
        <p:txBody>
          <a:bodyPr wrap="none" rtlCol="0">
            <a:spAutoFit/>
          </a:bodyPr>
          <a:lstStyle/>
          <a:p>
            <a:r>
              <a:rPr lang="en-US" sz="1800" b="1" i="1" dirty="0" err="1" smtClean="0">
                <a:solidFill>
                  <a:srgbClr val="FF0000"/>
                </a:solidFill>
                <a:latin typeface="Calibri" pitchFamily="34" charset="0"/>
              </a:rPr>
              <a:t>Orthologs</a:t>
            </a:r>
            <a:endParaRPr lang="en-US" sz="1800" b="1" i="1" dirty="0">
              <a:solidFill>
                <a:srgbClr val="FF0000"/>
              </a:solidFill>
              <a:latin typeface="Calibri" pitchFamily="34" charset="0"/>
            </a:endParaRPr>
          </a:p>
        </p:txBody>
      </p:sp>
      <p:sp>
        <p:nvSpPr>
          <p:cNvPr id="15" name="Right Brace 14"/>
          <p:cNvSpPr/>
          <p:nvPr/>
        </p:nvSpPr>
        <p:spPr>
          <a:xfrm>
            <a:off x="7391400" y="39792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5722785" y="5534561"/>
            <a:ext cx="3497415" cy="1323439"/>
          </a:xfrm>
          <a:prstGeom prst="rect">
            <a:avLst/>
          </a:prstGeom>
          <a:noFill/>
        </p:spPr>
        <p:txBody>
          <a:bodyPr wrap="square" rtlCol="0">
            <a:spAutoFit/>
          </a:bodyPr>
          <a:lstStyle/>
          <a:p>
            <a:pPr algn="r"/>
            <a:r>
              <a:rPr lang="en-US" b="1" dirty="0" smtClean="0">
                <a:solidFill>
                  <a:srgbClr val="FF0000"/>
                </a:solidFill>
              </a:rPr>
              <a:t>In/out-</a:t>
            </a:r>
            <a:r>
              <a:rPr lang="en-US" b="1" dirty="0" err="1" smtClean="0">
                <a:solidFill>
                  <a:srgbClr val="FF0000"/>
                </a:solidFill>
              </a:rPr>
              <a:t>paralogs</a:t>
            </a:r>
            <a:r>
              <a:rPr lang="en-US" b="1" dirty="0">
                <a:solidFill>
                  <a:srgbClr val="FF0000"/>
                </a:solidFill>
              </a:rPr>
              <a:t>: </a:t>
            </a:r>
            <a:r>
              <a:rPr lang="en-US" b="1" dirty="0" err="1">
                <a:solidFill>
                  <a:srgbClr val="FF0000"/>
                </a:solidFill>
              </a:rPr>
              <a:t>paralogs</a:t>
            </a:r>
            <a:r>
              <a:rPr lang="en-US" b="1" dirty="0">
                <a:solidFill>
                  <a:srgbClr val="FF0000"/>
                </a:solidFill>
              </a:rPr>
              <a:t> </a:t>
            </a:r>
            <a:r>
              <a:rPr lang="en-US" b="1" dirty="0" smtClean="0">
                <a:solidFill>
                  <a:srgbClr val="FF0000"/>
                </a:solidFill>
              </a:rPr>
              <a:t>that evolved </a:t>
            </a:r>
            <a:r>
              <a:rPr lang="en-US" b="1" dirty="0">
                <a:solidFill>
                  <a:srgbClr val="FF0000"/>
                </a:solidFill>
              </a:rPr>
              <a:t>by gene </a:t>
            </a:r>
            <a:r>
              <a:rPr lang="en-US" b="1" dirty="0" smtClean="0">
                <a:solidFill>
                  <a:srgbClr val="FF0000"/>
                </a:solidFill>
              </a:rPr>
              <a:t>duplication after/before the speciation event separating the lineages under consideration</a:t>
            </a:r>
            <a:endParaRPr lang="en-US" b="1" dirty="0">
              <a:solidFill>
                <a:srgbClr val="FF0000"/>
              </a:solidFill>
            </a:endParaRPr>
          </a:p>
        </p:txBody>
      </p:sp>
      <p:sp>
        <p:nvSpPr>
          <p:cNvPr id="16" name="TextBox 15"/>
          <p:cNvSpPr txBox="1"/>
          <p:nvPr/>
        </p:nvSpPr>
        <p:spPr>
          <a:xfrm>
            <a:off x="7162800" y="685800"/>
            <a:ext cx="1440047" cy="646331"/>
          </a:xfrm>
          <a:prstGeom prst="rect">
            <a:avLst/>
          </a:prstGeom>
          <a:noFill/>
        </p:spPr>
        <p:txBody>
          <a:bodyPr wrap="square" rtlCol="0">
            <a:spAutoFit/>
          </a:bodyPr>
          <a:lstStyle/>
          <a:p>
            <a:r>
              <a:rPr lang="en-US" sz="1800" b="1" i="1" dirty="0" err="1" smtClean="0">
                <a:solidFill>
                  <a:srgbClr val="FF0000"/>
                </a:solidFill>
                <a:latin typeface="Calibri" pitchFamily="34" charset="0"/>
              </a:rPr>
              <a:t>Ortholog</a:t>
            </a:r>
            <a:r>
              <a:rPr lang="en-US" sz="1800" b="1" i="1" dirty="0" smtClean="0">
                <a:solidFill>
                  <a:srgbClr val="FF0000"/>
                </a:solidFill>
                <a:latin typeface="Calibri" pitchFamily="34" charset="0"/>
              </a:rPr>
              <a:t> to all the rest</a:t>
            </a:r>
            <a:endParaRPr lang="en-US" sz="1800" b="1" i="1" dirty="0">
              <a:solidFill>
                <a:srgbClr val="FF0000"/>
              </a:solidFill>
              <a:latin typeface="Calibri" pitchFamily="34" charset="0"/>
            </a:endParaRPr>
          </a:p>
        </p:txBody>
      </p:sp>
    </p:spTree>
    <p:extLst>
      <p:ext uri="{BB962C8B-B14F-4D97-AF65-F5344CB8AC3E}">
        <p14:creationId xmlns:p14="http://schemas.microsoft.com/office/powerpoint/2010/main" val="389617790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46720</TotalTime>
  <Words>1828</Words>
  <Application>Microsoft Office PowerPoint</Application>
  <PresentationFormat>On-screen Show (4:3)</PresentationFormat>
  <Paragraphs>350</Paragraphs>
  <Slides>39</Slides>
  <Notes>14</Notes>
  <HiddenSlides>0</HiddenSlides>
  <MMClips>3</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ICMB, University of Texas at Austin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Marcotte</dc:creator>
  <cp:lastModifiedBy>Edward Marcotte</cp:lastModifiedBy>
  <cp:revision>1820</cp:revision>
  <cp:lastPrinted>2017-04-17T22:58:46Z</cp:lastPrinted>
  <dcterms:created xsi:type="dcterms:W3CDTF">2002-09-07T00:42:37Z</dcterms:created>
  <dcterms:modified xsi:type="dcterms:W3CDTF">2019-04-18T15:43:54Z</dcterms:modified>
</cp:coreProperties>
</file>