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1928" r:id="rId2"/>
    <p:sldId id="2093" r:id="rId3"/>
    <p:sldId id="2092" r:id="rId4"/>
    <p:sldId id="2110" r:id="rId5"/>
    <p:sldId id="2187" r:id="rId6"/>
    <p:sldId id="2111" r:id="rId7"/>
    <p:sldId id="2112" r:id="rId8"/>
    <p:sldId id="2113" r:id="rId9"/>
    <p:sldId id="2114" r:id="rId10"/>
    <p:sldId id="2115" r:id="rId11"/>
    <p:sldId id="2116" r:id="rId12"/>
    <p:sldId id="2205" r:id="rId13"/>
    <p:sldId id="2166" r:id="rId14"/>
    <p:sldId id="2206" r:id="rId15"/>
    <p:sldId id="2197" r:id="rId16"/>
    <p:sldId id="2193" r:id="rId17"/>
    <p:sldId id="2195" r:id="rId18"/>
    <p:sldId id="2196" r:id="rId19"/>
    <p:sldId id="2201" r:id="rId20"/>
    <p:sldId id="2182" r:id="rId21"/>
    <p:sldId id="2198" r:id="rId22"/>
    <p:sldId id="2199" r:id="rId23"/>
    <p:sldId id="2158" r:id="rId24"/>
    <p:sldId id="2190" r:id="rId25"/>
    <p:sldId id="2028" r:id="rId26"/>
    <p:sldId id="2204" r:id="rId27"/>
    <p:sldId id="2173" r:id="rId28"/>
    <p:sldId id="2203" r:id="rId29"/>
    <p:sldId id="2175" r:id="rId30"/>
    <p:sldId id="2162" r:id="rId31"/>
    <p:sldId id="2200" r:id="rId32"/>
    <p:sldId id="2192" r:id="rId3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99"/>
    <a:srgbClr val="FFFF66"/>
    <a:srgbClr val="00FF00"/>
    <a:srgbClr val="33CC33"/>
    <a:srgbClr val="6600CC"/>
    <a:srgbClr val="00CCFF"/>
    <a:srgbClr val="993300"/>
    <a:srgbClr val="0080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457" autoAdjust="0"/>
    <p:restoredTop sz="89716" autoAdjust="0"/>
  </p:normalViewPr>
  <p:slideViewPr>
    <p:cSldViewPr>
      <p:cViewPr varScale="1">
        <p:scale>
          <a:sx n="123" d="100"/>
          <a:sy n="123" d="100"/>
        </p:scale>
        <p:origin x="-160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t" anchorCtr="0" compatLnSpc="1">
            <a:prstTxWarp prst="textNoShape">
              <a:avLst/>
            </a:prstTxWarp>
          </a:bodyPr>
          <a:lstStyle>
            <a:lvl1pPr defTabSz="91477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437" y="0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t" anchorCtr="0" compatLnSpc="1">
            <a:prstTxWarp prst="textNoShape">
              <a:avLst/>
            </a:prstTxWarp>
          </a:bodyPr>
          <a:lstStyle>
            <a:lvl1pPr algn="r" defTabSz="91477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0628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b" anchorCtr="0" compatLnSpc="1">
            <a:prstTxWarp prst="textNoShape">
              <a:avLst/>
            </a:prstTxWarp>
          </a:bodyPr>
          <a:lstStyle>
            <a:lvl1pPr defTabSz="91477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437" y="8830628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b" anchorCtr="0" compatLnSpc="1">
            <a:prstTxWarp prst="textNoShape">
              <a:avLst/>
            </a:prstTxWarp>
          </a:bodyPr>
          <a:lstStyle>
            <a:lvl1pPr algn="r" defTabSz="91477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D78E74-D8D3-48EA-930C-771606242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7728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t" anchorCtr="0" compatLnSpc="1">
            <a:prstTxWarp prst="textNoShape">
              <a:avLst/>
            </a:prstTxWarp>
          </a:bodyPr>
          <a:lstStyle>
            <a:lvl1pPr defTabSz="91477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031" y="0"/>
            <a:ext cx="303837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t" anchorCtr="0" compatLnSpc="1">
            <a:prstTxWarp prst="textNoShape">
              <a:avLst/>
            </a:prstTxWarp>
          </a:bodyPr>
          <a:lstStyle>
            <a:lvl1pPr algn="r" defTabSz="91477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253" y="4417700"/>
            <a:ext cx="5139898" cy="418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2217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b" anchorCtr="0" compatLnSpc="1">
            <a:prstTxWarp prst="textNoShape">
              <a:avLst/>
            </a:prstTxWarp>
          </a:bodyPr>
          <a:lstStyle>
            <a:lvl1pPr defTabSz="91477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031" y="8832217"/>
            <a:ext cx="303837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b" anchorCtr="0" compatLnSpc="1">
            <a:prstTxWarp prst="textNoShape">
              <a:avLst/>
            </a:prstTxWarp>
          </a:bodyPr>
          <a:lstStyle>
            <a:lvl1pPr algn="r" defTabSz="91477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15946CA-3914-445D-8178-77E01C262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8749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B94B9-EF16-45B8-93B2-12B7D52DCC36}" type="slidenum">
              <a:rPr lang="en-US"/>
              <a:pPr/>
              <a:t>23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934721" y="4417405"/>
            <a:ext cx="5140960" cy="418176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BCFB9-556E-487E-A3F6-2405518B29A8}" type="slidenum">
              <a:rPr lang="en-US"/>
              <a:pPr/>
              <a:t>25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934721" y="4417405"/>
            <a:ext cx="5140960" cy="418176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879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4631" indent="-286397" defTabSz="914879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5586" indent="-229117" defTabSz="914879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3822" indent="-229117" defTabSz="914879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62057" indent="-229117" defTabSz="914879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20291" indent="-229117" defTabSz="91487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8526" indent="-229117" defTabSz="91487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36760" indent="-229117" defTabSz="91487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94996" indent="-229117" defTabSz="91487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EF1943-E462-4BC5-B7AF-BC60F94B093E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BCFB9-556E-487E-A3F6-2405518B29A8}" type="slidenum">
              <a:rPr lang="en-US"/>
              <a:pPr/>
              <a:t>27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934721" y="4417405"/>
            <a:ext cx="5140960" cy="418176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5946CA-3914-445D-8178-77E01C26238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3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F9B38-637B-4432-8518-F06A91E26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BC56D-7057-4146-8D9F-0C2BECA48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5C975-111D-4A05-834B-92A331F8C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67063-CEB8-40B4-839A-EEBCB8B4B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8F9CC-9057-43BF-B289-7C711190F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8D46D-E4D2-4DE2-B3E2-827EA40397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4F3CB-478B-48B5-87F1-7893E3025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80811-7D73-4F76-9314-121164F36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BA79A-ECA0-4D99-86D1-FFD2BB536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4B680-84C4-4244-BF8B-A2CBB4B35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FDF24-9D9A-4E0F-853F-8BA2E548D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13D7B2D-BA64-417D-A1A9-848F3C20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524000"/>
            <a:ext cx="9144000" cy="1524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6000" b="1" kern="0" dirty="0" smtClean="0">
                <a:latin typeface="Calibri" pitchFamily="34" charset="0"/>
                <a:ea typeface="+mj-ea"/>
                <a:cs typeface="Calibri" pitchFamily="34" charset="0"/>
              </a:rPr>
              <a:t>Network biology</a:t>
            </a:r>
          </a:p>
          <a:p>
            <a:pPr algn="ctr">
              <a:defRPr/>
            </a:pPr>
            <a:r>
              <a:rPr lang="en-US" sz="6000" b="1" kern="0" dirty="0" smtClean="0">
                <a:latin typeface="Calibri" pitchFamily="34" charset="0"/>
                <a:ea typeface="+mj-ea"/>
                <a:cs typeface="Calibri" pitchFamily="34" charset="0"/>
              </a:rPr>
              <a:t>(&amp; predicting gene function)</a:t>
            </a:r>
          </a:p>
          <a:p>
            <a:pPr algn="ctr">
              <a:defRPr/>
            </a:pPr>
            <a:endParaRPr lang="en-US" sz="6000" b="1" kern="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02867" y="5181664"/>
            <a:ext cx="6598133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 dirty="0" smtClean="0">
                <a:latin typeface="Calibri" pitchFamily="34" charset="0"/>
              </a:rPr>
              <a:t>BCH394P/364C </a:t>
            </a:r>
            <a:r>
              <a:rPr lang="en-US" sz="2500" b="1" dirty="0">
                <a:latin typeface="Calibri" pitchFamily="34" charset="0"/>
              </a:rPr>
              <a:t>Systems Biology / </a:t>
            </a:r>
            <a:r>
              <a:rPr lang="en-US" sz="2500" b="1" dirty="0" smtClean="0">
                <a:latin typeface="Calibri" pitchFamily="34" charset="0"/>
              </a:rPr>
              <a:t>Bioinformatics</a:t>
            </a:r>
            <a:endParaRPr lang="en-US" sz="2500" b="1" dirty="0">
              <a:latin typeface="Calibri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847521" y="5714520"/>
            <a:ext cx="5651335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>
                <a:latin typeface="Calibri" pitchFamily="34" charset="0"/>
              </a:rPr>
              <a:t>Edward Marcotte, Univ of Texas at Austin</a:t>
            </a:r>
            <a:endParaRPr lang="en-US" sz="25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6" name="Line 1068"/>
          <p:cNvSpPr>
            <a:spLocks noChangeShapeType="1"/>
          </p:cNvSpPr>
          <p:nvPr/>
        </p:nvSpPr>
        <p:spPr bwMode="auto">
          <a:xfrm>
            <a:off x="1776413" y="34617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7" name="Oval 1069"/>
          <p:cNvSpPr>
            <a:spLocks noChangeArrowheads="1"/>
          </p:cNvSpPr>
          <p:nvPr/>
        </p:nvSpPr>
        <p:spPr bwMode="auto">
          <a:xfrm>
            <a:off x="1600200" y="3361750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4" name="Line 1066"/>
          <p:cNvSpPr>
            <a:spLocks noChangeShapeType="1"/>
          </p:cNvSpPr>
          <p:nvPr/>
        </p:nvSpPr>
        <p:spPr bwMode="auto">
          <a:xfrm>
            <a:off x="1776413" y="20901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5" name="Oval 1067"/>
          <p:cNvSpPr>
            <a:spLocks noChangeArrowheads="1"/>
          </p:cNvSpPr>
          <p:nvPr/>
        </p:nvSpPr>
        <p:spPr bwMode="auto">
          <a:xfrm>
            <a:off x="1600200" y="1990150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4" name="Oval 1026"/>
          <p:cNvSpPr>
            <a:spLocks noChangeArrowheads="1"/>
          </p:cNvSpPr>
          <p:nvPr/>
        </p:nvSpPr>
        <p:spPr bwMode="auto">
          <a:xfrm>
            <a:off x="3276600" y="259975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5" name="Oval 1027"/>
          <p:cNvSpPr>
            <a:spLocks noChangeArrowheads="1"/>
          </p:cNvSpPr>
          <p:nvPr/>
        </p:nvSpPr>
        <p:spPr bwMode="auto">
          <a:xfrm>
            <a:off x="3810000" y="275215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6" name="Line 1028"/>
          <p:cNvSpPr>
            <a:spLocks noChangeShapeType="1"/>
          </p:cNvSpPr>
          <p:nvPr/>
        </p:nvSpPr>
        <p:spPr bwMode="auto">
          <a:xfrm>
            <a:off x="793750" y="92335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7" name="Rectangle 1029"/>
          <p:cNvSpPr>
            <a:spLocks noChangeArrowheads="1"/>
          </p:cNvSpPr>
          <p:nvPr/>
        </p:nvSpPr>
        <p:spPr bwMode="auto">
          <a:xfrm>
            <a:off x="2012950" y="847150"/>
            <a:ext cx="1219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8" name="Rectangle 1030"/>
          <p:cNvSpPr>
            <a:spLocks noChangeArrowheads="1"/>
          </p:cNvSpPr>
          <p:nvPr/>
        </p:nvSpPr>
        <p:spPr bwMode="auto">
          <a:xfrm>
            <a:off x="1860550" y="847150"/>
            <a:ext cx="3048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9" name="Line 1031"/>
          <p:cNvSpPr>
            <a:spLocks noChangeShapeType="1"/>
          </p:cNvSpPr>
          <p:nvPr/>
        </p:nvSpPr>
        <p:spPr bwMode="auto">
          <a:xfrm>
            <a:off x="2189163" y="20901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0" name="Oval 1032"/>
          <p:cNvSpPr>
            <a:spLocks noChangeArrowheads="1"/>
          </p:cNvSpPr>
          <p:nvPr/>
        </p:nvSpPr>
        <p:spPr bwMode="auto">
          <a:xfrm>
            <a:off x="2393950" y="176155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1" name="Oval 1033"/>
          <p:cNvSpPr>
            <a:spLocks noChangeArrowheads="1"/>
          </p:cNvSpPr>
          <p:nvPr/>
        </p:nvSpPr>
        <p:spPr bwMode="auto">
          <a:xfrm>
            <a:off x="2012950" y="199015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2" name="Line 1034"/>
          <p:cNvSpPr>
            <a:spLocks noChangeShapeType="1"/>
          </p:cNvSpPr>
          <p:nvPr/>
        </p:nvSpPr>
        <p:spPr bwMode="auto">
          <a:xfrm>
            <a:off x="2393950" y="11519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3" name="Line 1035"/>
          <p:cNvSpPr>
            <a:spLocks noChangeShapeType="1"/>
          </p:cNvSpPr>
          <p:nvPr/>
        </p:nvSpPr>
        <p:spPr bwMode="auto">
          <a:xfrm>
            <a:off x="1103313" y="348557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4" name="Rectangle 1036"/>
          <p:cNvSpPr>
            <a:spLocks noChangeArrowheads="1"/>
          </p:cNvSpPr>
          <p:nvPr/>
        </p:nvSpPr>
        <p:spPr bwMode="auto">
          <a:xfrm>
            <a:off x="381000" y="282835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5" name="AutoShape 1037"/>
          <p:cNvSpPr>
            <a:spLocks noChangeArrowheads="1"/>
          </p:cNvSpPr>
          <p:nvPr/>
        </p:nvSpPr>
        <p:spPr bwMode="auto">
          <a:xfrm rot="-5400000">
            <a:off x="1439863" y="320935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6" name="Line 1038"/>
          <p:cNvSpPr>
            <a:spLocks noChangeShapeType="1"/>
          </p:cNvSpPr>
          <p:nvPr/>
        </p:nvSpPr>
        <p:spPr bwMode="auto">
          <a:xfrm>
            <a:off x="2157413" y="34617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7" name="Oval 1039"/>
          <p:cNvSpPr>
            <a:spLocks noChangeArrowheads="1"/>
          </p:cNvSpPr>
          <p:nvPr/>
        </p:nvSpPr>
        <p:spPr bwMode="auto">
          <a:xfrm>
            <a:off x="2362200" y="313315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8" name="Oval 1040"/>
          <p:cNvSpPr>
            <a:spLocks noChangeArrowheads="1"/>
          </p:cNvSpPr>
          <p:nvPr/>
        </p:nvSpPr>
        <p:spPr bwMode="auto">
          <a:xfrm>
            <a:off x="1981200" y="336175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9" name="Line 1041"/>
          <p:cNvSpPr>
            <a:spLocks noChangeShapeType="1"/>
          </p:cNvSpPr>
          <p:nvPr/>
        </p:nvSpPr>
        <p:spPr bwMode="auto">
          <a:xfrm>
            <a:off x="2393950" y="24473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0" name="Oval 1042"/>
          <p:cNvSpPr>
            <a:spLocks noChangeArrowheads="1"/>
          </p:cNvSpPr>
          <p:nvPr/>
        </p:nvSpPr>
        <p:spPr bwMode="auto">
          <a:xfrm>
            <a:off x="2743200" y="359035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1" name="Oval 1043"/>
          <p:cNvSpPr>
            <a:spLocks noChangeArrowheads="1"/>
          </p:cNvSpPr>
          <p:nvPr/>
        </p:nvSpPr>
        <p:spPr bwMode="auto">
          <a:xfrm>
            <a:off x="3048000" y="290455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2" name="Oval 1044"/>
          <p:cNvSpPr>
            <a:spLocks noChangeArrowheads="1"/>
          </p:cNvSpPr>
          <p:nvPr/>
        </p:nvSpPr>
        <p:spPr bwMode="auto">
          <a:xfrm>
            <a:off x="3352800" y="328555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3" name="Line 1045"/>
          <p:cNvSpPr>
            <a:spLocks noChangeShapeType="1"/>
          </p:cNvSpPr>
          <p:nvPr/>
        </p:nvSpPr>
        <p:spPr bwMode="auto">
          <a:xfrm>
            <a:off x="2393950" y="38951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07" name="Text Box 1059"/>
          <p:cNvSpPr txBox="1">
            <a:spLocks noChangeArrowheads="1"/>
          </p:cNvSpPr>
          <p:nvPr/>
        </p:nvSpPr>
        <p:spPr bwMode="auto">
          <a:xfrm>
            <a:off x="2631932" y="1936274"/>
            <a:ext cx="4716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Bait</a:t>
            </a:r>
          </a:p>
        </p:txBody>
      </p:sp>
      <p:sp>
        <p:nvSpPr>
          <p:cNvPr id="28708" name="Text Box 1060"/>
          <p:cNvSpPr txBox="1">
            <a:spLocks noChangeArrowheads="1"/>
          </p:cNvSpPr>
          <p:nvPr/>
        </p:nvSpPr>
        <p:spPr bwMode="auto">
          <a:xfrm>
            <a:off x="1905000" y="1685350"/>
            <a:ext cx="5661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Tag2</a:t>
            </a:r>
          </a:p>
        </p:txBody>
      </p:sp>
      <p:sp>
        <p:nvSpPr>
          <p:cNvPr id="28709" name="Text Box 1061"/>
          <p:cNvSpPr txBox="1">
            <a:spLocks noChangeArrowheads="1"/>
          </p:cNvSpPr>
          <p:nvPr/>
        </p:nvSpPr>
        <p:spPr bwMode="auto">
          <a:xfrm>
            <a:off x="300317" y="4047550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column1</a:t>
            </a:r>
          </a:p>
        </p:txBody>
      </p:sp>
      <p:sp>
        <p:nvSpPr>
          <p:cNvPr id="28712" name="Text Box 1064"/>
          <p:cNvSpPr txBox="1">
            <a:spLocks noChangeArrowheads="1"/>
          </p:cNvSpPr>
          <p:nvPr/>
        </p:nvSpPr>
        <p:spPr bwMode="auto">
          <a:xfrm>
            <a:off x="1378404" y="0"/>
            <a:ext cx="67749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variant:  tandem affinity purification (TAP)</a:t>
            </a:r>
          </a:p>
        </p:txBody>
      </p:sp>
      <p:sp>
        <p:nvSpPr>
          <p:cNvPr id="28713" name="Rectangle 1065"/>
          <p:cNvSpPr>
            <a:spLocks noChangeArrowheads="1"/>
          </p:cNvSpPr>
          <p:nvPr/>
        </p:nvSpPr>
        <p:spPr bwMode="auto">
          <a:xfrm>
            <a:off x="1600200" y="847150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8" name="Text Box 1070"/>
          <p:cNvSpPr txBox="1">
            <a:spLocks noChangeArrowheads="1"/>
          </p:cNvSpPr>
          <p:nvPr/>
        </p:nvSpPr>
        <p:spPr bwMode="auto">
          <a:xfrm>
            <a:off x="1447800" y="1685350"/>
            <a:ext cx="5661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Tag1</a:t>
            </a:r>
          </a:p>
        </p:txBody>
      </p:sp>
      <p:sp>
        <p:nvSpPr>
          <p:cNvPr id="28720" name="Oval 1072"/>
          <p:cNvSpPr>
            <a:spLocks noChangeArrowheads="1"/>
          </p:cNvSpPr>
          <p:nvPr/>
        </p:nvSpPr>
        <p:spPr bwMode="auto">
          <a:xfrm>
            <a:off x="1600200" y="5282625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1" name="Oval 1073"/>
          <p:cNvSpPr>
            <a:spLocks noChangeArrowheads="1"/>
          </p:cNvSpPr>
          <p:nvPr/>
        </p:nvSpPr>
        <p:spPr bwMode="auto">
          <a:xfrm>
            <a:off x="3581400" y="4520625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2" name="Oval 1074"/>
          <p:cNvSpPr>
            <a:spLocks noChangeArrowheads="1"/>
          </p:cNvSpPr>
          <p:nvPr/>
        </p:nvSpPr>
        <p:spPr bwMode="auto">
          <a:xfrm>
            <a:off x="4114800" y="4673025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3" name="Line 1075"/>
          <p:cNvSpPr>
            <a:spLocks noChangeShapeType="1"/>
          </p:cNvSpPr>
          <p:nvPr/>
        </p:nvSpPr>
        <p:spPr bwMode="auto">
          <a:xfrm>
            <a:off x="1103313" y="5406450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4" name="Rectangle 1076"/>
          <p:cNvSpPr>
            <a:spLocks noChangeArrowheads="1"/>
          </p:cNvSpPr>
          <p:nvPr/>
        </p:nvSpPr>
        <p:spPr bwMode="auto">
          <a:xfrm>
            <a:off x="381000" y="4749225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5" name="AutoShape 1077"/>
          <p:cNvSpPr>
            <a:spLocks noChangeArrowheads="1"/>
          </p:cNvSpPr>
          <p:nvPr/>
        </p:nvSpPr>
        <p:spPr bwMode="auto">
          <a:xfrm rot="-5400000">
            <a:off x="1439863" y="5130225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6" name="Line 1078"/>
          <p:cNvSpPr>
            <a:spLocks noChangeShapeType="1"/>
          </p:cNvSpPr>
          <p:nvPr/>
        </p:nvSpPr>
        <p:spPr bwMode="auto">
          <a:xfrm>
            <a:off x="2462213" y="5382638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7" name="Oval 1079"/>
          <p:cNvSpPr>
            <a:spLocks noChangeArrowheads="1"/>
          </p:cNvSpPr>
          <p:nvPr/>
        </p:nvSpPr>
        <p:spPr bwMode="auto">
          <a:xfrm>
            <a:off x="2667000" y="5054025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8" name="Oval 1080"/>
          <p:cNvSpPr>
            <a:spLocks noChangeArrowheads="1"/>
          </p:cNvSpPr>
          <p:nvPr/>
        </p:nvSpPr>
        <p:spPr bwMode="auto">
          <a:xfrm>
            <a:off x="2286000" y="5282625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0" name="Oval 1082"/>
          <p:cNvSpPr>
            <a:spLocks noChangeArrowheads="1"/>
          </p:cNvSpPr>
          <p:nvPr/>
        </p:nvSpPr>
        <p:spPr bwMode="auto">
          <a:xfrm>
            <a:off x="3048000" y="5511225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1" name="Oval 1083"/>
          <p:cNvSpPr>
            <a:spLocks noChangeArrowheads="1"/>
          </p:cNvSpPr>
          <p:nvPr/>
        </p:nvSpPr>
        <p:spPr bwMode="auto">
          <a:xfrm>
            <a:off x="3352800" y="4825425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2" name="Oval 1084"/>
          <p:cNvSpPr>
            <a:spLocks noChangeArrowheads="1"/>
          </p:cNvSpPr>
          <p:nvPr/>
        </p:nvSpPr>
        <p:spPr bwMode="auto">
          <a:xfrm>
            <a:off x="3657600" y="5206425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3" name="Line 1085"/>
          <p:cNvSpPr>
            <a:spLocks noChangeShapeType="1"/>
          </p:cNvSpPr>
          <p:nvPr/>
        </p:nvSpPr>
        <p:spPr bwMode="auto">
          <a:xfrm>
            <a:off x="2698750" y="58160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4" name="Text Box 1086"/>
          <p:cNvSpPr txBox="1">
            <a:spLocks noChangeArrowheads="1"/>
          </p:cNvSpPr>
          <p:nvPr/>
        </p:nvSpPr>
        <p:spPr bwMode="auto">
          <a:xfrm>
            <a:off x="300317" y="5968425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column1</a:t>
            </a:r>
          </a:p>
        </p:txBody>
      </p:sp>
      <p:sp>
        <p:nvSpPr>
          <p:cNvPr id="28735" name="Text Box 1087"/>
          <p:cNvSpPr txBox="1">
            <a:spLocks noChangeArrowheads="1"/>
          </p:cNvSpPr>
          <p:nvPr/>
        </p:nvSpPr>
        <p:spPr bwMode="auto">
          <a:xfrm>
            <a:off x="1600200" y="4733350"/>
            <a:ext cx="10688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+ protease</a:t>
            </a:r>
          </a:p>
        </p:txBody>
      </p:sp>
      <p:sp>
        <p:nvSpPr>
          <p:cNvPr id="28738" name="Oval 1090"/>
          <p:cNvSpPr>
            <a:spLocks noChangeArrowheads="1"/>
          </p:cNvSpPr>
          <p:nvPr/>
        </p:nvSpPr>
        <p:spPr bwMode="auto">
          <a:xfrm>
            <a:off x="7620000" y="133610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9" name="Oval 1091"/>
          <p:cNvSpPr>
            <a:spLocks noChangeArrowheads="1"/>
          </p:cNvSpPr>
          <p:nvPr/>
        </p:nvSpPr>
        <p:spPr bwMode="auto">
          <a:xfrm>
            <a:off x="8153400" y="148850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0" name="Line 1092"/>
          <p:cNvSpPr>
            <a:spLocks noChangeShapeType="1"/>
          </p:cNvSpPr>
          <p:nvPr/>
        </p:nvSpPr>
        <p:spPr bwMode="auto">
          <a:xfrm>
            <a:off x="5835650" y="222192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1" name="Rectangle 1093"/>
          <p:cNvSpPr>
            <a:spLocks noChangeArrowheads="1"/>
          </p:cNvSpPr>
          <p:nvPr/>
        </p:nvSpPr>
        <p:spPr bwMode="auto">
          <a:xfrm>
            <a:off x="5113338" y="156470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2" name="AutoShape 1094"/>
          <p:cNvSpPr>
            <a:spLocks noChangeArrowheads="1"/>
          </p:cNvSpPr>
          <p:nvPr/>
        </p:nvSpPr>
        <p:spPr bwMode="auto">
          <a:xfrm rot="-5400000">
            <a:off x="6172200" y="194570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3" name="Line 1095"/>
          <p:cNvSpPr>
            <a:spLocks noChangeShapeType="1"/>
          </p:cNvSpPr>
          <p:nvPr/>
        </p:nvSpPr>
        <p:spPr bwMode="auto">
          <a:xfrm>
            <a:off x="6500813" y="21981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4" name="Oval 1096"/>
          <p:cNvSpPr>
            <a:spLocks noChangeArrowheads="1"/>
          </p:cNvSpPr>
          <p:nvPr/>
        </p:nvSpPr>
        <p:spPr bwMode="auto">
          <a:xfrm>
            <a:off x="6705600" y="18695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5" name="Oval 1097"/>
          <p:cNvSpPr>
            <a:spLocks noChangeArrowheads="1"/>
          </p:cNvSpPr>
          <p:nvPr/>
        </p:nvSpPr>
        <p:spPr bwMode="auto">
          <a:xfrm>
            <a:off x="6324600" y="20981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6" name="Line 1098"/>
          <p:cNvSpPr>
            <a:spLocks noChangeShapeType="1"/>
          </p:cNvSpPr>
          <p:nvPr/>
        </p:nvSpPr>
        <p:spPr bwMode="auto">
          <a:xfrm>
            <a:off x="6737350" y="11837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7" name="Oval 1099"/>
          <p:cNvSpPr>
            <a:spLocks noChangeArrowheads="1"/>
          </p:cNvSpPr>
          <p:nvPr/>
        </p:nvSpPr>
        <p:spPr bwMode="auto">
          <a:xfrm>
            <a:off x="7086600" y="232670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8" name="Oval 1100"/>
          <p:cNvSpPr>
            <a:spLocks noChangeArrowheads="1"/>
          </p:cNvSpPr>
          <p:nvPr/>
        </p:nvSpPr>
        <p:spPr bwMode="auto">
          <a:xfrm>
            <a:off x="7391400" y="164090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9" name="Oval 1101"/>
          <p:cNvSpPr>
            <a:spLocks noChangeArrowheads="1"/>
          </p:cNvSpPr>
          <p:nvPr/>
        </p:nvSpPr>
        <p:spPr bwMode="auto">
          <a:xfrm>
            <a:off x="7696200" y="202190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0" name="Line 1102"/>
          <p:cNvSpPr>
            <a:spLocks noChangeShapeType="1"/>
          </p:cNvSpPr>
          <p:nvPr/>
        </p:nvSpPr>
        <p:spPr bwMode="auto">
          <a:xfrm>
            <a:off x="6737350" y="26315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1" name="Text Box 1103"/>
          <p:cNvSpPr txBox="1">
            <a:spLocks noChangeArrowheads="1"/>
          </p:cNvSpPr>
          <p:nvPr/>
        </p:nvSpPr>
        <p:spPr bwMode="auto">
          <a:xfrm>
            <a:off x="5058054" y="2783900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column2</a:t>
            </a:r>
          </a:p>
        </p:txBody>
      </p:sp>
      <p:pic>
        <p:nvPicPr>
          <p:cNvPr id="28752" name="Picture 11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2550" y="3469700"/>
            <a:ext cx="5810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753" name="Line 1105"/>
          <p:cNvSpPr>
            <a:spLocks noChangeShapeType="1"/>
          </p:cNvSpPr>
          <p:nvPr/>
        </p:nvSpPr>
        <p:spPr bwMode="auto">
          <a:xfrm>
            <a:off x="7042150" y="3926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4" name="Line 1106"/>
          <p:cNvSpPr>
            <a:spLocks noChangeShapeType="1"/>
          </p:cNvSpPr>
          <p:nvPr/>
        </p:nvSpPr>
        <p:spPr bwMode="auto">
          <a:xfrm>
            <a:off x="7042150" y="42317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5" name="Line 1107"/>
          <p:cNvSpPr>
            <a:spLocks noChangeShapeType="1"/>
          </p:cNvSpPr>
          <p:nvPr/>
        </p:nvSpPr>
        <p:spPr bwMode="auto">
          <a:xfrm>
            <a:off x="7042150" y="46127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6" name="Line 1108"/>
          <p:cNvSpPr>
            <a:spLocks noChangeShapeType="1"/>
          </p:cNvSpPr>
          <p:nvPr/>
        </p:nvSpPr>
        <p:spPr bwMode="auto">
          <a:xfrm>
            <a:off x="7042150" y="48413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7" name="Line 1109"/>
          <p:cNvSpPr>
            <a:spLocks noChangeShapeType="1"/>
          </p:cNvSpPr>
          <p:nvPr/>
        </p:nvSpPr>
        <p:spPr bwMode="auto">
          <a:xfrm>
            <a:off x="7042150" y="4307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8" name="Line 1110"/>
          <p:cNvSpPr>
            <a:spLocks noChangeShapeType="1"/>
          </p:cNvSpPr>
          <p:nvPr/>
        </p:nvSpPr>
        <p:spPr bwMode="auto">
          <a:xfrm>
            <a:off x="7042150" y="5069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9" name="Text Box 1111"/>
          <p:cNvSpPr txBox="1">
            <a:spLocks noChangeArrowheads="1"/>
          </p:cNvSpPr>
          <p:nvPr/>
        </p:nvSpPr>
        <p:spPr bwMode="auto">
          <a:xfrm>
            <a:off x="7499350" y="3774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1</a:t>
            </a:r>
          </a:p>
        </p:txBody>
      </p:sp>
      <p:sp>
        <p:nvSpPr>
          <p:cNvPr id="28760" name="Text Box 1112"/>
          <p:cNvSpPr txBox="1">
            <a:spLocks noChangeArrowheads="1"/>
          </p:cNvSpPr>
          <p:nvPr/>
        </p:nvSpPr>
        <p:spPr bwMode="auto">
          <a:xfrm>
            <a:off x="7499350" y="40031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2</a:t>
            </a:r>
          </a:p>
        </p:txBody>
      </p:sp>
      <p:sp>
        <p:nvSpPr>
          <p:cNvPr id="28761" name="Text Box 1113"/>
          <p:cNvSpPr txBox="1">
            <a:spLocks noChangeArrowheads="1"/>
          </p:cNvSpPr>
          <p:nvPr/>
        </p:nvSpPr>
        <p:spPr bwMode="auto">
          <a:xfrm>
            <a:off x="7499350" y="4155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3</a:t>
            </a:r>
          </a:p>
        </p:txBody>
      </p:sp>
      <p:sp>
        <p:nvSpPr>
          <p:cNvPr id="28762" name="Text Box 1114"/>
          <p:cNvSpPr txBox="1">
            <a:spLocks noChangeArrowheads="1"/>
          </p:cNvSpPr>
          <p:nvPr/>
        </p:nvSpPr>
        <p:spPr bwMode="auto">
          <a:xfrm>
            <a:off x="7499350" y="44603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protein 4</a:t>
            </a:r>
          </a:p>
        </p:txBody>
      </p:sp>
      <p:sp>
        <p:nvSpPr>
          <p:cNvPr id="28763" name="Text Box 1115"/>
          <p:cNvSpPr txBox="1">
            <a:spLocks noChangeArrowheads="1"/>
          </p:cNvSpPr>
          <p:nvPr/>
        </p:nvSpPr>
        <p:spPr bwMode="auto">
          <a:xfrm>
            <a:off x="7499350" y="46889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5</a:t>
            </a:r>
          </a:p>
        </p:txBody>
      </p:sp>
      <p:sp>
        <p:nvSpPr>
          <p:cNvPr id="28764" name="Text Box 1116"/>
          <p:cNvSpPr txBox="1">
            <a:spLocks noChangeArrowheads="1"/>
          </p:cNvSpPr>
          <p:nvPr/>
        </p:nvSpPr>
        <p:spPr bwMode="auto">
          <a:xfrm>
            <a:off x="7499350" y="4917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6</a:t>
            </a:r>
          </a:p>
        </p:txBody>
      </p:sp>
      <p:sp>
        <p:nvSpPr>
          <p:cNvPr id="28765" name="Text Box 1117"/>
          <p:cNvSpPr txBox="1">
            <a:spLocks noChangeArrowheads="1"/>
          </p:cNvSpPr>
          <p:nvPr/>
        </p:nvSpPr>
        <p:spPr bwMode="auto">
          <a:xfrm>
            <a:off x="5767629" y="4172963"/>
            <a:ext cx="58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SDS-</a:t>
            </a:r>
          </a:p>
          <a:p>
            <a:pPr algn="ctr"/>
            <a:r>
              <a:rPr lang="en-US" b="0">
                <a:latin typeface="Calibri" pitchFamily="34" charset="0"/>
              </a:rPr>
              <a:t>page</a:t>
            </a:r>
          </a:p>
        </p:txBody>
      </p:sp>
      <p:sp>
        <p:nvSpPr>
          <p:cNvPr id="28766" name="Text Box 1118"/>
          <p:cNvSpPr txBox="1">
            <a:spLocks noChangeArrowheads="1"/>
          </p:cNvSpPr>
          <p:nvPr/>
        </p:nvSpPr>
        <p:spPr bwMode="auto">
          <a:xfrm>
            <a:off x="7082462" y="5273953"/>
            <a:ext cx="18329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Trypsin digest, </a:t>
            </a:r>
          </a:p>
          <a:p>
            <a:r>
              <a:rPr lang="en-US" b="0" dirty="0">
                <a:latin typeface="Calibri" pitchFamily="34" charset="0"/>
              </a:rPr>
              <a:t>identify peptides by</a:t>
            </a:r>
          </a:p>
          <a:p>
            <a:r>
              <a:rPr lang="en-US" b="0" dirty="0">
                <a:latin typeface="Calibri" pitchFamily="34" charset="0"/>
              </a:rPr>
              <a:t>mass spectrometry</a:t>
            </a:r>
          </a:p>
        </p:txBody>
      </p:sp>
    </p:spTree>
    <p:extLst>
      <p:ext uri="{BB962C8B-B14F-4D97-AF65-F5344CB8AC3E}">
        <p14:creationId xmlns:p14="http://schemas.microsoft.com/office/powerpoint/2010/main" val="315818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4857750"/>
            <a:ext cx="43434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2825" y="6451600"/>
            <a:ext cx="30861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3457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6"/>
          <p:cNvSpPr txBox="1">
            <a:spLocks noChangeArrowheads="1"/>
          </p:cNvSpPr>
          <p:nvPr/>
        </p:nvSpPr>
        <p:spPr bwMode="auto">
          <a:xfrm>
            <a:off x="304800" y="76200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High-throughput protein interaction mapping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by 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proximity labeling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026" name="Picture 2" descr="https://f1000researchdata.s3.amazonaws.com/manuscripts/18482/1ceaaf37-eb85-478c-ab6e-61ea1caf6dac_figure1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1380"/>
          <a:stretch/>
        </p:blipFill>
        <p:spPr bwMode="auto">
          <a:xfrm>
            <a:off x="638014" y="1756320"/>
            <a:ext cx="7821718" cy="229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4214" y="1836619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3665419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71814" y="1836619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76600" y="6519446"/>
            <a:ext cx="58844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Figure/recent review at https</a:t>
            </a:r>
            <a:r>
              <a:rPr lang="en-US" dirty="0">
                <a:latin typeface="Calibri" pitchFamily="34" charset="0"/>
              </a:rPr>
              <a:t>://f1000research.com/articles/8-135/v1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529057" y="4122619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3157" y="4656019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</a:rPr>
              <a:t>Affinity purify interaction partners with streptavidin beads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23095" y="5739825"/>
            <a:ext cx="2411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</a:rPr>
              <a:t>ID proteins by mass spectrometry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1143000"/>
            <a:ext cx="2634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4 variations on a theme:</a:t>
            </a:r>
            <a:endParaRPr lang="en-US" sz="2400" b="1" dirty="0">
              <a:latin typeface="Calibri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526636" y="5265619"/>
            <a:ext cx="4843" cy="474206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Brace 14"/>
          <p:cNvSpPr/>
          <p:nvPr/>
        </p:nvSpPr>
        <p:spPr>
          <a:xfrm rot="5400000">
            <a:off x="4426704" y="129222"/>
            <a:ext cx="204707" cy="7782087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77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1"/>
            <a:ext cx="5638799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433394" y="6553200"/>
            <a:ext cx="3786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Guruharsha</a:t>
            </a:r>
            <a:r>
              <a:rPr lang="en-US" dirty="0" smtClean="0">
                <a:latin typeface="Calibri" pitchFamily="34" charset="0"/>
              </a:rPr>
              <a:t>  </a:t>
            </a:r>
            <a:r>
              <a:rPr lang="en-US" i="1" dirty="0" smtClean="0">
                <a:latin typeface="Calibri" pitchFamily="34" charset="0"/>
              </a:rPr>
              <a:t>et al. (</a:t>
            </a:r>
            <a:r>
              <a:rPr lang="en-US" dirty="0" smtClean="0">
                <a:latin typeface="Calibri" pitchFamily="34" charset="0"/>
              </a:rPr>
              <a:t>2011) </a:t>
            </a:r>
            <a:r>
              <a:rPr lang="en-US" i="1" dirty="0" smtClean="0">
                <a:latin typeface="Calibri" pitchFamily="34" charset="0"/>
              </a:rPr>
              <a:t>Cell</a:t>
            </a:r>
            <a:r>
              <a:rPr lang="en-US" dirty="0" smtClean="0">
                <a:latin typeface="Calibri" pitchFamily="34" charset="0"/>
              </a:rPr>
              <a:t> 147, 690–703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1905000"/>
            <a:ext cx="3005566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~3,500 affinity purification</a:t>
            </a:r>
          </a:p>
          <a:p>
            <a:r>
              <a:rPr lang="en-US" sz="2000" b="1" dirty="0" smtClean="0">
                <a:latin typeface="Calibri" pitchFamily="34" charset="0"/>
              </a:rPr>
              <a:t>     experiments</a:t>
            </a:r>
          </a:p>
          <a:p>
            <a:endParaRPr lang="en-US" sz="2000" b="1" dirty="0" smtClean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~11K interactions / </a:t>
            </a:r>
          </a:p>
          <a:p>
            <a:r>
              <a:rPr lang="en-US" sz="2000" b="1" dirty="0" smtClean="0">
                <a:latin typeface="Calibri" pitchFamily="34" charset="0"/>
              </a:rPr>
              <a:t>~2.3K proteins</a:t>
            </a:r>
          </a:p>
          <a:p>
            <a:endParaRPr lang="en-US" sz="2000" b="1" dirty="0" smtClean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  <a:sym typeface="Wingdings" pitchFamily="2" charset="2"/>
              </a:rPr>
              <a:t> </a:t>
            </a:r>
            <a:r>
              <a:rPr lang="en-US" sz="2000" b="1" dirty="0" smtClean="0">
                <a:latin typeface="Calibri" pitchFamily="34" charset="0"/>
              </a:rPr>
              <a:t>spans 556 complexes</a:t>
            </a:r>
          </a:p>
          <a:p>
            <a:endParaRPr lang="en-US" sz="2000" b="1" dirty="0" smtClean="0">
              <a:latin typeface="Calibri" pitchFamily="34" charset="0"/>
            </a:endParaRPr>
          </a:p>
          <a:p>
            <a:endParaRPr lang="en-US" sz="2000" b="1" dirty="0" smtClean="0">
              <a:latin typeface="Calibri" pitchFamily="34" charset="0"/>
            </a:endParaRPr>
          </a:p>
          <a:p>
            <a:endParaRPr lang="en-US" sz="2000" b="1" dirty="0" smtClean="0">
              <a:latin typeface="Calibri" pitchFamily="34" charset="0"/>
            </a:endParaRPr>
          </a:p>
          <a:p>
            <a:endParaRPr lang="en-US" sz="2000" b="1" dirty="0" smtClean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Still daunting for the</a:t>
            </a:r>
          </a:p>
          <a:p>
            <a:r>
              <a:rPr lang="en-US" sz="2000" b="1" dirty="0" smtClean="0">
                <a:latin typeface="Calibri" pitchFamily="34" charset="0"/>
              </a:rPr>
              <a:t>human proteome, but…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animal PPI maps – AP/MS</a:t>
            </a:r>
          </a:p>
        </p:txBody>
      </p:sp>
    </p:spTree>
    <p:extLst>
      <p:ext uri="{BB962C8B-B14F-4D97-AF65-F5344CB8AC3E}">
        <p14:creationId xmlns:p14="http://schemas.microsoft.com/office/powerpoint/2010/main" val="354720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8925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human PPI maps – 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Y2H</a:t>
            </a: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( &lt; 1 week old! )</a:t>
            </a:r>
            <a:endParaRPr lang="en-US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804" y="1066800"/>
            <a:ext cx="8663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Human </a:t>
            </a:r>
            <a:r>
              <a:rPr lang="en-US" sz="2400" b="1" dirty="0" err="1" smtClean="0">
                <a:latin typeface="Calibri" pitchFamily="34" charset="0"/>
              </a:rPr>
              <a:t>ORFeome</a:t>
            </a:r>
            <a:r>
              <a:rPr lang="en-US" sz="2400" b="1" dirty="0" smtClean="0">
                <a:latin typeface="Calibri" pitchFamily="34" charset="0"/>
              </a:rPr>
              <a:t> (v9.1) </a:t>
            </a:r>
            <a:r>
              <a:rPr lang="en-US" sz="2400" b="1" dirty="0" smtClean="0">
                <a:latin typeface="Calibri" pitchFamily="34" charset="0"/>
                <a:sym typeface="Wingdings" pitchFamily="2" charset="2"/>
              </a:rPr>
              <a:t> now </a:t>
            </a:r>
            <a:r>
              <a:rPr lang="en-US" sz="2400" b="1" dirty="0" smtClean="0">
                <a:latin typeface="Calibri" pitchFamily="34" charset="0"/>
              </a:rPr>
              <a:t>~90</a:t>
            </a:r>
            <a:r>
              <a:rPr lang="en-US" sz="2400" b="1" dirty="0">
                <a:latin typeface="Calibri" pitchFamily="34" charset="0"/>
              </a:rPr>
              <a:t>% of the protein-coding </a:t>
            </a:r>
            <a:r>
              <a:rPr lang="en-US" sz="2400" b="1" dirty="0" smtClean="0">
                <a:latin typeface="Calibri" pitchFamily="34" charset="0"/>
              </a:rPr>
              <a:t>genes!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3845" y="1943068"/>
            <a:ext cx="6117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Screened </a:t>
            </a:r>
            <a:r>
              <a:rPr lang="en-US" sz="2400" b="1" i="1" dirty="0" smtClean="0">
                <a:latin typeface="Calibri" pitchFamily="34" charset="0"/>
              </a:rPr>
              <a:t>all x all </a:t>
            </a:r>
            <a:r>
              <a:rPr lang="en-US" sz="2400" b="1" dirty="0" smtClean="0">
                <a:latin typeface="Calibri" pitchFamily="34" charset="0"/>
              </a:rPr>
              <a:t>(150M pairs!) in 9 Y2H assays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1145" y="2814935"/>
            <a:ext cx="4762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52,569 </a:t>
            </a:r>
            <a:r>
              <a:rPr lang="en-US" sz="2400" b="1" dirty="0" smtClean="0">
                <a:latin typeface="Calibri" pitchFamily="34" charset="0"/>
              </a:rPr>
              <a:t>PPIs </a:t>
            </a:r>
            <a:r>
              <a:rPr lang="en-US" sz="2400" b="1" dirty="0">
                <a:latin typeface="Calibri" pitchFamily="34" charset="0"/>
              </a:rPr>
              <a:t>involving 8,275 proteins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4428" y="6273225"/>
            <a:ext cx="8175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</a:rPr>
              <a:t>Luck </a:t>
            </a:r>
            <a:r>
              <a:rPr lang="en-US" b="1" i="1" dirty="0">
                <a:latin typeface="Calibri" pitchFamily="34" charset="0"/>
              </a:rPr>
              <a:t>et al</a:t>
            </a:r>
            <a:r>
              <a:rPr lang="en-US" b="1" dirty="0">
                <a:latin typeface="Calibri" pitchFamily="34" charset="0"/>
              </a:rPr>
              <a:t>., A reference map of the human protein </a:t>
            </a:r>
            <a:r>
              <a:rPr lang="en-US" b="1" dirty="0" err="1" smtClean="0">
                <a:latin typeface="Calibri" pitchFamily="34" charset="0"/>
              </a:rPr>
              <a:t>interactome</a:t>
            </a:r>
            <a:r>
              <a:rPr lang="en-US" b="1" dirty="0" smtClean="0">
                <a:latin typeface="Calibri" pitchFamily="34" charset="0"/>
              </a:rPr>
              <a:t>, </a:t>
            </a:r>
            <a:r>
              <a:rPr lang="en-US" b="1" i="1" dirty="0" err="1" smtClean="0">
                <a:latin typeface="Calibri" pitchFamily="34" charset="0"/>
              </a:rPr>
              <a:t>bioRxiv</a:t>
            </a:r>
            <a:r>
              <a:rPr lang="en-US" b="1" dirty="0" smtClean="0">
                <a:latin typeface="Calibri" pitchFamily="34" charset="0"/>
              </a:rPr>
              <a:t>, posted April </a:t>
            </a:r>
            <a:r>
              <a:rPr lang="en-US" b="1" dirty="0">
                <a:latin typeface="Calibri" pitchFamily="34" charset="0"/>
              </a:rPr>
              <a:t>10, 2019</a:t>
            </a:r>
            <a:r>
              <a:rPr lang="en-US" b="1" dirty="0" smtClean="0">
                <a:latin typeface="Calibri" pitchFamily="34" charset="0"/>
              </a:rPr>
              <a:t> </a:t>
            </a:r>
          </a:p>
          <a:p>
            <a:pPr algn="ctr"/>
            <a:r>
              <a:rPr lang="en-US" b="1" dirty="0">
                <a:latin typeface="Calibri" pitchFamily="34" charset="0"/>
              </a:rPr>
              <a:t>https://www.biorxiv.org/content/10.1101/605451v1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529057" y="1461043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529057" y="2375443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71298" y="3581400"/>
            <a:ext cx="48629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Y2H captures pairwise PPIs that can form when the proteins are expressed out </a:t>
            </a:r>
            <a:r>
              <a:rPr lang="en-US" dirty="0"/>
              <a:t>of biological context </a:t>
            </a:r>
            <a:r>
              <a:rPr lang="en-US" dirty="0" smtClean="0"/>
              <a:t>(e.g., as fusion proteins in a </a:t>
            </a:r>
            <a:r>
              <a:rPr lang="en-US" dirty="0"/>
              <a:t>yeast cell</a:t>
            </a:r>
            <a:r>
              <a:rPr lang="en-US" dirty="0" smtClean="0"/>
              <a:t> nucleus). It can reveal directly contacting proteins but often misses those that require additional molecular context or higher order assemblies,</a:t>
            </a:r>
          </a:p>
          <a:p>
            <a:pPr algn="r"/>
            <a:r>
              <a:rPr lang="en-US" dirty="0">
                <a:sym typeface="Wingdings" pitchFamily="2" charset="2"/>
              </a:rPr>
              <a:t> t</a:t>
            </a:r>
            <a:r>
              <a:rPr lang="en-US" dirty="0" smtClean="0">
                <a:sym typeface="Wingdings" pitchFamily="2" charset="2"/>
              </a:rPr>
              <a:t>he </a:t>
            </a:r>
            <a:r>
              <a:rPr lang="en-US" dirty="0" err="1" smtClean="0">
                <a:sym typeface="Wingdings" pitchFamily="2" charset="2"/>
              </a:rPr>
              <a:t>exocyst</a:t>
            </a:r>
            <a:r>
              <a:rPr lang="en-US" dirty="0" smtClean="0">
                <a:sym typeface="Wingdings" pitchFamily="2" charset="2"/>
              </a:rPr>
              <a:t> 	   </a:t>
            </a:r>
            <a:r>
              <a:rPr lang="en-US" dirty="0" smtClean="0"/>
              <a:t>e.g. 	   the CCT complex</a:t>
            </a:r>
            <a:r>
              <a:rPr lang="en-US" dirty="0" smtClean="0">
                <a:sym typeface="Wingdings" pitchFamily="2" charset="2"/>
              </a:rPr>
              <a:t></a:t>
            </a:r>
          </a:p>
        </p:txBody>
      </p:sp>
      <p:pic>
        <p:nvPicPr>
          <p:cNvPr id="12" name="Picture 11" descr="Figure thumbnail gr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59075" r="55584"/>
          <a:stretch/>
        </p:blipFill>
        <p:spPr bwMode="auto">
          <a:xfrm>
            <a:off x="6831097" y="3581400"/>
            <a:ext cx="2324147" cy="191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239000" y="3276600"/>
            <a:ext cx="18209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smtClean="0"/>
              <a:t>www.cell.com/cell/fulltext/S0092-8674(14)01369-5</a:t>
            </a:r>
            <a:endParaRPr lang="en-US" sz="800" dirty="0"/>
          </a:p>
        </p:txBody>
      </p:sp>
      <p:sp>
        <p:nvSpPr>
          <p:cNvPr id="14" name="Arc 13"/>
          <p:cNvSpPr/>
          <p:nvPr/>
        </p:nvSpPr>
        <p:spPr>
          <a:xfrm rot="506801">
            <a:off x="8428715" y="3886199"/>
            <a:ext cx="533400" cy="576710"/>
          </a:xfrm>
          <a:prstGeom prst="arc">
            <a:avLst>
              <a:gd name="adj1" fmla="val 16107495"/>
              <a:gd name="adj2" fmla="val 0"/>
            </a:avLst>
          </a:prstGeom>
          <a:ln w="381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Fig.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85" b="51672"/>
          <a:stretch/>
        </p:blipFill>
        <p:spPr bwMode="auto">
          <a:xfrm>
            <a:off x="200804" y="3386710"/>
            <a:ext cx="1479281" cy="235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c 16"/>
          <p:cNvSpPr/>
          <p:nvPr/>
        </p:nvSpPr>
        <p:spPr>
          <a:xfrm rot="11510262">
            <a:off x="428029" y="4459878"/>
            <a:ext cx="533400" cy="784794"/>
          </a:xfrm>
          <a:prstGeom prst="arc">
            <a:avLst>
              <a:gd name="adj1" fmla="val 16107495"/>
              <a:gd name="adj2" fmla="val 0"/>
            </a:avLst>
          </a:prstGeom>
          <a:ln w="381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200" y="3261124"/>
            <a:ext cx="277004" cy="230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537589" y="4383540"/>
            <a:ext cx="277004" cy="230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00804" y="4485158"/>
            <a:ext cx="480027" cy="313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0285" y="5183652"/>
            <a:ext cx="480027" cy="313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267055" y="3693568"/>
            <a:ext cx="480027" cy="313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663973" y="4188503"/>
            <a:ext cx="480027" cy="313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3124200"/>
            <a:ext cx="18565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https://www.nature.com/articles/s41594-017-0016-2</a:t>
            </a:r>
          </a:p>
        </p:txBody>
      </p:sp>
      <p:sp>
        <p:nvSpPr>
          <p:cNvPr id="26" name="Arc 25"/>
          <p:cNvSpPr/>
          <p:nvPr/>
        </p:nvSpPr>
        <p:spPr>
          <a:xfrm rot="12622088">
            <a:off x="842403" y="5346585"/>
            <a:ext cx="533400" cy="784794"/>
          </a:xfrm>
          <a:prstGeom prst="arc">
            <a:avLst>
              <a:gd name="adj1" fmla="val 16107495"/>
              <a:gd name="adj2" fmla="val 0"/>
            </a:avLst>
          </a:prstGeom>
          <a:ln w="381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908700" y="5943600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alibri" pitchFamily="34" charset="0"/>
              </a:rPr>
              <a:t>+111 additional PPIs</a:t>
            </a:r>
            <a:endParaRPr lang="en-US" sz="12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8" name="Arc 27"/>
          <p:cNvSpPr/>
          <p:nvPr/>
        </p:nvSpPr>
        <p:spPr>
          <a:xfrm rot="12622088">
            <a:off x="7453298" y="5202362"/>
            <a:ext cx="533400" cy="784794"/>
          </a:xfrm>
          <a:prstGeom prst="arc">
            <a:avLst>
              <a:gd name="adj1" fmla="val 16107495"/>
              <a:gd name="adj2" fmla="val 0"/>
            </a:avLst>
          </a:prstGeom>
          <a:ln w="381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519595" y="5799377"/>
            <a:ext cx="1375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alibri" pitchFamily="34" charset="0"/>
              </a:rPr>
              <a:t>+15 additional PPIs</a:t>
            </a:r>
            <a:endParaRPr lang="en-US" sz="12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313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85" y="756188"/>
            <a:ext cx="4379815" cy="45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58081"/>
            <a:ext cx="4364842" cy="448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39123" y="5181600"/>
            <a:ext cx="3649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Huttlin</a:t>
            </a:r>
            <a:r>
              <a:rPr lang="en-US" i="1" dirty="0" smtClean="0">
                <a:latin typeface="Calibri" pitchFamily="34" charset="0"/>
              </a:rPr>
              <a:t> et al., Cell</a:t>
            </a:r>
            <a:r>
              <a:rPr lang="en-US" dirty="0" smtClean="0">
                <a:latin typeface="Calibri" pitchFamily="34" charset="0"/>
              </a:rPr>
              <a:t> (2015) 162:425–440</a:t>
            </a:r>
          </a:p>
          <a:p>
            <a:r>
              <a:rPr lang="en-US" dirty="0" err="1">
                <a:latin typeface="Calibri" pitchFamily="34" charset="0"/>
              </a:rPr>
              <a:t>Huttlin</a:t>
            </a:r>
            <a:r>
              <a:rPr lang="en-US" i="1" dirty="0">
                <a:latin typeface="Calibri" pitchFamily="34" charset="0"/>
              </a:rPr>
              <a:t> et al., </a:t>
            </a:r>
            <a:r>
              <a:rPr lang="en-US" i="1" dirty="0" smtClean="0">
                <a:latin typeface="Calibri" pitchFamily="34" charset="0"/>
              </a:rPr>
              <a:t>Nature</a:t>
            </a:r>
            <a:r>
              <a:rPr lang="en-US" dirty="0" smtClean="0">
                <a:latin typeface="Calibri" pitchFamily="34" charset="0"/>
              </a:rPr>
              <a:t> (2017) 545:505-509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073" y="5181600"/>
            <a:ext cx="3057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Hein </a:t>
            </a:r>
            <a:r>
              <a:rPr lang="en-US" i="1" dirty="0" smtClean="0">
                <a:latin typeface="Calibri" pitchFamily="34" charset="0"/>
              </a:rPr>
              <a:t>et al., Cell</a:t>
            </a:r>
            <a:r>
              <a:rPr lang="en-US" dirty="0" smtClean="0">
                <a:latin typeface="Calibri" pitchFamily="34" charset="0"/>
              </a:rPr>
              <a:t> (2015) 163:712-23</a:t>
            </a:r>
            <a:r>
              <a:rPr lang="en-US" dirty="0">
                <a:latin typeface="Calibri" pitchFamily="34" charset="0"/>
              </a:rPr>
              <a:t>.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human PPI maps – large scale AP/MS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0" y="5867400"/>
            <a:ext cx="6817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Just in the past 3 years, nearly 6K affinity purification experiments on tagged human proteins expressed in cell lines</a:t>
            </a:r>
          </a:p>
        </p:txBody>
      </p:sp>
    </p:spTree>
    <p:extLst>
      <p:ext uri="{BB962C8B-B14F-4D97-AF65-F5344CB8AC3E}">
        <p14:creationId xmlns:p14="http://schemas.microsoft.com/office/powerpoint/2010/main" val="364731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Abstract_Version1-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451865"/>
            <a:ext cx="6400800" cy="6406135"/>
          </a:xfrm>
          <a:prstGeom prst="rect">
            <a:avLst/>
          </a:prstGeom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" y="2014478"/>
            <a:ext cx="1447800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&gt;2,000 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biochemical fractions,</a:t>
            </a:r>
          </a:p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including replicates</a:t>
            </a:r>
          </a:p>
          <a:p>
            <a:pPr algn="ctr"/>
            <a:endParaRPr lang="en-US" sz="18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&gt;9,000 hours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ass spec machine time</a:t>
            </a: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8133044" y="6211669"/>
            <a:ext cx="10871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err="1" smtClean="0"/>
              <a:t>Havugimana</a:t>
            </a:r>
            <a:r>
              <a:rPr lang="en-US" sz="1200" dirty="0" smtClean="0"/>
              <a:t>,</a:t>
            </a:r>
          </a:p>
          <a:p>
            <a:pPr algn="r"/>
            <a:r>
              <a:rPr lang="en-US" sz="1200" dirty="0" smtClean="0"/>
              <a:t>Hart, </a:t>
            </a:r>
            <a:r>
              <a:rPr lang="en-US" sz="1200" i="1" dirty="0" smtClean="0"/>
              <a:t>et al.,</a:t>
            </a:r>
          </a:p>
          <a:p>
            <a:pPr algn="r"/>
            <a:r>
              <a:rPr lang="en-US" sz="1200" i="1" dirty="0" smtClean="0"/>
              <a:t>Cell</a:t>
            </a:r>
            <a:r>
              <a:rPr lang="en-US" sz="1200" dirty="0" smtClean="0"/>
              <a:t> (2012)</a:t>
            </a:r>
            <a:endParaRPr lang="en-US" sz="1200" dirty="0"/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animal PPI maps – co-fractionation/MS</a:t>
            </a:r>
          </a:p>
        </p:txBody>
      </p:sp>
    </p:spTree>
    <p:extLst>
      <p:ext uri="{BB962C8B-B14F-4D97-AF65-F5344CB8AC3E}">
        <p14:creationId xmlns:p14="http://schemas.microsoft.com/office/powerpoint/2010/main" val="9356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5317724" cy="593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80929" y="2514600"/>
            <a:ext cx="3685798" cy="206210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These data capture &gt;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80 million protein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abundance measurements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33600" y="5943600"/>
            <a:ext cx="914400" cy="64633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Pilot</a:t>
            </a:r>
          </a:p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project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6597969" y="6581001"/>
            <a:ext cx="2602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smtClean="0"/>
              <a:t>Wan, </a:t>
            </a:r>
            <a:r>
              <a:rPr lang="en-US" sz="1200" dirty="0" err="1" smtClean="0"/>
              <a:t>Borgeson</a:t>
            </a:r>
            <a:r>
              <a:rPr lang="en-US" sz="1200" dirty="0" smtClean="0"/>
              <a:t> </a:t>
            </a:r>
            <a:r>
              <a:rPr lang="en-US" sz="1200" i="1" dirty="0" smtClean="0"/>
              <a:t>et al. Nature </a:t>
            </a:r>
            <a:r>
              <a:rPr lang="en-US" sz="1200" dirty="0" smtClean="0"/>
              <a:t>(2015)</a:t>
            </a:r>
            <a:endParaRPr lang="en-US" sz="12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-76200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Now &gt;6,400 CF/MS experiments across animals</a:t>
            </a:r>
          </a:p>
        </p:txBody>
      </p:sp>
    </p:spTree>
    <p:extLst>
      <p:ext uri="{BB962C8B-B14F-4D97-AF65-F5344CB8AC3E}">
        <p14:creationId xmlns:p14="http://schemas.microsoft.com/office/powerpoint/2010/main" val="261978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-76200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Extending the map across animals…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20921" y="581151"/>
            <a:ext cx="8089679" cy="5999849"/>
            <a:chOff x="811694" y="762000"/>
            <a:chExt cx="7555066" cy="5603344"/>
          </a:xfrm>
        </p:grpSpPr>
        <p:pic>
          <p:nvPicPr>
            <p:cNvPr id="3" name="Picture 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10" t="4402" r="-205" b="1689"/>
            <a:stretch/>
          </p:blipFill>
          <p:spPr bwMode="auto">
            <a:xfrm>
              <a:off x="1143000" y="762000"/>
              <a:ext cx="7223760" cy="5603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/>
            <p:cNvSpPr/>
            <p:nvPr/>
          </p:nvSpPr>
          <p:spPr>
            <a:xfrm>
              <a:off x="811694" y="813352"/>
              <a:ext cx="566531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90600" y="1295400"/>
              <a:ext cx="2895600" cy="5069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6597969" y="6581001"/>
            <a:ext cx="2602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smtClean="0"/>
              <a:t>Wan, </a:t>
            </a:r>
            <a:r>
              <a:rPr lang="en-US" sz="1200" dirty="0" err="1" smtClean="0"/>
              <a:t>Borgeson</a:t>
            </a:r>
            <a:r>
              <a:rPr lang="en-US" sz="1200" dirty="0" smtClean="0"/>
              <a:t> </a:t>
            </a:r>
            <a:r>
              <a:rPr lang="en-US" sz="1200" i="1" dirty="0" smtClean="0"/>
              <a:t>et al. Nature </a:t>
            </a:r>
            <a:r>
              <a:rPr lang="en-US" sz="1200" dirty="0" smtClean="0"/>
              <a:t>(2015)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338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cotte\Documents\SpiderOak Hive\CommanderReview\Fig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" y="1963463"/>
            <a:ext cx="4191000" cy="352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cotte\Documents\SpiderOak Hive\CommanderReview\Fig_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5" t="63688" r="34759" b="3310"/>
          <a:stretch/>
        </p:blipFill>
        <p:spPr bwMode="auto">
          <a:xfrm>
            <a:off x="5410200" y="807720"/>
            <a:ext cx="2990850" cy="23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cotte\Documents\SpiderOak Hive\CommanderReview\Fig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396" y="3562497"/>
            <a:ext cx="4736604" cy="329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-76200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There are still lots of cellular machines left to find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98759"/>
            <a:ext cx="5257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e.g. the “Commander” complex, found in all 3 recent human PPI maps, a 600 </a:t>
            </a:r>
            <a:r>
              <a:rPr lang="en-US" sz="2000" dirty="0" err="1" smtClean="0">
                <a:latin typeface="Calibri" pitchFamily="34" charset="0"/>
              </a:rPr>
              <a:t>kDa</a:t>
            </a:r>
            <a:r>
              <a:rPr lang="en-US" sz="2000" dirty="0" smtClean="0">
                <a:latin typeface="Calibri" pitchFamily="34" charset="0"/>
              </a:rPr>
              <a:t> protein complex expressed in nearly every human cell type and tissue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10200" y="685800"/>
            <a:ext cx="304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55316" y="6550223"/>
            <a:ext cx="402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Reviewed in </a:t>
            </a:r>
            <a:r>
              <a:rPr lang="en-US" sz="1400" dirty="0" err="1" smtClean="0">
                <a:latin typeface="Calibri" pitchFamily="34" charset="0"/>
              </a:rPr>
              <a:t>Mallam</a:t>
            </a:r>
            <a:r>
              <a:rPr lang="en-US" sz="1400" dirty="0" smtClean="0">
                <a:latin typeface="Calibri" pitchFamily="34" charset="0"/>
              </a:rPr>
              <a:t> &amp; </a:t>
            </a:r>
            <a:r>
              <a:rPr lang="en-US" sz="1400" dirty="0" err="1" smtClean="0">
                <a:latin typeface="Calibri" pitchFamily="34" charset="0"/>
              </a:rPr>
              <a:t>Marcotte</a:t>
            </a:r>
            <a:r>
              <a:rPr lang="en-US" sz="1400" dirty="0" smtClean="0">
                <a:latin typeface="Calibri" pitchFamily="34" charset="0"/>
              </a:rPr>
              <a:t>, </a:t>
            </a:r>
            <a:r>
              <a:rPr lang="en-US" sz="1400" i="1" dirty="0" smtClean="0">
                <a:latin typeface="Calibri" pitchFamily="34" charset="0"/>
              </a:rPr>
              <a:t>Cell Systems</a:t>
            </a:r>
            <a:r>
              <a:rPr lang="en-US" sz="1400" dirty="0" smtClean="0">
                <a:latin typeface="Calibri" pitchFamily="34" charset="0"/>
              </a:rPr>
              <a:t> (2017)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78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rcotte\Classes\Handouts\biochem_E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858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219200" y="0"/>
            <a:ext cx="68893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There are many types of biological networks.</a:t>
            </a:r>
          </a:p>
          <a:p>
            <a:pPr algn="ctr"/>
            <a:r>
              <a:rPr lang="en-US" sz="2400" b="1" dirty="0" smtClean="0">
                <a:latin typeface="Calibri" pitchFamily="34" charset="0"/>
              </a:rPr>
              <a:t>Here’s a small portion of a large metabolic network.</a:t>
            </a:r>
            <a:endParaRPr lang="en-US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9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Genetic interactions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88262"/>
            <a:ext cx="6245135" cy="513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609600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 5.4 million gene-gene </a:t>
            </a:r>
            <a:r>
              <a:rPr lang="en-US" sz="2000" dirty="0" smtClean="0">
                <a:latin typeface="Calibri" pitchFamily="34" charset="0"/>
              </a:rPr>
              <a:t>pairs assayed for </a:t>
            </a:r>
            <a:r>
              <a:rPr lang="en-US" sz="2000" dirty="0">
                <a:latin typeface="Calibri" pitchFamily="34" charset="0"/>
              </a:rPr>
              <a:t>synthetic genetic </a:t>
            </a:r>
            <a:r>
              <a:rPr lang="en-US" sz="2000" dirty="0" smtClean="0">
                <a:latin typeface="Calibri" pitchFamily="34" charset="0"/>
              </a:rPr>
              <a:t>interactions in yeast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5230" y="6519446"/>
            <a:ext cx="3468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Costanzo </a:t>
            </a:r>
            <a:r>
              <a:rPr lang="en-US" i="1" dirty="0" smtClean="0">
                <a:latin typeface="Calibri" pitchFamily="34" charset="0"/>
              </a:rPr>
              <a:t>et al., Science </a:t>
            </a:r>
            <a:r>
              <a:rPr lang="en-US" dirty="0" smtClean="0">
                <a:latin typeface="Calibri" pitchFamily="34" charset="0"/>
              </a:rPr>
              <a:t>327: 425 (2010)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29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Genetic interactions, the 2016 version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609600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23 </a:t>
            </a:r>
            <a:r>
              <a:rPr lang="en-US" sz="2000" dirty="0">
                <a:latin typeface="Calibri" pitchFamily="34" charset="0"/>
              </a:rPr>
              <a:t>million gene-gene </a:t>
            </a:r>
            <a:r>
              <a:rPr lang="en-US" sz="2000" dirty="0" smtClean="0">
                <a:latin typeface="Calibri" pitchFamily="34" charset="0"/>
              </a:rPr>
              <a:t>pairs assayed for </a:t>
            </a:r>
            <a:r>
              <a:rPr lang="en-US" sz="2000" dirty="0">
                <a:latin typeface="Calibri" pitchFamily="34" charset="0"/>
              </a:rPr>
              <a:t>synthetic genetic </a:t>
            </a:r>
            <a:r>
              <a:rPr lang="en-US" sz="2000" dirty="0" smtClean="0">
                <a:latin typeface="Calibri" pitchFamily="34" charset="0"/>
              </a:rPr>
              <a:t>interactions in yeast, identifying ~550,000 </a:t>
            </a:r>
            <a:r>
              <a:rPr lang="en-US" sz="2000" dirty="0">
                <a:latin typeface="Calibri" pitchFamily="34" charset="0"/>
              </a:rPr>
              <a:t>negative and </a:t>
            </a:r>
            <a:r>
              <a:rPr lang="en-US" sz="2000" dirty="0" smtClean="0">
                <a:latin typeface="Calibri" pitchFamily="34" charset="0"/>
              </a:rPr>
              <a:t>~350,000 </a:t>
            </a:r>
            <a:r>
              <a:rPr lang="en-US" sz="2000" dirty="0">
                <a:latin typeface="Calibri" pitchFamily="34" charset="0"/>
              </a:rPr>
              <a:t>positive genetic </a:t>
            </a:r>
            <a:r>
              <a:rPr lang="en-US" sz="2000" dirty="0" smtClean="0">
                <a:latin typeface="Calibri" pitchFamily="34" charset="0"/>
              </a:rPr>
              <a:t>interactions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5230" y="6519446"/>
            <a:ext cx="3572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Costanzo </a:t>
            </a:r>
            <a:r>
              <a:rPr lang="en-US" i="1" dirty="0" smtClean="0">
                <a:latin typeface="Calibri" pitchFamily="34" charset="0"/>
              </a:rPr>
              <a:t>et al., Science </a:t>
            </a:r>
            <a:r>
              <a:rPr lang="en-US" dirty="0" smtClean="0">
                <a:latin typeface="Calibri" pitchFamily="34" charset="0"/>
              </a:rPr>
              <a:t>353: 1381 (2016)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4" y="1371600"/>
            <a:ext cx="8755706" cy="490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37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" t="33879" r="2848" b="35622"/>
          <a:stretch/>
        </p:blipFill>
        <p:spPr bwMode="auto">
          <a:xfrm>
            <a:off x="33934" y="1524000"/>
            <a:ext cx="47148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1695" r="10182" b="69713"/>
          <a:stretch/>
        </p:blipFill>
        <p:spPr bwMode="auto">
          <a:xfrm>
            <a:off x="4794116" y="62760"/>
            <a:ext cx="4121284" cy="343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67979" r="4288" b="2162"/>
          <a:stretch/>
        </p:blipFill>
        <p:spPr bwMode="auto">
          <a:xfrm>
            <a:off x="4794116" y="3581400"/>
            <a:ext cx="4121284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935" y="66559"/>
            <a:ext cx="41505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The global genetic interaction profile similarity network reveals a hierarchy of cellular function. </a:t>
            </a:r>
          </a:p>
        </p:txBody>
      </p:sp>
    </p:spTree>
    <p:extLst>
      <p:ext uri="{BB962C8B-B14F-4D97-AF65-F5344CB8AC3E}">
        <p14:creationId xmlns:p14="http://schemas.microsoft.com/office/powerpoint/2010/main" val="413254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/>
          <p:nvPr/>
        </p:nvGrpSpPr>
        <p:grpSpPr>
          <a:xfrm>
            <a:off x="1635953" y="39688"/>
            <a:ext cx="7142287" cy="5753516"/>
            <a:chOff x="1635953" y="39688"/>
            <a:chExt cx="7142287" cy="5753516"/>
          </a:xfrm>
        </p:grpSpPr>
        <p:pic>
          <p:nvPicPr>
            <p:cNvPr id="70" name="Picture 17"/>
            <p:cNvPicPr>
              <a:picLocks noChangeAspect="1" noChangeArrowheads="1"/>
            </p:cNvPicPr>
            <p:nvPr/>
          </p:nvPicPr>
          <p:blipFill rotWithShape="1">
            <a:blip r:embed="rId3"/>
            <a:srcRect l="29006" t="15035" r="3903" b="9742"/>
            <a:stretch/>
          </p:blipFill>
          <p:spPr bwMode="auto">
            <a:xfrm>
              <a:off x="2286000" y="1280160"/>
              <a:ext cx="6492240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Text Box 4"/>
            <p:cNvSpPr txBox="1">
              <a:spLocks noChangeArrowheads="1"/>
            </p:cNvSpPr>
            <p:nvPr/>
          </p:nvSpPr>
          <p:spPr bwMode="auto">
            <a:xfrm>
              <a:off x="1635953" y="39688"/>
              <a:ext cx="6298584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 smtClean="0">
                  <a:latin typeface="Calibri" pitchFamily="34" charset="0"/>
                </a:rPr>
                <a:t>These sorts of data can be combined into</a:t>
              </a:r>
            </a:p>
            <a:p>
              <a:pPr algn="ctr">
                <a:defRPr/>
              </a:pPr>
              <a:r>
                <a:rPr lang="en-US" sz="2800" b="1" dirty="0" smtClean="0">
                  <a:latin typeface="Calibri" pitchFamily="34" charset="0"/>
                </a:rPr>
                <a:t>functional gene networks</a:t>
              </a:r>
              <a:endParaRPr lang="en-US" sz="2400" b="1" dirty="0">
                <a:latin typeface="Arial" charset="0"/>
              </a:endParaRPr>
            </a:p>
          </p:txBody>
        </p:sp>
        <p:sp>
          <p:nvSpPr>
            <p:cNvPr id="72" name="Text Box 7"/>
            <p:cNvSpPr txBox="1">
              <a:spLocks noChangeArrowheads="1"/>
            </p:cNvSpPr>
            <p:nvPr/>
          </p:nvSpPr>
          <p:spPr bwMode="auto">
            <a:xfrm rot="-5400000">
              <a:off x="3981840" y="3020805"/>
              <a:ext cx="7072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Genes</a:t>
              </a:r>
            </a:p>
          </p:txBody>
        </p:sp>
        <p:sp>
          <p:nvSpPr>
            <p:cNvPr id="74" name="Text Box 12"/>
            <p:cNvSpPr txBox="1">
              <a:spLocks noChangeArrowheads="1"/>
            </p:cNvSpPr>
            <p:nvPr/>
          </p:nvSpPr>
          <p:spPr bwMode="auto">
            <a:xfrm>
              <a:off x="6745288" y="914400"/>
              <a:ext cx="1192212" cy="3365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Networks</a:t>
              </a:r>
            </a:p>
          </p:txBody>
        </p:sp>
        <p:sp>
          <p:nvSpPr>
            <p:cNvPr id="76" name="Text Box 16"/>
            <p:cNvSpPr txBox="1">
              <a:spLocks noChangeArrowheads="1"/>
            </p:cNvSpPr>
            <p:nvPr/>
          </p:nvSpPr>
          <p:spPr bwMode="auto">
            <a:xfrm>
              <a:off x="7556500" y="5454650"/>
              <a:ext cx="112441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Confidence</a:t>
              </a:r>
            </a:p>
          </p:txBody>
        </p:sp>
        <p:sp>
          <p:nvSpPr>
            <p:cNvPr id="77" name="Text Box 18"/>
            <p:cNvSpPr txBox="1">
              <a:spLocks noChangeArrowheads="1"/>
            </p:cNvSpPr>
            <p:nvPr/>
          </p:nvSpPr>
          <p:spPr bwMode="auto">
            <a:xfrm>
              <a:off x="4241280" y="4645025"/>
              <a:ext cx="212109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Likelihood of 2 genes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working in the same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biological process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267200" y="1905000"/>
              <a:ext cx="2057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Text Box 14"/>
            <p:cNvSpPr txBox="1">
              <a:spLocks noChangeArrowheads="1"/>
            </p:cNvSpPr>
            <p:nvPr/>
          </p:nvSpPr>
          <p:spPr bwMode="auto">
            <a:xfrm>
              <a:off x="4902200" y="2128838"/>
              <a:ext cx="7072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Genes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 rot="16200000">
              <a:off x="5004594" y="4063206"/>
              <a:ext cx="514350" cy="769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=</a:t>
              </a:r>
            </a:p>
          </p:txBody>
        </p:sp>
      </p:grp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819275" y="5029200"/>
            <a:ext cx="21431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Primary or derived interaction data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3505200" y="1752600"/>
            <a:ext cx="1155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dirty="0" smtClean="0"/>
              <a:t>Bayesian </a:t>
            </a:r>
            <a:r>
              <a:rPr lang="en-US" dirty="0"/>
              <a:t>statistics</a:t>
            </a: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4419600" y="3962400"/>
            <a:ext cx="17526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Integrated matrix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454275" y="1182688"/>
            <a:ext cx="7072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Genes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 rot="-5400000">
            <a:off x="1838715" y="1865105"/>
            <a:ext cx="7072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</a:rPr>
              <a:t>Genes</a:t>
            </a:r>
          </a:p>
        </p:txBody>
      </p:sp>
      <p:pic>
        <p:nvPicPr>
          <p:cNvPr id="32" name="Picture 15" descr="microarray_vis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97" b="83810"/>
          <a:stretch>
            <a:fillRect/>
          </a:stretch>
        </p:blipFill>
        <p:spPr bwMode="auto">
          <a:xfrm>
            <a:off x="814388" y="1600200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6" descr="Image_302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2590800"/>
            <a:ext cx="1133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457200" y="4114800"/>
            <a:ext cx="1524000" cy="5540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AAACTGCATCGA  </a:t>
            </a:r>
          </a:p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ATCGCGCATCGC  </a:t>
            </a:r>
          </a:p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AGCTCTAGCTCCC...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t="1601" r="3702" b="6400"/>
          <a:stretch>
            <a:fillRect/>
          </a:stretch>
        </p:blipFill>
        <p:spPr bwMode="auto">
          <a:xfrm>
            <a:off x="417513" y="1524000"/>
            <a:ext cx="14112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-152400" y="6629400"/>
            <a:ext cx="9372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FR" sz="1200" dirty="0" err="1" smtClean="0">
                <a:cs typeface="Times New Roman" pitchFamily="18" charset="0"/>
              </a:rPr>
              <a:t>Adapted</a:t>
            </a:r>
            <a:r>
              <a:rPr lang="fr-FR" sz="1200" dirty="0" smtClean="0">
                <a:cs typeface="Times New Roman" pitchFamily="18" charset="0"/>
              </a:rPr>
              <a:t> </a:t>
            </a:r>
            <a:r>
              <a:rPr lang="fr-FR" sz="1200" dirty="0" err="1" smtClean="0">
                <a:cs typeface="Times New Roman" pitchFamily="18" charset="0"/>
              </a:rPr>
              <a:t>from</a:t>
            </a:r>
            <a:r>
              <a:rPr lang="fr-FR" sz="1200" dirty="0" smtClean="0">
                <a:cs typeface="Times New Roman" pitchFamily="18" charset="0"/>
              </a:rPr>
              <a:t> Fraser &amp; Marcotte, </a:t>
            </a:r>
            <a:r>
              <a:rPr lang="en-US" sz="1200" i="1" dirty="0" smtClean="0">
                <a:cs typeface="Times New Roman" pitchFamily="18" charset="0"/>
              </a:rPr>
              <a:t>Nature </a:t>
            </a:r>
            <a:r>
              <a:rPr lang="en-US" sz="1200" i="1" dirty="0">
                <a:cs typeface="Times New Roman" pitchFamily="18" charset="0"/>
              </a:rPr>
              <a:t>Genetics </a:t>
            </a:r>
            <a:r>
              <a:rPr lang="en-US" sz="1200" i="1" dirty="0" smtClean="0">
                <a:cs typeface="Times New Roman" pitchFamily="18" charset="0"/>
              </a:rPr>
              <a:t>(</a:t>
            </a:r>
            <a:r>
              <a:rPr lang="en-US" sz="1200" dirty="0" smtClean="0">
                <a:cs typeface="Times New Roman" pitchFamily="18" charset="0"/>
              </a:rPr>
              <a:t>2004)</a:t>
            </a:r>
            <a:endParaRPr lang="en-US" sz="1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498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6" name="Picture 2"/>
          <p:cNvPicPr>
            <a:picLocks noChangeAspect="1" noChangeArrowheads="1"/>
          </p:cNvPicPr>
          <p:nvPr/>
        </p:nvPicPr>
        <p:blipFill>
          <a:blip r:embed="rId2"/>
          <a:srcRect l="37381" t="216"/>
          <a:stretch>
            <a:fillRect/>
          </a:stretch>
        </p:blipFill>
        <p:spPr bwMode="auto">
          <a:xfrm>
            <a:off x="-76200" y="-533400"/>
            <a:ext cx="929957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0147" name="Picture 3"/>
          <p:cNvPicPr>
            <a:picLocks noChangeAspect="1" noChangeArrowheads="1"/>
          </p:cNvPicPr>
          <p:nvPr/>
        </p:nvPicPr>
        <p:blipFill>
          <a:blip r:embed="rId3" cstate="print"/>
          <a:srcRect l="29538" r="14769" b="4558"/>
          <a:stretch>
            <a:fillRect/>
          </a:stretch>
        </p:blipFill>
        <p:spPr bwMode="auto">
          <a:xfrm rot="5400000">
            <a:off x="3111948" y="3272215"/>
            <a:ext cx="321437" cy="654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0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1" y="6400800"/>
            <a:ext cx="1905000" cy="30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014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ll-figures-final4_modes"/>
          <p:cNvPicPr>
            <a:picLocks noChangeAspect="1" noChangeArrowheads="1"/>
          </p:cNvPicPr>
          <p:nvPr/>
        </p:nvPicPr>
        <p:blipFill>
          <a:blip r:embed="rId3"/>
          <a:srcRect l="1973" t="67804" r="74976" b="8316"/>
          <a:stretch>
            <a:fillRect/>
          </a:stretch>
        </p:blipFill>
        <p:spPr bwMode="auto">
          <a:xfrm>
            <a:off x="228600" y="2070953"/>
            <a:ext cx="3789363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1995488" y="409342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Oval 4"/>
          <p:cNvSpPr>
            <a:spLocks noChangeArrowheads="1"/>
          </p:cNvSpPr>
          <p:nvPr/>
        </p:nvSpPr>
        <p:spPr bwMode="auto">
          <a:xfrm>
            <a:off x="2112963" y="42807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1960563" y="44331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Oval 6"/>
          <p:cNvSpPr>
            <a:spLocks noChangeArrowheads="1"/>
          </p:cNvSpPr>
          <p:nvPr/>
        </p:nvSpPr>
        <p:spPr bwMode="auto">
          <a:xfrm>
            <a:off x="1790700" y="4409341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982410" y="5417403"/>
            <a:ext cx="31760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Genes already linked</a:t>
            </a:r>
          </a:p>
          <a:p>
            <a:pPr algn="ctr"/>
            <a:r>
              <a:rPr lang="en-US" sz="2400" b="1" dirty="0" smtClean="0">
                <a:latin typeface="Calibri" pitchFamily="34" charset="0"/>
              </a:rPr>
              <a:t>to a disease or function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V="1">
            <a:off x="2036763" y="4585553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2036763" y="4433153"/>
            <a:ext cx="152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 flipV="1">
            <a:off x="1884363" y="4585553"/>
            <a:ext cx="152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2036763" y="4295041"/>
            <a:ext cx="41275" cy="1052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324" name="Picture 12" descr="all-figures-final4_modes"/>
          <p:cNvPicPr>
            <a:picLocks noChangeAspect="1" noChangeArrowheads="1"/>
          </p:cNvPicPr>
          <p:nvPr/>
        </p:nvPicPr>
        <p:blipFill>
          <a:blip r:embed="rId3"/>
          <a:srcRect l="1973" t="67804" r="74976" b="8316"/>
          <a:stretch>
            <a:fillRect/>
          </a:stretch>
        </p:blipFill>
        <p:spPr bwMode="auto">
          <a:xfrm>
            <a:off x="4973638" y="2070953"/>
            <a:ext cx="3789362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5" name="Oval 13"/>
          <p:cNvSpPr>
            <a:spLocks noChangeArrowheads="1"/>
          </p:cNvSpPr>
          <p:nvPr/>
        </p:nvSpPr>
        <p:spPr bwMode="auto">
          <a:xfrm>
            <a:off x="6740525" y="409342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Oval 14"/>
          <p:cNvSpPr>
            <a:spLocks noChangeArrowheads="1"/>
          </p:cNvSpPr>
          <p:nvPr/>
        </p:nvSpPr>
        <p:spPr bwMode="auto">
          <a:xfrm>
            <a:off x="6858000" y="42807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7" name="Oval 15"/>
          <p:cNvSpPr>
            <a:spLocks noChangeArrowheads="1"/>
          </p:cNvSpPr>
          <p:nvPr/>
        </p:nvSpPr>
        <p:spPr bwMode="auto">
          <a:xfrm>
            <a:off x="6705600" y="44331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6"/>
          <p:cNvSpPr>
            <a:spLocks noChangeArrowheads="1"/>
          </p:cNvSpPr>
          <p:nvPr/>
        </p:nvSpPr>
        <p:spPr bwMode="auto">
          <a:xfrm>
            <a:off x="6535738" y="4409341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6553200" y="42045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Oval 18"/>
          <p:cNvSpPr>
            <a:spLocks noChangeArrowheads="1"/>
          </p:cNvSpPr>
          <p:nvPr/>
        </p:nvSpPr>
        <p:spPr bwMode="auto">
          <a:xfrm>
            <a:off x="6597650" y="456332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Oval 19"/>
          <p:cNvSpPr>
            <a:spLocks noChangeArrowheads="1"/>
          </p:cNvSpPr>
          <p:nvPr/>
        </p:nvSpPr>
        <p:spPr bwMode="auto">
          <a:xfrm>
            <a:off x="6781800" y="45855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Oval 20"/>
          <p:cNvSpPr>
            <a:spLocks noChangeArrowheads="1"/>
          </p:cNvSpPr>
          <p:nvPr/>
        </p:nvSpPr>
        <p:spPr bwMode="auto">
          <a:xfrm>
            <a:off x="6934200" y="45093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Oval 21"/>
          <p:cNvSpPr>
            <a:spLocks noChangeArrowheads="1"/>
          </p:cNvSpPr>
          <p:nvPr/>
        </p:nvSpPr>
        <p:spPr bwMode="auto">
          <a:xfrm>
            <a:off x="7010400" y="43569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Oval 22"/>
          <p:cNvSpPr>
            <a:spLocks noChangeArrowheads="1"/>
          </p:cNvSpPr>
          <p:nvPr/>
        </p:nvSpPr>
        <p:spPr bwMode="auto">
          <a:xfrm>
            <a:off x="6858000" y="40521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Oval 23"/>
          <p:cNvSpPr>
            <a:spLocks noChangeArrowheads="1"/>
          </p:cNvSpPr>
          <p:nvPr/>
        </p:nvSpPr>
        <p:spPr bwMode="auto">
          <a:xfrm>
            <a:off x="6400800" y="42807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Oval 24"/>
          <p:cNvSpPr>
            <a:spLocks noChangeArrowheads="1"/>
          </p:cNvSpPr>
          <p:nvPr/>
        </p:nvSpPr>
        <p:spPr bwMode="auto">
          <a:xfrm>
            <a:off x="7010400" y="41283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7" name="Text Box 25"/>
          <p:cNvSpPr txBox="1">
            <a:spLocks noChangeArrowheads="1"/>
          </p:cNvSpPr>
          <p:nvPr/>
        </p:nvSpPr>
        <p:spPr bwMode="auto">
          <a:xfrm>
            <a:off x="3089563" y="1513006"/>
            <a:ext cx="27526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Guilt-by-association</a:t>
            </a:r>
          </a:p>
          <a:p>
            <a:pPr algn="ctr"/>
            <a:r>
              <a:rPr lang="en-US" sz="2400" b="1" dirty="0" smtClean="0">
                <a:latin typeface="Calibri" pitchFamily="34" charset="0"/>
              </a:rPr>
              <a:t>in the gene network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3338" name="Line 26"/>
          <p:cNvSpPr>
            <a:spLocks noChangeShapeType="1"/>
          </p:cNvSpPr>
          <p:nvPr/>
        </p:nvSpPr>
        <p:spPr bwMode="auto">
          <a:xfrm>
            <a:off x="4038600" y="3594953"/>
            <a:ext cx="1143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5167117" y="5417403"/>
            <a:ext cx="29077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New candidate genes</a:t>
            </a:r>
            <a:endParaRPr lang="en-US" sz="2400" b="1" dirty="0">
              <a:latin typeface="Calibri" pitchFamily="34" charset="0"/>
            </a:endParaRPr>
          </a:p>
          <a:p>
            <a:pPr algn="ctr"/>
            <a:r>
              <a:rPr lang="en-US" sz="2400" b="1" dirty="0" smtClean="0">
                <a:latin typeface="Calibri" pitchFamily="34" charset="0"/>
              </a:rPr>
              <a:t>for that process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3340" name="Line 28"/>
          <p:cNvSpPr>
            <a:spLocks noChangeShapeType="1"/>
          </p:cNvSpPr>
          <p:nvPr/>
        </p:nvSpPr>
        <p:spPr bwMode="auto">
          <a:xfrm flipH="1" flipV="1">
            <a:off x="6705600" y="4737953"/>
            <a:ext cx="16033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1" name="Line 29"/>
          <p:cNvSpPr>
            <a:spLocks noChangeShapeType="1"/>
          </p:cNvSpPr>
          <p:nvPr/>
        </p:nvSpPr>
        <p:spPr bwMode="auto">
          <a:xfrm flipV="1">
            <a:off x="6858000" y="4737953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2" name="Line 30"/>
          <p:cNvSpPr>
            <a:spLocks noChangeShapeType="1"/>
          </p:cNvSpPr>
          <p:nvPr/>
        </p:nvSpPr>
        <p:spPr bwMode="auto">
          <a:xfrm flipV="1">
            <a:off x="6858000" y="4661753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These networks are hypothesis generators.</a:t>
            </a:r>
          </a:p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Given a gene, what other genes does it function with?</a:t>
            </a:r>
          </a:p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What do they do?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2986088"/>
            <a:ext cx="358140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541629" y="2276475"/>
            <a:ext cx="23075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 dirty="0">
                <a:latin typeface="Calibri" pitchFamily="34" charset="0"/>
              </a:rPr>
              <a:t>SAGA</a:t>
            </a: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transcription factor/</a:t>
            </a: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chromatin remodeling</a:t>
            </a: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complex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917451" y="4105275"/>
            <a:ext cx="9878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>
                <a:latin typeface="Calibri" pitchFamily="34" charset="0"/>
              </a:rPr>
              <a:t>TAFIID</a:t>
            </a:r>
          </a:p>
          <a:p>
            <a:pPr algn="ctr" eaLnBrk="1" hangingPunct="1"/>
            <a:r>
              <a:rPr lang="en-US" sz="1800" b="1">
                <a:latin typeface="Calibri" pitchFamily="34" charset="0"/>
              </a:rPr>
              <a:t>complex</a:t>
            </a:r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228600" y="6423025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228600" y="6118225"/>
            <a:ext cx="228600" cy="228600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57200" y="6369050"/>
            <a:ext cx="1938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>
                <a:latin typeface="Calibri" pitchFamily="34" charset="0"/>
              </a:rPr>
              <a:t>Nonessential gene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57200" y="6064250"/>
            <a:ext cx="15361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 dirty="0">
                <a:latin typeface="Calibri" pitchFamily="34" charset="0"/>
              </a:rPr>
              <a:t>Essential gene</a:t>
            </a: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671888"/>
            <a:ext cx="2330450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695552" y="4660900"/>
            <a:ext cx="14033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>
                <a:latin typeface="Calibri" pitchFamily="34" charset="0"/>
              </a:rPr>
              <a:t>protein</a:t>
            </a:r>
          </a:p>
          <a:p>
            <a:pPr algn="ctr" eaLnBrk="1" hangingPunct="1"/>
            <a:r>
              <a:rPr lang="en-US" sz="1800" b="1">
                <a:latin typeface="Calibri" pitchFamily="34" charset="0"/>
              </a:rPr>
              <a:t>phosphatase</a:t>
            </a:r>
          </a:p>
          <a:p>
            <a:pPr algn="ctr" eaLnBrk="1" hangingPunct="1"/>
            <a:r>
              <a:rPr lang="en-US" sz="1800" b="1">
                <a:latin typeface="Calibri" pitchFamily="34" charset="0"/>
              </a:rPr>
              <a:t>2A complex </a:t>
            </a: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90600"/>
            <a:ext cx="3500438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AutoShape 12"/>
          <p:cNvSpPr>
            <a:spLocks/>
          </p:cNvSpPr>
          <p:nvPr/>
        </p:nvSpPr>
        <p:spPr bwMode="auto">
          <a:xfrm rot="-999355">
            <a:off x="7754938" y="3876675"/>
            <a:ext cx="76200" cy="1066800"/>
          </a:xfrm>
          <a:prstGeom prst="rightBrace">
            <a:avLst>
              <a:gd name="adj1" fmla="val 11666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1" name="AutoShape 13"/>
          <p:cNvSpPr>
            <a:spLocks/>
          </p:cNvSpPr>
          <p:nvPr/>
        </p:nvSpPr>
        <p:spPr bwMode="auto">
          <a:xfrm rot="-3204944">
            <a:off x="6688138" y="2695575"/>
            <a:ext cx="76200" cy="1066800"/>
          </a:xfrm>
          <a:prstGeom prst="rightBrace">
            <a:avLst>
              <a:gd name="adj1" fmla="val 11666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3812947" y="1143000"/>
            <a:ext cx="19054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 dirty="0">
                <a:latin typeface="Calibri" pitchFamily="34" charset="0"/>
              </a:rPr>
              <a:t>small</a:t>
            </a:r>
          </a:p>
          <a:p>
            <a:pPr algn="ctr" eaLnBrk="1" hangingPunct="1"/>
            <a:r>
              <a:rPr lang="en-US" sz="1800" b="1" dirty="0" err="1">
                <a:latin typeface="Calibri" pitchFamily="34" charset="0"/>
              </a:rPr>
              <a:t>nucleolar</a:t>
            </a:r>
            <a:endParaRPr lang="en-US" sz="1800" b="1" dirty="0">
              <a:latin typeface="Calibri" pitchFamily="34" charset="0"/>
            </a:endParaRPr>
          </a:p>
          <a:p>
            <a:pPr algn="ctr" eaLnBrk="1" hangingPunct="1"/>
            <a:r>
              <a:rPr lang="en-US" sz="1800" b="1" dirty="0" err="1">
                <a:latin typeface="Calibri" pitchFamily="34" charset="0"/>
              </a:rPr>
              <a:t>ribonucleoprotein</a:t>
            </a:r>
            <a:endParaRPr lang="en-US" sz="1800" b="1" dirty="0">
              <a:latin typeface="Calibri" pitchFamily="34" charset="0"/>
            </a:endParaRP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complex </a:t>
            </a:r>
          </a:p>
        </p:txBody>
      </p:sp>
      <p:sp>
        <p:nvSpPr>
          <p:cNvPr id="1949711" name="Text Box 15"/>
          <p:cNvSpPr txBox="1">
            <a:spLocks noChangeArrowheads="1"/>
          </p:cNvSpPr>
          <p:nvPr/>
        </p:nvSpPr>
        <p:spPr bwMode="auto">
          <a:xfrm>
            <a:off x="0" y="-76200"/>
            <a:ext cx="91440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G</a:t>
            </a:r>
            <a:r>
              <a:rPr lang="en-US" sz="2400" b="1" dirty="0" smtClean="0">
                <a:latin typeface="Calibri" pitchFamily="34" charset="0"/>
              </a:rPr>
              <a:t>ene networks frequently reflect functions, pathways, &amp; phenotypes, e.g</a:t>
            </a:r>
            <a:r>
              <a:rPr lang="en-US" sz="2400" b="1" dirty="0">
                <a:latin typeface="Calibri" pitchFamily="34" charset="0"/>
              </a:rPr>
              <a:t>., lethality in yeast is </a:t>
            </a:r>
            <a:r>
              <a:rPr lang="en-US" sz="2400" b="1" dirty="0" smtClean="0">
                <a:latin typeface="Calibri" pitchFamily="34" charset="0"/>
              </a:rPr>
              <a:t>linked to </a:t>
            </a:r>
            <a:r>
              <a:rPr lang="en-US" sz="2400" b="1" dirty="0">
                <a:latin typeface="Calibri" pitchFamily="34" charset="0"/>
              </a:rPr>
              <a:t>the molecular </a:t>
            </a:r>
            <a:r>
              <a:rPr lang="en-US" sz="2400" b="1" dirty="0" smtClean="0">
                <a:latin typeface="Calibri" pitchFamily="34" charset="0"/>
              </a:rPr>
              <a:t>machine, not the gene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5486398" y="6583363"/>
            <a:ext cx="365760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>
                <a:latin typeface="Calibri" pitchFamily="34" charset="0"/>
                <a:cs typeface="Times New Roman" pitchFamily="18" charset="0"/>
              </a:rPr>
              <a:t>Hart, Lee, &amp; Marcotte, </a:t>
            </a:r>
            <a:r>
              <a:rPr lang="en-US" sz="1200" i="1">
                <a:latin typeface="Calibri" pitchFamily="34" charset="0"/>
                <a:cs typeface="Times New Roman" pitchFamily="18" charset="0"/>
              </a:rPr>
              <a:t>BMC Bioinformatics</a:t>
            </a:r>
            <a:r>
              <a:rPr lang="en-US" sz="120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1200" b="1">
                <a:latin typeface="Calibri" pitchFamily="34" charset="0"/>
                <a:cs typeface="Times New Roman" pitchFamily="18" charset="0"/>
              </a:rPr>
              <a:t>8</a:t>
            </a:r>
            <a:r>
              <a:rPr lang="en-US" sz="1200">
                <a:latin typeface="Calibri" pitchFamily="34" charset="0"/>
                <a:cs typeface="Times New Roman" pitchFamily="18" charset="0"/>
              </a:rPr>
              <a:t>:236 (2007)</a:t>
            </a:r>
          </a:p>
        </p:txBody>
      </p:sp>
    </p:spTree>
    <p:extLst>
      <p:ext uri="{BB962C8B-B14F-4D97-AF65-F5344CB8AC3E}">
        <p14:creationId xmlns:p14="http://schemas.microsoft.com/office/powerpoint/2010/main" val="377094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76200" y="4693384"/>
            <a:ext cx="3048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Query with genes already linked to a disease or function, e.g. the red or blue function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6278881" y="4693384"/>
            <a:ext cx="286511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Infer new candidate genes for that process (e.g. predicting the green genes for the red function)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We can propagate annotations across the graph to infer new annotations for genes (</a:t>
            </a:r>
            <a:r>
              <a:rPr lang="en-US" sz="2400" b="1" u="sng" dirty="0" smtClean="0">
                <a:latin typeface="Calibri" pitchFamily="34" charset="0"/>
              </a:rPr>
              <a:t>network “guilt-by-association”, or GBA</a:t>
            </a:r>
            <a:r>
              <a:rPr lang="en-US" sz="2400" b="1" dirty="0" smtClean="0">
                <a:latin typeface="Calibri" pitchFamily="34" charset="0"/>
              </a:rPr>
              <a:t>).</a:t>
            </a:r>
          </a:p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 </a:t>
            </a:r>
          </a:p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Testing how well this works on hidden, but known, cases let’s us measure how predictive it will be for new cases.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8" y="2178784"/>
            <a:ext cx="8417009" cy="243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200400" y="4693384"/>
            <a:ext cx="301534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Assess the network’s predictive ability for that function using cross-validated ROC or recall/precision analysis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-17890" y="6581001"/>
            <a:ext cx="497089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 smtClean="0"/>
              <a:t>Ambaru</a:t>
            </a:r>
            <a:r>
              <a:rPr lang="en-US" sz="1200" dirty="0" smtClean="0"/>
              <a:t>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  <a:r>
              <a:rPr lang="en-US" sz="1200" i="1" dirty="0"/>
              <a:t>Nature </a:t>
            </a:r>
            <a:r>
              <a:rPr lang="en-US" sz="1200" i="1" dirty="0" smtClean="0"/>
              <a:t>Biotechnology </a:t>
            </a:r>
            <a:r>
              <a:rPr lang="en-US" sz="1200" dirty="0" smtClean="0"/>
              <a:t>28:149-156 (</a:t>
            </a:r>
            <a:r>
              <a:rPr lang="en-US" sz="1200" dirty="0"/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88940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Numerous algorithms exist for network GBA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15814"/>
            <a:ext cx="835076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762000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smtClean="0">
                <a:latin typeface="Calibri" pitchFamily="34" charset="0"/>
              </a:rPr>
              <a:t>Naïve</a:t>
            </a:r>
            <a:r>
              <a:rPr lang="en-US" sz="1800" dirty="0" smtClean="0">
                <a:latin typeface="Calibri" pitchFamily="34" charset="0"/>
              </a:rPr>
              <a:t> Bayes </a:t>
            </a:r>
            <a:r>
              <a:rPr lang="en-US" sz="1800" dirty="0">
                <a:latin typeface="Calibri" pitchFamily="34" charset="0"/>
              </a:rPr>
              <a:t>assigns scores to neighboring </a:t>
            </a:r>
            <a:r>
              <a:rPr lang="en-US" sz="1800" dirty="0" smtClean="0">
                <a:latin typeface="Calibri" pitchFamily="34" charset="0"/>
              </a:rPr>
              <a:t>nodes based on edges</a:t>
            </a:r>
            <a:endParaRPr lang="en-US" sz="1800" dirty="0">
              <a:latin typeface="Calibri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413381" y="1364397"/>
            <a:ext cx="199259" cy="5365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381787" y="6629400"/>
            <a:ext cx="38384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b="0" dirty="0" smtClean="0">
                <a:effectLst/>
              </a:rPr>
              <a:t>Reviewed in Wang &amp; </a:t>
            </a:r>
            <a:r>
              <a:rPr lang="en-US" sz="1200" b="0" dirty="0" err="1" smtClean="0">
                <a:effectLst/>
              </a:rPr>
              <a:t>Marcotte</a:t>
            </a:r>
            <a:r>
              <a:rPr lang="en-US" sz="1200" b="0" dirty="0" smtClean="0">
                <a:effectLst/>
              </a:rPr>
              <a:t>, </a:t>
            </a:r>
            <a:r>
              <a:rPr lang="en-US" sz="1200" b="0" i="1" dirty="0" smtClean="0">
                <a:effectLst/>
              </a:rPr>
              <a:t>J Proteomics</a:t>
            </a:r>
            <a:r>
              <a:rPr lang="en-US" sz="1200" b="0" dirty="0" smtClean="0">
                <a:effectLst/>
              </a:rPr>
              <a:t> </a:t>
            </a:r>
            <a:r>
              <a:rPr lang="en-US" sz="1200" b="0" dirty="0">
                <a:effectLst/>
              </a:rPr>
              <a:t>(</a:t>
            </a:r>
            <a:r>
              <a:rPr lang="en-US" sz="1200" b="0" dirty="0" smtClean="0">
                <a:effectLst/>
              </a:rPr>
              <a:t>2010)</a:t>
            </a:r>
            <a:endParaRPr lang="en-US" sz="1200" b="0" dirty="0">
              <a:effectLst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175381" y="3729707"/>
            <a:ext cx="472819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305299" y="3805907"/>
            <a:ext cx="2324102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6200" y="4186907"/>
            <a:ext cx="8579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Network diffusion algorithms start with initial annotations and the graph topology, </a:t>
            </a:r>
          </a:p>
          <a:p>
            <a:r>
              <a:rPr lang="en-US" sz="1800" dirty="0" smtClean="0">
                <a:latin typeface="Calibri" pitchFamily="34" charset="0"/>
              </a:rPr>
              <a:t>then propagate initial scores across the network, </a:t>
            </a:r>
          </a:p>
          <a:p>
            <a:r>
              <a:rPr lang="en-US" sz="1800" dirty="0" smtClean="0">
                <a:latin typeface="Calibri" pitchFamily="34" charset="0"/>
              </a:rPr>
              <a:t>e.g. Gaussian smoothing tries to find scores:</a:t>
            </a:r>
            <a:endParaRPr lang="en-US" sz="1800" dirty="0">
              <a:latin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5025107"/>
            <a:ext cx="5038725" cy="47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095501" y="5710907"/>
            <a:ext cx="3086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minimizing the difference between</a:t>
            </a:r>
          </a:p>
          <a:p>
            <a:r>
              <a:rPr lang="en-US" dirty="0" smtClean="0">
                <a:latin typeface="Calibri" pitchFamily="34" charset="0"/>
              </a:rPr>
              <a:t>final and initial </a:t>
            </a:r>
            <a:r>
              <a:rPr lang="en-US" dirty="0">
                <a:latin typeface="Calibri" pitchFamily="34" charset="0"/>
              </a:rPr>
              <a:t>scores of a protein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98640" y="5710907"/>
            <a:ext cx="3016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&amp; between a protein's score </a:t>
            </a:r>
            <a:r>
              <a:rPr lang="en-US" dirty="0">
                <a:latin typeface="Calibri" pitchFamily="34" charset="0"/>
              </a:rPr>
              <a:t>and that of each of its neighbors</a:t>
            </a:r>
          </a:p>
        </p:txBody>
      </p:sp>
      <p:sp>
        <p:nvSpPr>
          <p:cNvPr id="28" name="Right Brace 27"/>
          <p:cNvSpPr/>
          <p:nvPr/>
        </p:nvSpPr>
        <p:spPr>
          <a:xfrm rot="5400000">
            <a:off x="5715000" y="5253707"/>
            <a:ext cx="228600" cy="5334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/>
          <p:cNvSpPr/>
          <p:nvPr/>
        </p:nvSpPr>
        <p:spPr>
          <a:xfrm rot="5400000">
            <a:off x="8001000" y="5253707"/>
            <a:ext cx="228600" cy="5334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stCxn id="28" idx="1"/>
          </p:cNvCxnSpPr>
          <p:nvPr/>
        </p:nvCxnSpPr>
        <p:spPr>
          <a:xfrm flipH="1">
            <a:off x="4755640" y="5634707"/>
            <a:ext cx="1073660" cy="15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041640" y="5634707"/>
            <a:ext cx="1073660" cy="15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796854" y="457200"/>
            <a:ext cx="3118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Similar to Google’s</a:t>
            </a:r>
          </a:p>
          <a:p>
            <a:pPr algn="r"/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p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ersonalized PageRank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49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54824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13866" y="6575156"/>
            <a:ext cx="35301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cs typeface="Arial" pitchFamily="34" charset="0"/>
              </a:rPr>
              <a:t>Lee, </a:t>
            </a:r>
            <a:r>
              <a:rPr lang="en-US" sz="1200" dirty="0" err="1" smtClean="0">
                <a:cs typeface="Arial" pitchFamily="34" charset="0"/>
              </a:rPr>
              <a:t>Lehner</a:t>
            </a:r>
            <a:r>
              <a:rPr lang="en-US" sz="1200" dirty="0" smtClean="0">
                <a:cs typeface="Arial" pitchFamily="34" charset="0"/>
              </a:rPr>
              <a:t> </a:t>
            </a:r>
            <a:r>
              <a:rPr lang="en-US" sz="1200" i="1" dirty="0" smtClean="0">
                <a:cs typeface="Arial" pitchFamily="34" charset="0"/>
              </a:rPr>
              <a:t>et al., Nat </a:t>
            </a:r>
            <a:r>
              <a:rPr lang="en-US" sz="1200" i="1" dirty="0">
                <a:cs typeface="Arial" pitchFamily="34" charset="0"/>
              </a:rPr>
              <a:t>Genet</a:t>
            </a:r>
            <a:r>
              <a:rPr lang="en-US" sz="1200" dirty="0">
                <a:cs typeface="Arial" pitchFamily="34" charset="0"/>
              </a:rPr>
              <a:t>, 40(2):181-8 (2008)</a:t>
            </a: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For example, predicting genes linked with worm phenotypes in genome-wide </a:t>
            </a:r>
            <a:r>
              <a:rPr lang="en-US" sz="2400" b="1" dirty="0" err="1" smtClean="0">
                <a:latin typeface="Calibri" pitchFamily="34" charset="0"/>
              </a:rPr>
              <a:t>RNAi</a:t>
            </a:r>
            <a:r>
              <a:rPr lang="en-US" sz="2400" b="1" dirty="0" smtClean="0">
                <a:latin typeface="Calibri" pitchFamily="34" charset="0"/>
              </a:rPr>
              <a:t> screens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96732"/>
            <a:ext cx="3119437" cy="191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3584" y="4953000"/>
            <a:ext cx="144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very poorly predicted pathways: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1" y="4092476"/>
            <a:ext cx="243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ROC </a:t>
            </a:r>
            <a:r>
              <a:rPr lang="en-US" dirty="0" smtClean="0"/>
              <a:t>curves!  Here, indicating </a:t>
            </a:r>
            <a:r>
              <a:rPr lang="en-US" dirty="0" smtClean="0"/>
              <a:t>the likely </a:t>
            </a:r>
            <a:r>
              <a:rPr lang="en-US" u="sng" dirty="0" smtClean="0"/>
              <a:t>predictive power </a:t>
            </a:r>
            <a:r>
              <a:rPr lang="en-US" dirty="0" smtClean="0"/>
              <a:t>of the network for a system of </a:t>
            </a:r>
            <a:r>
              <a:rPr lang="en-US" dirty="0" smtClean="0"/>
              <a:t>interest, independent of how big the system is.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 poor ROC </a:t>
            </a:r>
            <a:r>
              <a:rPr lang="en-US" dirty="0" smtClean="0">
                <a:sym typeface="Wingdings" pitchFamily="2" charset="2"/>
              </a:rPr>
              <a:t> no better</a:t>
            </a:r>
          </a:p>
          <a:p>
            <a:r>
              <a:rPr lang="en-US" dirty="0">
                <a:sym typeface="Wingdings" pitchFamily="2" charset="2"/>
              </a:rPr>
              <a:t>t</a:t>
            </a:r>
            <a:r>
              <a:rPr lang="en-US" dirty="0" smtClean="0">
                <a:sym typeface="Wingdings" pitchFamily="2" charset="2"/>
              </a:rPr>
              <a:t>han random guessing.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22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rcotte\Classes\Handouts\pdg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5867400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94567" y="2530475"/>
            <a:ext cx="12873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A typical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genetic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76189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5611081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8686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Remarkably, this strategy works quite well</a:t>
            </a: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Some examples of network-guided predictions: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3200400"/>
            <a:ext cx="1981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</a:t>
            </a:r>
            <a:r>
              <a:rPr lang="en-US" sz="2000" b="1" i="1" u="sng" dirty="0" smtClean="0">
                <a:latin typeface="Calibri" pitchFamily="34" charset="0"/>
              </a:rPr>
              <a:t>Arabidopsis</a:t>
            </a:r>
            <a:r>
              <a:rPr lang="en-US" sz="2000" b="1" u="sng" dirty="0" smtClean="0">
                <a:latin typeface="Calibri" pitchFamily="34" charset="0"/>
              </a:rPr>
              <a:t>:</a:t>
            </a:r>
            <a:endParaRPr lang="en-US" sz="2000" b="1" u="sng" dirty="0">
              <a:latin typeface="Calibri" pitchFamily="34" charset="0"/>
            </a:endParaRP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New genes regulating </a:t>
            </a:r>
            <a:r>
              <a:rPr lang="en-US" sz="1800" b="1" dirty="0">
                <a:latin typeface="Calibri" pitchFamily="34" charset="0"/>
              </a:rPr>
              <a:t>root </a:t>
            </a:r>
            <a:r>
              <a:rPr lang="en-US" sz="1800" b="1" dirty="0" smtClean="0">
                <a:latin typeface="Calibri" pitchFamily="34" charset="0"/>
              </a:rPr>
              <a:t>formation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762000"/>
            <a:ext cx="194503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</a:t>
            </a:r>
            <a:r>
              <a:rPr lang="en-US" sz="2000" b="1" u="sng" dirty="0">
                <a:latin typeface="Calibri" pitchFamily="34" charset="0"/>
              </a:rPr>
              <a:t>worms: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G</a:t>
            </a:r>
            <a:r>
              <a:rPr lang="en-US" sz="1800" b="1" dirty="0" smtClean="0">
                <a:latin typeface="Calibri" pitchFamily="34" charset="0"/>
              </a:rPr>
              <a:t>enes </a:t>
            </a:r>
            <a:r>
              <a:rPr lang="en-US" sz="1800" b="1" dirty="0">
                <a:latin typeface="Calibri" pitchFamily="34" charset="0"/>
              </a:rPr>
              <a:t>that </a:t>
            </a:r>
            <a:r>
              <a:rPr lang="en-US" sz="1800" b="1" dirty="0" smtClean="0">
                <a:latin typeface="Calibri" pitchFamily="34" charset="0"/>
              </a:rPr>
              <a:t>can </a:t>
            </a:r>
            <a:r>
              <a:rPr lang="en-US" sz="1800" b="1" dirty="0">
                <a:latin typeface="Calibri" pitchFamily="34" charset="0"/>
              </a:rPr>
              <a:t>reverse ‘tumors’ in a nematode model </a:t>
            </a:r>
            <a:r>
              <a:rPr lang="en-US" sz="1800" b="1" dirty="0" smtClean="0">
                <a:latin typeface="Calibri" pitchFamily="34" charset="0"/>
              </a:rPr>
              <a:t>of </a:t>
            </a:r>
            <a:r>
              <a:rPr lang="en-US" sz="1800" b="1" dirty="0" err="1" smtClean="0">
                <a:latin typeface="Calibri" pitchFamily="34" charset="0"/>
              </a:rPr>
              <a:t>tumorigenesis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439881" y="1600200"/>
            <a:ext cx="198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mice/frogs:</a:t>
            </a:r>
            <a:endParaRPr lang="en-US" sz="2000" b="1" u="sng" dirty="0">
              <a:latin typeface="Calibri" pitchFamily="34" charset="0"/>
            </a:endParaRP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Functions for a</a:t>
            </a: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birth defect gene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439881" y="4267200"/>
            <a:ext cx="1981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worms:</a:t>
            </a:r>
            <a:endParaRPr lang="en-US" sz="2000" b="1" u="sng" dirty="0">
              <a:latin typeface="Calibri" pitchFamily="34" charset="0"/>
            </a:endParaRP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Predicting tissue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s</a:t>
            </a:r>
            <a:r>
              <a:rPr lang="en-US" sz="1800" b="1" dirty="0" smtClean="0">
                <a:latin typeface="Calibri" pitchFamily="34" charset="0"/>
              </a:rPr>
              <a:t>pecific gene</a:t>
            </a: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expression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181600"/>
            <a:ext cx="198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yeast:</a:t>
            </a:r>
            <a:r>
              <a:rPr lang="en-US" sz="2000" b="1" dirty="0" smtClean="0">
                <a:latin typeface="Calibri" pitchFamily="34" charset="0"/>
              </a:rPr>
              <a:t>  </a:t>
            </a:r>
            <a:r>
              <a:rPr lang="en-US" sz="1800" b="1" dirty="0" smtClean="0">
                <a:latin typeface="Calibri" pitchFamily="34" charset="0"/>
              </a:rPr>
              <a:t>New mitochondrial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b</a:t>
            </a:r>
            <a:r>
              <a:rPr lang="en-US" sz="1800" b="1" dirty="0" smtClean="0">
                <a:latin typeface="Calibri" pitchFamily="34" charset="0"/>
              </a:rPr>
              <a:t>iogenesis genes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0" y="4343400"/>
            <a:ext cx="16700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 smtClean="0"/>
              <a:t>Ambaru</a:t>
            </a:r>
            <a:r>
              <a:rPr lang="en-US" sz="1200" dirty="0" smtClean="0"/>
              <a:t>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</a:p>
          <a:p>
            <a:r>
              <a:rPr lang="en-US" sz="1200" i="1" dirty="0"/>
              <a:t>Nature Biotech </a:t>
            </a:r>
            <a:r>
              <a:rPr lang="en-US" sz="1200" dirty="0"/>
              <a:t>(2010)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0" y="2438400"/>
            <a:ext cx="1763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 smtClean="0"/>
              <a:t>Lehner</a:t>
            </a:r>
            <a:r>
              <a:rPr lang="en-US" sz="1200" dirty="0" smtClean="0"/>
              <a:t> </a:t>
            </a:r>
            <a:r>
              <a:rPr lang="en-US" sz="1200" i="1" dirty="0"/>
              <a:t>et al. </a:t>
            </a:r>
          </a:p>
          <a:p>
            <a:r>
              <a:rPr lang="en-US" sz="1200" i="1" dirty="0"/>
              <a:t>Nature Genetics</a:t>
            </a:r>
            <a:r>
              <a:rPr lang="en-US" sz="1200" dirty="0"/>
              <a:t> (2008)</a:t>
            </a:r>
            <a:endParaRPr lang="en-US" sz="1200" i="1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439881" y="2438400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 smtClean="0">
                <a:effectLst/>
              </a:rPr>
              <a:t>Gray </a:t>
            </a:r>
            <a:r>
              <a:rPr lang="en-US" sz="1200" b="0" i="1" dirty="0" smtClean="0">
                <a:effectLst/>
              </a:rPr>
              <a:t>et </a:t>
            </a:r>
            <a:r>
              <a:rPr lang="en-US" sz="1200" b="0" i="1" dirty="0">
                <a:effectLst/>
              </a:rPr>
              <a:t>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>
                <a:effectLst/>
              </a:rPr>
              <a:t>Nature Cell Biology</a:t>
            </a:r>
            <a:r>
              <a:rPr lang="en-US" sz="1200" b="0" dirty="0">
                <a:effectLst/>
              </a:rPr>
              <a:t> (2009)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439881" y="5401382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 err="1" smtClean="0">
                <a:effectLst/>
              </a:rPr>
              <a:t>Chikina</a:t>
            </a:r>
            <a:r>
              <a:rPr lang="en-US" sz="1200" b="0" dirty="0" smtClean="0">
                <a:effectLst/>
              </a:rPr>
              <a:t> </a:t>
            </a:r>
            <a:r>
              <a:rPr lang="en-US" sz="1200" b="0" i="1" dirty="0" smtClean="0">
                <a:effectLst/>
              </a:rPr>
              <a:t>et </a:t>
            </a:r>
            <a:r>
              <a:rPr lang="en-US" sz="1200" b="0" i="1" dirty="0">
                <a:effectLst/>
              </a:rPr>
              <a:t>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 err="1" smtClean="0">
                <a:effectLst/>
              </a:rPr>
              <a:t>PLoS</a:t>
            </a:r>
            <a:r>
              <a:rPr lang="en-US" sz="1200" b="0" i="1" dirty="0" smtClean="0">
                <a:effectLst/>
              </a:rPr>
              <a:t> Comp Biology</a:t>
            </a:r>
            <a:r>
              <a:rPr lang="en-US" sz="1200" b="0" dirty="0" smtClean="0">
                <a:effectLst/>
              </a:rPr>
              <a:t> </a:t>
            </a:r>
            <a:r>
              <a:rPr lang="en-US" sz="1200" b="0" dirty="0">
                <a:effectLst/>
              </a:rPr>
              <a:t>(2009)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6077919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 smtClean="0">
                <a:effectLst/>
              </a:rPr>
              <a:t>Hess </a:t>
            </a:r>
            <a:r>
              <a:rPr lang="en-US" sz="1200" b="0" i="1" dirty="0" smtClean="0">
                <a:effectLst/>
              </a:rPr>
              <a:t>et </a:t>
            </a:r>
            <a:r>
              <a:rPr lang="en-US" sz="1200" b="0" i="1" dirty="0">
                <a:effectLst/>
              </a:rPr>
              <a:t>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 err="1" smtClean="0">
                <a:effectLst/>
              </a:rPr>
              <a:t>PLoS</a:t>
            </a:r>
            <a:r>
              <a:rPr lang="en-US" sz="1200" b="0" i="1" dirty="0" smtClean="0">
                <a:effectLst/>
              </a:rPr>
              <a:t> Genetics </a:t>
            </a:r>
            <a:r>
              <a:rPr lang="en-US" sz="1200" b="0" dirty="0" smtClean="0">
                <a:effectLst/>
              </a:rPr>
              <a:t>(2009</a:t>
            </a:r>
            <a:r>
              <a:rPr lang="en-US" sz="1200" b="0" dirty="0">
                <a:effectLst/>
              </a:rPr>
              <a:t>)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381787" y="6629400"/>
            <a:ext cx="38384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b="0" dirty="0" smtClean="0">
                <a:effectLst/>
              </a:rPr>
              <a:t>Reviewed in Wang &amp; </a:t>
            </a:r>
            <a:r>
              <a:rPr lang="en-US" sz="1200" b="0" dirty="0" err="1" smtClean="0">
                <a:effectLst/>
              </a:rPr>
              <a:t>Marcotte</a:t>
            </a:r>
            <a:r>
              <a:rPr lang="en-US" sz="1200" b="0" dirty="0" smtClean="0">
                <a:effectLst/>
              </a:rPr>
              <a:t>, </a:t>
            </a:r>
            <a:r>
              <a:rPr lang="en-US" sz="1200" b="0" i="1" dirty="0" smtClean="0">
                <a:effectLst/>
              </a:rPr>
              <a:t>J Proteomics</a:t>
            </a:r>
            <a:r>
              <a:rPr lang="en-US" sz="1200" b="0" dirty="0" smtClean="0">
                <a:effectLst/>
              </a:rPr>
              <a:t> </a:t>
            </a:r>
            <a:r>
              <a:rPr lang="en-US" sz="1200" b="0" dirty="0">
                <a:effectLst/>
              </a:rPr>
              <a:t>(</a:t>
            </a:r>
            <a:r>
              <a:rPr lang="en-US" sz="1200" b="0" dirty="0" smtClean="0">
                <a:effectLst/>
              </a:rPr>
              <a:t>2010)</a:t>
            </a:r>
            <a:endParaRPr lang="en-US" sz="12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874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68" y="830997"/>
            <a:ext cx="6553200" cy="5177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61176" y="5181600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Complex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48754"/>
            <a:ext cx="868768" cy="35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2193"/>
          <a:stretch/>
        </p:blipFill>
        <p:spPr bwMode="auto">
          <a:xfrm>
            <a:off x="7863840" y="5564192"/>
            <a:ext cx="822960" cy="34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07" y="5938045"/>
            <a:ext cx="821208" cy="35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6934200" y="5442746"/>
            <a:ext cx="2052229" cy="99059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10400" y="2895600"/>
            <a:ext cx="762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We use this approach </a:t>
            </a:r>
            <a:r>
              <a:rPr lang="en-US" sz="2400" b="1" dirty="0" smtClean="0">
                <a:latin typeface="Calibri" pitchFamily="34" charset="0"/>
              </a:rPr>
              <a:t>routinely in the lab, </a:t>
            </a:r>
            <a:r>
              <a:rPr lang="en-US" sz="2400" b="1" dirty="0" smtClean="0">
                <a:latin typeface="Calibri" pitchFamily="34" charset="0"/>
              </a:rPr>
              <a:t>e.g. a recent example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predicting new </a:t>
            </a:r>
            <a:r>
              <a:rPr lang="en-US" sz="2400" b="1" dirty="0" err="1" smtClean="0">
                <a:latin typeface="Calibri" pitchFamily="34" charset="0"/>
              </a:rPr>
              <a:t>ciliopathy</a:t>
            </a:r>
            <a:r>
              <a:rPr lang="en-US" sz="2400" b="1" dirty="0" smtClean="0">
                <a:latin typeface="Calibri" pitchFamily="34" charset="0"/>
              </a:rPr>
              <a:t> genes from protein complexes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334000" y="6629400"/>
            <a:ext cx="38862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b="0" dirty="0" smtClean="0">
                <a:effectLst/>
              </a:rPr>
              <a:t>Drew </a:t>
            </a:r>
            <a:r>
              <a:rPr lang="en-US" sz="1200" b="0" i="1" dirty="0" smtClean="0">
                <a:effectLst/>
              </a:rPr>
              <a:t>et al., Molecular Systems Biology </a:t>
            </a:r>
            <a:r>
              <a:rPr lang="en-US" sz="1200" b="0" dirty="0" smtClean="0">
                <a:effectLst/>
              </a:rPr>
              <a:t>(2017)</a:t>
            </a:r>
            <a:endParaRPr lang="en-US" sz="1200" b="0" dirty="0">
              <a:effectLst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8754"/>
            <a:ext cx="2060911" cy="110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2133600" y="5791200"/>
            <a:ext cx="2362200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81200" y="6324600"/>
            <a:ext cx="3012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Neural tube defects in </a:t>
            </a:r>
            <a:r>
              <a:rPr lang="en-US" i="1" dirty="0" smtClean="0"/>
              <a:t>X. </a:t>
            </a:r>
            <a:r>
              <a:rPr lang="en-US" i="1" dirty="0" err="1" smtClean="0"/>
              <a:t>laevis</a:t>
            </a:r>
            <a:endParaRPr lang="en-US" i="1" dirty="0" smtClean="0"/>
          </a:p>
          <a:p>
            <a:r>
              <a:rPr lang="en-US" dirty="0"/>
              <a:t>u</a:t>
            </a:r>
            <a:r>
              <a:rPr lang="en-US" dirty="0" smtClean="0"/>
              <a:t>pon knockdown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295400"/>
            <a:ext cx="5638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Calibri" pitchFamily="34" charset="0"/>
              </a:rPr>
              <a:t>Live </a:t>
            </a:r>
            <a:r>
              <a:rPr lang="en-US" sz="4800" b="1" dirty="0">
                <a:latin typeface="Calibri" pitchFamily="34" charset="0"/>
              </a:rPr>
              <a:t>d</a:t>
            </a:r>
            <a:r>
              <a:rPr lang="en-US" sz="4800" b="1" dirty="0" smtClean="0">
                <a:latin typeface="Calibri" pitchFamily="34" charset="0"/>
              </a:rPr>
              <a:t>emo of</a:t>
            </a:r>
          </a:p>
          <a:p>
            <a:pPr algn="ctr"/>
            <a:r>
              <a:rPr lang="en-US" sz="4800" b="1" dirty="0" smtClean="0">
                <a:latin typeface="Calibri" pitchFamily="34" charset="0"/>
              </a:rPr>
              <a:t>STRING, </a:t>
            </a:r>
            <a:r>
              <a:rPr lang="en-US" sz="4800" b="1" dirty="0" err="1" smtClean="0">
                <a:latin typeface="Calibri" pitchFamily="34" charset="0"/>
              </a:rPr>
              <a:t>BioGRID</a:t>
            </a:r>
            <a:r>
              <a:rPr lang="en-US" sz="4800" b="1" dirty="0" smtClean="0">
                <a:latin typeface="Calibri" pitchFamily="34" charset="0"/>
              </a:rPr>
              <a:t>, </a:t>
            </a:r>
            <a:r>
              <a:rPr lang="en-US" sz="4800" b="1" dirty="0" err="1" smtClean="0">
                <a:latin typeface="Calibri" pitchFamily="34" charset="0"/>
              </a:rPr>
              <a:t>GeneMania</a:t>
            </a:r>
            <a:r>
              <a:rPr lang="en-US" sz="4800" b="1" dirty="0" smtClean="0">
                <a:latin typeface="Calibri" pitchFamily="34" charset="0"/>
              </a:rPr>
              <a:t>, </a:t>
            </a:r>
          </a:p>
          <a:p>
            <a:pPr algn="ctr"/>
            <a:r>
              <a:rPr lang="en-US" sz="4800" b="1" dirty="0">
                <a:latin typeface="Calibri" pitchFamily="34" charset="0"/>
              </a:rPr>
              <a:t>f</a:t>
            </a:r>
            <a:r>
              <a:rPr lang="en-US" sz="4800" b="1" dirty="0" smtClean="0">
                <a:latin typeface="Calibri" pitchFamily="34" charset="0"/>
              </a:rPr>
              <a:t>unctional networks and </a:t>
            </a:r>
            <a:r>
              <a:rPr lang="en-US" sz="4800" b="1" dirty="0" err="1" smtClean="0">
                <a:latin typeface="Calibri" pitchFamily="34" charset="0"/>
              </a:rPr>
              <a:t>Cytoscape</a:t>
            </a:r>
            <a:endParaRPr lang="en-US" sz="4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0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 descr="Slide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1371600"/>
            <a:ext cx="6858000" cy="5143500"/>
          </a:xfrm>
          <a:prstGeom prst="rect">
            <a:avLst/>
          </a:prstGeom>
          <a:noFill/>
        </p:spPr>
      </p:pic>
      <p:sp>
        <p:nvSpPr>
          <p:cNvPr id="363523" name="Text Box 3"/>
          <p:cNvSpPr txBox="1">
            <a:spLocks noChangeArrowheads="1"/>
          </p:cNvSpPr>
          <p:nvPr/>
        </p:nvSpPr>
        <p:spPr bwMode="auto">
          <a:xfrm>
            <a:off x="7162800" y="2586038"/>
            <a:ext cx="328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a</a:t>
            </a:r>
          </a:p>
        </p:txBody>
      </p:sp>
      <p:sp>
        <p:nvSpPr>
          <p:cNvPr id="363524" name="Text Box 4"/>
          <p:cNvSpPr txBox="1">
            <a:spLocks noChangeArrowheads="1"/>
          </p:cNvSpPr>
          <p:nvPr/>
        </p:nvSpPr>
        <p:spPr bwMode="auto">
          <a:xfrm>
            <a:off x="8305800" y="2586038"/>
            <a:ext cx="309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b</a:t>
            </a:r>
          </a:p>
        </p:txBody>
      </p:sp>
      <p:sp>
        <p:nvSpPr>
          <p:cNvPr id="363525" name="Text Box 5"/>
          <p:cNvSpPr txBox="1">
            <a:spLocks noChangeArrowheads="1"/>
          </p:cNvSpPr>
          <p:nvPr/>
        </p:nvSpPr>
        <p:spPr bwMode="auto">
          <a:xfrm>
            <a:off x="8305800" y="3957638"/>
            <a:ext cx="284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e</a:t>
            </a:r>
          </a:p>
        </p:txBody>
      </p:sp>
      <p:sp>
        <p:nvSpPr>
          <p:cNvPr id="363526" name="Text Box 6"/>
          <p:cNvSpPr txBox="1">
            <a:spLocks noChangeArrowheads="1"/>
          </p:cNvSpPr>
          <p:nvPr/>
        </p:nvSpPr>
        <p:spPr bwMode="auto">
          <a:xfrm>
            <a:off x="8305800" y="3271838"/>
            <a:ext cx="277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g</a:t>
            </a:r>
          </a:p>
        </p:txBody>
      </p:sp>
      <p:sp>
        <p:nvSpPr>
          <p:cNvPr id="363527" name="Text Box 7"/>
          <p:cNvSpPr txBox="1">
            <a:spLocks noChangeArrowheads="1"/>
          </p:cNvSpPr>
          <p:nvPr/>
        </p:nvSpPr>
        <p:spPr bwMode="auto">
          <a:xfrm>
            <a:off x="7162800" y="3348038"/>
            <a:ext cx="296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d</a:t>
            </a:r>
          </a:p>
        </p:txBody>
      </p:sp>
      <p:sp>
        <p:nvSpPr>
          <p:cNvPr id="363528" name="Text Box 8"/>
          <p:cNvSpPr txBox="1">
            <a:spLocks noChangeArrowheads="1"/>
          </p:cNvSpPr>
          <p:nvPr/>
        </p:nvSpPr>
        <p:spPr bwMode="auto">
          <a:xfrm>
            <a:off x="7086600" y="3957638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Times New Roman" pitchFamily="18" charset="0"/>
              </a:rPr>
              <a:t>b2</a:t>
            </a:r>
          </a:p>
        </p:txBody>
      </p:sp>
      <p:sp>
        <p:nvSpPr>
          <p:cNvPr id="363529" name="Text Box 9"/>
          <p:cNvSpPr txBox="1">
            <a:spLocks noChangeArrowheads="1"/>
          </p:cNvSpPr>
          <p:nvPr/>
        </p:nvSpPr>
        <p:spPr bwMode="auto">
          <a:xfrm>
            <a:off x="8153400" y="4719638"/>
            <a:ext cx="51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Times New Roman" pitchFamily="18" charset="0"/>
              </a:rPr>
              <a:t>c12</a:t>
            </a:r>
          </a:p>
        </p:txBody>
      </p:sp>
      <p:sp>
        <p:nvSpPr>
          <p:cNvPr id="363530" name="Text Box 10"/>
          <p:cNvSpPr txBox="1">
            <a:spLocks noChangeArrowheads="1"/>
          </p:cNvSpPr>
          <p:nvPr/>
        </p:nvSpPr>
        <p:spPr bwMode="auto">
          <a:xfrm>
            <a:off x="7239000" y="4719638"/>
            <a:ext cx="28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Times New Roman" pitchFamily="18" charset="0"/>
              </a:rPr>
              <a:t>a</a:t>
            </a:r>
          </a:p>
        </p:txBody>
      </p:sp>
      <p:sp>
        <p:nvSpPr>
          <p:cNvPr id="363531" name="Line 11"/>
          <p:cNvSpPr>
            <a:spLocks noChangeShapeType="1"/>
          </p:cNvSpPr>
          <p:nvPr/>
        </p:nvSpPr>
        <p:spPr bwMode="auto">
          <a:xfrm flipV="1">
            <a:off x="7543800" y="2890838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2" name="Line 12"/>
          <p:cNvSpPr>
            <a:spLocks noChangeShapeType="1"/>
          </p:cNvSpPr>
          <p:nvPr/>
        </p:nvSpPr>
        <p:spPr bwMode="auto">
          <a:xfrm>
            <a:off x="7543800" y="2890838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3" name="Line 13"/>
          <p:cNvSpPr>
            <a:spLocks noChangeShapeType="1"/>
          </p:cNvSpPr>
          <p:nvPr/>
        </p:nvSpPr>
        <p:spPr bwMode="auto">
          <a:xfrm flipV="1">
            <a:off x="7543800" y="2890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4" name="Line 14"/>
          <p:cNvSpPr>
            <a:spLocks noChangeShapeType="1"/>
          </p:cNvSpPr>
          <p:nvPr/>
        </p:nvSpPr>
        <p:spPr bwMode="auto">
          <a:xfrm>
            <a:off x="7543800" y="289083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5" name="Line 15"/>
          <p:cNvSpPr>
            <a:spLocks noChangeShapeType="1"/>
          </p:cNvSpPr>
          <p:nvPr/>
        </p:nvSpPr>
        <p:spPr bwMode="auto">
          <a:xfrm>
            <a:off x="8229600" y="2890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6" name="Line 16"/>
          <p:cNvSpPr>
            <a:spLocks noChangeShapeType="1"/>
          </p:cNvSpPr>
          <p:nvPr/>
        </p:nvSpPr>
        <p:spPr bwMode="auto">
          <a:xfrm flipV="1">
            <a:off x="7543800" y="35004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7" name="Line 17"/>
          <p:cNvSpPr>
            <a:spLocks noChangeShapeType="1"/>
          </p:cNvSpPr>
          <p:nvPr/>
        </p:nvSpPr>
        <p:spPr bwMode="auto">
          <a:xfrm flipV="1">
            <a:off x="8229600" y="35004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8" name="Line 18"/>
          <p:cNvSpPr>
            <a:spLocks noChangeShapeType="1"/>
          </p:cNvSpPr>
          <p:nvPr/>
        </p:nvSpPr>
        <p:spPr bwMode="auto">
          <a:xfrm flipV="1">
            <a:off x="7543800" y="41100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9" name="Line 19"/>
          <p:cNvSpPr>
            <a:spLocks noChangeShapeType="1"/>
          </p:cNvSpPr>
          <p:nvPr/>
        </p:nvSpPr>
        <p:spPr bwMode="auto">
          <a:xfrm flipV="1">
            <a:off x="8229600" y="41100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40" name="Line 20"/>
          <p:cNvSpPr>
            <a:spLocks noChangeShapeType="1"/>
          </p:cNvSpPr>
          <p:nvPr/>
        </p:nvSpPr>
        <p:spPr bwMode="auto">
          <a:xfrm>
            <a:off x="7543800" y="471963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41" name="Oval 21"/>
          <p:cNvSpPr>
            <a:spLocks noChangeArrowheads="1"/>
          </p:cNvSpPr>
          <p:nvPr/>
        </p:nvSpPr>
        <p:spPr bwMode="auto">
          <a:xfrm>
            <a:off x="7467600" y="28146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2" name="Oval 22"/>
          <p:cNvSpPr>
            <a:spLocks noChangeArrowheads="1"/>
          </p:cNvSpPr>
          <p:nvPr/>
        </p:nvSpPr>
        <p:spPr bwMode="auto">
          <a:xfrm>
            <a:off x="7467600" y="34242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3" name="Oval 23"/>
          <p:cNvSpPr>
            <a:spLocks noChangeArrowheads="1"/>
          </p:cNvSpPr>
          <p:nvPr/>
        </p:nvSpPr>
        <p:spPr bwMode="auto">
          <a:xfrm>
            <a:off x="8153400" y="28146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4" name="Oval 24"/>
          <p:cNvSpPr>
            <a:spLocks noChangeArrowheads="1"/>
          </p:cNvSpPr>
          <p:nvPr/>
        </p:nvSpPr>
        <p:spPr bwMode="auto">
          <a:xfrm>
            <a:off x="8153400" y="34242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5" name="Oval 25"/>
          <p:cNvSpPr>
            <a:spLocks noChangeArrowheads="1"/>
          </p:cNvSpPr>
          <p:nvPr/>
        </p:nvSpPr>
        <p:spPr bwMode="auto">
          <a:xfrm>
            <a:off x="7467600" y="40338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6" name="Oval 26"/>
          <p:cNvSpPr>
            <a:spLocks noChangeArrowheads="1"/>
          </p:cNvSpPr>
          <p:nvPr/>
        </p:nvSpPr>
        <p:spPr bwMode="auto">
          <a:xfrm>
            <a:off x="7467600" y="46434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7" name="Oval 27"/>
          <p:cNvSpPr>
            <a:spLocks noChangeArrowheads="1"/>
          </p:cNvSpPr>
          <p:nvPr/>
        </p:nvSpPr>
        <p:spPr bwMode="auto">
          <a:xfrm>
            <a:off x="8153400" y="40338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8" name="Oval 28"/>
          <p:cNvSpPr>
            <a:spLocks noChangeArrowheads="1"/>
          </p:cNvSpPr>
          <p:nvPr/>
        </p:nvSpPr>
        <p:spPr bwMode="auto">
          <a:xfrm>
            <a:off x="8153400" y="46434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9" name="Rectangle 29"/>
          <p:cNvSpPr>
            <a:spLocks noChangeArrowheads="1"/>
          </p:cNvSpPr>
          <p:nvPr/>
        </p:nvSpPr>
        <p:spPr bwMode="auto">
          <a:xfrm>
            <a:off x="457200" y="424815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50" name="Rectangle 30"/>
          <p:cNvSpPr>
            <a:spLocks noChangeArrowheads="1"/>
          </p:cNvSpPr>
          <p:nvPr/>
        </p:nvSpPr>
        <p:spPr bwMode="auto">
          <a:xfrm>
            <a:off x="3276600" y="539115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51" name="Text Box 31"/>
          <p:cNvSpPr txBox="1">
            <a:spLocks noChangeArrowheads="1"/>
          </p:cNvSpPr>
          <p:nvPr/>
        </p:nvSpPr>
        <p:spPr bwMode="auto">
          <a:xfrm>
            <a:off x="7064923" y="685800"/>
            <a:ext cx="16594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Network</a:t>
            </a:r>
          </a:p>
          <a:p>
            <a:pPr algn="ctr"/>
            <a:r>
              <a:rPr lang="en-US" sz="1800"/>
              <a:t>representation</a:t>
            </a:r>
          </a:p>
        </p:txBody>
      </p:sp>
      <p:sp>
        <p:nvSpPr>
          <p:cNvPr id="363552" name="Text Box 32"/>
          <p:cNvSpPr txBox="1">
            <a:spLocks noChangeArrowheads="1"/>
          </p:cNvSpPr>
          <p:nvPr/>
        </p:nvSpPr>
        <p:spPr bwMode="auto">
          <a:xfrm>
            <a:off x="582462" y="654050"/>
            <a:ext cx="18433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/>
              <a:t>X-ray structure</a:t>
            </a:r>
          </a:p>
          <a:p>
            <a:pPr algn="ctr"/>
            <a:r>
              <a:rPr lang="en-US" sz="1800" dirty="0"/>
              <a:t>of ATP synthase</a:t>
            </a:r>
          </a:p>
        </p:txBody>
      </p:sp>
      <p:sp>
        <p:nvSpPr>
          <p:cNvPr id="363553" name="Text Box 33"/>
          <p:cNvSpPr txBox="1">
            <a:spLocks noChangeArrowheads="1"/>
          </p:cNvSpPr>
          <p:nvPr/>
        </p:nvSpPr>
        <p:spPr bwMode="auto">
          <a:xfrm>
            <a:off x="4108450" y="685800"/>
            <a:ext cx="130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Schematic</a:t>
            </a:r>
          </a:p>
          <a:p>
            <a:pPr algn="ctr"/>
            <a:r>
              <a:rPr lang="en-US" sz="1800"/>
              <a:t>version</a:t>
            </a:r>
          </a:p>
        </p:txBody>
      </p:sp>
      <p:sp>
        <p:nvSpPr>
          <p:cNvPr id="363554" name="Text Box 34"/>
          <p:cNvSpPr txBox="1">
            <a:spLocks noChangeArrowheads="1"/>
          </p:cNvSpPr>
          <p:nvPr/>
        </p:nvSpPr>
        <p:spPr bwMode="auto">
          <a:xfrm>
            <a:off x="3214688" y="5865813"/>
            <a:ext cx="3109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/>
              <a:t>Total set = </a:t>
            </a:r>
            <a:r>
              <a:rPr lang="en-US" sz="1800">
                <a:solidFill>
                  <a:schemeClr val="accent2"/>
                </a:solidFill>
              </a:rPr>
              <a:t>protein complex</a:t>
            </a:r>
          </a:p>
          <a:p>
            <a:pPr algn="l"/>
            <a:r>
              <a:rPr lang="en-US" sz="1800"/>
              <a:t>Sum of </a:t>
            </a:r>
            <a:r>
              <a:rPr lang="en-US" sz="1800">
                <a:solidFill>
                  <a:srgbClr val="FF0000"/>
                </a:solidFill>
              </a:rPr>
              <a:t>direct</a:t>
            </a:r>
            <a:r>
              <a:rPr lang="en-US" sz="1800"/>
              <a:t> + </a:t>
            </a:r>
            <a:r>
              <a:rPr lang="en-US" sz="1800">
                <a:solidFill>
                  <a:srgbClr val="FF0000"/>
                </a:solidFill>
              </a:rPr>
              <a:t>indirect</a:t>
            </a:r>
            <a:r>
              <a:rPr lang="en-US" sz="1800"/>
              <a:t> </a:t>
            </a:r>
          </a:p>
          <a:p>
            <a:pPr algn="l"/>
            <a:r>
              <a:rPr lang="en-US" sz="1800"/>
              <a:t>	   interactions</a:t>
            </a: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52400" y="-4465"/>
            <a:ext cx="883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Contacts between proteins define protein interaction networks</a:t>
            </a:r>
            <a:endParaRPr lang="en-US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7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10148"/>
            <a:ext cx="8991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libri" pitchFamily="34" charset="0"/>
              </a:rPr>
              <a:t>Let’s look at some of the types of interaction data in more detail.</a:t>
            </a:r>
          </a:p>
          <a:p>
            <a:pPr algn="ctr"/>
            <a:endParaRPr lang="en-US" sz="4000" dirty="0">
              <a:latin typeface="Calibri" pitchFamily="34" charset="0"/>
            </a:endParaRPr>
          </a:p>
          <a:p>
            <a:pPr algn="ctr"/>
            <a:r>
              <a:rPr lang="en-US" sz="4000" dirty="0" smtClean="0">
                <a:latin typeface="Calibri" pitchFamily="34" charset="0"/>
              </a:rPr>
              <a:t>Some of these capture physical interactions, some genetic, some informational or logical.</a:t>
            </a:r>
            <a:endParaRPr lang="en-US" sz="4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0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62"/>
          <p:cNvGrpSpPr>
            <a:grpSpLocks/>
          </p:cNvGrpSpPr>
          <p:nvPr/>
        </p:nvGrpSpPr>
        <p:grpSpPr bwMode="auto">
          <a:xfrm rot="-2416847">
            <a:off x="1676400" y="4530725"/>
            <a:ext cx="1828800" cy="762000"/>
            <a:chOff x="1104" y="1440"/>
            <a:chExt cx="1152" cy="480"/>
          </a:xfrm>
        </p:grpSpPr>
        <p:sp>
          <p:nvSpPr>
            <p:cNvPr id="20514" name="Rectangle 1058"/>
            <p:cNvSpPr>
              <a:spLocks noChangeArrowheads="1"/>
            </p:cNvSpPr>
            <p:nvPr/>
          </p:nvSpPr>
          <p:spPr bwMode="auto">
            <a:xfrm>
              <a:off x="1104" y="1551"/>
              <a:ext cx="528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15" name="AutoShape 1059"/>
            <p:cNvSpPr>
              <a:spLocks noChangeArrowheads="1"/>
            </p:cNvSpPr>
            <p:nvPr/>
          </p:nvSpPr>
          <p:spPr bwMode="auto">
            <a:xfrm>
              <a:off x="1536" y="1440"/>
              <a:ext cx="720" cy="480"/>
            </a:xfrm>
            <a:prstGeom prst="flowChartOnlineStorag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16" name="Text Box 1060"/>
            <p:cNvSpPr txBox="1">
              <a:spLocks noChangeArrowheads="1"/>
            </p:cNvSpPr>
            <p:nvPr/>
          </p:nvSpPr>
          <p:spPr bwMode="auto">
            <a:xfrm>
              <a:off x="1671" y="1553"/>
              <a:ext cx="34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Bait</a:t>
              </a:r>
            </a:p>
          </p:txBody>
        </p:sp>
        <p:sp>
          <p:nvSpPr>
            <p:cNvPr id="20517" name="Text Box 1061"/>
            <p:cNvSpPr txBox="1">
              <a:spLocks noChangeArrowheads="1"/>
            </p:cNvSpPr>
            <p:nvPr/>
          </p:nvSpPr>
          <p:spPr bwMode="auto">
            <a:xfrm>
              <a:off x="1107" y="1568"/>
              <a:ext cx="37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DBD</a:t>
              </a:r>
            </a:p>
          </p:txBody>
        </p:sp>
      </p:grpSp>
      <p:sp>
        <p:nvSpPr>
          <p:cNvPr id="20508" name="Oval 1052"/>
          <p:cNvSpPr>
            <a:spLocks noChangeArrowheads="1"/>
          </p:cNvSpPr>
          <p:nvPr/>
        </p:nvSpPr>
        <p:spPr bwMode="auto">
          <a:xfrm>
            <a:off x="4419600" y="4530725"/>
            <a:ext cx="14478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6" name="Line 1030"/>
          <p:cNvSpPr>
            <a:spLocks noChangeShapeType="1"/>
          </p:cNvSpPr>
          <p:nvPr/>
        </p:nvSpPr>
        <p:spPr bwMode="auto">
          <a:xfrm>
            <a:off x="5534025" y="2152650"/>
            <a:ext cx="7620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2" name="Text Box 1026"/>
          <p:cNvSpPr txBox="1">
            <a:spLocks noChangeArrowheads="1"/>
          </p:cNvSpPr>
          <p:nvPr/>
        </p:nvSpPr>
        <p:spPr bwMode="auto">
          <a:xfrm>
            <a:off x="1" y="457200"/>
            <a:ext cx="91439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general, purifying proteins one at a time, mixing them, and assaying for interactions is far too slow &amp; laborious.  We need something faster! Hence, high-throughput screens, e.g. yeast two-hybrid assays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0483" name="Rectangle 1027"/>
          <p:cNvSpPr>
            <a:spLocks noChangeArrowheads="1"/>
          </p:cNvSpPr>
          <p:nvPr/>
        </p:nvSpPr>
        <p:spPr bwMode="auto">
          <a:xfrm>
            <a:off x="1828800" y="1939925"/>
            <a:ext cx="838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4" name="Oval 1028"/>
          <p:cNvSpPr>
            <a:spLocks noChangeArrowheads="1"/>
          </p:cNvSpPr>
          <p:nvPr/>
        </p:nvSpPr>
        <p:spPr bwMode="auto">
          <a:xfrm>
            <a:off x="4724400" y="1676400"/>
            <a:ext cx="8382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5" name="AutoShape 1029"/>
          <p:cNvSpPr>
            <a:spLocks noChangeArrowheads="1"/>
          </p:cNvSpPr>
          <p:nvPr/>
        </p:nvSpPr>
        <p:spPr bwMode="auto">
          <a:xfrm>
            <a:off x="2514600" y="1763713"/>
            <a:ext cx="1143000" cy="762000"/>
          </a:xfrm>
          <a:prstGeom prst="flowChartOnlineStorag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7" name="Rectangle 1031"/>
          <p:cNvSpPr>
            <a:spLocks noChangeArrowheads="1"/>
          </p:cNvSpPr>
          <p:nvPr/>
        </p:nvSpPr>
        <p:spPr bwMode="auto">
          <a:xfrm>
            <a:off x="6172200" y="1881188"/>
            <a:ext cx="533400" cy="533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8" name="Text Box 1032"/>
          <p:cNvSpPr txBox="1">
            <a:spLocks noChangeArrowheads="1"/>
          </p:cNvSpPr>
          <p:nvPr/>
        </p:nvSpPr>
        <p:spPr bwMode="auto">
          <a:xfrm>
            <a:off x="2743200" y="1992868"/>
            <a:ext cx="550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Bait</a:t>
            </a:r>
          </a:p>
        </p:txBody>
      </p:sp>
      <p:sp>
        <p:nvSpPr>
          <p:cNvPr id="20489" name="Text Box 1033"/>
          <p:cNvSpPr txBox="1">
            <a:spLocks noChangeArrowheads="1"/>
          </p:cNvSpPr>
          <p:nvPr/>
        </p:nvSpPr>
        <p:spPr bwMode="auto">
          <a:xfrm>
            <a:off x="4821078" y="1967984"/>
            <a:ext cx="5985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Prey</a:t>
            </a:r>
          </a:p>
        </p:txBody>
      </p:sp>
      <p:sp>
        <p:nvSpPr>
          <p:cNvPr id="20490" name="Text Box 1034"/>
          <p:cNvSpPr txBox="1">
            <a:spLocks noChangeArrowheads="1"/>
          </p:cNvSpPr>
          <p:nvPr/>
        </p:nvSpPr>
        <p:spPr bwMode="auto">
          <a:xfrm>
            <a:off x="1241018" y="2473325"/>
            <a:ext cx="13644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DNA binding</a:t>
            </a:r>
          </a:p>
          <a:p>
            <a:pPr algn="ctr"/>
            <a:r>
              <a:rPr lang="en-US" sz="1800">
                <a:latin typeface="Calibri" pitchFamily="34" charset="0"/>
              </a:rPr>
              <a:t>domain</a:t>
            </a:r>
          </a:p>
        </p:txBody>
      </p:sp>
      <p:sp>
        <p:nvSpPr>
          <p:cNvPr id="20491" name="Text Box 1035"/>
          <p:cNvSpPr txBox="1">
            <a:spLocks noChangeArrowheads="1"/>
          </p:cNvSpPr>
          <p:nvPr/>
        </p:nvSpPr>
        <p:spPr bwMode="auto">
          <a:xfrm>
            <a:off x="5749734" y="2473325"/>
            <a:ext cx="140532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Transcription</a:t>
            </a:r>
          </a:p>
          <a:p>
            <a:pPr algn="ctr"/>
            <a:r>
              <a:rPr lang="en-US" sz="1800">
                <a:latin typeface="Calibri" pitchFamily="34" charset="0"/>
              </a:rPr>
              <a:t>activation</a:t>
            </a:r>
          </a:p>
          <a:p>
            <a:pPr algn="ctr"/>
            <a:r>
              <a:rPr lang="en-US" sz="1800">
                <a:latin typeface="Calibri" pitchFamily="34" charset="0"/>
              </a:rPr>
              <a:t>domain</a:t>
            </a:r>
          </a:p>
        </p:txBody>
      </p:sp>
      <p:sp>
        <p:nvSpPr>
          <p:cNvPr id="20492" name="Text Box 1036"/>
          <p:cNvSpPr txBox="1">
            <a:spLocks noChangeArrowheads="1"/>
          </p:cNvSpPr>
          <p:nvPr/>
        </p:nvSpPr>
        <p:spPr bwMode="auto">
          <a:xfrm>
            <a:off x="4038600" y="1920875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+</a:t>
            </a:r>
          </a:p>
        </p:txBody>
      </p:sp>
      <p:sp>
        <p:nvSpPr>
          <p:cNvPr id="20493" name="Line 1037"/>
          <p:cNvSpPr>
            <a:spLocks noChangeShapeType="1"/>
          </p:cNvSpPr>
          <p:nvPr/>
        </p:nvSpPr>
        <p:spPr bwMode="auto">
          <a:xfrm>
            <a:off x="4267200" y="2778125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3" name="Line 1047"/>
          <p:cNvSpPr>
            <a:spLocks noChangeShapeType="1"/>
          </p:cNvSpPr>
          <p:nvPr/>
        </p:nvSpPr>
        <p:spPr bwMode="auto">
          <a:xfrm>
            <a:off x="914400" y="5673725"/>
            <a:ext cx="762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4" name="Rectangle 1048"/>
          <p:cNvSpPr>
            <a:spLocks noChangeArrowheads="1"/>
          </p:cNvSpPr>
          <p:nvPr/>
        </p:nvSpPr>
        <p:spPr bwMode="auto">
          <a:xfrm>
            <a:off x="1295400" y="5597525"/>
            <a:ext cx="1371600" cy="1524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5" name="Text Box 1049"/>
          <p:cNvSpPr txBox="1">
            <a:spLocks noChangeArrowheads="1"/>
          </p:cNvSpPr>
          <p:nvPr/>
        </p:nvSpPr>
        <p:spPr bwMode="auto">
          <a:xfrm>
            <a:off x="950129" y="5738813"/>
            <a:ext cx="203991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O</a:t>
            </a:r>
            <a:r>
              <a:rPr lang="en-US" sz="1800" dirty="0" smtClean="0">
                <a:latin typeface="Calibri" pitchFamily="34" charset="0"/>
              </a:rPr>
              <a:t>perator </a:t>
            </a:r>
            <a:r>
              <a:rPr lang="en-US" sz="1800" dirty="0">
                <a:latin typeface="Calibri" pitchFamily="34" charset="0"/>
              </a:rPr>
              <a:t>or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upstream activating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sequence</a:t>
            </a:r>
          </a:p>
        </p:txBody>
      </p:sp>
      <p:sp>
        <p:nvSpPr>
          <p:cNvPr id="20506" name="Rectangle 1050"/>
          <p:cNvSpPr>
            <a:spLocks noChangeArrowheads="1"/>
          </p:cNvSpPr>
          <p:nvPr/>
        </p:nvSpPr>
        <p:spPr bwMode="auto">
          <a:xfrm>
            <a:off x="4876800" y="5597525"/>
            <a:ext cx="38100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7" name="Text Box 1051"/>
          <p:cNvSpPr txBox="1">
            <a:spLocks noChangeArrowheads="1"/>
          </p:cNvSpPr>
          <p:nvPr/>
        </p:nvSpPr>
        <p:spPr bwMode="auto">
          <a:xfrm>
            <a:off x="6019800" y="5815013"/>
            <a:ext cx="15275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Reporter gene</a:t>
            </a:r>
          </a:p>
        </p:txBody>
      </p:sp>
      <p:sp>
        <p:nvSpPr>
          <p:cNvPr id="20509" name="Line 1053"/>
          <p:cNvSpPr>
            <a:spLocks noChangeShapeType="1"/>
          </p:cNvSpPr>
          <p:nvPr/>
        </p:nvSpPr>
        <p:spPr bwMode="auto">
          <a:xfrm>
            <a:off x="4876800" y="5292725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10" name="Text Box 1054"/>
          <p:cNvSpPr txBox="1">
            <a:spLocks noChangeArrowheads="1"/>
          </p:cNvSpPr>
          <p:nvPr/>
        </p:nvSpPr>
        <p:spPr bwMode="auto">
          <a:xfrm>
            <a:off x="6080125" y="4900613"/>
            <a:ext cx="14053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</a:t>
            </a:r>
            <a:r>
              <a:rPr lang="en-US" sz="1800" dirty="0" smtClean="0">
                <a:latin typeface="Calibri" pitchFamily="34" charset="0"/>
              </a:rPr>
              <a:t>ranscription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0511" name="Text Box 1055"/>
          <p:cNvSpPr txBox="1">
            <a:spLocks noChangeArrowheads="1"/>
          </p:cNvSpPr>
          <p:nvPr/>
        </p:nvSpPr>
        <p:spPr bwMode="auto">
          <a:xfrm>
            <a:off x="5148943" y="4225925"/>
            <a:ext cx="18750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Core transcription</a:t>
            </a:r>
          </a:p>
          <a:p>
            <a:pPr algn="ctr"/>
            <a:r>
              <a:rPr lang="en-US" sz="1800" dirty="0" smtClean="0">
                <a:latin typeface="Calibri" pitchFamily="34" charset="0"/>
              </a:rPr>
              <a:t>    machinery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0512" name="Text Box 1056"/>
          <p:cNvSpPr txBox="1">
            <a:spLocks noChangeArrowheads="1"/>
          </p:cNvSpPr>
          <p:nvPr/>
        </p:nvSpPr>
        <p:spPr bwMode="auto">
          <a:xfrm>
            <a:off x="1828800" y="1984375"/>
            <a:ext cx="59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DBD</a:t>
            </a:r>
          </a:p>
        </p:txBody>
      </p:sp>
      <p:sp>
        <p:nvSpPr>
          <p:cNvPr id="20513" name="Text Box 1057"/>
          <p:cNvSpPr txBox="1">
            <a:spLocks noChangeArrowheads="1"/>
          </p:cNvSpPr>
          <p:nvPr/>
        </p:nvSpPr>
        <p:spPr bwMode="auto">
          <a:xfrm>
            <a:off x="6192678" y="1967984"/>
            <a:ext cx="492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Act</a:t>
            </a:r>
          </a:p>
        </p:txBody>
      </p:sp>
      <p:grpSp>
        <p:nvGrpSpPr>
          <p:cNvPr id="3" name="Group 1068"/>
          <p:cNvGrpSpPr>
            <a:grpSpLocks/>
          </p:cNvGrpSpPr>
          <p:nvPr/>
        </p:nvGrpSpPr>
        <p:grpSpPr bwMode="auto">
          <a:xfrm rot="2010153">
            <a:off x="2995613" y="3975100"/>
            <a:ext cx="1981200" cy="914400"/>
            <a:chOff x="2928" y="1152"/>
            <a:chExt cx="1248" cy="576"/>
          </a:xfrm>
        </p:grpSpPr>
        <p:sp>
          <p:nvSpPr>
            <p:cNvPr id="20519" name="Line 1063"/>
            <p:cNvSpPr>
              <a:spLocks noChangeShapeType="1"/>
            </p:cNvSpPr>
            <p:nvPr/>
          </p:nvSpPr>
          <p:spPr bwMode="auto">
            <a:xfrm>
              <a:off x="3438" y="1452"/>
              <a:ext cx="480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0" name="Oval 1064"/>
            <p:cNvSpPr>
              <a:spLocks noChangeArrowheads="1"/>
            </p:cNvSpPr>
            <p:nvPr/>
          </p:nvSpPr>
          <p:spPr bwMode="auto">
            <a:xfrm>
              <a:off x="2928" y="1152"/>
              <a:ext cx="528" cy="57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1" name="Rectangle 1065"/>
            <p:cNvSpPr>
              <a:spLocks noChangeArrowheads="1"/>
            </p:cNvSpPr>
            <p:nvPr/>
          </p:nvSpPr>
          <p:spPr bwMode="auto">
            <a:xfrm>
              <a:off x="3840" y="1281"/>
              <a:ext cx="336" cy="33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2" name="Text Box 1066"/>
            <p:cNvSpPr txBox="1">
              <a:spLocks noChangeArrowheads="1"/>
            </p:cNvSpPr>
            <p:nvPr/>
          </p:nvSpPr>
          <p:spPr bwMode="auto">
            <a:xfrm>
              <a:off x="2997" y="1324"/>
              <a:ext cx="37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Prey</a:t>
              </a:r>
            </a:p>
          </p:txBody>
        </p:sp>
        <p:sp>
          <p:nvSpPr>
            <p:cNvPr id="20523" name="Text Box 1067"/>
            <p:cNvSpPr txBox="1">
              <a:spLocks noChangeArrowheads="1"/>
            </p:cNvSpPr>
            <p:nvPr/>
          </p:nvSpPr>
          <p:spPr bwMode="auto">
            <a:xfrm>
              <a:off x="3846" y="1319"/>
              <a:ext cx="31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Act</a:t>
              </a:r>
            </a:p>
          </p:txBody>
        </p:sp>
      </p:grp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Pairwise protein interactions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40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609600"/>
            <a:ext cx="42862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0" name="Text Box 1028"/>
          <p:cNvSpPr txBox="1">
            <a:spLocks noChangeArrowheads="1"/>
          </p:cNvSpPr>
          <p:nvPr/>
        </p:nvSpPr>
        <p:spPr bwMode="auto">
          <a:xfrm>
            <a:off x="774468" y="4419600"/>
            <a:ext cx="19848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Diploid yeast</a:t>
            </a:r>
          </a:p>
          <a:p>
            <a:pPr algn="ctr"/>
            <a:r>
              <a:rPr lang="en-US">
                <a:latin typeface="Calibri" pitchFamily="34" charset="0"/>
              </a:rPr>
              <a:t>probed with </a:t>
            </a:r>
          </a:p>
          <a:p>
            <a:pPr algn="ctr"/>
            <a:r>
              <a:rPr lang="en-US">
                <a:latin typeface="Calibri" pitchFamily="34" charset="0"/>
              </a:rPr>
              <a:t>DNA-binding domain-</a:t>
            </a:r>
          </a:p>
          <a:p>
            <a:pPr algn="ctr"/>
            <a:r>
              <a:rPr lang="en-US">
                <a:latin typeface="Calibri" pitchFamily="34" charset="0"/>
              </a:rPr>
              <a:t>Pcf11 bait</a:t>
            </a:r>
          </a:p>
          <a:p>
            <a:pPr algn="ctr"/>
            <a:r>
              <a:rPr lang="en-US">
                <a:latin typeface="Calibri" pitchFamily="34" charset="0"/>
              </a:rPr>
              <a:t>fusion protein</a:t>
            </a:r>
          </a:p>
        </p:txBody>
      </p:sp>
      <p:sp>
        <p:nvSpPr>
          <p:cNvPr id="34821" name="Text Box 1029"/>
          <p:cNvSpPr txBox="1">
            <a:spLocks noChangeArrowheads="1"/>
          </p:cNvSpPr>
          <p:nvPr/>
        </p:nvSpPr>
        <p:spPr bwMode="auto">
          <a:xfrm>
            <a:off x="891737" y="1665288"/>
            <a:ext cx="185031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Haploid yeast</a:t>
            </a:r>
          </a:p>
          <a:p>
            <a:pPr algn="ctr"/>
            <a:r>
              <a:rPr lang="en-US" dirty="0">
                <a:latin typeface="Calibri" pitchFamily="34" charset="0"/>
              </a:rPr>
              <a:t>cells expressing</a:t>
            </a:r>
          </a:p>
          <a:p>
            <a:pPr algn="ctr"/>
            <a:r>
              <a:rPr lang="en-US" dirty="0">
                <a:latin typeface="Calibri" pitchFamily="34" charset="0"/>
              </a:rPr>
              <a:t>activation domain-</a:t>
            </a:r>
          </a:p>
          <a:p>
            <a:pPr algn="ctr"/>
            <a:r>
              <a:rPr lang="en-US" dirty="0">
                <a:latin typeface="Calibri" pitchFamily="34" charset="0"/>
              </a:rPr>
              <a:t>prey fusion proteins</a:t>
            </a:r>
          </a:p>
        </p:txBody>
      </p:sp>
      <p:sp>
        <p:nvSpPr>
          <p:cNvPr id="34822" name="Rectangle 1030"/>
          <p:cNvSpPr>
            <a:spLocks noChangeArrowheads="1"/>
          </p:cNvSpPr>
          <p:nvPr/>
        </p:nvSpPr>
        <p:spPr bwMode="auto">
          <a:xfrm>
            <a:off x="2895600" y="3505200"/>
            <a:ext cx="219075" cy="1889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23" name="Rectangle 1031"/>
          <p:cNvSpPr>
            <a:spLocks noChangeArrowheads="1"/>
          </p:cNvSpPr>
          <p:nvPr/>
        </p:nvSpPr>
        <p:spPr bwMode="auto">
          <a:xfrm>
            <a:off x="2895600" y="439738"/>
            <a:ext cx="219075" cy="1889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27" name="Text Box 1035"/>
          <p:cNvSpPr txBox="1">
            <a:spLocks noChangeArrowheads="1"/>
          </p:cNvSpPr>
          <p:nvPr/>
        </p:nvSpPr>
        <p:spPr bwMode="auto">
          <a:xfrm>
            <a:off x="1828800" y="76200"/>
            <a:ext cx="62983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High-throughput yeast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two-hybrid assays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942015" y="6583363"/>
            <a:ext cx="227818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err="1" smtClean="0"/>
              <a:t>Uetz</a:t>
            </a:r>
            <a:r>
              <a:rPr lang="en-US" sz="1200" dirty="0" smtClean="0"/>
              <a:t>, </a:t>
            </a:r>
            <a:r>
              <a:rPr lang="en-US" sz="1200" dirty="0" err="1" smtClean="0"/>
              <a:t>Giot</a:t>
            </a:r>
            <a:r>
              <a:rPr lang="en-US" sz="1200" dirty="0" smtClean="0"/>
              <a:t>,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  <a:r>
              <a:rPr lang="en-US" sz="1200" i="1" dirty="0" smtClean="0"/>
              <a:t>Nature</a:t>
            </a:r>
            <a:r>
              <a:rPr lang="en-US" sz="1200" dirty="0" smtClean="0"/>
              <a:t> (2000)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211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6" name="Oval 22"/>
          <p:cNvSpPr>
            <a:spLocks noChangeArrowheads="1"/>
          </p:cNvSpPr>
          <p:nvPr/>
        </p:nvSpPr>
        <p:spPr bwMode="auto">
          <a:xfrm>
            <a:off x="4267200" y="251460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7" name="Oval 23"/>
          <p:cNvSpPr>
            <a:spLocks noChangeArrowheads="1"/>
          </p:cNvSpPr>
          <p:nvPr/>
        </p:nvSpPr>
        <p:spPr bwMode="auto">
          <a:xfrm>
            <a:off x="4800600" y="266700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1676400" y="838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2895600" y="762000"/>
            <a:ext cx="1219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743200" y="762000"/>
            <a:ext cx="3048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3071813" y="20050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3276600" y="16764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2895600" y="19050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3276600" y="1066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2474913" y="340042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1752600" y="274320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8" name="AutoShape 14"/>
          <p:cNvSpPr>
            <a:spLocks noChangeArrowheads="1"/>
          </p:cNvSpPr>
          <p:nvPr/>
        </p:nvSpPr>
        <p:spPr bwMode="auto">
          <a:xfrm rot="-5400000">
            <a:off x="2819400" y="312420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3148013" y="33766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0" name="Oval 16"/>
          <p:cNvSpPr>
            <a:spLocks noChangeArrowheads="1"/>
          </p:cNvSpPr>
          <p:nvPr/>
        </p:nvSpPr>
        <p:spPr bwMode="auto">
          <a:xfrm>
            <a:off x="3352800" y="30480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1" name="Oval 17"/>
          <p:cNvSpPr>
            <a:spLocks noChangeArrowheads="1"/>
          </p:cNvSpPr>
          <p:nvPr/>
        </p:nvSpPr>
        <p:spPr bwMode="auto">
          <a:xfrm>
            <a:off x="2971800" y="32766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32766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3" name="Oval 19"/>
          <p:cNvSpPr>
            <a:spLocks noChangeArrowheads="1"/>
          </p:cNvSpPr>
          <p:nvPr/>
        </p:nvSpPr>
        <p:spPr bwMode="auto">
          <a:xfrm>
            <a:off x="3733800" y="350520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4" name="Oval 20"/>
          <p:cNvSpPr>
            <a:spLocks noChangeArrowheads="1"/>
          </p:cNvSpPr>
          <p:nvPr/>
        </p:nvSpPr>
        <p:spPr bwMode="auto">
          <a:xfrm>
            <a:off x="4038600" y="281940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5" name="Oval 21"/>
          <p:cNvSpPr>
            <a:spLocks noChangeArrowheads="1"/>
          </p:cNvSpPr>
          <p:nvPr/>
        </p:nvSpPr>
        <p:spPr bwMode="auto">
          <a:xfrm>
            <a:off x="4343400" y="320040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>
            <a:off x="3276600" y="3810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6412" name="Picture 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4572000"/>
            <a:ext cx="5810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413" name="Line 29"/>
          <p:cNvSpPr>
            <a:spLocks noChangeShapeType="1"/>
          </p:cNvSpPr>
          <p:nvPr/>
        </p:nvSpPr>
        <p:spPr bwMode="auto">
          <a:xfrm>
            <a:off x="3657600" y="5029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>
            <a:off x="3657600" y="5334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>
            <a:off x="3657600" y="5715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>
            <a:off x="3657600" y="5943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7" name="Line 33"/>
          <p:cNvSpPr>
            <a:spLocks noChangeShapeType="1"/>
          </p:cNvSpPr>
          <p:nvPr/>
        </p:nvSpPr>
        <p:spPr bwMode="auto">
          <a:xfrm>
            <a:off x="3657600" y="5410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>
            <a:off x="3657600" y="6172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9" name="Text Box 35"/>
          <p:cNvSpPr txBox="1">
            <a:spLocks noChangeArrowheads="1"/>
          </p:cNvSpPr>
          <p:nvPr/>
        </p:nvSpPr>
        <p:spPr bwMode="auto">
          <a:xfrm>
            <a:off x="4114800" y="4876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1</a:t>
            </a:r>
          </a:p>
        </p:txBody>
      </p:sp>
      <p:sp>
        <p:nvSpPr>
          <p:cNvPr id="16420" name="Text Box 36"/>
          <p:cNvSpPr txBox="1">
            <a:spLocks noChangeArrowheads="1"/>
          </p:cNvSpPr>
          <p:nvPr/>
        </p:nvSpPr>
        <p:spPr bwMode="auto">
          <a:xfrm>
            <a:off x="4114800" y="51054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2</a:t>
            </a:r>
          </a:p>
        </p:txBody>
      </p:sp>
      <p:sp>
        <p:nvSpPr>
          <p:cNvPr id="16421" name="Text Box 37"/>
          <p:cNvSpPr txBox="1">
            <a:spLocks noChangeArrowheads="1"/>
          </p:cNvSpPr>
          <p:nvPr/>
        </p:nvSpPr>
        <p:spPr bwMode="auto">
          <a:xfrm>
            <a:off x="4114800" y="5257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3</a:t>
            </a:r>
          </a:p>
        </p:txBody>
      </p:sp>
      <p:sp>
        <p:nvSpPr>
          <p:cNvPr id="16422" name="Text Box 38"/>
          <p:cNvSpPr txBox="1">
            <a:spLocks noChangeArrowheads="1"/>
          </p:cNvSpPr>
          <p:nvPr/>
        </p:nvSpPr>
        <p:spPr bwMode="auto">
          <a:xfrm>
            <a:off x="4114800" y="55626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protein 4</a:t>
            </a:r>
          </a:p>
        </p:txBody>
      </p:sp>
      <p:sp>
        <p:nvSpPr>
          <p:cNvPr id="16423" name="Text Box 39"/>
          <p:cNvSpPr txBox="1">
            <a:spLocks noChangeArrowheads="1"/>
          </p:cNvSpPr>
          <p:nvPr/>
        </p:nvSpPr>
        <p:spPr bwMode="auto">
          <a:xfrm>
            <a:off x="4114800" y="57912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5</a:t>
            </a:r>
          </a:p>
        </p:txBody>
      </p:sp>
      <p:sp>
        <p:nvSpPr>
          <p:cNvPr id="16424" name="Text Box 40"/>
          <p:cNvSpPr txBox="1">
            <a:spLocks noChangeArrowheads="1"/>
          </p:cNvSpPr>
          <p:nvPr/>
        </p:nvSpPr>
        <p:spPr bwMode="auto">
          <a:xfrm>
            <a:off x="4114800" y="6019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6</a:t>
            </a:r>
          </a:p>
        </p:txBody>
      </p:sp>
      <p:sp>
        <p:nvSpPr>
          <p:cNvPr id="16425" name="Text Box 41"/>
          <p:cNvSpPr txBox="1">
            <a:spLocks noChangeArrowheads="1"/>
          </p:cNvSpPr>
          <p:nvPr/>
        </p:nvSpPr>
        <p:spPr bwMode="auto">
          <a:xfrm>
            <a:off x="3570530" y="1850023"/>
            <a:ext cx="5100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Bait</a:t>
            </a:r>
          </a:p>
        </p:txBody>
      </p:sp>
      <p:sp>
        <p:nvSpPr>
          <p:cNvPr id="16426" name="Text Box 42"/>
          <p:cNvSpPr txBox="1">
            <a:spLocks noChangeArrowheads="1"/>
          </p:cNvSpPr>
          <p:nvPr/>
        </p:nvSpPr>
        <p:spPr bwMode="auto">
          <a:xfrm>
            <a:off x="2362200" y="1828800"/>
            <a:ext cx="4619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latin typeface="Calibri" pitchFamily="34" charset="0"/>
              </a:rPr>
              <a:t>Tag</a:t>
            </a:r>
          </a:p>
        </p:txBody>
      </p:sp>
      <p:sp>
        <p:nvSpPr>
          <p:cNvPr id="16427" name="Text Box 43"/>
          <p:cNvSpPr txBox="1">
            <a:spLocks noChangeArrowheads="1"/>
          </p:cNvSpPr>
          <p:nvPr/>
        </p:nvSpPr>
        <p:spPr bwMode="auto">
          <a:xfrm>
            <a:off x="1723220" y="3962400"/>
            <a:ext cx="8032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</a:t>
            </a:r>
          </a:p>
        </p:txBody>
      </p:sp>
      <p:sp>
        <p:nvSpPr>
          <p:cNvPr id="16428" name="Text Box 44"/>
          <p:cNvSpPr txBox="1">
            <a:spLocks noChangeArrowheads="1"/>
          </p:cNvSpPr>
          <p:nvPr/>
        </p:nvSpPr>
        <p:spPr bwMode="auto">
          <a:xfrm>
            <a:off x="2383079" y="5275263"/>
            <a:ext cx="58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SDS-</a:t>
            </a:r>
          </a:p>
          <a:p>
            <a:pPr algn="ctr"/>
            <a:r>
              <a:rPr lang="en-US" b="0">
                <a:latin typeface="Calibri" pitchFamily="34" charset="0"/>
              </a:rPr>
              <a:t>page</a:t>
            </a:r>
          </a:p>
        </p:txBody>
      </p:sp>
      <p:sp>
        <p:nvSpPr>
          <p:cNvPr id="16429" name="Text Box 45"/>
          <p:cNvSpPr txBox="1">
            <a:spLocks noChangeArrowheads="1"/>
          </p:cNvSpPr>
          <p:nvPr/>
        </p:nvSpPr>
        <p:spPr bwMode="auto">
          <a:xfrm>
            <a:off x="5105400" y="5334000"/>
            <a:ext cx="18329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Trypsin digest, </a:t>
            </a:r>
          </a:p>
          <a:p>
            <a:r>
              <a:rPr lang="en-US" b="0" dirty="0">
                <a:latin typeface="Calibri" pitchFamily="34" charset="0"/>
              </a:rPr>
              <a:t>identify peptides by</a:t>
            </a:r>
          </a:p>
          <a:p>
            <a:r>
              <a:rPr lang="en-US" b="0" dirty="0">
                <a:latin typeface="Calibri" pitchFamily="34" charset="0"/>
              </a:rPr>
              <a:t>mass spectrometry</a:t>
            </a:r>
          </a:p>
        </p:txBody>
      </p:sp>
      <p:sp>
        <p:nvSpPr>
          <p:cNvPr id="16430" name="Text Box 46"/>
          <p:cNvSpPr txBox="1">
            <a:spLocks noChangeArrowheads="1"/>
          </p:cNvSpPr>
          <p:nvPr/>
        </p:nvSpPr>
        <p:spPr bwMode="auto">
          <a:xfrm>
            <a:off x="5257800" y="961081"/>
            <a:ext cx="333972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High-throughput complex mapping by mass spectrometry</a:t>
            </a: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Protein complexes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66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5638800" cy="534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0738" y="3892550"/>
            <a:ext cx="32432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10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7088" y="6559550"/>
            <a:ext cx="29337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7" name="Rectangle 1029"/>
          <p:cNvSpPr>
            <a:spLocks noChangeArrowheads="1"/>
          </p:cNvSpPr>
          <p:nvPr/>
        </p:nvSpPr>
        <p:spPr bwMode="auto">
          <a:xfrm>
            <a:off x="152400" y="152400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Text Box 1030"/>
          <p:cNvSpPr txBox="1">
            <a:spLocks noChangeArrowheads="1"/>
          </p:cNvSpPr>
          <p:nvPr/>
        </p:nvSpPr>
        <p:spPr bwMode="auto">
          <a:xfrm>
            <a:off x="6359525" y="1055688"/>
            <a:ext cx="201324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 493 bait proteins</a:t>
            </a:r>
          </a:p>
          <a:p>
            <a:pPr algn="ctr"/>
            <a:endParaRPr lang="en-US" sz="2000" dirty="0">
              <a:latin typeface="Calibri" pitchFamily="34" charset="0"/>
            </a:endParaRPr>
          </a:p>
          <a:p>
            <a:pPr algn="ctr"/>
            <a:r>
              <a:rPr lang="en-US" sz="2000" dirty="0" smtClean="0">
                <a:latin typeface="Calibri" pitchFamily="34" charset="0"/>
              </a:rPr>
              <a:t>3617 interactions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33799" name="Line 1031"/>
          <p:cNvSpPr>
            <a:spLocks noChangeShapeType="1"/>
          </p:cNvSpPr>
          <p:nvPr/>
        </p:nvSpPr>
        <p:spPr bwMode="auto">
          <a:xfrm>
            <a:off x="7391400" y="137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00" name="Rectangle 1032"/>
          <p:cNvSpPr>
            <a:spLocks noChangeArrowheads="1"/>
          </p:cNvSpPr>
          <p:nvPr/>
        </p:nvSpPr>
        <p:spPr bwMode="auto">
          <a:xfrm>
            <a:off x="6324600" y="990600"/>
            <a:ext cx="21336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1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49588</TotalTime>
  <Words>1373</Words>
  <Application>Microsoft Office PowerPoint</Application>
  <PresentationFormat>On-screen Show (4:3)</PresentationFormat>
  <Paragraphs>277</Paragraphs>
  <Slides>32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ICMB, 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Marcotte</dc:creator>
  <cp:lastModifiedBy>Edward Marcotte</cp:lastModifiedBy>
  <cp:revision>1808</cp:revision>
  <cp:lastPrinted>2019-04-15T21:02:21Z</cp:lastPrinted>
  <dcterms:created xsi:type="dcterms:W3CDTF">2002-09-07T00:42:37Z</dcterms:created>
  <dcterms:modified xsi:type="dcterms:W3CDTF">2019-04-15T22:13:47Z</dcterms:modified>
</cp:coreProperties>
</file>