
<file path=[Content_Types].xml><?xml version="1.0" encoding="utf-8"?>
<Types xmlns="http://schemas.openxmlformats.org/package/2006/content-types">
  <Default Extension="emf" ContentType="image/x-emf"/>
  <Default Extension="jpeg" ContentType="image/jpeg"/>
  <Default Extension="m4v"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183" r:id="rId2"/>
    <p:sldId id="2212" r:id="rId3"/>
    <p:sldId id="2215" r:id="rId4"/>
    <p:sldId id="2214" r:id="rId5"/>
    <p:sldId id="2221" r:id="rId6"/>
    <p:sldId id="2208" r:id="rId7"/>
    <p:sldId id="2209" r:id="rId8"/>
    <p:sldId id="2187" r:id="rId9"/>
    <p:sldId id="2190" r:id="rId10"/>
    <p:sldId id="2200" r:id="rId11"/>
    <p:sldId id="2173" r:id="rId12"/>
    <p:sldId id="2174" r:id="rId13"/>
    <p:sldId id="2175" r:id="rId14"/>
    <p:sldId id="2201" r:id="rId15"/>
    <p:sldId id="2202" r:id="rId16"/>
    <p:sldId id="2203" r:id="rId17"/>
    <p:sldId id="2204" r:id="rId18"/>
    <p:sldId id="2205" r:id="rId19"/>
    <p:sldId id="2206" r:id="rId20"/>
    <p:sldId id="2207" r:id="rId21"/>
    <p:sldId id="2181" r:id="rId22"/>
    <p:sldId id="2236" r:id="rId23"/>
    <p:sldId id="2220" r:id="rId24"/>
    <p:sldId id="2226" r:id="rId25"/>
    <p:sldId id="2233" r:id="rId26"/>
    <p:sldId id="2234" r:id="rId27"/>
    <p:sldId id="2235" r:id="rId28"/>
    <p:sldId id="2191" r:id="rId29"/>
    <p:sldId id="2192" r:id="rId30"/>
    <p:sldId id="2193" r:id="rId31"/>
    <p:sldId id="2194" r:id="rId32"/>
    <p:sldId id="2216" r:id="rId33"/>
    <p:sldId id="2195" r:id="rId34"/>
    <p:sldId id="2196" r:id="rId35"/>
    <p:sldId id="2197" r:id="rId36"/>
    <p:sldId id="2198" r:id="rId37"/>
    <p:sldId id="2199" r:id="rId38"/>
    <p:sldId id="2217" r:id="rId39"/>
  </p:sldIdLst>
  <p:sldSz cx="9144000" cy="6858000" type="screen4x3"/>
  <p:notesSz cx="7315200" cy="9601200"/>
  <p:defaultTextStyle>
    <a:defPPr>
      <a:defRPr lang="en-US"/>
    </a:defPPr>
    <a:lvl1pPr algn="l" rtl="0" fontAlgn="base">
      <a:spcBef>
        <a:spcPct val="0"/>
      </a:spcBef>
      <a:spcAft>
        <a:spcPct val="0"/>
      </a:spcAft>
      <a:defRPr sz="1600" kern="1200">
        <a:solidFill>
          <a:schemeClr val="tx1"/>
        </a:solidFill>
        <a:latin typeface="Arial" pitchFamily="34" charset="0"/>
        <a:ea typeface="+mn-ea"/>
        <a:cs typeface="+mn-cs"/>
      </a:defRPr>
    </a:lvl1pPr>
    <a:lvl2pPr marL="457200" algn="l" rtl="0" fontAlgn="base">
      <a:spcBef>
        <a:spcPct val="0"/>
      </a:spcBef>
      <a:spcAft>
        <a:spcPct val="0"/>
      </a:spcAft>
      <a:defRPr sz="1600" kern="1200">
        <a:solidFill>
          <a:schemeClr val="tx1"/>
        </a:solidFill>
        <a:latin typeface="Arial" pitchFamily="34" charset="0"/>
        <a:ea typeface="+mn-ea"/>
        <a:cs typeface="+mn-cs"/>
      </a:defRPr>
    </a:lvl2pPr>
    <a:lvl3pPr marL="914400" algn="l" rtl="0" fontAlgn="base">
      <a:spcBef>
        <a:spcPct val="0"/>
      </a:spcBef>
      <a:spcAft>
        <a:spcPct val="0"/>
      </a:spcAft>
      <a:defRPr sz="1600" kern="1200">
        <a:solidFill>
          <a:schemeClr val="tx1"/>
        </a:solidFill>
        <a:latin typeface="Arial" pitchFamily="34" charset="0"/>
        <a:ea typeface="+mn-ea"/>
        <a:cs typeface="+mn-cs"/>
      </a:defRPr>
    </a:lvl3pPr>
    <a:lvl4pPr marL="1371600" algn="l" rtl="0" fontAlgn="base">
      <a:spcBef>
        <a:spcPct val="0"/>
      </a:spcBef>
      <a:spcAft>
        <a:spcPct val="0"/>
      </a:spcAft>
      <a:defRPr sz="1600" kern="1200">
        <a:solidFill>
          <a:schemeClr val="tx1"/>
        </a:solidFill>
        <a:latin typeface="Arial" pitchFamily="34" charset="0"/>
        <a:ea typeface="+mn-ea"/>
        <a:cs typeface="+mn-cs"/>
      </a:defRPr>
    </a:lvl4pPr>
    <a:lvl5pPr marL="1828800" algn="l" rtl="0" fontAlgn="base">
      <a:spcBef>
        <a:spcPct val="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FFFFFF"/>
    <a:srgbClr val="FFFF99"/>
    <a:srgbClr val="FFFF66"/>
    <a:srgbClr val="00FF00"/>
    <a:srgbClr val="33CC33"/>
    <a:srgbClr val="00CCFF"/>
    <a:srgbClr val="993300"/>
    <a:srgbClr val="008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9438" autoAdjust="0"/>
    <p:restoredTop sz="89761" autoAdjust="0"/>
  </p:normalViewPr>
  <p:slideViewPr>
    <p:cSldViewPr>
      <p:cViewPr varScale="1">
        <p:scale>
          <a:sx n="80" d="100"/>
          <a:sy n="80" d="100"/>
        </p:scale>
        <p:origin x="1913"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hdr" sz="quarter"/>
          </p:nvPr>
        </p:nvSpPr>
        <p:spPr bwMode="auto">
          <a:xfrm>
            <a:off x="1"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defTabSz="949038">
              <a:defRPr sz="1200">
                <a:latin typeface="Times New Roman" pitchFamily="18" charset="0"/>
              </a:defRPr>
            </a:lvl1pPr>
          </a:lstStyle>
          <a:p>
            <a:pPr>
              <a:defRPr/>
            </a:pPr>
            <a:endParaRPr lang="en-US"/>
          </a:p>
        </p:txBody>
      </p:sp>
      <p:sp>
        <p:nvSpPr>
          <p:cNvPr id="439299" name="Rectangle 3"/>
          <p:cNvSpPr>
            <a:spLocks noGrp="1" noChangeArrowheads="1"/>
          </p:cNvSpPr>
          <p:nvPr>
            <p:ph type="dt" sz="quarter" idx="1"/>
          </p:nvPr>
        </p:nvSpPr>
        <p:spPr bwMode="auto">
          <a:xfrm>
            <a:off x="4143064"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algn="r" defTabSz="949038">
              <a:defRPr sz="1200">
                <a:latin typeface="Times New Roman" pitchFamily="18" charset="0"/>
              </a:defRPr>
            </a:lvl1pPr>
          </a:lstStyle>
          <a:p>
            <a:pPr>
              <a:defRPr/>
            </a:pPr>
            <a:endParaRPr lang="en-US"/>
          </a:p>
        </p:txBody>
      </p:sp>
      <p:sp>
        <p:nvSpPr>
          <p:cNvPr id="439300" name="Rectangle 4"/>
          <p:cNvSpPr>
            <a:spLocks noGrp="1" noChangeArrowheads="1"/>
          </p:cNvSpPr>
          <p:nvPr>
            <p:ph type="ftr" sz="quarter" idx="2"/>
          </p:nvPr>
        </p:nvSpPr>
        <p:spPr bwMode="auto">
          <a:xfrm>
            <a:off x="1" y="9120156"/>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defTabSz="949038">
              <a:defRPr sz="1200">
                <a:latin typeface="Times New Roman" pitchFamily="18" charset="0"/>
              </a:defRPr>
            </a:lvl1pPr>
          </a:lstStyle>
          <a:p>
            <a:pPr>
              <a:defRPr/>
            </a:pPr>
            <a:endParaRPr lang="en-US"/>
          </a:p>
        </p:txBody>
      </p:sp>
      <p:sp>
        <p:nvSpPr>
          <p:cNvPr id="439301" name="Rectangle 5"/>
          <p:cNvSpPr>
            <a:spLocks noGrp="1" noChangeArrowheads="1"/>
          </p:cNvSpPr>
          <p:nvPr>
            <p:ph type="sldNum" sz="quarter" idx="3"/>
          </p:nvPr>
        </p:nvSpPr>
        <p:spPr bwMode="auto">
          <a:xfrm>
            <a:off x="4143064" y="9120156"/>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algn="r" defTabSz="949038">
              <a:defRPr sz="1200">
                <a:latin typeface="Times New Roman" pitchFamily="18" charset="0"/>
              </a:defRPr>
            </a:lvl1pPr>
          </a:lstStyle>
          <a:p>
            <a:pPr>
              <a:defRPr/>
            </a:pPr>
            <a:fld id="{9DD78E74-D8D3-48EA-930C-7716062427CD}" type="slidenum">
              <a:rPr lang="en-US"/>
              <a:pPr>
                <a:defRPr/>
              </a:pPr>
              <a:t>‹#›</a:t>
            </a:fld>
            <a:endParaRPr lang="en-US"/>
          </a:p>
        </p:txBody>
      </p:sp>
    </p:spTree>
    <p:extLst>
      <p:ext uri="{BB962C8B-B14F-4D97-AF65-F5344CB8AC3E}">
        <p14:creationId xmlns:p14="http://schemas.microsoft.com/office/powerpoint/2010/main" val="247247728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1"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defTabSz="949038">
              <a:defRPr sz="1200">
                <a:latin typeface="Arial" pitchFamily="34" charset="0"/>
              </a:defRPr>
            </a:lvl1pPr>
          </a:lstStyle>
          <a:p>
            <a:pPr>
              <a:defRPr/>
            </a:pPr>
            <a:endParaRPr lang="en-US"/>
          </a:p>
        </p:txBody>
      </p:sp>
      <p:sp>
        <p:nvSpPr>
          <p:cNvPr id="132099" name="Rectangle 3"/>
          <p:cNvSpPr>
            <a:spLocks noGrp="1" noChangeArrowheads="1"/>
          </p:cNvSpPr>
          <p:nvPr>
            <p:ph type="dt" idx="1"/>
          </p:nvPr>
        </p:nvSpPr>
        <p:spPr bwMode="auto">
          <a:xfrm>
            <a:off x="4144728" y="0"/>
            <a:ext cx="3170474"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algn="r" defTabSz="949038">
              <a:defRPr sz="1200">
                <a:latin typeface="Arial" pitchFamily="34" charset="0"/>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75916" y="4562542"/>
            <a:ext cx="5363372" cy="4317914"/>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1" y="9121797"/>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defTabSz="949038">
              <a:defRPr sz="1200">
                <a:latin typeface="Arial" pitchFamily="34" charset="0"/>
              </a:defRPr>
            </a:lvl1pPr>
          </a:lstStyle>
          <a:p>
            <a:pPr>
              <a:defRPr/>
            </a:pPr>
            <a:endParaRPr lang="en-US"/>
          </a:p>
        </p:txBody>
      </p:sp>
      <p:sp>
        <p:nvSpPr>
          <p:cNvPr id="132103" name="Rectangle 7"/>
          <p:cNvSpPr>
            <a:spLocks noGrp="1" noChangeArrowheads="1"/>
          </p:cNvSpPr>
          <p:nvPr>
            <p:ph type="sldNum" sz="quarter" idx="5"/>
          </p:nvPr>
        </p:nvSpPr>
        <p:spPr bwMode="auto">
          <a:xfrm>
            <a:off x="4144728" y="9121797"/>
            <a:ext cx="3170474"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algn="r" defTabSz="949038">
              <a:defRPr sz="1200">
                <a:latin typeface="Arial" pitchFamily="34" charset="0"/>
              </a:defRPr>
            </a:lvl1pPr>
          </a:lstStyle>
          <a:p>
            <a:pPr>
              <a:defRPr/>
            </a:pPr>
            <a:fld id="{E15946CA-3914-445D-8178-77E01C262380}" type="slidenum">
              <a:rPr lang="en-US"/>
              <a:pPr>
                <a:defRPr/>
              </a:pPr>
              <a:t>‹#›</a:t>
            </a:fld>
            <a:endParaRPr lang="en-US"/>
          </a:p>
        </p:txBody>
      </p:sp>
    </p:spTree>
    <p:extLst>
      <p:ext uri="{BB962C8B-B14F-4D97-AF65-F5344CB8AC3E}">
        <p14:creationId xmlns:p14="http://schemas.microsoft.com/office/powerpoint/2010/main" val="183838749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4F5C2AC-0DC5-4E09-962B-881B922EEA95}" type="slidenum">
              <a:rPr lang="en-US" smtClean="0"/>
              <a:pPr/>
              <a:t>10</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858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14197A0-A199-4284-BEC0-6AA01E53F504}" type="slidenum">
              <a:rPr lang="en-US" smtClean="0"/>
              <a:pPr/>
              <a:t>19</a:t>
            </a:fld>
            <a:endParaRPr lang="en-US"/>
          </a:p>
        </p:txBody>
      </p:sp>
      <p:sp>
        <p:nvSpPr>
          <p:cNvPr id="113667" name="Rectangle 2"/>
          <p:cNvSpPr>
            <a:spLocks noGrp="1" noRot="1" noChangeAspect="1" noChangeArrowheads="1" noTextEdit="1"/>
          </p:cNvSpPr>
          <p:nvPr>
            <p:ph type="sldImg"/>
          </p:nvPr>
        </p:nvSpPr>
        <p:spPr>
          <a:xfrm>
            <a:off x="1258888" y="720725"/>
            <a:ext cx="4800600" cy="3600450"/>
          </a:xfrm>
          <a:ln/>
        </p:spPr>
      </p:sp>
      <p:sp>
        <p:nvSpPr>
          <p:cNvPr id="113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49123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BB8D59E5-3AD6-40A1-AA21-1C68E32A5B2C}" type="slidenum">
              <a:rPr lang="en-US" smtClean="0"/>
              <a:pPr/>
              <a:t>20</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4658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37100BA-1382-44AA-A1E8-88AFD6AFB50F}" type="slidenum">
              <a:rPr lang="en-US" smtClean="0"/>
              <a:pPr/>
              <a:t>28</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0175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23B27E4-738D-4129-A103-3C4FBE891C18}" type="slidenum">
              <a:rPr lang="en-US" smtClean="0"/>
              <a:pPr/>
              <a:t>29</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46418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BF144FB-7518-4150-B112-6E7FC1D3B475}" type="slidenum">
              <a:rPr lang="en-US" smtClean="0"/>
              <a:pPr/>
              <a:t>31</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7304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38" eaLnBrk="0" hangingPunct="0">
              <a:defRPr sz="1700">
                <a:solidFill>
                  <a:schemeClr val="tx1"/>
                </a:solidFill>
                <a:latin typeface="Arial" pitchFamily="34" charset="0"/>
              </a:defRPr>
            </a:lvl1pPr>
            <a:lvl2pPr marL="772435" indent="-297090" defTabSz="949038" eaLnBrk="0" hangingPunct="0">
              <a:defRPr sz="1700">
                <a:solidFill>
                  <a:schemeClr val="tx1"/>
                </a:solidFill>
                <a:latin typeface="Arial" pitchFamily="34" charset="0"/>
              </a:defRPr>
            </a:lvl2pPr>
            <a:lvl3pPr marL="1188361" indent="-237672" defTabSz="949038" eaLnBrk="0" hangingPunct="0">
              <a:defRPr sz="1700">
                <a:solidFill>
                  <a:schemeClr val="tx1"/>
                </a:solidFill>
                <a:latin typeface="Arial" pitchFamily="34" charset="0"/>
              </a:defRPr>
            </a:lvl3pPr>
            <a:lvl4pPr marL="1663705" indent="-237672" defTabSz="949038" eaLnBrk="0" hangingPunct="0">
              <a:defRPr sz="1700">
                <a:solidFill>
                  <a:schemeClr val="tx1"/>
                </a:solidFill>
                <a:latin typeface="Arial" pitchFamily="34" charset="0"/>
              </a:defRPr>
            </a:lvl4pPr>
            <a:lvl5pPr marL="2139050" indent="-237672" defTabSz="949038" eaLnBrk="0" hangingPunct="0">
              <a:defRPr sz="1700">
                <a:solidFill>
                  <a:schemeClr val="tx1"/>
                </a:solidFill>
                <a:latin typeface="Arial" pitchFamily="34" charset="0"/>
              </a:defRPr>
            </a:lvl5pPr>
            <a:lvl6pPr marL="2614394" indent="-237672" defTabSz="949038" eaLnBrk="0" fontAlgn="base" hangingPunct="0">
              <a:spcBef>
                <a:spcPct val="0"/>
              </a:spcBef>
              <a:spcAft>
                <a:spcPct val="0"/>
              </a:spcAft>
              <a:defRPr sz="1700">
                <a:solidFill>
                  <a:schemeClr val="tx1"/>
                </a:solidFill>
                <a:latin typeface="Arial" pitchFamily="34" charset="0"/>
              </a:defRPr>
            </a:lvl6pPr>
            <a:lvl7pPr marL="3089738" indent="-237672" defTabSz="949038" eaLnBrk="0" fontAlgn="base" hangingPunct="0">
              <a:spcBef>
                <a:spcPct val="0"/>
              </a:spcBef>
              <a:spcAft>
                <a:spcPct val="0"/>
              </a:spcAft>
              <a:defRPr sz="1700">
                <a:solidFill>
                  <a:schemeClr val="tx1"/>
                </a:solidFill>
                <a:latin typeface="Arial" pitchFamily="34" charset="0"/>
              </a:defRPr>
            </a:lvl7pPr>
            <a:lvl8pPr marL="3565083" indent="-237672" defTabSz="949038" eaLnBrk="0" fontAlgn="base" hangingPunct="0">
              <a:spcBef>
                <a:spcPct val="0"/>
              </a:spcBef>
              <a:spcAft>
                <a:spcPct val="0"/>
              </a:spcAft>
              <a:defRPr sz="1700">
                <a:solidFill>
                  <a:schemeClr val="tx1"/>
                </a:solidFill>
                <a:latin typeface="Arial" pitchFamily="34" charset="0"/>
              </a:defRPr>
            </a:lvl8pPr>
            <a:lvl9pPr marL="4040427" indent="-237672" defTabSz="949038" eaLnBrk="0" fontAlgn="base" hangingPunct="0">
              <a:spcBef>
                <a:spcPct val="0"/>
              </a:spcBef>
              <a:spcAft>
                <a:spcPct val="0"/>
              </a:spcAft>
              <a:defRPr sz="1700">
                <a:solidFill>
                  <a:schemeClr val="tx1"/>
                </a:solidFill>
                <a:latin typeface="Arial" pitchFamily="34" charset="0"/>
              </a:defRPr>
            </a:lvl9pPr>
          </a:lstStyle>
          <a:p>
            <a:pPr eaLnBrk="1" hangingPunct="1"/>
            <a:fld id="{9399E399-D4DE-4E19-B300-AE6D62613FE8}" type="slidenum">
              <a:rPr lang="en-US" sz="1200"/>
              <a:pPr eaLnBrk="1" hangingPunct="1"/>
              <a:t>11</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249447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2CE2F8F-1DA9-4699-BA11-F61DD4319429}" type="slidenum">
              <a:rPr lang="en-US" smtClean="0"/>
              <a:pPr/>
              <a:t>12</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6381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38" eaLnBrk="0" hangingPunct="0">
              <a:defRPr sz="1700">
                <a:solidFill>
                  <a:schemeClr val="tx1"/>
                </a:solidFill>
                <a:latin typeface="Arial" pitchFamily="34" charset="0"/>
              </a:defRPr>
            </a:lvl1pPr>
            <a:lvl2pPr marL="772435" indent="-297090" defTabSz="949038" eaLnBrk="0" hangingPunct="0">
              <a:defRPr sz="1700">
                <a:solidFill>
                  <a:schemeClr val="tx1"/>
                </a:solidFill>
                <a:latin typeface="Arial" pitchFamily="34" charset="0"/>
              </a:defRPr>
            </a:lvl2pPr>
            <a:lvl3pPr marL="1188361" indent="-237672" defTabSz="949038" eaLnBrk="0" hangingPunct="0">
              <a:defRPr sz="1700">
                <a:solidFill>
                  <a:schemeClr val="tx1"/>
                </a:solidFill>
                <a:latin typeface="Arial" pitchFamily="34" charset="0"/>
              </a:defRPr>
            </a:lvl3pPr>
            <a:lvl4pPr marL="1663705" indent="-237672" defTabSz="949038" eaLnBrk="0" hangingPunct="0">
              <a:defRPr sz="1700">
                <a:solidFill>
                  <a:schemeClr val="tx1"/>
                </a:solidFill>
                <a:latin typeface="Arial" pitchFamily="34" charset="0"/>
              </a:defRPr>
            </a:lvl4pPr>
            <a:lvl5pPr marL="2139050" indent="-237672" defTabSz="949038" eaLnBrk="0" hangingPunct="0">
              <a:defRPr sz="1700">
                <a:solidFill>
                  <a:schemeClr val="tx1"/>
                </a:solidFill>
                <a:latin typeface="Arial" pitchFamily="34" charset="0"/>
              </a:defRPr>
            </a:lvl5pPr>
            <a:lvl6pPr marL="2614394" indent="-237672" defTabSz="949038" eaLnBrk="0" fontAlgn="base" hangingPunct="0">
              <a:spcBef>
                <a:spcPct val="0"/>
              </a:spcBef>
              <a:spcAft>
                <a:spcPct val="0"/>
              </a:spcAft>
              <a:defRPr sz="1700">
                <a:solidFill>
                  <a:schemeClr val="tx1"/>
                </a:solidFill>
                <a:latin typeface="Arial" pitchFamily="34" charset="0"/>
              </a:defRPr>
            </a:lvl6pPr>
            <a:lvl7pPr marL="3089738" indent="-237672" defTabSz="949038" eaLnBrk="0" fontAlgn="base" hangingPunct="0">
              <a:spcBef>
                <a:spcPct val="0"/>
              </a:spcBef>
              <a:spcAft>
                <a:spcPct val="0"/>
              </a:spcAft>
              <a:defRPr sz="1700">
                <a:solidFill>
                  <a:schemeClr val="tx1"/>
                </a:solidFill>
                <a:latin typeface="Arial" pitchFamily="34" charset="0"/>
              </a:defRPr>
            </a:lvl7pPr>
            <a:lvl8pPr marL="3565083" indent="-237672" defTabSz="949038" eaLnBrk="0" fontAlgn="base" hangingPunct="0">
              <a:spcBef>
                <a:spcPct val="0"/>
              </a:spcBef>
              <a:spcAft>
                <a:spcPct val="0"/>
              </a:spcAft>
              <a:defRPr sz="1700">
                <a:solidFill>
                  <a:schemeClr val="tx1"/>
                </a:solidFill>
                <a:latin typeface="Arial" pitchFamily="34" charset="0"/>
              </a:defRPr>
            </a:lvl8pPr>
            <a:lvl9pPr marL="4040427" indent="-237672" defTabSz="949038" eaLnBrk="0" fontAlgn="base" hangingPunct="0">
              <a:spcBef>
                <a:spcPct val="0"/>
              </a:spcBef>
              <a:spcAft>
                <a:spcPct val="0"/>
              </a:spcAft>
              <a:defRPr sz="1700">
                <a:solidFill>
                  <a:schemeClr val="tx1"/>
                </a:solidFill>
                <a:latin typeface="Arial" pitchFamily="34" charset="0"/>
              </a:defRPr>
            </a:lvl9pPr>
          </a:lstStyle>
          <a:p>
            <a:pPr eaLnBrk="1" hangingPunct="1"/>
            <a:fld id="{F77DE47C-0542-40BF-8083-FFF15BC5D491}" type="slidenum">
              <a:rPr lang="en-US" sz="1200"/>
              <a:pPr eaLnBrk="1" hangingPunct="1"/>
              <a:t>13</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97795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FA0D8D0-7380-432B-B0B5-27987210BAC0}" type="slidenum">
              <a:rPr lang="en-US" smtClean="0"/>
              <a:pPr/>
              <a:t>14</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68072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15</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67726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16</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1389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17</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6753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EFF1956-6BC8-40D0-9D23-2E9D9A90658F}" type="slidenum">
              <a:rPr lang="en-US" smtClean="0"/>
              <a:pPr/>
              <a:t>18</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971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AF9B38-637B-4432-8518-F06A91E2644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BC56D-7057-4146-8D9F-0C2BECA4815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5C975-111D-4A05-834B-92A331F8C2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E67063-CEB8-40B4-839A-EEBCB8B4B6B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8F9CC-9057-43BF-B289-7C711190F1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D8D46D-E4D2-4DE2-B3E2-827EA403975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34F3CB-478B-48B5-87F1-7893E3025BA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380811-7D73-4F76-9314-121164F36C6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4BA79A-ECA0-4D99-86D1-FFD2BB536A9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A4B680-84C4-4244-BF8B-A2CBB4B3528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CFDF24-9D9A-4E0F-853F-8BA2E548D9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13D7B2D-BA64-417D-A1A9-848F3C20B9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w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wmf"/><Relationship Id="rId4" Type="http://schemas.openxmlformats.org/officeDocument/2006/relationships/image" Target="../media/image22.w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wmf"/><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wmf"/><Relationship Id="rId4" Type="http://schemas.openxmlformats.org/officeDocument/2006/relationships/image" Target="../media/image33.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media" Target="../media/media2.m4v"/><Relationship Id="rId7" Type="http://schemas.openxmlformats.org/officeDocument/2006/relationships/image" Target="../media/image42.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1.png"/><Relationship Id="rId5" Type="http://schemas.openxmlformats.org/officeDocument/2006/relationships/slideLayout" Target="../slideLayouts/slideLayout7.xml"/><Relationship Id="rId4" Type="http://schemas.openxmlformats.org/officeDocument/2006/relationships/video" Target="../media/media2.m4v"/></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76200" y="1524000"/>
            <a:ext cx="9144000" cy="1524000"/>
          </a:xfrm>
          <a:prstGeom prst="rect">
            <a:avLst/>
          </a:prstGeom>
        </p:spPr>
        <p:txBody>
          <a:bodyPr/>
          <a:lstStyle/>
          <a:p>
            <a:pPr algn="ctr">
              <a:defRPr/>
            </a:pPr>
            <a:r>
              <a:rPr lang="en-US" sz="6000" b="1" kern="0" dirty="0" err="1">
                <a:latin typeface="Calibri" pitchFamily="34" charset="0"/>
                <a:ea typeface="+mj-ea"/>
                <a:cs typeface="Calibri" pitchFamily="34" charset="0"/>
              </a:rPr>
              <a:t>Phenologs</a:t>
            </a:r>
            <a:endParaRPr lang="en-US" sz="6000" b="1" kern="0" dirty="0">
              <a:latin typeface="Calibri" pitchFamily="34" charset="0"/>
              <a:ea typeface="+mj-ea"/>
              <a:cs typeface="Calibri" pitchFamily="34" charset="0"/>
            </a:endParaRPr>
          </a:p>
          <a:p>
            <a:pPr algn="ctr">
              <a:defRPr/>
            </a:pPr>
            <a:r>
              <a:rPr lang="en-US" sz="4000" b="1" kern="0" dirty="0">
                <a:latin typeface="Calibri" pitchFamily="34" charset="0"/>
                <a:ea typeface="+mj-ea"/>
                <a:cs typeface="Calibri" pitchFamily="34" charset="0"/>
              </a:rPr>
              <a:t>A case study of using bioinformatics to find new genes for genetic traits</a:t>
            </a:r>
          </a:p>
          <a:p>
            <a:pPr algn="ctr">
              <a:defRPr/>
            </a:pPr>
            <a:endParaRPr lang="en-US" sz="6000" b="1" kern="0" dirty="0">
              <a:latin typeface="Calibri" pitchFamily="34" charset="0"/>
              <a:ea typeface="+mj-ea"/>
              <a:cs typeface="Calibri" pitchFamily="34" charset="0"/>
            </a:endParaRPr>
          </a:p>
        </p:txBody>
      </p:sp>
      <p:sp>
        <p:nvSpPr>
          <p:cNvPr id="4" name="Rectangle 4"/>
          <p:cNvSpPr>
            <a:spLocks noChangeArrowheads="1"/>
          </p:cNvSpPr>
          <p:nvPr/>
        </p:nvSpPr>
        <p:spPr bwMode="auto">
          <a:xfrm>
            <a:off x="1371600" y="5181664"/>
            <a:ext cx="6598133" cy="4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500" b="1" dirty="0">
                <a:latin typeface="Calibri" pitchFamily="34" charset="0"/>
              </a:rPr>
              <a:t>BCH394P/364C Systems Biology / Bioinformatics</a:t>
            </a:r>
          </a:p>
        </p:txBody>
      </p:sp>
      <p:sp>
        <p:nvSpPr>
          <p:cNvPr id="5" name="Rectangle 6"/>
          <p:cNvSpPr>
            <a:spLocks noChangeArrowheads="1"/>
          </p:cNvSpPr>
          <p:nvPr/>
        </p:nvSpPr>
        <p:spPr bwMode="auto">
          <a:xfrm>
            <a:off x="1847521" y="5714520"/>
            <a:ext cx="5651335" cy="4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500" b="1">
                <a:latin typeface="Calibri" pitchFamily="34" charset="0"/>
              </a:rPr>
              <a:t>Edward Marcotte, Univ of Texas at Austin</a:t>
            </a:r>
            <a:endParaRPr lang="en-US" sz="2500">
              <a:latin typeface="Calibri" pitchFamily="34" charset="0"/>
            </a:endParaRPr>
          </a:p>
        </p:txBody>
      </p:sp>
    </p:spTree>
    <p:extLst>
      <p:ext uri="{BB962C8B-B14F-4D97-AF65-F5344CB8AC3E}">
        <p14:creationId xmlns:p14="http://schemas.microsoft.com/office/powerpoint/2010/main" val="1179471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762000" y="1981200"/>
            <a:ext cx="7391400" cy="3640138"/>
          </a:xfrm>
          <a:prstGeom prst="rect">
            <a:avLst/>
          </a:prstGeom>
          <a:noFill/>
          <a:ln w="9525" algn="ctr">
            <a:noFill/>
            <a:miter lim="800000"/>
            <a:headEnd/>
            <a:tailEnd/>
          </a:ln>
        </p:spPr>
      </p:pic>
      <p:sp>
        <p:nvSpPr>
          <p:cNvPr id="1788931" name="Text Box 3"/>
          <p:cNvSpPr txBox="1">
            <a:spLocks noChangeArrowheads="1"/>
          </p:cNvSpPr>
          <p:nvPr/>
        </p:nvSpPr>
        <p:spPr bwMode="auto">
          <a:xfrm>
            <a:off x="30259" y="-76200"/>
            <a:ext cx="9224769" cy="1569660"/>
          </a:xfrm>
          <a:prstGeom prst="rect">
            <a:avLst/>
          </a:prstGeom>
          <a:noFill/>
          <a:ln w="9525" algn="ctr">
            <a:noFill/>
            <a:miter lim="800000"/>
            <a:headEnd/>
            <a:tailEnd/>
          </a:ln>
          <a:effectLst/>
        </p:spPr>
        <p:txBody>
          <a:bodyPr wrap="none">
            <a:spAutoFit/>
          </a:bodyPr>
          <a:lstStyle/>
          <a:p>
            <a:pPr algn="ctr">
              <a:defRPr/>
            </a:pPr>
            <a:r>
              <a:rPr lang="en-US" sz="3200" b="1" dirty="0" err="1">
                <a:effectLst>
                  <a:outerShdw blurRad="38100" dist="38100" dir="2700000" algn="tl">
                    <a:srgbClr val="C0C0C0"/>
                  </a:outerShdw>
                </a:effectLst>
                <a:latin typeface="Calibri" pitchFamily="34" charset="0"/>
              </a:rPr>
              <a:t>Phenologs</a:t>
            </a:r>
            <a:r>
              <a:rPr lang="en-US" sz="3200" b="1" dirty="0">
                <a:effectLst>
                  <a:outerShdw blurRad="38100" dist="38100" dir="2700000" algn="tl">
                    <a:srgbClr val="C0C0C0"/>
                  </a:outerShdw>
                </a:effectLst>
                <a:latin typeface="Calibri" pitchFamily="34" charset="0"/>
              </a:rPr>
              <a:t> = significantly overlapping sets of</a:t>
            </a:r>
          </a:p>
          <a:p>
            <a:pPr algn="ctr">
              <a:defRPr/>
            </a:pPr>
            <a:r>
              <a:rPr lang="en-US" sz="3200" b="1" dirty="0" err="1">
                <a:effectLst>
                  <a:outerShdw blurRad="38100" dist="38100" dir="2700000" algn="tl">
                    <a:srgbClr val="C0C0C0"/>
                  </a:outerShdw>
                </a:effectLst>
                <a:latin typeface="Calibri" pitchFamily="34" charset="0"/>
              </a:rPr>
              <a:t>orthologous</a:t>
            </a:r>
            <a:r>
              <a:rPr lang="en-US" sz="3200" b="1" dirty="0">
                <a:effectLst>
                  <a:outerShdw blurRad="38100" dist="38100" dir="2700000" algn="tl">
                    <a:srgbClr val="C0C0C0"/>
                  </a:outerShdw>
                </a:effectLst>
                <a:latin typeface="Calibri" pitchFamily="34" charset="0"/>
              </a:rPr>
              <a:t> genes, such that each gene in a given set</a:t>
            </a:r>
          </a:p>
          <a:p>
            <a:pPr algn="ctr">
              <a:defRPr/>
            </a:pPr>
            <a:r>
              <a:rPr lang="en-US" sz="3200" b="1" dirty="0">
                <a:effectLst>
                  <a:outerShdw blurRad="38100" dist="38100" dir="2700000" algn="tl">
                    <a:srgbClr val="C0C0C0"/>
                  </a:outerShdw>
                </a:effectLst>
                <a:latin typeface="Calibri" pitchFamily="34" charset="0"/>
              </a:rPr>
              <a:t>gives rise to the same phenotype in that organism</a:t>
            </a:r>
          </a:p>
        </p:txBody>
      </p:sp>
      <p:sp>
        <p:nvSpPr>
          <p:cNvPr id="18436" name="Text Box 5"/>
          <p:cNvSpPr txBox="1">
            <a:spLocks noChangeArrowheads="1"/>
          </p:cNvSpPr>
          <p:nvPr/>
        </p:nvSpPr>
        <p:spPr bwMode="auto">
          <a:xfrm>
            <a:off x="3100388" y="1584325"/>
            <a:ext cx="1439112" cy="369332"/>
          </a:xfrm>
          <a:prstGeom prst="rect">
            <a:avLst/>
          </a:prstGeom>
          <a:noFill/>
          <a:ln w="9525" algn="ctr">
            <a:noFill/>
            <a:miter lim="800000"/>
            <a:headEnd/>
            <a:tailEnd/>
          </a:ln>
        </p:spPr>
        <p:txBody>
          <a:bodyPr wrap="none">
            <a:spAutoFit/>
          </a:bodyPr>
          <a:lstStyle/>
          <a:p>
            <a:r>
              <a:rPr lang="en-US" sz="1800" dirty="0">
                <a:latin typeface="Calibri" pitchFamily="34" charset="0"/>
              </a:rPr>
              <a:t>(e.g., human)</a:t>
            </a:r>
          </a:p>
        </p:txBody>
      </p:sp>
      <p:sp>
        <p:nvSpPr>
          <p:cNvPr id="18437" name="Text Box 6"/>
          <p:cNvSpPr txBox="1">
            <a:spLocks noChangeArrowheads="1"/>
          </p:cNvSpPr>
          <p:nvPr/>
        </p:nvSpPr>
        <p:spPr bwMode="auto">
          <a:xfrm>
            <a:off x="6805613" y="1584325"/>
            <a:ext cx="1327992" cy="369332"/>
          </a:xfrm>
          <a:prstGeom prst="rect">
            <a:avLst/>
          </a:prstGeom>
          <a:noFill/>
          <a:ln w="9525" algn="ctr">
            <a:noFill/>
            <a:miter lim="800000"/>
            <a:headEnd/>
            <a:tailEnd/>
          </a:ln>
        </p:spPr>
        <p:txBody>
          <a:bodyPr wrap="none">
            <a:spAutoFit/>
          </a:bodyPr>
          <a:lstStyle/>
          <a:p>
            <a:r>
              <a:rPr lang="en-US" sz="1800">
                <a:latin typeface="Calibri" pitchFamily="34" charset="0"/>
              </a:rPr>
              <a:t>(e.g., worm)</a:t>
            </a:r>
          </a:p>
        </p:txBody>
      </p:sp>
      <p:sp>
        <p:nvSpPr>
          <p:cNvPr id="18438" name="Text Box 7"/>
          <p:cNvSpPr txBox="1">
            <a:spLocks noChangeArrowheads="1"/>
          </p:cNvSpPr>
          <p:nvPr/>
        </p:nvSpPr>
        <p:spPr bwMode="auto">
          <a:xfrm>
            <a:off x="1727200" y="5454650"/>
            <a:ext cx="2042354" cy="369332"/>
          </a:xfrm>
          <a:prstGeom prst="rect">
            <a:avLst/>
          </a:prstGeom>
          <a:noFill/>
          <a:ln w="9525" algn="ctr">
            <a:noFill/>
            <a:miter lim="800000"/>
            <a:headEnd/>
            <a:tailEnd/>
          </a:ln>
        </p:spPr>
        <p:txBody>
          <a:bodyPr wrap="none">
            <a:spAutoFit/>
          </a:bodyPr>
          <a:lstStyle/>
          <a:p>
            <a:r>
              <a:rPr lang="en-US" sz="1800">
                <a:latin typeface="Calibri" pitchFamily="34" charset="0"/>
              </a:rPr>
              <a:t>(e.g., breast cancer)</a:t>
            </a:r>
          </a:p>
        </p:txBody>
      </p:sp>
      <p:sp>
        <p:nvSpPr>
          <p:cNvPr id="18439" name="Text Box 8"/>
          <p:cNvSpPr txBox="1">
            <a:spLocks noChangeArrowheads="1"/>
          </p:cNvSpPr>
          <p:nvPr/>
        </p:nvSpPr>
        <p:spPr bwMode="auto">
          <a:xfrm>
            <a:off x="5461000" y="5454650"/>
            <a:ext cx="3153812" cy="369332"/>
          </a:xfrm>
          <a:prstGeom prst="rect">
            <a:avLst/>
          </a:prstGeom>
          <a:noFill/>
          <a:ln w="9525" algn="ctr">
            <a:noFill/>
            <a:miter lim="800000"/>
            <a:headEnd/>
            <a:tailEnd/>
          </a:ln>
        </p:spPr>
        <p:txBody>
          <a:bodyPr wrap="none">
            <a:spAutoFit/>
          </a:bodyPr>
          <a:lstStyle/>
          <a:p>
            <a:r>
              <a:rPr lang="en-US" sz="1800">
                <a:latin typeface="Calibri" pitchFamily="34" charset="0"/>
              </a:rPr>
              <a:t>(e.g., specific worm phenotype)</a:t>
            </a:r>
          </a:p>
        </p:txBody>
      </p:sp>
      <p:sp>
        <p:nvSpPr>
          <p:cNvPr id="9"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3810851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33332"/>
          <a:stretch/>
        </p:blipFill>
        <p:spPr bwMode="auto">
          <a:xfrm>
            <a:off x="57561" y="1035050"/>
            <a:ext cx="41148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26787" name="Text Box 3"/>
          <p:cNvSpPr txBox="1">
            <a:spLocks noChangeArrowheads="1"/>
          </p:cNvSpPr>
          <p:nvPr/>
        </p:nvSpPr>
        <p:spPr bwMode="auto">
          <a:xfrm>
            <a:off x="0" y="-60325"/>
            <a:ext cx="9144000" cy="954107"/>
          </a:xfrm>
          <a:prstGeom prst="rect">
            <a:avLst/>
          </a:prstGeom>
          <a:noFill/>
          <a:ln w="9525" algn="ctr">
            <a:noFill/>
            <a:miter lim="800000"/>
            <a:headEnd/>
            <a:tailEnd/>
          </a:ln>
          <a:effectLst/>
        </p:spPr>
        <p:txBody>
          <a:bodyPr wrap="square">
            <a:spAutoFit/>
          </a:bodyPr>
          <a:lstStyle/>
          <a:p>
            <a:pPr algn="ctr">
              <a:defRPr/>
            </a:pPr>
            <a:r>
              <a:rPr lang="en-US" sz="2800" b="1" dirty="0">
                <a:effectLst>
                  <a:outerShdw blurRad="38100" dist="38100" dir="2700000" algn="tl">
                    <a:srgbClr val="C0C0C0"/>
                  </a:outerShdw>
                </a:effectLst>
                <a:latin typeface="Calibri" pitchFamily="34" charset="0"/>
              </a:rPr>
              <a:t>E.g., ‘high incidence of male’ </a:t>
            </a:r>
            <a:r>
              <a:rPr lang="en-US" sz="2800" b="1" i="1" dirty="0">
                <a:effectLst>
                  <a:outerShdw blurRad="38100" dist="38100" dir="2700000" algn="tl">
                    <a:srgbClr val="C0C0C0"/>
                  </a:outerShdw>
                </a:effectLst>
                <a:latin typeface="Calibri" pitchFamily="34" charset="0"/>
              </a:rPr>
              <a:t>C. </a:t>
            </a:r>
            <a:r>
              <a:rPr lang="en-US" sz="2800" b="1" i="1" dirty="0" err="1">
                <a:effectLst>
                  <a:outerShdw blurRad="38100" dist="38100" dir="2700000" algn="tl">
                    <a:srgbClr val="C0C0C0"/>
                  </a:outerShdw>
                </a:effectLst>
                <a:latin typeface="Calibri" pitchFamily="34" charset="0"/>
              </a:rPr>
              <a:t>elegans</a:t>
            </a:r>
            <a:r>
              <a:rPr lang="en-US" sz="2800" b="1" i="1" dirty="0">
                <a:effectLst>
                  <a:outerShdw blurRad="38100" dist="38100" dir="2700000" algn="tl">
                    <a:srgbClr val="C0C0C0"/>
                  </a:outerShdw>
                </a:effectLst>
                <a:latin typeface="Calibri" pitchFamily="34" charset="0"/>
              </a:rPr>
              <a:t> </a:t>
            </a:r>
            <a:r>
              <a:rPr lang="en-US" sz="2800" b="1" dirty="0">
                <a:effectLst>
                  <a:outerShdw blurRad="38100" dist="38100" dir="2700000" algn="tl">
                    <a:srgbClr val="C0C0C0"/>
                  </a:outerShdw>
                </a:effectLst>
                <a:latin typeface="Calibri" pitchFamily="34" charset="0"/>
              </a:rPr>
              <a:t>genes predict human breast/ovarian cancer genes</a:t>
            </a:r>
          </a:p>
        </p:txBody>
      </p:sp>
      <p:sp>
        <p:nvSpPr>
          <p:cNvPr id="22532" name="Rectangle 4"/>
          <p:cNvSpPr>
            <a:spLocks noChangeArrowheads="1"/>
          </p:cNvSpPr>
          <p:nvPr/>
        </p:nvSpPr>
        <p:spPr bwMode="auto">
          <a:xfrm>
            <a:off x="133761" y="990600"/>
            <a:ext cx="3810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5" name="Rectangle 4"/>
          <p:cNvSpPr/>
          <p:nvPr/>
        </p:nvSpPr>
        <p:spPr>
          <a:xfrm>
            <a:off x="3230870" y="2590800"/>
            <a:ext cx="134113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95" t="27070" r="-285" b="20421"/>
          <a:stretch/>
        </p:blipFill>
        <p:spPr bwMode="auto">
          <a:xfrm>
            <a:off x="3230870" y="3732758"/>
            <a:ext cx="301752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p:cNvSpPr txBox="1"/>
          <p:nvPr/>
        </p:nvSpPr>
        <p:spPr>
          <a:xfrm>
            <a:off x="6324600" y="4572000"/>
            <a:ext cx="1237839" cy="830997"/>
          </a:xfrm>
          <a:prstGeom prst="rect">
            <a:avLst/>
          </a:prstGeom>
          <a:noFill/>
        </p:spPr>
        <p:txBody>
          <a:bodyPr wrap="none" rtlCol="0">
            <a:spAutoFit/>
          </a:bodyPr>
          <a:lstStyle/>
          <a:p>
            <a:r>
              <a:rPr lang="en-US" sz="2400" b="1" dirty="0">
                <a:solidFill>
                  <a:srgbClr val="FF0000"/>
                </a:solidFill>
                <a:latin typeface="Calibri" pitchFamily="34" charset="0"/>
              </a:rPr>
              <a:t>includes</a:t>
            </a:r>
          </a:p>
          <a:p>
            <a:r>
              <a:rPr lang="en-US" sz="2400" b="1" dirty="0">
                <a:solidFill>
                  <a:srgbClr val="FF0000"/>
                </a:solidFill>
                <a:latin typeface="Calibri" pitchFamily="34" charset="0"/>
              </a:rPr>
              <a:t>BRCA1</a:t>
            </a:r>
          </a:p>
        </p:txBody>
      </p:sp>
      <p:cxnSp>
        <p:nvCxnSpPr>
          <p:cNvPr id="4" name="Straight Arrow Connector 3"/>
          <p:cNvCxnSpPr/>
          <p:nvPr/>
        </p:nvCxnSpPr>
        <p:spPr>
          <a:xfrm flipH="1">
            <a:off x="4739631" y="4987498"/>
            <a:ext cx="1508759" cy="50345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www.wormatlas.org/male/introduction/images/MaleIntroFIG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19200"/>
            <a:ext cx="4774737" cy="217239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202051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2" name="Line 26"/>
          <p:cNvSpPr>
            <a:spLocks noChangeShapeType="1"/>
          </p:cNvSpPr>
          <p:nvPr/>
        </p:nvSpPr>
        <p:spPr bwMode="auto">
          <a:xfrm>
            <a:off x="4659313" y="1447800"/>
            <a:ext cx="0" cy="304800"/>
          </a:xfrm>
          <a:prstGeom prst="line">
            <a:avLst/>
          </a:prstGeom>
          <a:noFill/>
          <a:ln w="9525">
            <a:solidFill>
              <a:schemeClr val="tx1"/>
            </a:solidFill>
            <a:round/>
            <a:headEnd/>
            <a:tailEnd type="triangle" w="med" len="med"/>
          </a:ln>
        </p:spPr>
        <p:txBody>
          <a:bodyPr/>
          <a:lstStyle/>
          <a:p>
            <a:endParaRPr lang="en-US">
              <a:latin typeface="Calibri" pitchFamily="34" charset="0"/>
            </a:endParaRPr>
          </a:p>
        </p:txBody>
      </p:sp>
      <p:graphicFrame>
        <p:nvGraphicFramePr>
          <p:cNvPr id="1852418" name="Group 2"/>
          <p:cNvGraphicFramePr>
            <a:graphicFrameLocks noGrp="1"/>
          </p:cNvGraphicFramePr>
          <p:nvPr>
            <p:extLst>
              <p:ext uri="{D42A27DB-BD31-4B8C-83A1-F6EECF244321}">
                <p14:modId xmlns:p14="http://schemas.microsoft.com/office/powerpoint/2010/main" val="4054509516"/>
              </p:ext>
            </p:extLst>
          </p:nvPr>
        </p:nvGraphicFramePr>
        <p:xfrm>
          <a:off x="2286000" y="1752600"/>
          <a:ext cx="5105400" cy="3108960"/>
        </p:xfrm>
        <a:graphic>
          <a:graphicData uri="http://schemas.openxmlformats.org/drawingml/2006/table">
            <a:tbl>
              <a:tblPr/>
              <a:tblGrid>
                <a:gridCol w="1905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5798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sng" strike="noStrike" cap="none" normalizeH="0" baseline="0" dirty="0">
                          <a:ln>
                            <a:noFill/>
                          </a:ln>
                          <a:solidFill>
                            <a:schemeClr val="tx1"/>
                          </a:solidFill>
                          <a:effectLst/>
                          <a:latin typeface="Arial" pitchFamily="34" charset="0"/>
                          <a:cs typeface="Arial" pitchFamily="34" charset="0"/>
                        </a:rPr>
                        <a:t>Organism</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 gene-phenotype</a:t>
                      </a:r>
                      <a:r>
                        <a:rPr kumimoji="0" lang="en-US" sz="2400" b="0" i="0" u="sng" strike="noStrike" cap="none" normalizeH="0" baseline="0" dirty="0">
                          <a:ln>
                            <a:noFill/>
                          </a:ln>
                          <a:solidFill>
                            <a:schemeClr val="tx1"/>
                          </a:solidFill>
                          <a:effectLst/>
                          <a:latin typeface="Arial" pitchFamily="34" charset="0"/>
                          <a:cs typeface="Arial" pitchFamily="34" charset="0"/>
                        </a:rPr>
                        <a:t> associations</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human</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1,923</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mouse</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74,250</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worm</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27,065</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yeast</a:t>
                      </a: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86,383</a:t>
                      </a:r>
                    </a:p>
                  </a:txBody>
                  <a:tcPr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chemeClr val="tx1"/>
                          </a:solidFill>
                          <a:effectLst/>
                          <a:latin typeface="Arial" pitchFamily="34" charset="0"/>
                          <a:cs typeface="Arial" pitchFamily="34" charset="0"/>
                        </a:rPr>
                        <a:t>Arabidopsis</a:t>
                      </a:r>
                      <a:endParaRPr kumimoji="0" lang="en-US" sz="2400" b="0" i="1"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22,921</a:t>
                      </a:r>
                    </a:p>
                  </a:txBody>
                  <a:tcPr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4589" name="Text Box 17"/>
          <p:cNvSpPr txBox="1">
            <a:spLocks noChangeArrowheads="1"/>
          </p:cNvSpPr>
          <p:nvPr/>
        </p:nvSpPr>
        <p:spPr bwMode="auto">
          <a:xfrm>
            <a:off x="1608926" y="4876800"/>
            <a:ext cx="6100774" cy="830997"/>
          </a:xfrm>
          <a:prstGeom prst="rect">
            <a:avLst/>
          </a:prstGeom>
          <a:noFill/>
          <a:ln w="9525" algn="ctr">
            <a:noFill/>
            <a:miter lim="800000"/>
            <a:headEnd/>
            <a:tailEnd/>
          </a:ln>
        </p:spPr>
        <p:txBody>
          <a:bodyPr wrap="none">
            <a:spAutoFit/>
          </a:bodyPr>
          <a:lstStyle/>
          <a:p>
            <a:pPr algn="ctr"/>
            <a:r>
              <a:rPr lang="en-US" sz="2400" dirty="0">
                <a:latin typeface="Calibri" pitchFamily="34" charset="0"/>
              </a:rPr>
              <a:t>Spanning ~300 human diseases,</a:t>
            </a:r>
          </a:p>
          <a:p>
            <a:pPr algn="ctr"/>
            <a:r>
              <a:rPr lang="en-US" sz="2400" dirty="0">
                <a:latin typeface="Calibri" pitchFamily="34" charset="0"/>
              </a:rPr>
              <a:t>&gt;7,000 model organism mutational phenotypes</a:t>
            </a:r>
          </a:p>
        </p:txBody>
      </p:sp>
      <p:sp>
        <p:nvSpPr>
          <p:cNvPr id="24590" name="Text Box 18"/>
          <p:cNvSpPr txBox="1">
            <a:spLocks noChangeArrowheads="1"/>
          </p:cNvSpPr>
          <p:nvPr/>
        </p:nvSpPr>
        <p:spPr bwMode="auto">
          <a:xfrm>
            <a:off x="1293061" y="569893"/>
            <a:ext cx="6781986" cy="954107"/>
          </a:xfrm>
          <a:prstGeom prst="rect">
            <a:avLst/>
          </a:prstGeom>
          <a:noFill/>
          <a:ln w="9525" algn="ctr">
            <a:noFill/>
            <a:miter lim="800000"/>
            <a:headEnd/>
            <a:tailEnd/>
          </a:ln>
        </p:spPr>
        <p:txBody>
          <a:bodyPr wrap="none">
            <a:spAutoFit/>
          </a:bodyPr>
          <a:lstStyle/>
          <a:p>
            <a:pPr algn="ctr"/>
            <a:r>
              <a:rPr lang="en-US" sz="2800" dirty="0">
                <a:latin typeface="Calibri" pitchFamily="34" charset="0"/>
              </a:rPr>
              <a:t>Mining available databases + </a:t>
            </a:r>
          </a:p>
          <a:p>
            <a:pPr algn="ctr"/>
            <a:r>
              <a:rPr lang="en-US" sz="2800" dirty="0">
                <a:latin typeface="Calibri" pitchFamily="34" charset="0"/>
              </a:rPr>
              <a:t>manual collection from the primary literature</a:t>
            </a:r>
          </a:p>
        </p:txBody>
      </p:sp>
      <p:sp>
        <p:nvSpPr>
          <p:cNvPr id="1852443" name="Text Box 27"/>
          <p:cNvSpPr txBox="1">
            <a:spLocks noChangeArrowheads="1"/>
          </p:cNvSpPr>
          <p:nvPr/>
        </p:nvSpPr>
        <p:spPr bwMode="auto">
          <a:xfrm>
            <a:off x="168513" y="5943600"/>
            <a:ext cx="8775224" cy="769441"/>
          </a:xfrm>
          <a:prstGeom prst="rect">
            <a:avLst/>
          </a:prstGeom>
          <a:noFill/>
          <a:ln w="9525" algn="ctr">
            <a:noFill/>
            <a:miter lim="800000"/>
            <a:headEnd/>
            <a:tailEnd/>
          </a:ln>
          <a:effectLst/>
        </p:spPr>
        <p:txBody>
          <a:bodyPr wrap="none">
            <a:spAutoFit/>
          </a:bodyPr>
          <a:lstStyle/>
          <a:p>
            <a:pPr algn="ctr">
              <a:defRPr/>
            </a:pPr>
            <a:r>
              <a:rPr lang="en-US" sz="2200" b="1" dirty="0">
                <a:effectLst>
                  <a:outerShdw blurRad="38100" dist="38100" dir="2700000" algn="tl">
                    <a:srgbClr val="C0C0C0"/>
                  </a:outerShdw>
                </a:effectLst>
                <a:latin typeface="Calibri" pitchFamily="34" charset="0"/>
              </a:rPr>
              <a:t>Computational scan phenotypes for novel models of a disease of interest,</a:t>
            </a:r>
          </a:p>
          <a:p>
            <a:pPr algn="ctr">
              <a:defRPr/>
            </a:pPr>
            <a:r>
              <a:rPr lang="en-US" sz="2200" b="1" dirty="0">
                <a:effectLst>
                  <a:outerShdw blurRad="38100" dist="38100" dir="2700000" algn="tl">
                    <a:srgbClr val="C0C0C0"/>
                  </a:outerShdw>
                </a:effectLst>
                <a:latin typeface="Calibri" pitchFamily="34" charset="0"/>
              </a:rPr>
              <a:t>identify significant </a:t>
            </a:r>
            <a:r>
              <a:rPr lang="en-US" sz="2200" b="1" dirty="0" err="1">
                <a:effectLst>
                  <a:outerShdw blurRad="38100" dist="38100" dir="2700000" algn="tl">
                    <a:srgbClr val="C0C0C0"/>
                  </a:outerShdw>
                </a:effectLst>
                <a:latin typeface="Calibri" pitchFamily="34" charset="0"/>
              </a:rPr>
              <a:t>phenologs</a:t>
            </a:r>
            <a:r>
              <a:rPr lang="en-US" sz="2200" b="1" dirty="0">
                <a:effectLst>
                  <a:outerShdw blurRad="38100" dist="38100" dir="2700000" algn="tl">
                    <a:srgbClr val="C0C0C0"/>
                  </a:outerShdw>
                </a:effectLst>
                <a:latin typeface="Calibri" pitchFamily="34" charset="0"/>
              </a:rPr>
              <a:t> using permutation tests</a:t>
            </a:r>
          </a:p>
        </p:txBody>
      </p:sp>
      <p:sp>
        <p:nvSpPr>
          <p:cNvPr id="24594" name="Line 28"/>
          <p:cNvSpPr>
            <a:spLocks noChangeShapeType="1"/>
          </p:cNvSpPr>
          <p:nvPr/>
        </p:nvSpPr>
        <p:spPr bwMode="auto">
          <a:xfrm>
            <a:off x="4648200" y="5638800"/>
            <a:ext cx="0" cy="304800"/>
          </a:xfrm>
          <a:prstGeom prst="line">
            <a:avLst/>
          </a:prstGeom>
          <a:noFill/>
          <a:ln w="9525">
            <a:solidFill>
              <a:schemeClr val="tx1"/>
            </a:solidFill>
            <a:round/>
            <a:headEnd/>
            <a:tailEnd type="triangle" w="med" len="med"/>
          </a:ln>
        </p:spPr>
        <p:txBody>
          <a:bodyPr/>
          <a:lstStyle/>
          <a:p>
            <a:endParaRPr lang="en-US">
              <a:latin typeface="Calibri" pitchFamily="34" charset="0"/>
            </a:endParaRPr>
          </a:p>
        </p:txBody>
      </p:sp>
      <p:sp>
        <p:nvSpPr>
          <p:cNvPr id="1852445" name="Text Box 29"/>
          <p:cNvSpPr txBox="1">
            <a:spLocks noChangeArrowheads="1"/>
          </p:cNvSpPr>
          <p:nvPr/>
        </p:nvSpPr>
        <p:spPr bwMode="auto">
          <a:xfrm>
            <a:off x="1045250" y="0"/>
            <a:ext cx="7253525" cy="523220"/>
          </a:xfrm>
          <a:prstGeom prst="rect">
            <a:avLst/>
          </a:prstGeom>
          <a:noFill/>
          <a:ln w="9525" algn="ctr">
            <a:noFill/>
            <a:miter lim="800000"/>
            <a:headEnd/>
            <a:tailEnd/>
          </a:ln>
          <a:effectLst/>
        </p:spPr>
        <p:txBody>
          <a:bodyPr wrap="none">
            <a:spAutoFit/>
          </a:bodyPr>
          <a:lstStyle/>
          <a:p>
            <a:pPr algn="ctr">
              <a:defRPr/>
            </a:pPr>
            <a:r>
              <a:rPr lang="en-US" sz="2800" b="1" dirty="0">
                <a:effectLst>
                  <a:outerShdw blurRad="38100" dist="38100" dir="2700000" algn="tl">
                    <a:srgbClr val="C0C0C0"/>
                  </a:outerShdw>
                </a:effectLst>
                <a:latin typeface="Calibri" pitchFamily="34" charset="0"/>
              </a:rPr>
              <a:t>Building &amp; searching a collection of phenotypes</a:t>
            </a:r>
          </a:p>
        </p:txBody>
      </p:sp>
      <p:sp>
        <p:nvSpPr>
          <p:cNvPr id="11"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4351019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r="54965" b="59813"/>
          <a:stretch>
            <a:fillRect/>
          </a:stretch>
        </p:blipFill>
        <p:spPr bwMode="auto">
          <a:xfrm>
            <a:off x="1650206" y="688942"/>
            <a:ext cx="6350794" cy="594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91619" name="Text Box 3"/>
          <p:cNvSpPr txBox="1">
            <a:spLocks noChangeArrowheads="1"/>
          </p:cNvSpPr>
          <p:nvPr/>
        </p:nvSpPr>
        <p:spPr bwMode="auto">
          <a:xfrm>
            <a:off x="1790136" y="-83641"/>
            <a:ext cx="5448864" cy="769441"/>
          </a:xfrm>
          <a:prstGeom prst="rect">
            <a:avLst/>
          </a:prstGeom>
          <a:noFill/>
          <a:ln w="9525" algn="ctr">
            <a:noFill/>
            <a:miter lim="800000"/>
            <a:headEnd/>
            <a:tailEnd/>
          </a:ln>
          <a:effectLst/>
        </p:spPr>
        <p:txBody>
          <a:bodyPr wrap="none">
            <a:spAutoFit/>
          </a:bodyPr>
          <a:lstStyle/>
          <a:p>
            <a:pPr algn="ctr">
              <a:defRPr/>
            </a:pPr>
            <a:r>
              <a:rPr lang="en-US" sz="4400" b="1" dirty="0">
                <a:effectLst>
                  <a:outerShdw blurRad="38100" dist="38100" dir="2700000" algn="tl">
                    <a:srgbClr val="C0C0C0"/>
                  </a:outerShdw>
                </a:effectLst>
                <a:latin typeface="Calibri" pitchFamily="34" charset="0"/>
              </a:rPr>
              <a:t>Discovering </a:t>
            </a:r>
            <a:r>
              <a:rPr lang="en-US" sz="4400" b="1" dirty="0" err="1">
                <a:effectLst>
                  <a:outerShdw blurRad="38100" dist="38100" dir="2700000" algn="tl">
                    <a:srgbClr val="C0C0C0"/>
                  </a:outerShdw>
                </a:effectLst>
                <a:latin typeface="Calibri" pitchFamily="34" charset="0"/>
              </a:rPr>
              <a:t>phenologs</a:t>
            </a:r>
            <a:endParaRPr lang="en-US" sz="4400" b="1" dirty="0">
              <a:effectLst>
                <a:outerShdw blurRad="38100" dist="38100" dir="2700000" algn="tl">
                  <a:srgbClr val="C0C0C0"/>
                </a:outerShdw>
              </a:effectLst>
              <a:latin typeface="Calibri" pitchFamily="34" charset="0"/>
            </a:endParaRPr>
          </a:p>
        </p:txBody>
      </p:sp>
      <p:sp>
        <p:nvSpPr>
          <p:cNvPr id="21509" name="Rectangle 5"/>
          <p:cNvSpPr>
            <a:spLocks noChangeArrowheads="1"/>
          </p:cNvSpPr>
          <p:nvPr/>
        </p:nvSpPr>
        <p:spPr bwMode="auto">
          <a:xfrm>
            <a:off x="1752600" y="685800"/>
            <a:ext cx="4572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21510" name="Rectangle 6"/>
          <p:cNvSpPr>
            <a:spLocks noChangeArrowheads="1"/>
          </p:cNvSpPr>
          <p:nvPr/>
        </p:nvSpPr>
        <p:spPr bwMode="auto">
          <a:xfrm>
            <a:off x="7467600" y="685800"/>
            <a:ext cx="4572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8"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212676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Text Box 11"/>
          <p:cNvSpPr txBox="1">
            <a:spLocks noChangeArrowheads="1"/>
          </p:cNvSpPr>
          <p:nvPr/>
        </p:nvSpPr>
        <p:spPr bwMode="auto">
          <a:xfrm>
            <a:off x="228600" y="2286000"/>
            <a:ext cx="8458200" cy="4401205"/>
          </a:xfrm>
          <a:prstGeom prst="rect">
            <a:avLst/>
          </a:prstGeom>
          <a:noFill/>
          <a:ln w="9525" algn="ctr">
            <a:noFill/>
            <a:miter lim="800000"/>
            <a:headEnd/>
            <a:tailEnd/>
          </a:ln>
        </p:spPr>
        <p:txBody>
          <a:bodyPr wrap="square">
            <a:spAutoFit/>
          </a:bodyPr>
          <a:lstStyle/>
          <a:p>
            <a:r>
              <a:rPr lang="en-US" sz="2800" b="1" dirty="0">
                <a:latin typeface="Calibri" pitchFamily="34" charset="0"/>
              </a:rPr>
              <a:t>yeast lovastatin sensitivity	        angiogenesis defects</a:t>
            </a:r>
          </a:p>
          <a:p>
            <a:endParaRPr lang="en-US" sz="2800" b="1" dirty="0">
              <a:latin typeface="Calibri" pitchFamily="34" charset="0"/>
            </a:endParaRPr>
          </a:p>
          <a:p>
            <a:r>
              <a:rPr lang="en-US" sz="2800" b="1" dirty="0">
                <a:latin typeface="Calibri" pitchFamily="34" charset="0"/>
              </a:rPr>
              <a:t>worm abnormal body wall	        gastrointestinal</a:t>
            </a:r>
          </a:p>
          <a:p>
            <a:r>
              <a:rPr lang="en-US" sz="2800" b="1" dirty="0">
                <a:latin typeface="Calibri" pitchFamily="34" charset="0"/>
              </a:rPr>
              <a:t>muscle cell polarization		        hemorrhage</a:t>
            </a:r>
          </a:p>
          <a:p>
            <a:endParaRPr lang="en-US" sz="2800" b="1" dirty="0">
              <a:latin typeface="Calibri" pitchFamily="34" charset="0"/>
            </a:endParaRPr>
          </a:p>
          <a:p>
            <a:r>
              <a:rPr lang="en-US" sz="2800" b="1" dirty="0">
                <a:latin typeface="Calibri" pitchFamily="34" charset="0"/>
              </a:rPr>
              <a:t>yeast </a:t>
            </a:r>
            <a:r>
              <a:rPr lang="en-US" sz="2800" b="1" dirty="0" err="1">
                <a:latin typeface="Calibri" pitchFamily="34" charset="0"/>
              </a:rPr>
              <a:t>hydroxyurea</a:t>
            </a:r>
            <a:r>
              <a:rPr lang="en-US" sz="2800" b="1" dirty="0">
                <a:latin typeface="Calibri" pitchFamily="34" charset="0"/>
              </a:rPr>
              <a:t> sensitivity	        hemolytic anemia </a:t>
            </a:r>
          </a:p>
          <a:p>
            <a:endParaRPr lang="en-US" sz="2800" b="1" dirty="0">
              <a:latin typeface="Calibri" pitchFamily="34" charset="0"/>
            </a:endParaRPr>
          </a:p>
          <a:p>
            <a:r>
              <a:rPr lang="en-US" sz="2800" b="1" dirty="0">
                <a:latin typeface="Calibri" pitchFamily="34" charset="0"/>
              </a:rPr>
              <a:t>plant cotyledon			        mental</a:t>
            </a:r>
          </a:p>
          <a:p>
            <a:r>
              <a:rPr lang="en-US" sz="2800" b="1" dirty="0">
                <a:latin typeface="Calibri" pitchFamily="34" charset="0"/>
              </a:rPr>
              <a:t>development defects		        retardation</a:t>
            </a:r>
          </a:p>
          <a:p>
            <a:r>
              <a:rPr lang="en-US" sz="2800" b="1" dirty="0">
                <a:latin typeface="Calibri" pitchFamily="34" charset="0"/>
              </a:rPr>
              <a:t>		</a:t>
            </a:r>
          </a:p>
        </p:txBody>
      </p:sp>
      <p:sp>
        <p:nvSpPr>
          <p:cNvPr id="25609" name="Text Box 12"/>
          <p:cNvSpPr txBox="1">
            <a:spLocks noChangeArrowheads="1"/>
          </p:cNvSpPr>
          <p:nvPr/>
        </p:nvSpPr>
        <p:spPr bwMode="auto">
          <a:xfrm>
            <a:off x="533400" y="1752600"/>
            <a:ext cx="7392408" cy="461665"/>
          </a:xfrm>
          <a:prstGeom prst="rect">
            <a:avLst/>
          </a:prstGeom>
          <a:noFill/>
          <a:ln w="9525" algn="ctr">
            <a:noFill/>
            <a:miter lim="800000"/>
            <a:headEnd/>
            <a:tailEnd/>
          </a:ln>
        </p:spPr>
        <p:txBody>
          <a:bodyPr wrap="none">
            <a:spAutoFit/>
          </a:bodyPr>
          <a:lstStyle/>
          <a:p>
            <a:r>
              <a:rPr lang="en-US" sz="2400" u="sng" dirty="0">
                <a:latin typeface="Calibri" pitchFamily="34" charset="0"/>
              </a:rPr>
              <a:t>A defect in...</a:t>
            </a:r>
            <a:r>
              <a:rPr lang="en-US" sz="2400" dirty="0">
                <a:latin typeface="Calibri" pitchFamily="34" charset="0"/>
              </a:rPr>
              <a:t>			        	</a:t>
            </a:r>
            <a:r>
              <a:rPr lang="en-US" sz="2400" u="sng" dirty="0">
                <a:latin typeface="Calibri" pitchFamily="34" charset="0"/>
              </a:rPr>
              <a:t>suggests genes for ...</a:t>
            </a:r>
          </a:p>
        </p:txBody>
      </p:sp>
      <p:sp>
        <p:nvSpPr>
          <p:cNvPr id="1774611" name="Text Box 19"/>
          <p:cNvSpPr txBox="1">
            <a:spLocks noChangeArrowheads="1"/>
          </p:cNvSpPr>
          <p:nvPr/>
        </p:nvSpPr>
        <p:spPr bwMode="auto">
          <a:xfrm>
            <a:off x="0" y="12700"/>
            <a:ext cx="9144000" cy="1754326"/>
          </a:xfrm>
          <a:prstGeom prst="rect">
            <a:avLst/>
          </a:prstGeom>
          <a:noFill/>
          <a:ln w="9525" algn="ctr">
            <a:noFill/>
            <a:miter lim="800000"/>
            <a:headEnd/>
            <a:tailEnd/>
          </a:ln>
          <a:effectLst/>
        </p:spPr>
        <p:txBody>
          <a:bodyPr wrap="square">
            <a:spAutoFit/>
          </a:bodyPr>
          <a:lstStyle/>
          <a:p>
            <a:pPr algn="ctr">
              <a:defRPr/>
            </a:pPr>
            <a:r>
              <a:rPr lang="en-US" sz="3600" b="1" dirty="0">
                <a:latin typeface="Calibri" pitchFamily="34" charset="0"/>
              </a:rPr>
              <a:t>Computationally, we find many genes shared between human diseases and </a:t>
            </a:r>
          </a:p>
          <a:p>
            <a:pPr algn="ctr">
              <a:defRPr/>
            </a:pPr>
            <a:r>
              <a:rPr lang="en-US" sz="3600" b="1" dirty="0">
                <a:latin typeface="Calibri" pitchFamily="34" charset="0"/>
              </a:rPr>
              <a:t>mouse, yeast, worm, and even plant traits</a:t>
            </a:r>
          </a:p>
        </p:txBody>
      </p:sp>
      <p:cxnSp>
        <p:nvCxnSpPr>
          <p:cNvPr id="10" name="Straight Arrow Connector 9"/>
          <p:cNvCxnSpPr/>
          <p:nvPr/>
        </p:nvCxnSpPr>
        <p:spPr>
          <a:xfrm>
            <a:off x="4487863" y="2577882"/>
            <a:ext cx="846137" cy="0"/>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87863" y="3644682"/>
            <a:ext cx="846137" cy="0"/>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00600" y="4716945"/>
            <a:ext cx="533400" cy="1588"/>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38600" y="5778282"/>
            <a:ext cx="1295400" cy="1588"/>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2400" y="5334000"/>
            <a:ext cx="777340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 y="4486602"/>
            <a:ext cx="830579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1107" y="3187482"/>
            <a:ext cx="830709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4800" y="1828800"/>
            <a:ext cx="8534400" cy="134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2"/>
          <p:cNvSpPr txBox="1">
            <a:spLocks noChangeArrowheads="1"/>
          </p:cNvSpPr>
          <p:nvPr/>
        </p:nvSpPr>
        <p:spPr bwMode="auto">
          <a:xfrm>
            <a:off x="6010814" y="6457890"/>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a:p>
            <a:pPr algn="r" eaLnBrk="1" hangingPunct="1"/>
            <a:r>
              <a:rPr lang="en-US" sz="1000" dirty="0">
                <a:latin typeface="Calibri" pitchFamily="34" charset="0"/>
              </a:rPr>
              <a:t>Woods, </a:t>
            </a:r>
            <a:r>
              <a:rPr lang="en-US" sz="1000" dirty="0" err="1">
                <a:latin typeface="Calibri" pitchFamily="34" charset="0"/>
              </a:rPr>
              <a:t>Blom</a:t>
            </a:r>
            <a:r>
              <a:rPr lang="en-US" sz="1000" dirty="0">
                <a:latin typeface="Calibri" pitchFamily="34" charset="0"/>
              </a:rPr>
              <a:t> </a:t>
            </a:r>
            <a:r>
              <a:rPr lang="en-US" sz="1000" i="1" dirty="0">
                <a:latin typeface="Calibri" pitchFamily="34" charset="0"/>
              </a:rPr>
              <a:t>et al. BMC Bioinformatics</a:t>
            </a:r>
            <a:r>
              <a:rPr lang="en-US" sz="1000" dirty="0">
                <a:latin typeface="Calibri" pitchFamily="34" charset="0"/>
              </a:rPr>
              <a:t>, 14:203 (2013)</a:t>
            </a:r>
          </a:p>
        </p:txBody>
      </p:sp>
    </p:spTree>
    <p:extLst>
      <p:ext uri="{BB962C8B-B14F-4D97-AF65-F5344CB8AC3E}">
        <p14:creationId xmlns:p14="http://schemas.microsoft.com/office/powerpoint/2010/main" val="1913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Text Box 6"/>
          <p:cNvSpPr txBox="1">
            <a:spLocks noChangeArrowheads="1"/>
          </p:cNvSpPr>
          <p:nvPr/>
        </p:nvSpPr>
        <p:spPr bwMode="auto">
          <a:xfrm>
            <a:off x="4191000" y="716340"/>
            <a:ext cx="4800600" cy="1569660"/>
          </a:xfrm>
          <a:prstGeom prst="rect">
            <a:avLst/>
          </a:prstGeom>
          <a:noFill/>
          <a:ln w="9525" algn="ctr">
            <a:noFill/>
            <a:miter lim="800000"/>
            <a:headEnd/>
            <a:tailEnd/>
          </a:ln>
        </p:spPr>
        <p:txBody>
          <a:bodyPr wrap="square">
            <a:spAutoFit/>
          </a:bodyPr>
          <a:lstStyle/>
          <a:p>
            <a:pPr algn="ctr"/>
            <a:r>
              <a:rPr lang="en-US" sz="3200" b="1" dirty="0" err="1">
                <a:latin typeface="Calibri" pitchFamily="34" charset="0"/>
              </a:rPr>
              <a:t>Waardenburg</a:t>
            </a:r>
            <a:r>
              <a:rPr lang="en-US" sz="3200" b="1" dirty="0">
                <a:latin typeface="Calibri" pitchFamily="34" charset="0"/>
              </a:rPr>
              <a:t> syndrome accounts for ~2-5% of cases of deafness</a:t>
            </a:r>
          </a:p>
        </p:txBody>
      </p:sp>
      <p:pic>
        <p:nvPicPr>
          <p:cNvPr id="37897" name="Picture 9"/>
          <p:cNvPicPr>
            <a:picLocks noChangeAspect="1" noChangeArrowheads="1"/>
          </p:cNvPicPr>
          <p:nvPr/>
        </p:nvPicPr>
        <p:blipFill>
          <a:blip r:embed="rId3"/>
          <a:srcRect/>
          <a:stretch>
            <a:fillRect/>
          </a:stretch>
        </p:blipFill>
        <p:spPr bwMode="auto">
          <a:xfrm>
            <a:off x="310612" y="3124202"/>
            <a:ext cx="2589114" cy="3207162"/>
          </a:xfrm>
          <a:prstGeom prst="rect">
            <a:avLst/>
          </a:prstGeom>
          <a:noFill/>
          <a:ln w="9525" algn="ctr">
            <a:noFill/>
            <a:miter lim="800000"/>
            <a:headEnd/>
            <a:tailEnd/>
          </a:ln>
        </p:spPr>
      </p:pic>
      <p:pic>
        <p:nvPicPr>
          <p:cNvPr id="37898" name="Picture 10"/>
          <p:cNvPicPr>
            <a:picLocks noChangeAspect="1" noChangeArrowheads="1"/>
          </p:cNvPicPr>
          <p:nvPr/>
        </p:nvPicPr>
        <p:blipFill>
          <a:blip r:embed="rId4"/>
          <a:srcRect l="20213" r="10106" b="48677"/>
          <a:stretch>
            <a:fillRect/>
          </a:stretch>
        </p:blipFill>
        <p:spPr bwMode="auto">
          <a:xfrm>
            <a:off x="2946504" y="3124200"/>
            <a:ext cx="2893128" cy="3207163"/>
          </a:xfrm>
          <a:prstGeom prst="rect">
            <a:avLst/>
          </a:prstGeom>
          <a:noFill/>
          <a:ln w="9525" algn="ctr">
            <a:noFill/>
            <a:miter lim="800000"/>
            <a:headEnd/>
            <a:tailEnd/>
          </a:ln>
        </p:spPr>
      </p:pic>
      <p:pic>
        <p:nvPicPr>
          <p:cNvPr id="37899" name="Picture 11"/>
          <p:cNvPicPr>
            <a:picLocks noChangeAspect="1" noChangeArrowheads="1"/>
          </p:cNvPicPr>
          <p:nvPr/>
        </p:nvPicPr>
        <p:blipFill>
          <a:blip r:embed="rId5"/>
          <a:srcRect/>
          <a:stretch>
            <a:fillRect/>
          </a:stretch>
        </p:blipFill>
        <p:spPr bwMode="auto">
          <a:xfrm>
            <a:off x="304800" y="304800"/>
            <a:ext cx="3688237" cy="2642569"/>
          </a:xfrm>
          <a:prstGeom prst="rect">
            <a:avLst/>
          </a:prstGeom>
          <a:noFill/>
          <a:ln w="9525" algn="ctr">
            <a:noFill/>
            <a:miter lim="800000"/>
            <a:headEnd/>
            <a:tailEnd/>
          </a:ln>
        </p:spPr>
      </p:pic>
      <p:pic>
        <p:nvPicPr>
          <p:cNvPr id="37900" name="Picture 12"/>
          <p:cNvPicPr>
            <a:picLocks noChangeAspect="1" noChangeArrowheads="1"/>
          </p:cNvPicPr>
          <p:nvPr/>
        </p:nvPicPr>
        <p:blipFill>
          <a:blip r:embed="rId6"/>
          <a:srcRect b="17758"/>
          <a:stretch>
            <a:fillRect/>
          </a:stretch>
        </p:blipFill>
        <p:spPr bwMode="auto">
          <a:xfrm>
            <a:off x="5873212" y="3124201"/>
            <a:ext cx="2889788" cy="3207162"/>
          </a:xfrm>
          <a:prstGeom prst="rect">
            <a:avLst/>
          </a:prstGeom>
          <a:noFill/>
          <a:ln w="9525" algn="ctr">
            <a:noFill/>
            <a:miter lim="800000"/>
            <a:headEnd/>
            <a:tailEnd/>
          </a:ln>
        </p:spPr>
      </p:pic>
      <p:sp>
        <p:nvSpPr>
          <p:cNvPr id="37901" name="Rectangle 13"/>
          <p:cNvSpPr>
            <a:spLocks noChangeArrowheads="1"/>
          </p:cNvSpPr>
          <p:nvPr/>
        </p:nvSpPr>
        <p:spPr bwMode="auto">
          <a:xfrm rot="-5400000">
            <a:off x="-915998" y="1827202"/>
            <a:ext cx="2226151" cy="215444"/>
          </a:xfrm>
          <a:prstGeom prst="rect">
            <a:avLst/>
          </a:prstGeom>
          <a:noFill/>
          <a:ln w="9525" algn="ctr">
            <a:noFill/>
            <a:miter lim="800000"/>
            <a:headEnd/>
            <a:tailEnd/>
          </a:ln>
        </p:spPr>
        <p:txBody>
          <a:bodyPr wrap="square" anchor="ctr">
            <a:spAutoFit/>
          </a:bodyPr>
          <a:lstStyle/>
          <a:p>
            <a:r>
              <a:rPr lang="en-US" sz="800" dirty="0"/>
              <a:t>Michael Murphy, M.D. </a:t>
            </a:r>
          </a:p>
        </p:txBody>
      </p:sp>
      <p:sp>
        <p:nvSpPr>
          <p:cNvPr id="37902" name="Text Box 14"/>
          <p:cNvSpPr txBox="1">
            <a:spLocks noChangeArrowheads="1"/>
          </p:cNvSpPr>
          <p:nvPr/>
        </p:nvSpPr>
        <p:spPr bwMode="auto">
          <a:xfrm rot="-5400000">
            <a:off x="-1473510" y="4555123"/>
            <a:ext cx="3352801" cy="338554"/>
          </a:xfrm>
          <a:prstGeom prst="rect">
            <a:avLst/>
          </a:prstGeom>
          <a:noFill/>
          <a:ln w="9525" algn="ctr">
            <a:noFill/>
            <a:miter lim="800000"/>
            <a:headEnd/>
            <a:tailEnd/>
          </a:ln>
        </p:spPr>
        <p:txBody>
          <a:bodyPr wrap="square">
            <a:spAutoFit/>
          </a:bodyPr>
          <a:lstStyle/>
          <a:p>
            <a:r>
              <a:rPr lang="en-US" sz="800" dirty="0"/>
              <a:t>Assorted websites, incl. www.verywell.com/waardenburg-syndrome-1048692, http://stephaniemariesanchez.blogspot.com/</a:t>
            </a:r>
          </a:p>
        </p:txBody>
      </p:sp>
    </p:spTree>
    <p:extLst>
      <p:ext uri="{BB962C8B-B14F-4D97-AF65-F5344CB8AC3E}">
        <p14:creationId xmlns:p14="http://schemas.microsoft.com/office/powerpoint/2010/main" val="1803346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07" t="16176" r="28634" b="32893"/>
          <a:stretch/>
        </p:blipFill>
        <p:spPr bwMode="auto">
          <a:xfrm>
            <a:off x="536830" y="1752600"/>
            <a:ext cx="8149970" cy="411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228600" y="381000"/>
            <a:ext cx="8936357" cy="584775"/>
          </a:xfrm>
          <a:prstGeom prst="rect">
            <a:avLst/>
          </a:prstGeom>
          <a:noFill/>
          <a:ln w="9525" algn="ctr">
            <a:noFill/>
            <a:miter lim="800000"/>
            <a:headEnd/>
            <a:tailEnd/>
          </a:ln>
        </p:spPr>
        <p:txBody>
          <a:bodyPr wrap="none">
            <a:spAutoFit/>
          </a:bodyPr>
          <a:lstStyle/>
          <a:p>
            <a:r>
              <a:rPr lang="en-US" sz="3200" b="1" dirty="0">
                <a:latin typeface="Calibri" pitchFamily="34" charset="0"/>
              </a:rPr>
              <a:t>Plants sense and respond to gravity </a:t>
            </a:r>
            <a:r>
              <a:rPr lang="en-US" sz="3200" b="1" dirty="0">
                <a:latin typeface="Calibri" pitchFamily="34" charset="0"/>
                <a:sym typeface="Wingdings" pitchFamily="2" charset="2"/>
              </a:rPr>
              <a:t> </a:t>
            </a:r>
            <a:r>
              <a:rPr lang="en-US" sz="3200" b="1" dirty="0" err="1">
                <a:latin typeface="Calibri" pitchFamily="34" charset="0"/>
              </a:rPr>
              <a:t>gravitropism</a:t>
            </a:r>
            <a:endParaRPr lang="en-US" sz="3200" b="1" dirty="0">
              <a:latin typeface="Calibri" pitchFamily="34" charset="0"/>
            </a:endParaRPr>
          </a:p>
        </p:txBody>
      </p:sp>
      <p:sp>
        <p:nvSpPr>
          <p:cNvPr id="37904" name="Text Box 16"/>
          <p:cNvSpPr txBox="1">
            <a:spLocks noChangeArrowheads="1"/>
          </p:cNvSpPr>
          <p:nvPr/>
        </p:nvSpPr>
        <p:spPr bwMode="auto">
          <a:xfrm>
            <a:off x="7064375" y="5888861"/>
            <a:ext cx="1622425" cy="336550"/>
          </a:xfrm>
          <a:prstGeom prst="rect">
            <a:avLst/>
          </a:prstGeom>
          <a:noFill/>
          <a:ln w="9525" algn="ctr">
            <a:noFill/>
            <a:miter lim="800000"/>
            <a:headEnd/>
            <a:tailEnd/>
          </a:ln>
        </p:spPr>
        <p:txBody>
          <a:bodyPr wrap="none">
            <a:spAutoFit/>
          </a:bodyPr>
          <a:lstStyle/>
          <a:p>
            <a:r>
              <a:rPr lang="en-US" sz="800" dirty="0" err="1"/>
              <a:t>Fukaki</a:t>
            </a:r>
            <a:r>
              <a:rPr lang="en-US" sz="800" dirty="0"/>
              <a:t> </a:t>
            </a:r>
            <a:r>
              <a:rPr lang="en-US" sz="800" i="1" dirty="0"/>
              <a:t> et al., The Plant Journal</a:t>
            </a:r>
          </a:p>
          <a:p>
            <a:r>
              <a:rPr lang="en-US" sz="800" dirty="0"/>
              <a:t>14, 425–430 (1998)</a:t>
            </a:r>
          </a:p>
        </p:txBody>
      </p:sp>
    </p:spTree>
    <p:extLst>
      <p:ext uri="{BB962C8B-B14F-4D97-AF65-F5344CB8AC3E}">
        <p14:creationId xmlns:p14="http://schemas.microsoft.com/office/powerpoint/2010/main" val="2342997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154" name="Text Box 2"/>
          <p:cNvSpPr txBox="1">
            <a:spLocks noChangeArrowheads="1"/>
          </p:cNvSpPr>
          <p:nvPr/>
        </p:nvSpPr>
        <p:spPr bwMode="auto">
          <a:xfrm>
            <a:off x="-38101" y="-36513"/>
            <a:ext cx="9182101" cy="1077218"/>
          </a:xfrm>
          <a:prstGeom prst="rect">
            <a:avLst/>
          </a:prstGeom>
          <a:noFill/>
          <a:ln w="9525" algn="ctr">
            <a:noFill/>
            <a:miter lim="800000"/>
            <a:headEnd/>
            <a:tailEnd/>
          </a:ln>
          <a:effectLst/>
        </p:spPr>
        <p:txBody>
          <a:bodyPr wrap="square">
            <a:spAutoFit/>
          </a:bodyPr>
          <a:lstStyle/>
          <a:p>
            <a:pPr algn="ctr">
              <a:defRPr/>
            </a:pPr>
            <a:r>
              <a:rPr lang="en-US" sz="3200" b="1" dirty="0">
                <a:effectLst>
                  <a:outerShdw blurRad="38100" dist="38100" dir="2700000" algn="tl">
                    <a:srgbClr val="000000">
                      <a:alpha val="43137"/>
                    </a:srgbClr>
                  </a:outerShdw>
                </a:effectLst>
                <a:latin typeface="Calibri" pitchFamily="34" charset="0"/>
              </a:rPr>
              <a:t>Plant </a:t>
            </a:r>
            <a:r>
              <a:rPr lang="en-US" sz="3200" b="1" dirty="0" err="1">
                <a:effectLst>
                  <a:outerShdw blurRad="38100" dist="38100" dir="2700000" algn="tl">
                    <a:srgbClr val="000000">
                      <a:alpha val="43137"/>
                    </a:srgbClr>
                  </a:outerShdw>
                </a:effectLst>
                <a:latin typeface="Calibri" pitchFamily="34" charset="0"/>
              </a:rPr>
              <a:t>gravitropism</a:t>
            </a:r>
            <a:r>
              <a:rPr lang="en-US" sz="3200" b="1" dirty="0">
                <a:effectLst>
                  <a:outerShdw blurRad="38100" dist="38100" dir="2700000" algn="tl">
                    <a:srgbClr val="000000">
                      <a:alpha val="43137"/>
                    </a:srgbClr>
                  </a:outerShdw>
                </a:effectLst>
                <a:latin typeface="Calibri" pitchFamily="34" charset="0"/>
              </a:rPr>
              <a:t> predicts genes for </a:t>
            </a:r>
            <a:r>
              <a:rPr lang="en-US" sz="3200" b="1" dirty="0" err="1">
                <a:effectLst>
                  <a:outerShdw blurRad="38100" dist="38100" dir="2700000" algn="tl">
                    <a:srgbClr val="000000">
                      <a:alpha val="43137"/>
                    </a:srgbClr>
                  </a:outerShdw>
                </a:effectLst>
                <a:latin typeface="Calibri" pitchFamily="34" charset="0"/>
              </a:rPr>
              <a:t>Waardenburg</a:t>
            </a:r>
            <a:r>
              <a:rPr lang="en-US" sz="3200" b="1" dirty="0">
                <a:effectLst>
                  <a:outerShdw blurRad="38100" dist="38100" dir="2700000" algn="tl">
                    <a:srgbClr val="000000">
                      <a:alpha val="43137"/>
                    </a:srgbClr>
                  </a:outerShdw>
                </a:effectLst>
                <a:latin typeface="Calibri" pitchFamily="34" charset="0"/>
              </a:rPr>
              <a:t> syndrome, a human congenital deafness syndrome</a:t>
            </a:r>
          </a:p>
        </p:txBody>
      </p:sp>
      <p:sp>
        <p:nvSpPr>
          <p:cNvPr id="37894" name="Text Box 6"/>
          <p:cNvSpPr txBox="1">
            <a:spLocks noChangeArrowheads="1"/>
          </p:cNvSpPr>
          <p:nvPr/>
        </p:nvSpPr>
        <p:spPr bwMode="auto">
          <a:xfrm>
            <a:off x="457200" y="6519446"/>
            <a:ext cx="2197461" cy="338554"/>
          </a:xfrm>
          <a:prstGeom prst="rect">
            <a:avLst/>
          </a:prstGeom>
          <a:noFill/>
          <a:ln w="9525" algn="ctr">
            <a:noFill/>
            <a:miter lim="800000"/>
            <a:headEnd/>
            <a:tailEnd/>
          </a:ln>
        </p:spPr>
        <p:txBody>
          <a:bodyPr wrap="none">
            <a:spAutoFit/>
          </a:bodyPr>
          <a:lstStyle/>
          <a:p>
            <a:r>
              <a:rPr lang="en-US" dirty="0" err="1">
                <a:latin typeface="Calibri" pitchFamily="34" charset="0"/>
              </a:rPr>
              <a:t>Waardenburg</a:t>
            </a:r>
            <a:r>
              <a:rPr lang="en-US" dirty="0">
                <a:latin typeface="Calibri" pitchFamily="34" charset="0"/>
              </a:rPr>
              <a:t> syndrome</a:t>
            </a:r>
          </a:p>
        </p:txBody>
      </p:sp>
      <p:sp>
        <p:nvSpPr>
          <p:cNvPr id="37895" name="Text Box 7"/>
          <p:cNvSpPr txBox="1">
            <a:spLocks noChangeArrowheads="1"/>
          </p:cNvSpPr>
          <p:nvPr/>
        </p:nvSpPr>
        <p:spPr bwMode="auto">
          <a:xfrm>
            <a:off x="4552950" y="5271671"/>
            <a:ext cx="567784" cy="1015663"/>
          </a:xfrm>
          <a:prstGeom prst="rect">
            <a:avLst/>
          </a:prstGeom>
          <a:noFill/>
          <a:ln w="9525" algn="ctr">
            <a:noFill/>
            <a:miter lim="800000"/>
            <a:headEnd/>
            <a:tailEnd/>
          </a:ln>
        </p:spPr>
        <p:txBody>
          <a:bodyPr wrap="none">
            <a:spAutoFit/>
          </a:bodyPr>
          <a:lstStyle/>
          <a:p>
            <a:r>
              <a:rPr lang="en-US" sz="6000">
                <a:latin typeface="Calibri" pitchFamily="34" charset="0"/>
              </a:rPr>
              <a:t>~</a:t>
            </a:r>
          </a:p>
        </p:txBody>
      </p:sp>
      <p:sp>
        <p:nvSpPr>
          <p:cNvPr id="37896" name="Text Box 8"/>
          <p:cNvSpPr txBox="1">
            <a:spLocks noChangeArrowheads="1"/>
          </p:cNvSpPr>
          <p:nvPr/>
        </p:nvSpPr>
        <p:spPr bwMode="auto">
          <a:xfrm>
            <a:off x="5602288" y="6519446"/>
            <a:ext cx="1910844" cy="338554"/>
          </a:xfrm>
          <a:prstGeom prst="rect">
            <a:avLst/>
          </a:prstGeom>
          <a:noFill/>
          <a:ln w="9525" algn="ctr">
            <a:noFill/>
            <a:miter lim="800000"/>
            <a:headEnd/>
            <a:tailEnd/>
          </a:ln>
        </p:spPr>
        <p:txBody>
          <a:bodyPr wrap="none">
            <a:spAutoFit/>
          </a:bodyPr>
          <a:lstStyle/>
          <a:p>
            <a:r>
              <a:rPr lang="en-US" dirty="0" err="1">
                <a:latin typeface="Calibri" pitchFamily="34" charset="0"/>
              </a:rPr>
              <a:t>Gravitropism</a:t>
            </a:r>
            <a:r>
              <a:rPr lang="en-US" dirty="0">
                <a:latin typeface="Calibri" pitchFamily="34" charset="0"/>
              </a:rPr>
              <a:t> defects</a:t>
            </a:r>
          </a:p>
        </p:txBody>
      </p:sp>
      <p:pic>
        <p:nvPicPr>
          <p:cNvPr id="37897" name="Picture 9"/>
          <p:cNvPicPr>
            <a:picLocks noChangeAspect="1" noChangeArrowheads="1"/>
          </p:cNvPicPr>
          <p:nvPr/>
        </p:nvPicPr>
        <p:blipFill>
          <a:blip r:embed="rId3"/>
          <a:srcRect/>
          <a:stretch>
            <a:fillRect/>
          </a:stretch>
        </p:blipFill>
        <p:spPr bwMode="auto">
          <a:xfrm>
            <a:off x="160338" y="5043071"/>
            <a:ext cx="1230312" cy="1524000"/>
          </a:xfrm>
          <a:prstGeom prst="rect">
            <a:avLst/>
          </a:prstGeom>
          <a:noFill/>
          <a:ln w="9525" algn="ctr">
            <a:noFill/>
            <a:miter lim="800000"/>
            <a:headEnd/>
            <a:tailEnd/>
          </a:ln>
        </p:spPr>
      </p:pic>
      <p:pic>
        <p:nvPicPr>
          <p:cNvPr id="37898" name="Picture 10"/>
          <p:cNvPicPr>
            <a:picLocks noChangeAspect="1" noChangeArrowheads="1"/>
          </p:cNvPicPr>
          <p:nvPr/>
        </p:nvPicPr>
        <p:blipFill>
          <a:blip r:embed="rId4"/>
          <a:srcRect l="20213" r="10106" b="48677"/>
          <a:stretch>
            <a:fillRect/>
          </a:stretch>
        </p:blipFill>
        <p:spPr bwMode="auto">
          <a:xfrm>
            <a:off x="1363663" y="5043071"/>
            <a:ext cx="1374775" cy="1524000"/>
          </a:xfrm>
          <a:prstGeom prst="rect">
            <a:avLst/>
          </a:prstGeom>
          <a:noFill/>
          <a:ln w="9525" algn="ctr">
            <a:noFill/>
            <a:miter lim="800000"/>
            <a:headEnd/>
            <a:tailEnd/>
          </a:ln>
        </p:spPr>
      </p:pic>
      <p:pic>
        <p:nvPicPr>
          <p:cNvPr id="37899" name="Picture 11"/>
          <p:cNvPicPr>
            <a:picLocks noChangeAspect="1" noChangeArrowheads="1"/>
          </p:cNvPicPr>
          <p:nvPr/>
        </p:nvPicPr>
        <p:blipFill>
          <a:blip r:embed="rId5"/>
          <a:srcRect/>
          <a:stretch>
            <a:fillRect/>
          </a:stretch>
        </p:blipFill>
        <p:spPr bwMode="auto">
          <a:xfrm>
            <a:off x="152400" y="3747671"/>
            <a:ext cx="1752600" cy="1255713"/>
          </a:xfrm>
          <a:prstGeom prst="rect">
            <a:avLst/>
          </a:prstGeom>
          <a:noFill/>
          <a:ln w="9525" algn="ctr">
            <a:noFill/>
            <a:miter lim="800000"/>
            <a:headEnd/>
            <a:tailEnd/>
          </a:ln>
        </p:spPr>
      </p:pic>
      <p:pic>
        <p:nvPicPr>
          <p:cNvPr id="37900" name="Picture 12"/>
          <p:cNvPicPr>
            <a:picLocks noChangeAspect="1" noChangeArrowheads="1"/>
          </p:cNvPicPr>
          <p:nvPr/>
        </p:nvPicPr>
        <p:blipFill>
          <a:blip r:embed="rId6"/>
          <a:srcRect b="17758"/>
          <a:stretch>
            <a:fillRect/>
          </a:stretch>
        </p:blipFill>
        <p:spPr bwMode="auto">
          <a:xfrm>
            <a:off x="2705100" y="5043071"/>
            <a:ext cx="1373188" cy="1524000"/>
          </a:xfrm>
          <a:prstGeom prst="rect">
            <a:avLst/>
          </a:prstGeom>
          <a:noFill/>
          <a:ln w="9525" algn="ctr">
            <a:noFill/>
            <a:miter lim="800000"/>
            <a:headEnd/>
            <a:tailEnd/>
          </a:ln>
        </p:spPr>
      </p:pic>
      <p:sp>
        <p:nvSpPr>
          <p:cNvPr id="37901" name="Rectangle 13"/>
          <p:cNvSpPr>
            <a:spLocks noChangeArrowheads="1"/>
          </p:cNvSpPr>
          <p:nvPr/>
        </p:nvSpPr>
        <p:spPr bwMode="auto">
          <a:xfrm rot="-5400000">
            <a:off x="-504979" y="4263837"/>
            <a:ext cx="1148071" cy="215444"/>
          </a:xfrm>
          <a:prstGeom prst="rect">
            <a:avLst/>
          </a:prstGeom>
          <a:noFill/>
          <a:ln w="9525" algn="ctr">
            <a:noFill/>
            <a:miter lim="800000"/>
            <a:headEnd/>
            <a:tailEnd/>
          </a:ln>
        </p:spPr>
        <p:txBody>
          <a:bodyPr wrap="none" anchor="ctr">
            <a:spAutoFit/>
          </a:bodyPr>
          <a:lstStyle/>
          <a:p>
            <a:r>
              <a:rPr lang="en-US" sz="800">
                <a:latin typeface="Calibri" pitchFamily="34" charset="0"/>
              </a:rPr>
              <a:t>Michael Murphy, M.D. </a:t>
            </a:r>
          </a:p>
        </p:txBody>
      </p:sp>
      <p:sp>
        <p:nvSpPr>
          <p:cNvPr id="37902" name="Text Box 14"/>
          <p:cNvSpPr txBox="1">
            <a:spLocks noChangeArrowheads="1"/>
          </p:cNvSpPr>
          <p:nvPr/>
        </p:nvSpPr>
        <p:spPr bwMode="auto">
          <a:xfrm rot="-5400000">
            <a:off x="-403188" y="6029137"/>
            <a:ext cx="944489" cy="215444"/>
          </a:xfrm>
          <a:prstGeom prst="rect">
            <a:avLst/>
          </a:prstGeom>
          <a:noFill/>
          <a:ln w="9525" algn="ctr">
            <a:noFill/>
            <a:miter lim="800000"/>
            <a:headEnd/>
            <a:tailEnd/>
          </a:ln>
        </p:spPr>
        <p:txBody>
          <a:bodyPr wrap="none">
            <a:spAutoFit/>
          </a:bodyPr>
          <a:lstStyle/>
          <a:p>
            <a:r>
              <a:rPr lang="en-US" sz="800">
                <a:latin typeface="Calibri" pitchFamily="34" charset="0"/>
              </a:rPr>
              <a:t>Assorted websites</a:t>
            </a:r>
          </a:p>
        </p:txBody>
      </p:sp>
      <p:pic>
        <p:nvPicPr>
          <p:cNvPr id="37903" name="Picture 15"/>
          <p:cNvPicPr>
            <a:picLocks noChangeAspect="1" noChangeArrowheads="1"/>
          </p:cNvPicPr>
          <p:nvPr/>
        </p:nvPicPr>
        <p:blipFill>
          <a:blip r:embed="rId7"/>
          <a:srcRect/>
          <a:stretch>
            <a:fillRect/>
          </a:stretch>
        </p:blipFill>
        <p:spPr bwMode="auto">
          <a:xfrm>
            <a:off x="5530850" y="4981159"/>
            <a:ext cx="3200400" cy="1585912"/>
          </a:xfrm>
          <a:prstGeom prst="rect">
            <a:avLst/>
          </a:prstGeom>
          <a:noFill/>
          <a:ln w="9525" algn="ctr">
            <a:noFill/>
            <a:miter lim="800000"/>
            <a:headEnd/>
            <a:tailEnd/>
          </a:ln>
        </p:spPr>
      </p:pic>
      <p:sp>
        <p:nvSpPr>
          <p:cNvPr id="37904" name="Text Box 16"/>
          <p:cNvSpPr txBox="1">
            <a:spLocks noChangeArrowheads="1"/>
          </p:cNvSpPr>
          <p:nvPr/>
        </p:nvSpPr>
        <p:spPr bwMode="auto">
          <a:xfrm rot="-5400000">
            <a:off x="8164387" y="5608807"/>
            <a:ext cx="1470274" cy="338554"/>
          </a:xfrm>
          <a:prstGeom prst="rect">
            <a:avLst/>
          </a:prstGeom>
          <a:noFill/>
          <a:ln w="9525" algn="ctr">
            <a:noFill/>
            <a:miter lim="800000"/>
            <a:headEnd/>
            <a:tailEnd/>
          </a:ln>
        </p:spPr>
        <p:txBody>
          <a:bodyPr wrap="none">
            <a:spAutoFit/>
          </a:bodyPr>
          <a:lstStyle/>
          <a:p>
            <a:r>
              <a:rPr lang="en-US" sz="800">
                <a:latin typeface="Calibri" pitchFamily="34" charset="0"/>
              </a:rPr>
              <a:t>Fukaki </a:t>
            </a:r>
            <a:r>
              <a:rPr lang="en-US" sz="800" i="1">
                <a:latin typeface="Calibri" pitchFamily="34" charset="0"/>
              </a:rPr>
              <a:t> et al., The Plant Journal</a:t>
            </a:r>
          </a:p>
          <a:p>
            <a:r>
              <a:rPr lang="en-US" sz="800">
                <a:latin typeface="Calibri" pitchFamily="34" charset="0"/>
              </a:rPr>
              <a:t>14, 425–430 (1998)</a:t>
            </a:r>
          </a:p>
        </p:txBody>
      </p:sp>
      <p:sp>
        <p:nvSpPr>
          <p:cNvPr id="37905" name="Text Box 18"/>
          <p:cNvSpPr txBox="1">
            <a:spLocks noChangeArrowheads="1"/>
          </p:cNvSpPr>
          <p:nvPr/>
        </p:nvSpPr>
        <p:spPr bwMode="auto">
          <a:xfrm>
            <a:off x="4552950" y="5424071"/>
            <a:ext cx="567784" cy="1015663"/>
          </a:xfrm>
          <a:prstGeom prst="rect">
            <a:avLst/>
          </a:prstGeom>
          <a:noFill/>
          <a:ln w="9525" algn="ctr">
            <a:noFill/>
            <a:miter lim="800000"/>
            <a:headEnd/>
            <a:tailEnd/>
          </a:ln>
        </p:spPr>
        <p:txBody>
          <a:bodyPr wrap="none">
            <a:spAutoFit/>
          </a:bodyPr>
          <a:lstStyle/>
          <a:p>
            <a:r>
              <a:rPr lang="en-US" sz="6000">
                <a:latin typeface="Calibri" pitchFamily="34" charset="0"/>
              </a:rPr>
              <a:t>~</a:t>
            </a:r>
          </a:p>
        </p:txBody>
      </p:sp>
      <p:sp>
        <p:nvSpPr>
          <p:cNvPr id="20" name="TextBox 19"/>
          <p:cNvSpPr txBox="1"/>
          <p:nvPr/>
        </p:nvSpPr>
        <p:spPr>
          <a:xfrm>
            <a:off x="3048000" y="3096161"/>
            <a:ext cx="3276600" cy="1015663"/>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Calibri" pitchFamily="34" charset="0"/>
              </a:rPr>
              <a:t>The human versions of these plant genes are </a:t>
            </a:r>
            <a:r>
              <a:rPr lang="en-US" sz="2000" b="1" u="sng" dirty="0">
                <a:effectLst>
                  <a:outerShdw blurRad="38100" dist="38100" dir="2700000" algn="tl">
                    <a:srgbClr val="000000">
                      <a:alpha val="43137"/>
                    </a:srgbClr>
                  </a:outerShdw>
                </a:effectLst>
                <a:latin typeface="Calibri" pitchFamily="34" charset="0"/>
              </a:rPr>
              <a:t>candidate </a:t>
            </a:r>
            <a:r>
              <a:rPr lang="en-US" sz="2000" b="1" u="sng" dirty="0" err="1">
                <a:effectLst>
                  <a:outerShdw blurRad="38100" dist="38100" dir="2700000" algn="tl">
                    <a:srgbClr val="000000">
                      <a:alpha val="43137"/>
                    </a:srgbClr>
                  </a:outerShdw>
                </a:effectLst>
                <a:latin typeface="Calibri" pitchFamily="34" charset="0"/>
              </a:rPr>
              <a:t>Waardenburg</a:t>
            </a:r>
            <a:r>
              <a:rPr lang="en-US" sz="2000" b="1" u="sng" dirty="0">
                <a:effectLst>
                  <a:outerShdw blurRad="38100" dist="38100" dir="2700000" algn="tl">
                    <a:srgbClr val="000000">
                      <a:alpha val="43137"/>
                    </a:srgbClr>
                  </a:outerShdw>
                </a:effectLst>
                <a:latin typeface="Calibri" pitchFamily="34" charset="0"/>
              </a:rPr>
              <a:t> genes</a:t>
            </a:r>
          </a:p>
        </p:txBody>
      </p:sp>
      <p:pic>
        <p:nvPicPr>
          <p:cNvPr id="37891" name="Picture 3"/>
          <p:cNvPicPr>
            <a:picLocks noChangeAspect="1" noChangeArrowheads="1"/>
          </p:cNvPicPr>
          <p:nvPr/>
        </p:nvPicPr>
        <p:blipFill rotWithShape="1">
          <a:blip r:embed="rId8"/>
          <a:srcRect l="62174" t="1657" r="12218" b="75311"/>
          <a:stretch/>
        </p:blipFill>
        <p:spPr bwMode="auto">
          <a:xfrm>
            <a:off x="2003250" y="1152144"/>
            <a:ext cx="5601684" cy="1778104"/>
          </a:xfrm>
          <a:prstGeom prst="rect">
            <a:avLst/>
          </a:prstGeom>
          <a:noFill/>
          <a:ln w="9525" algn="ctr">
            <a:noFill/>
            <a:miter lim="800000"/>
            <a:headEnd/>
            <a:tailEnd/>
          </a:ln>
        </p:spPr>
      </p:pic>
      <p:sp>
        <p:nvSpPr>
          <p:cNvPr id="22" name="Rectangle 21"/>
          <p:cNvSpPr/>
          <p:nvPr/>
        </p:nvSpPr>
        <p:spPr>
          <a:xfrm>
            <a:off x="1858960" y="2444982"/>
            <a:ext cx="1318883" cy="515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cxnSp>
        <p:nvCxnSpPr>
          <p:cNvPr id="24" name="Straight Arrow Connector 23"/>
          <p:cNvCxnSpPr/>
          <p:nvPr/>
        </p:nvCxnSpPr>
        <p:spPr>
          <a:xfrm rot="5400000">
            <a:off x="4707047" y="2725847"/>
            <a:ext cx="479834" cy="31687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747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Text Box 2"/>
          <p:cNvSpPr txBox="1">
            <a:spLocks noChangeArrowheads="1"/>
          </p:cNvSpPr>
          <p:nvPr/>
        </p:nvSpPr>
        <p:spPr bwMode="auto">
          <a:xfrm>
            <a:off x="346012" y="17463"/>
            <a:ext cx="8329396" cy="523220"/>
          </a:xfrm>
          <a:prstGeom prst="rect">
            <a:avLst/>
          </a:prstGeom>
          <a:noFill/>
          <a:ln w="9525" algn="ctr">
            <a:noFill/>
            <a:miter lim="800000"/>
            <a:headEnd/>
            <a:tailEnd/>
          </a:ln>
          <a:effectLst/>
        </p:spPr>
        <p:txBody>
          <a:bodyPr wrap="none">
            <a:spAutoFit/>
          </a:bodyPr>
          <a:lstStyle/>
          <a:p>
            <a:pPr algn="ctr">
              <a:defRPr/>
            </a:pPr>
            <a:r>
              <a:rPr lang="en-US" sz="2800" b="1" dirty="0" err="1">
                <a:effectLst>
                  <a:outerShdw blurRad="38100" dist="38100" dir="2700000" algn="tl">
                    <a:srgbClr val="C0C0C0"/>
                  </a:outerShdw>
                </a:effectLst>
                <a:latin typeface="Calibri" pitchFamily="34" charset="0"/>
              </a:rPr>
              <a:t>Waardenburg</a:t>
            </a:r>
            <a:r>
              <a:rPr lang="en-US" sz="2800" b="1" dirty="0">
                <a:effectLst>
                  <a:outerShdw blurRad="38100" dist="38100" dir="2700000" algn="tl">
                    <a:srgbClr val="C0C0C0"/>
                  </a:outerShdw>
                </a:effectLst>
                <a:latin typeface="Calibri" pitchFamily="34" charset="0"/>
              </a:rPr>
              <a:t> syndrome is a defect of neural crest cells</a:t>
            </a:r>
          </a:p>
        </p:txBody>
      </p:sp>
      <p:sp>
        <p:nvSpPr>
          <p:cNvPr id="38915" name="Text Box 3"/>
          <p:cNvSpPr txBox="1">
            <a:spLocks noChangeArrowheads="1"/>
          </p:cNvSpPr>
          <p:nvPr/>
        </p:nvSpPr>
        <p:spPr bwMode="auto">
          <a:xfrm>
            <a:off x="609600" y="5699125"/>
            <a:ext cx="2007281" cy="246221"/>
          </a:xfrm>
          <a:prstGeom prst="rect">
            <a:avLst/>
          </a:prstGeom>
          <a:noFill/>
          <a:ln w="9525" algn="ctr">
            <a:noFill/>
            <a:miter lim="800000"/>
            <a:headEnd/>
            <a:tailEnd/>
          </a:ln>
        </p:spPr>
        <p:txBody>
          <a:bodyPr wrap="none">
            <a:spAutoFit/>
          </a:bodyPr>
          <a:lstStyle/>
          <a:p>
            <a:r>
              <a:rPr lang="en-US" sz="1000">
                <a:latin typeface="Calibri" pitchFamily="34" charset="0"/>
              </a:rPr>
              <a:t>Heike &amp; Hing, </a:t>
            </a:r>
            <a:r>
              <a:rPr lang="en-US" sz="1000" i="1">
                <a:latin typeface="Calibri" pitchFamily="34" charset="0"/>
              </a:rPr>
              <a:t>Gene Reviews</a:t>
            </a:r>
            <a:r>
              <a:rPr lang="en-US" sz="1000">
                <a:latin typeface="Calibri" pitchFamily="34" charset="0"/>
              </a:rPr>
              <a:t> (2009)</a:t>
            </a:r>
          </a:p>
        </p:txBody>
      </p:sp>
      <p:pic>
        <p:nvPicPr>
          <p:cNvPr id="38916" name="Picture 4" descr="mhfmovFig4"/>
          <p:cNvPicPr>
            <a:picLocks noChangeAspect="1" noChangeArrowheads="1"/>
          </p:cNvPicPr>
          <p:nvPr/>
        </p:nvPicPr>
        <p:blipFill>
          <a:blip r:embed="rId3"/>
          <a:srcRect/>
          <a:stretch>
            <a:fillRect/>
          </a:stretch>
        </p:blipFill>
        <p:spPr bwMode="auto">
          <a:xfrm>
            <a:off x="152400" y="1508125"/>
            <a:ext cx="3086100" cy="4248150"/>
          </a:xfrm>
          <a:prstGeom prst="rect">
            <a:avLst/>
          </a:prstGeom>
          <a:noFill/>
          <a:ln w="9525">
            <a:noFill/>
            <a:miter lim="800000"/>
            <a:headEnd/>
            <a:tailEnd/>
          </a:ln>
        </p:spPr>
      </p:pic>
      <p:sp>
        <p:nvSpPr>
          <p:cNvPr id="38917" name="Text Box 5"/>
          <p:cNvSpPr txBox="1">
            <a:spLocks noChangeArrowheads="1"/>
          </p:cNvSpPr>
          <p:nvPr/>
        </p:nvSpPr>
        <p:spPr bwMode="auto">
          <a:xfrm>
            <a:off x="3657600" y="838200"/>
            <a:ext cx="5486400" cy="6001643"/>
          </a:xfrm>
          <a:prstGeom prst="rect">
            <a:avLst/>
          </a:prstGeom>
          <a:noFill/>
          <a:ln w="9525" algn="ctr">
            <a:noFill/>
            <a:miter lim="800000"/>
            <a:headEnd/>
            <a:tailEnd/>
          </a:ln>
        </p:spPr>
        <p:txBody>
          <a:bodyPr wrap="square">
            <a:spAutoFit/>
          </a:bodyPr>
          <a:lstStyle/>
          <a:p>
            <a:r>
              <a:rPr lang="en-US" sz="2000" dirty="0">
                <a:latin typeface="Calibri" pitchFamily="34" charset="0"/>
              </a:rPr>
              <a:t>Some WS correlates in other animals:</a:t>
            </a:r>
          </a:p>
          <a:p>
            <a:r>
              <a:rPr lang="en-US" sz="2000" dirty="0">
                <a:latin typeface="Calibri" pitchFamily="34" charset="0"/>
              </a:rPr>
              <a:t>Deafness in Dalmatian dogs (22% unilaterally deaf)</a:t>
            </a: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r>
              <a:rPr lang="en-US" sz="2000" dirty="0">
                <a:latin typeface="Calibri" pitchFamily="34" charset="0"/>
              </a:rPr>
              <a:t>Variations in the Blenheim spot of</a:t>
            </a:r>
          </a:p>
          <a:p>
            <a:r>
              <a:rPr lang="en-US" sz="2000" dirty="0">
                <a:latin typeface="Calibri" pitchFamily="34" charset="0"/>
              </a:rPr>
              <a:t>Cavalier King Charles Spaniels</a:t>
            </a:r>
          </a:p>
          <a:p>
            <a:r>
              <a:rPr lang="en-US" sz="2000" dirty="0">
                <a:latin typeface="Calibri" pitchFamily="34" charset="0"/>
              </a:rPr>
              <a:t> </a:t>
            </a:r>
          </a:p>
          <a:p>
            <a:endParaRPr lang="en-US" sz="2000" dirty="0">
              <a:latin typeface="Calibri" pitchFamily="34" charset="0"/>
            </a:endParaRPr>
          </a:p>
          <a:p>
            <a:endParaRPr lang="en-US" dirty="0">
              <a:latin typeface="Calibri" pitchFamily="34" charset="0"/>
            </a:endParaRPr>
          </a:p>
          <a:p>
            <a:endParaRPr lang="en-US" sz="1200" dirty="0">
              <a:latin typeface="Calibri" pitchFamily="34" charset="0"/>
            </a:endParaRPr>
          </a:p>
          <a:p>
            <a:r>
              <a:rPr lang="en-US" sz="2000" dirty="0">
                <a:latin typeface="Calibri" pitchFamily="34" charset="0"/>
              </a:rPr>
              <a:t>Association between white blue-eyed cats and deafness (noted by Darwin in 1859)</a:t>
            </a:r>
          </a:p>
          <a:p>
            <a:endParaRPr lang="en-US" sz="1200" dirty="0">
              <a:latin typeface="Calibri" pitchFamily="34" charset="0"/>
            </a:endParaRPr>
          </a:p>
          <a:p>
            <a:r>
              <a:rPr lang="en-US" sz="2000" dirty="0">
                <a:latin typeface="Calibri" pitchFamily="34" charset="0"/>
              </a:rPr>
              <a:t>White forelock and deafness/bowel blockage in foals				&amp; many more...</a:t>
            </a:r>
          </a:p>
        </p:txBody>
      </p:sp>
      <p:grpSp>
        <p:nvGrpSpPr>
          <p:cNvPr id="2" name="Group 7"/>
          <p:cNvGrpSpPr>
            <a:grpSpLocks/>
          </p:cNvGrpSpPr>
          <p:nvPr/>
        </p:nvGrpSpPr>
        <p:grpSpPr bwMode="auto">
          <a:xfrm>
            <a:off x="4038600" y="1587500"/>
            <a:ext cx="1520825" cy="1841500"/>
            <a:chOff x="4871" y="2575"/>
            <a:chExt cx="958" cy="1160"/>
          </a:xfrm>
        </p:grpSpPr>
        <p:pic>
          <p:nvPicPr>
            <p:cNvPr id="38922" name="Picture 8"/>
            <p:cNvPicPr>
              <a:picLocks noChangeAspect="1" noChangeArrowheads="1"/>
            </p:cNvPicPr>
            <p:nvPr/>
          </p:nvPicPr>
          <p:blipFill>
            <a:blip r:embed="rId4"/>
            <a:srcRect l="9599" t="6554" r="12798" b="6554"/>
            <a:stretch>
              <a:fillRect/>
            </a:stretch>
          </p:blipFill>
          <p:spPr bwMode="auto">
            <a:xfrm>
              <a:off x="4871" y="2575"/>
              <a:ext cx="958" cy="1048"/>
            </a:xfrm>
            <a:prstGeom prst="rect">
              <a:avLst/>
            </a:prstGeom>
            <a:noFill/>
            <a:ln w="9525" algn="ctr">
              <a:noFill/>
              <a:miter lim="800000"/>
              <a:headEnd/>
              <a:tailEnd/>
            </a:ln>
          </p:spPr>
        </p:pic>
        <p:sp>
          <p:nvSpPr>
            <p:cNvPr id="38923" name="Text Box 9"/>
            <p:cNvSpPr txBox="1">
              <a:spLocks noChangeArrowheads="1"/>
            </p:cNvSpPr>
            <p:nvPr/>
          </p:nvSpPr>
          <p:spPr bwMode="auto">
            <a:xfrm>
              <a:off x="4954" y="3600"/>
              <a:ext cx="710" cy="135"/>
            </a:xfrm>
            <a:prstGeom prst="rect">
              <a:avLst/>
            </a:prstGeom>
            <a:noFill/>
            <a:ln w="9525" algn="ctr">
              <a:noFill/>
              <a:miter lim="800000"/>
              <a:headEnd/>
              <a:tailEnd/>
            </a:ln>
          </p:spPr>
          <p:txBody>
            <a:bodyPr wrap="none">
              <a:spAutoFit/>
            </a:bodyPr>
            <a:lstStyle/>
            <a:p>
              <a:r>
                <a:rPr lang="en-US" sz="800">
                  <a:latin typeface="Calibri" pitchFamily="34" charset="0"/>
                </a:rPr>
                <a:t>www.petplanet.co.uk</a:t>
              </a:r>
            </a:p>
          </p:txBody>
        </p:sp>
      </p:grpSp>
      <p:sp>
        <p:nvSpPr>
          <p:cNvPr id="38919" name="Text Box 10"/>
          <p:cNvSpPr txBox="1">
            <a:spLocks noChangeArrowheads="1"/>
          </p:cNvSpPr>
          <p:nvPr/>
        </p:nvSpPr>
        <p:spPr bwMode="auto">
          <a:xfrm>
            <a:off x="137359" y="898525"/>
            <a:ext cx="3143169" cy="646331"/>
          </a:xfrm>
          <a:prstGeom prst="rect">
            <a:avLst/>
          </a:prstGeom>
          <a:noFill/>
          <a:ln w="9525" algn="ctr">
            <a:noFill/>
            <a:miter lim="800000"/>
            <a:headEnd/>
            <a:tailEnd/>
          </a:ln>
        </p:spPr>
        <p:txBody>
          <a:bodyPr wrap="none">
            <a:spAutoFit/>
          </a:bodyPr>
          <a:lstStyle/>
          <a:p>
            <a:pPr algn="ctr"/>
            <a:r>
              <a:rPr lang="en-US" sz="1800" dirty="0">
                <a:latin typeface="Calibri" pitchFamily="34" charset="0"/>
              </a:rPr>
              <a:t>Neural crest cells migrate</a:t>
            </a:r>
          </a:p>
          <a:p>
            <a:pPr algn="ctr"/>
            <a:r>
              <a:rPr lang="en-US" sz="1800" dirty="0">
                <a:latin typeface="Calibri" pitchFamily="34" charset="0"/>
              </a:rPr>
              <a:t>during embryonic development</a:t>
            </a:r>
          </a:p>
        </p:txBody>
      </p:sp>
      <p:pic>
        <p:nvPicPr>
          <p:cNvPr id="38920" name="Picture 11"/>
          <p:cNvPicPr>
            <a:picLocks noChangeAspect="1" noChangeArrowheads="1"/>
          </p:cNvPicPr>
          <p:nvPr/>
        </p:nvPicPr>
        <p:blipFill>
          <a:blip r:embed="rId5"/>
          <a:srcRect l="11850" t="6775" r="5078"/>
          <a:stretch>
            <a:fillRect/>
          </a:stretch>
        </p:blipFill>
        <p:spPr bwMode="auto">
          <a:xfrm>
            <a:off x="6981825" y="3429000"/>
            <a:ext cx="2009775" cy="1689100"/>
          </a:xfrm>
          <a:prstGeom prst="rect">
            <a:avLst/>
          </a:prstGeom>
          <a:noFill/>
          <a:ln w="9525" algn="ctr">
            <a:noFill/>
            <a:miter lim="800000"/>
            <a:headEnd/>
            <a:tailEnd/>
          </a:ln>
        </p:spPr>
      </p:pic>
      <p:sp>
        <p:nvSpPr>
          <p:cNvPr id="38921" name="Text Box 12"/>
          <p:cNvSpPr txBox="1">
            <a:spLocks noChangeArrowheads="1"/>
          </p:cNvSpPr>
          <p:nvPr/>
        </p:nvSpPr>
        <p:spPr bwMode="auto">
          <a:xfrm>
            <a:off x="7458417" y="5105400"/>
            <a:ext cx="1045479" cy="215444"/>
          </a:xfrm>
          <a:prstGeom prst="rect">
            <a:avLst/>
          </a:prstGeom>
          <a:noFill/>
          <a:ln w="9525" algn="ctr">
            <a:noFill/>
            <a:miter lim="800000"/>
            <a:headEnd/>
            <a:tailEnd/>
          </a:ln>
        </p:spPr>
        <p:txBody>
          <a:bodyPr wrap="none">
            <a:spAutoFit/>
          </a:bodyPr>
          <a:lstStyle/>
          <a:p>
            <a:pPr algn="ctr"/>
            <a:r>
              <a:rPr lang="en-US" sz="800">
                <a:latin typeface="Calibri" pitchFamily="34" charset="0"/>
              </a:rPr>
              <a:t>www.silvarcea.co.uk</a:t>
            </a:r>
          </a:p>
        </p:txBody>
      </p:sp>
    </p:spTree>
    <p:extLst>
      <p:ext uri="{BB962C8B-B14F-4D97-AF65-F5344CB8AC3E}">
        <p14:creationId xmlns:p14="http://schemas.microsoft.com/office/powerpoint/2010/main" val="1404978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0" y="1909763"/>
            <a:ext cx="8991600" cy="3729037"/>
          </a:xfrm>
          <a:prstGeom prst="rect">
            <a:avLst/>
          </a:prstGeom>
          <a:noFill/>
          <a:ln w="9525">
            <a:noFill/>
            <a:miter lim="800000"/>
            <a:headEnd/>
            <a:tailEnd/>
          </a:ln>
        </p:spPr>
      </p:pic>
      <p:pic>
        <p:nvPicPr>
          <p:cNvPr id="40964" name="Picture 5"/>
          <p:cNvPicPr>
            <a:picLocks noChangeAspect="1" noChangeArrowheads="1"/>
          </p:cNvPicPr>
          <p:nvPr/>
        </p:nvPicPr>
        <p:blipFill>
          <a:blip r:embed="rId4"/>
          <a:srcRect/>
          <a:stretch>
            <a:fillRect/>
          </a:stretch>
        </p:blipFill>
        <p:spPr bwMode="auto">
          <a:xfrm>
            <a:off x="5105400" y="1938338"/>
            <a:ext cx="225425" cy="280987"/>
          </a:xfrm>
          <a:prstGeom prst="rect">
            <a:avLst/>
          </a:prstGeom>
          <a:noFill/>
          <a:ln w="9525">
            <a:noFill/>
            <a:miter lim="800000"/>
            <a:headEnd/>
            <a:tailEnd/>
          </a:ln>
        </p:spPr>
      </p:pic>
      <p:sp>
        <p:nvSpPr>
          <p:cNvPr id="40965" name="Rectangle 6"/>
          <p:cNvSpPr>
            <a:spLocks noChangeArrowheads="1"/>
          </p:cNvSpPr>
          <p:nvPr/>
        </p:nvSpPr>
        <p:spPr bwMode="auto">
          <a:xfrm>
            <a:off x="3276600" y="1828800"/>
            <a:ext cx="152400" cy="3810000"/>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pic>
        <p:nvPicPr>
          <p:cNvPr id="40966" name="Picture 7"/>
          <p:cNvPicPr>
            <a:picLocks noChangeAspect="1" noChangeArrowheads="1"/>
          </p:cNvPicPr>
          <p:nvPr/>
        </p:nvPicPr>
        <p:blipFill>
          <a:blip r:embed="rId5"/>
          <a:srcRect/>
          <a:stretch>
            <a:fillRect/>
          </a:stretch>
        </p:blipFill>
        <p:spPr bwMode="auto">
          <a:xfrm>
            <a:off x="3486150" y="1938338"/>
            <a:ext cx="242888" cy="269875"/>
          </a:xfrm>
          <a:prstGeom prst="rect">
            <a:avLst/>
          </a:prstGeom>
          <a:noFill/>
          <a:ln w="9525">
            <a:noFill/>
            <a:miter lim="800000"/>
            <a:headEnd/>
            <a:tailEnd/>
          </a:ln>
        </p:spPr>
      </p:pic>
      <p:pic>
        <p:nvPicPr>
          <p:cNvPr id="40967" name="Picture 8"/>
          <p:cNvPicPr>
            <a:picLocks noChangeAspect="1" noChangeArrowheads="1"/>
          </p:cNvPicPr>
          <p:nvPr/>
        </p:nvPicPr>
        <p:blipFill>
          <a:blip r:embed="rId5"/>
          <a:srcRect/>
          <a:stretch>
            <a:fillRect/>
          </a:stretch>
        </p:blipFill>
        <p:spPr bwMode="auto">
          <a:xfrm>
            <a:off x="5087938" y="3911600"/>
            <a:ext cx="322262" cy="269875"/>
          </a:xfrm>
          <a:prstGeom prst="rect">
            <a:avLst/>
          </a:prstGeom>
          <a:noFill/>
          <a:ln w="9525">
            <a:noFill/>
            <a:miter lim="800000"/>
            <a:headEnd/>
            <a:tailEnd/>
          </a:ln>
        </p:spPr>
      </p:pic>
      <p:sp>
        <p:nvSpPr>
          <p:cNvPr id="9" name="Text Box 3"/>
          <p:cNvSpPr txBox="1">
            <a:spLocks noChangeArrowheads="1"/>
          </p:cNvSpPr>
          <p:nvPr/>
        </p:nvSpPr>
        <p:spPr bwMode="auto">
          <a:xfrm>
            <a:off x="-46851" y="65088"/>
            <a:ext cx="9114651" cy="2062103"/>
          </a:xfrm>
          <a:prstGeom prst="rect">
            <a:avLst/>
          </a:prstGeom>
          <a:noFill/>
          <a:ln w="9525" algn="ctr">
            <a:noFill/>
            <a:miter lim="800000"/>
            <a:headEnd/>
            <a:tailEnd/>
          </a:ln>
          <a:effectLst/>
        </p:spPr>
        <p:txBody>
          <a:bodyPr wrap="square">
            <a:spAutoFit/>
          </a:bodyPr>
          <a:lstStyle/>
          <a:p>
            <a:pPr algn="ctr">
              <a:defRPr/>
            </a:pPr>
            <a:r>
              <a:rPr lang="en-US" sz="3200" b="1" dirty="0">
                <a:effectLst>
                  <a:outerShdw blurRad="38100" dist="38100" dir="2700000" algn="tl">
                    <a:srgbClr val="C0C0C0"/>
                  </a:outerShdw>
                </a:effectLst>
                <a:latin typeface="Calibri" pitchFamily="34" charset="0"/>
              </a:rPr>
              <a:t>Sure enough, inactivating one of the genes—predicted from plants—in a tadpole disrupts neural crest cells, consistent with </a:t>
            </a:r>
            <a:r>
              <a:rPr lang="en-US" sz="3200" b="1" dirty="0" err="1">
                <a:effectLst>
                  <a:outerShdw blurRad="38100" dist="38100" dir="2700000" algn="tl">
                    <a:srgbClr val="C0C0C0"/>
                  </a:outerShdw>
                </a:effectLst>
                <a:latin typeface="Calibri" pitchFamily="34" charset="0"/>
              </a:rPr>
              <a:t>Waardenburg</a:t>
            </a:r>
            <a:r>
              <a:rPr lang="en-US" sz="3200" b="1" dirty="0">
                <a:effectLst>
                  <a:outerShdw blurRad="38100" dist="38100" dir="2700000" algn="tl">
                    <a:srgbClr val="C0C0C0"/>
                  </a:outerShdw>
                </a:effectLst>
                <a:latin typeface="Calibri" pitchFamily="34" charset="0"/>
              </a:rPr>
              <a:t> syndrome</a:t>
            </a:r>
          </a:p>
          <a:p>
            <a:pPr algn="ctr">
              <a:defRPr/>
            </a:pPr>
            <a:endParaRPr lang="en-US" sz="3200" b="1" dirty="0">
              <a:effectLst>
                <a:outerShdw blurRad="38100" dist="38100" dir="2700000" algn="tl">
                  <a:srgbClr val="C0C0C0"/>
                </a:outerShdw>
              </a:effectLst>
              <a:latin typeface="Calibri" pitchFamily="34" charset="0"/>
            </a:endParaRPr>
          </a:p>
        </p:txBody>
      </p:sp>
      <p:sp>
        <p:nvSpPr>
          <p:cNvPr id="10" name="TextBox 9"/>
          <p:cNvSpPr txBox="1"/>
          <p:nvPr/>
        </p:nvSpPr>
        <p:spPr>
          <a:xfrm>
            <a:off x="354281" y="5638800"/>
            <a:ext cx="1245919" cy="338554"/>
          </a:xfrm>
          <a:prstGeom prst="rect">
            <a:avLst/>
          </a:prstGeom>
          <a:noFill/>
        </p:spPr>
        <p:txBody>
          <a:bodyPr wrap="none" rtlCol="0">
            <a:spAutoFit/>
          </a:bodyPr>
          <a:lstStyle/>
          <a:p>
            <a:r>
              <a:rPr lang="en-US" dirty="0">
                <a:latin typeface="Calibri" pitchFamily="34" charset="0"/>
              </a:rPr>
              <a:t>Frog embryo</a:t>
            </a:r>
          </a:p>
        </p:txBody>
      </p:sp>
      <p:sp>
        <p:nvSpPr>
          <p:cNvPr id="11"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204974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0"/>
            <a:ext cx="9144000" cy="523220"/>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There was an interesting spat in 2016 over data sharing:</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67" t="13187" r="40953" b="10327"/>
          <a:stretch/>
        </p:blipFill>
        <p:spPr bwMode="auto">
          <a:xfrm>
            <a:off x="76200" y="1219200"/>
            <a:ext cx="51816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6519446"/>
            <a:ext cx="6781800" cy="338554"/>
          </a:xfrm>
          <a:prstGeom prst="rect">
            <a:avLst/>
          </a:prstGeom>
        </p:spPr>
        <p:txBody>
          <a:bodyPr wrap="square">
            <a:spAutoFit/>
          </a:bodyPr>
          <a:lstStyle/>
          <a:p>
            <a:r>
              <a:rPr lang="en-US" dirty="0">
                <a:latin typeface="Calibri" pitchFamily="34" charset="0"/>
              </a:rPr>
              <a:t>http://www.nejm.org/doi/full/10.1056/NEJMe1516564</a:t>
            </a:r>
          </a:p>
        </p:txBody>
      </p:sp>
      <p:sp>
        <p:nvSpPr>
          <p:cNvPr id="5" name="TextBox 4"/>
          <p:cNvSpPr txBox="1"/>
          <p:nvPr/>
        </p:nvSpPr>
        <p:spPr>
          <a:xfrm>
            <a:off x="5791200" y="1312605"/>
            <a:ext cx="3276600" cy="4524315"/>
          </a:xfrm>
          <a:prstGeom prst="rect">
            <a:avLst/>
          </a:prstGeom>
          <a:noFill/>
        </p:spPr>
        <p:txBody>
          <a:bodyPr wrap="square" rtlCol="0">
            <a:spAutoFit/>
          </a:bodyPr>
          <a:lstStyle/>
          <a:p>
            <a:pPr algn="ctr"/>
            <a:r>
              <a:rPr lang="en-US" sz="2400" b="1" dirty="0">
                <a:latin typeface="Calibri" pitchFamily="34" charset="0"/>
              </a:rPr>
              <a:t>“The aerial view of the concept of data sharing is beautiful.” </a:t>
            </a:r>
          </a:p>
          <a:p>
            <a:pPr algn="ctr"/>
            <a:endParaRPr lang="en-US" sz="2400" b="1" dirty="0">
              <a:latin typeface="Calibri" pitchFamily="34" charset="0"/>
            </a:endParaRPr>
          </a:p>
          <a:p>
            <a:pPr algn="ctr"/>
            <a:r>
              <a:rPr lang="en-US" sz="2400" b="1" dirty="0">
                <a:latin typeface="Calibri" pitchFamily="34" charset="0"/>
              </a:rPr>
              <a:t>[but!]</a:t>
            </a:r>
          </a:p>
          <a:p>
            <a:pPr algn="ctr"/>
            <a:endParaRPr lang="en-US" sz="2400" b="1" dirty="0">
              <a:latin typeface="Calibri" pitchFamily="34" charset="0"/>
            </a:endParaRPr>
          </a:p>
          <a:p>
            <a:pPr algn="ctr"/>
            <a:r>
              <a:rPr lang="en-US" sz="2400" b="1" dirty="0">
                <a:latin typeface="Calibri" pitchFamily="34" charset="0"/>
              </a:rPr>
              <a:t>A … concern … is that a new class of research person will emerge…the system will be taken over by …  </a:t>
            </a:r>
          </a:p>
          <a:p>
            <a:pPr algn="ctr"/>
            <a:r>
              <a:rPr lang="en-US" sz="2400" b="1" dirty="0">
                <a:latin typeface="Calibri" pitchFamily="34" charset="0"/>
              </a:rPr>
              <a:t>“</a:t>
            </a:r>
            <a:r>
              <a:rPr lang="en-US" sz="2400" b="1" dirty="0">
                <a:solidFill>
                  <a:srgbClr val="FF0000"/>
                </a:solidFill>
                <a:latin typeface="Calibri" pitchFamily="34" charset="0"/>
              </a:rPr>
              <a:t>research parasites</a:t>
            </a:r>
            <a:r>
              <a:rPr lang="en-US" sz="2400" b="1" dirty="0">
                <a:latin typeface="Calibri" pitchFamily="34" charset="0"/>
              </a:rPr>
              <a:t>.”</a:t>
            </a:r>
          </a:p>
        </p:txBody>
      </p:sp>
    </p:spTree>
    <p:extLst>
      <p:ext uri="{BB962C8B-B14F-4D97-AF65-F5344CB8AC3E}">
        <p14:creationId xmlns:p14="http://schemas.microsoft.com/office/powerpoint/2010/main" val="394619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descr="Xenopus-PV-graysilhouette-cl"/>
          <p:cNvPicPr>
            <a:picLocks noChangeAspect="1" noChangeArrowheads="1"/>
          </p:cNvPicPr>
          <p:nvPr/>
        </p:nvPicPr>
        <p:blipFill>
          <a:blip r:embed="rId3"/>
          <a:srcRect/>
          <a:stretch>
            <a:fillRect/>
          </a:stretch>
        </p:blipFill>
        <p:spPr bwMode="auto">
          <a:xfrm>
            <a:off x="6400800" y="609600"/>
            <a:ext cx="2209800" cy="1936750"/>
          </a:xfrm>
          <a:prstGeom prst="rect">
            <a:avLst/>
          </a:prstGeom>
          <a:noFill/>
          <a:ln w="9525">
            <a:noFill/>
            <a:miter lim="800000"/>
            <a:headEnd/>
            <a:tailEnd/>
          </a:ln>
        </p:spPr>
      </p:pic>
      <p:sp>
        <p:nvSpPr>
          <p:cNvPr id="41988" name="Line 6"/>
          <p:cNvSpPr>
            <a:spLocks noChangeShapeType="1"/>
          </p:cNvSpPr>
          <p:nvPr/>
        </p:nvSpPr>
        <p:spPr bwMode="auto">
          <a:xfrm>
            <a:off x="2819400" y="1577975"/>
            <a:ext cx="762000" cy="0"/>
          </a:xfrm>
          <a:prstGeom prst="line">
            <a:avLst/>
          </a:prstGeom>
          <a:noFill/>
          <a:ln w="57150">
            <a:solidFill>
              <a:schemeClr val="tx1"/>
            </a:solidFill>
            <a:round/>
            <a:headEnd/>
            <a:tailEnd type="triangle" w="sm" len="sm"/>
          </a:ln>
        </p:spPr>
        <p:txBody>
          <a:bodyPr/>
          <a:lstStyle/>
          <a:p>
            <a:endParaRPr lang="en-US"/>
          </a:p>
        </p:txBody>
      </p:sp>
      <p:sp>
        <p:nvSpPr>
          <p:cNvPr id="41989" name="Text Box 7"/>
          <p:cNvSpPr txBox="1">
            <a:spLocks noChangeArrowheads="1"/>
          </p:cNvSpPr>
          <p:nvPr/>
        </p:nvSpPr>
        <p:spPr bwMode="auto">
          <a:xfrm>
            <a:off x="228600" y="2622550"/>
            <a:ext cx="2665413" cy="517525"/>
          </a:xfrm>
          <a:prstGeom prst="rect">
            <a:avLst/>
          </a:prstGeom>
          <a:noFill/>
          <a:ln w="9525" algn="ctr">
            <a:noFill/>
            <a:miter lim="800000"/>
            <a:headEnd/>
            <a:tailEnd/>
          </a:ln>
        </p:spPr>
        <p:txBody>
          <a:bodyPr wrap="none">
            <a:spAutoFit/>
          </a:bodyPr>
          <a:lstStyle/>
          <a:p>
            <a:pPr algn="ctr"/>
            <a:r>
              <a:rPr lang="en-US" sz="1400" b="1" dirty="0"/>
              <a:t>BEGIN WITH KNOWN GENES</a:t>
            </a:r>
          </a:p>
          <a:p>
            <a:pPr algn="ctr"/>
            <a:r>
              <a:rPr lang="en-US" sz="1400" dirty="0"/>
              <a:t>for </a:t>
            </a:r>
            <a:r>
              <a:rPr lang="en-US" sz="1400" dirty="0" err="1"/>
              <a:t>Waardenburg</a:t>
            </a:r>
            <a:r>
              <a:rPr lang="en-US" sz="1400" dirty="0"/>
              <a:t> syndrome</a:t>
            </a:r>
          </a:p>
        </p:txBody>
      </p:sp>
      <p:sp>
        <p:nvSpPr>
          <p:cNvPr id="41990" name="Text Box 8"/>
          <p:cNvSpPr txBox="1">
            <a:spLocks noChangeArrowheads="1"/>
          </p:cNvSpPr>
          <p:nvPr/>
        </p:nvSpPr>
        <p:spPr bwMode="auto">
          <a:xfrm>
            <a:off x="2981325" y="2622550"/>
            <a:ext cx="3314700" cy="730250"/>
          </a:xfrm>
          <a:prstGeom prst="rect">
            <a:avLst/>
          </a:prstGeom>
          <a:noFill/>
          <a:ln w="9525" algn="ctr">
            <a:noFill/>
            <a:miter lim="800000"/>
            <a:headEnd/>
            <a:tailEnd/>
          </a:ln>
        </p:spPr>
        <p:txBody>
          <a:bodyPr wrap="none">
            <a:spAutoFit/>
          </a:bodyPr>
          <a:lstStyle/>
          <a:p>
            <a:pPr algn="ctr"/>
            <a:r>
              <a:rPr lang="en-US" sz="1400" b="1"/>
              <a:t>FIND PLANT ORTHOLOGS </a:t>
            </a:r>
            <a:r>
              <a:rPr lang="en-US" sz="1400"/>
              <a:t>that</a:t>
            </a:r>
          </a:p>
          <a:p>
            <a:pPr algn="ctr"/>
            <a:r>
              <a:rPr lang="en-US" sz="1400"/>
              <a:t>share mutant phenotypes (gravitropism)</a:t>
            </a:r>
          </a:p>
          <a:p>
            <a:pPr algn="ctr"/>
            <a:r>
              <a:rPr lang="en-US" sz="1400" b="1"/>
              <a:t>PREDICT</a:t>
            </a:r>
            <a:r>
              <a:rPr lang="en-US" sz="1400"/>
              <a:t> novel Waardenburg genes</a:t>
            </a:r>
            <a:endParaRPr lang="en-US" sz="1400" b="1"/>
          </a:p>
        </p:txBody>
      </p:sp>
      <p:sp>
        <p:nvSpPr>
          <p:cNvPr id="41991" name="Text Box 9"/>
          <p:cNvSpPr txBox="1">
            <a:spLocks noChangeArrowheads="1"/>
          </p:cNvSpPr>
          <p:nvPr/>
        </p:nvSpPr>
        <p:spPr bwMode="auto">
          <a:xfrm>
            <a:off x="6613525" y="2409825"/>
            <a:ext cx="1785938" cy="942975"/>
          </a:xfrm>
          <a:prstGeom prst="rect">
            <a:avLst/>
          </a:prstGeom>
          <a:noFill/>
          <a:ln w="9525" algn="ctr">
            <a:noFill/>
            <a:miter lim="800000"/>
            <a:headEnd/>
            <a:tailEnd/>
          </a:ln>
        </p:spPr>
        <p:txBody>
          <a:bodyPr wrap="none">
            <a:spAutoFit/>
          </a:bodyPr>
          <a:lstStyle/>
          <a:p>
            <a:pPr algn="ctr"/>
            <a:r>
              <a:rPr lang="en-US" sz="1400" b="1" dirty="0"/>
              <a:t>VALIDATE</a:t>
            </a:r>
          </a:p>
          <a:p>
            <a:pPr algn="ctr"/>
            <a:r>
              <a:rPr lang="en-US" sz="1400" b="1" dirty="0"/>
              <a:t>CANDIDATE GENE</a:t>
            </a:r>
            <a:endParaRPr lang="en-US" sz="1400" dirty="0"/>
          </a:p>
          <a:p>
            <a:pPr algn="ctr"/>
            <a:r>
              <a:rPr lang="en-US" sz="1400" dirty="0"/>
              <a:t>in frog, </a:t>
            </a:r>
            <a:r>
              <a:rPr lang="en-US" sz="1400" b="1" dirty="0"/>
              <a:t>CONFIRM</a:t>
            </a:r>
            <a:endParaRPr lang="en-US" sz="1400" dirty="0"/>
          </a:p>
          <a:p>
            <a:pPr algn="ctr"/>
            <a:r>
              <a:rPr lang="en-US" sz="1400" b="1" dirty="0"/>
              <a:t>PLANT MODEL</a:t>
            </a:r>
          </a:p>
        </p:txBody>
      </p:sp>
      <p:sp>
        <p:nvSpPr>
          <p:cNvPr id="41992" name="Line 10"/>
          <p:cNvSpPr>
            <a:spLocks noChangeShapeType="1"/>
          </p:cNvSpPr>
          <p:nvPr/>
        </p:nvSpPr>
        <p:spPr bwMode="auto">
          <a:xfrm>
            <a:off x="5600700" y="1577975"/>
            <a:ext cx="762000" cy="0"/>
          </a:xfrm>
          <a:prstGeom prst="line">
            <a:avLst/>
          </a:prstGeom>
          <a:noFill/>
          <a:ln w="57150">
            <a:solidFill>
              <a:schemeClr val="tx1"/>
            </a:solidFill>
            <a:round/>
            <a:headEnd/>
            <a:tailEnd type="triangle" w="sm" len="sm"/>
          </a:ln>
        </p:spPr>
        <p:txBody>
          <a:bodyPr/>
          <a:lstStyle/>
          <a:p>
            <a:endParaRPr lang="en-US"/>
          </a:p>
        </p:txBody>
      </p:sp>
      <p:sp>
        <p:nvSpPr>
          <p:cNvPr id="41993" name="Line 11"/>
          <p:cNvSpPr>
            <a:spLocks noChangeShapeType="1"/>
          </p:cNvSpPr>
          <p:nvPr/>
        </p:nvSpPr>
        <p:spPr bwMode="auto">
          <a:xfrm rot="5400000">
            <a:off x="7124700" y="3886200"/>
            <a:ext cx="762000" cy="0"/>
          </a:xfrm>
          <a:prstGeom prst="line">
            <a:avLst/>
          </a:prstGeom>
          <a:noFill/>
          <a:ln w="57150">
            <a:solidFill>
              <a:schemeClr val="tx1"/>
            </a:solidFill>
            <a:prstDash val="sysDot"/>
            <a:round/>
            <a:headEnd/>
            <a:tailEnd type="triangle" w="sm" len="sm"/>
          </a:ln>
        </p:spPr>
        <p:txBody>
          <a:bodyPr/>
          <a:lstStyle/>
          <a:p>
            <a:endParaRPr lang="en-US"/>
          </a:p>
        </p:txBody>
      </p:sp>
      <p:sp>
        <p:nvSpPr>
          <p:cNvPr id="41994" name="Text Box 12"/>
          <p:cNvSpPr txBox="1">
            <a:spLocks noChangeArrowheads="1"/>
          </p:cNvSpPr>
          <p:nvPr/>
        </p:nvSpPr>
        <p:spPr bwMode="auto">
          <a:xfrm>
            <a:off x="7620000" y="3657600"/>
            <a:ext cx="312906" cy="369332"/>
          </a:xfrm>
          <a:prstGeom prst="rect">
            <a:avLst/>
          </a:prstGeom>
          <a:noFill/>
          <a:ln w="9525" algn="ctr">
            <a:noFill/>
            <a:miter lim="800000"/>
            <a:headEnd/>
            <a:tailEnd/>
          </a:ln>
        </p:spPr>
        <p:txBody>
          <a:bodyPr wrap="none">
            <a:spAutoFit/>
          </a:bodyPr>
          <a:lstStyle/>
          <a:p>
            <a:r>
              <a:rPr lang="en-US" sz="1800"/>
              <a:t>?</a:t>
            </a:r>
          </a:p>
        </p:txBody>
      </p:sp>
      <p:sp>
        <p:nvSpPr>
          <p:cNvPr id="41995" name="Text Box 13"/>
          <p:cNvSpPr txBox="1">
            <a:spLocks noChangeArrowheads="1"/>
          </p:cNvSpPr>
          <p:nvPr/>
        </p:nvSpPr>
        <p:spPr bwMode="auto">
          <a:xfrm>
            <a:off x="5642196" y="5257800"/>
            <a:ext cx="1514710" cy="1015663"/>
          </a:xfrm>
          <a:prstGeom prst="rect">
            <a:avLst/>
          </a:prstGeom>
          <a:noFill/>
          <a:ln w="9525" algn="ctr">
            <a:noFill/>
            <a:miter lim="800000"/>
            <a:headEnd/>
            <a:tailEnd/>
          </a:ln>
        </p:spPr>
        <p:txBody>
          <a:bodyPr wrap="none">
            <a:spAutoFit/>
          </a:bodyPr>
          <a:lstStyle/>
          <a:p>
            <a:pPr algn="ctr"/>
            <a:r>
              <a:rPr lang="en-US" sz="2000" b="1" dirty="0">
                <a:latin typeface="Calibri" pitchFamily="34" charset="0"/>
                <a:cs typeface="Calibri" pitchFamily="34" charset="0"/>
              </a:rPr>
              <a:t>SEARCH FOR</a:t>
            </a:r>
          </a:p>
          <a:p>
            <a:pPr algn="ctr"/>
            <a:r>
              <a:rPr lang="en-US" sz="2000" b="1" dirty="0">
                <a:latin typeface="Calibri" pitchFamily="34" charset="0"/>
                <a:cs typeface="Calibri" pitchFamily="34" charset="0"/>
              </a:rPr>
              <a:t>MUTATIONS</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in humans</a:t>
            </a:r>
            <a:endParaRPr lang="en-US" sz="2000" b="1" dirty="0">
              <a:latin typeface="Calibri" pitchFamily="34" charset="0"/>
              <a:cs typeface="Calibri" pitchFamily="34" charset="0"/>
            </a:endParaRPr>
          </a:p>
        </p:txBody>
      </p:sp>
      <p:pic>
        <p:nvPicPr>
          <p:cNvPr id="41996" name="Picture 14" descr="plant-graysilhouette"/>
          <p:cNvPicPr>
            <a:picLocks noChangeAspect="1" noChangeArrowheads="1"/>
          </p:cNvPicPr>
          <p:nvPr/>
        </p:nvPicPr>
        <p:blipFill>
          <a:blip r:embed="rId4"/>
          <a:srcRect/>
          <a:stretch>
            <a:fillRect/>
          </a:stretch>
        </p:blipFill>
        <p:spPr bwMode="auto">
          <a:xfrm>
            <a:off x="3962400" y="452438"/>
            <a:ext cx="1106488" cy="2138362"/>
          </a:xfrm>
          <a:prstGeom prst="rect">
            <a:avLst/>
          </a:prstGeom>
          <a:noFill/>
          <a:ln w="9525">
            <a:noFill/>
            <a:miter lim="800000"/>
            <a:headEnd/>
            <a:tailEnd/>
          </a:ln>
        </p:spPr>
      </p:pic>
      <p:sp>
        <p:nvSpPr>
          <p:cNvPr id="41997" name="Line 15"/>
          <p:cNvSpPr>
            <a:spLocks noChangeShapeType="1"/>
          </p:cNvSpPr>
          <p:nvPr/>
        </p:nvSpPr>
        <p:spPr bwMode="auto">
          <a:xfrm rot="5400000">
            <a:off x="1130300" y="3886200"/>
            <a:ext cx="762000" cy="0"/>
          </a:xfrm>
          <a:prstGeom prst="line">
            <a:avLst/>
          </a:prstGeom>
          <a:noFill/>
          <a:ln w="57150">
            <a:solidFill>
              <a:schemeClr val="tx1"/>
            </a:solidFill>
            <a:prstDash val="sysDot"/>
            <a:round/>
            <a:headEnd/>
            <a:tailEnd type="triangle" w="sm" len="sm"/>
          </a:ln>
        </p:spPr>
        <p:txBody>
          <a:bodyPr/>
          <a:lstStyle/>
          <a:p>
            <a:endParaRPr lang="en-US"/>
          </a:p>
        </p:txBody>
      </p:sp>
      <p:sp>
        <p:nvSpPr>
          <p:cNvPr id="41998" name="Text Box 16"/>
          <p:cNvSpPr txBox="1">
            <a:spLocks noChangeArrowheads="1"/>
          </p:cNvSpPr>
          <p:nvPr/>
        </p:nvSpPr>
        <p:spPr bwMode="auto">
          <a:xfrm>
            <a:off x="1625600" y="3657600"/>
            <a:ext cx="312906" cy="369332"/>
          </a:xfrm>
          <a:prstGeom prst="rect">
            <a:avLst/>
          </a:prstGeom>
          <a:noFill/>
          <a:ln w="9525" algn="ctr">
            <a:noFill/>
            <a:miter lim="800000"/>
            <a:headEnd/>
            <a:tailEnd/>
          </a:ln>
        </p:spPr>
        <p:txBody>
          <a:bodyPr wrap="none">
            <a:spAutoFit/>
          </a:bodyPr>
          <a:lstStyle/>
          <a:p>
            <a:r>
              <a:rPr lang="en-US" sz="1800" dirty="0"/>
              <a:t>?</a:t>
            </a:r>
          </a:p>
        </p:txBody>
      </p:sp>
      <p:sp>
        <p:nvSpPr>
          <p:cNvPr id="41999" name="Text Box 17"/>
          <p:cNvSpPr txBox="1">
            <a:spLocks noChangeArrowheads="1"/>
          </p:cNvSpPr>
          <p:nvPr/>
        </p:nvSpPr>
        <p:spPr bwMode="auto">
          <a:xfrm>
            <a:off x="2015801" y="5257800"/>
            <a:ext cx="1992405" cy="1323439"/>
          </a:xfrm>
          <a:prstGeom prst="rect">
            <a:avLst/>
          </a:prstGeom>
          <a:noFill/>
          <a:ln w="9525" algn="ctr">
            <a:noFill/>
            <a:miter lim="800000"/>
            <a:headEnd/>
            <a:tailEnd/>
          </a:ln>
        </p:spPr>
        <p:txBody>
          <a:bodyPr wrap="none">
            <a:spAutoFit/>
          </a:bodyPr>
          <a:lstStyle/>
          <a:p>
            <a:pPr algn="ctr"/>
            <a:r>
              <a:rPr lang="en-US" sz="2000" b="1" dirty="0">
                <a:latin typeface="Calibri" pitchFamily="34" charset="0"/>
                <a:cs typeface="Calibri" pitchFamily="34" charset="0"/>
              </a:rPr>
              <a:t>PREDICT AND </a:t>
            </a:r>
          </a:p>
          <a:p>
            <a:pPr algn="ctr"/>
            <a:r>
              <a:rPr lang="en-US" sz="2000" b="1" dirty="0">
                <a:latin typeface="Calibri" pitchFamily="34" charset="0"/>
                <a:cs typeface="Calibri" pitchFamily="34" charset="0"/>
              </a:rPr>
              <a:t>VALIDATE</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new </a:t>
            </a:r>
            <a:r>
              <a:rPr lang="en-US" sz="2000" dirty="0" err="1">
                <a:latin typeface="Calibri" pitchFamily="34" charset="0"/>
                <a:cs typeface="Calibri" pitchFamily="34" charset="0"/>
              </a:rPr>
              <a:t>gravitropism</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genes</a:t>
            </a:r>
            <a:endParaRPr lang="en-US" sz="2000" b="1" dirty="0">
              <a:latin typeface="Calibri" pitchFamily="34" charset="0"/>
              <a:cs typeface="Calibri" pitchFamily="34" charset="0"/>
            </a:endParaRPr>
          </a:p>
        </p:txBody>
      </p:sp>
      <p:pic>
        <p:nvPicPr>
          <p:cNvPr id="42000" name="Picture 18" descr="plant-graysilhouette"/>
          <p:cNvPicPr>
            <a:picLocks noChangeAspect="1" noChangeArrowheads="1"/>
          </p:cNvPicPr>
          <p:nvPr/>
        </p:nvPicPr>
        <p:blipFill>
          <a:blip r:embed="rId4"/>
          <a:srcRect/>
          <a:stretch>
            <a:fillRect/>
          </a:stretch>
        </p:blipFill>
        <p:spPr bwMode="auto">
          <a:xfrm>
            <a:off x="914400" y="4495800"/>
            <a:ext cx="1106488" cy="2138363"/>
          </a:xfrm>
          <a:prstGeom prst="rect">
            <a:avLst/>
          </a:prstGeom>
          <a:noFill/>
          <a:ln w="9525">
            <a:noFill/>
            <a:miter lim="800000"/>
            <a:headEnd/>
            <a:tailEnd/>
          </a:ln>
        </p:spPr>
      </p:pic>
      <p:pic>
        <p:nvPicPr>
          <p:cNvPr id="42001" name="Picture 19" descr="girl-graysilhouette"/>
          <p:cNvPicPr>
            <a:picLocks noChangeAspect="1" noChangeArrowheads="1"/>
          </p:cNvPicPr>
          <p:nvPr/>
        </p:nvPicPr>
        <p:blipFill>
          <a:blip r:embed="rId5"/>
          <a:srcRect/>
          <a:stretch>
            <a:fillRect/>
          </a:stretch>
        </p:blipFill>
        <p:spPr bwMode="auto">
          <a:xfrm>
            <a:off x="1295400" y="457200"/>
            <a:ext cx="420688" cy="2133600"/>
          </a:xfrm>
          <a:prstGeom prst="rect">
            <a:avLst/>
          </a:prstGeom>
          <a:noFill/>
          <a:ln w="9525">
            <a:noFill/>
            <a:miter lim="800000"/>
            <a:headEnd/>
            <a:tailEnd/>
          </a:ln>
        </p:spPr>
      </p:pic>
      <p:pic>
        <p:nvPicPr>
          <p:cNvPr id="42002" name="Picture 20" descr="girl-graysilhouette"/>
          <p:cNvPicPr>
            <a:picLocks noChangeAspect="1" noChangeArrowheads="1"/>
          </p:cNvPicPr>
          <p:nvPr/>
        </p:nvPicPr>
        <p:blipFill>
          <a:blip r:embed="rId5"/>
          <a:srcRect/>
          <a:stretch>
            <a:fillRect/>
          </a:stretch>
        </p:blipFill>
        <p:spPr bwMode="auto">
          <a:xfrm>
            <a:off x="7315200" y="4495800"/>
            <a:ext cx="420688" cy="2133600"/>
          </a:xfrm>
          <a:prstGeom prst="rect">
            <a:avLst/>
          </a:prstGeom>
          <a:noFill/>
          <a:ln w="9525">
            <a:noFill/>
            <a:miter lim="800000"/>
            <a:headEnd/>
            <a:tailEnd/>
          </a:ln>
        </p:spPr>
      </p:pic>
      <p:sp>
        <p:nvSpPr>
          <p:cNvPr id="19" name="Rectangle 18"/>
          <p:cNvSpPr/>
          <p:nvPr/>
        </p:nvSpPr>
        <p:spPr>
          <a:xfrm>
            <a:off x="228600" y="2667000"/>
            <a:ext cx="2743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71800" y="2514600"/>
            <a:ext cx="2971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943600" y="2438400"/>
            <a:ext cx="2514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4391" y="2667000"/>
            <a:ext cx="2759025" cy="707886"/>
          </a:xfrm>
          <a:prstGeom prst="rect">
            <a:avLst/>
          </a:prstGeom>
          <a:noFill/>
        </p:spPr>
        <p:txBody>
          <a:bodyPr wrap="none" rtlCol="0">
            <a:spAutoFit/>
          </a:bodyPr>
          <a:lstStyle/>
          <a:p>
            <a:pPr algn="ctr"/>
            <a:r>
              <a:rPr lang="en-US" sz="2000" b="1" dirty="0" err="1">
                <a:latin typeface="Calibri" pitchFamily="34" charset="0"/>
                <a:cs typeface="Calibri" pitchFamily="34" charset="0"/>
              </a:rPr>
              <a:t>Waardenburg</a:t>
            </a:r>
            <a:r>
              <a:rPr lang="en-US" sz="2000" b="1" dirty="0">
                <a:latin typeface="Calibri" pitchFamily="34" charset="0"/>
                <a:cs typeface="Calibri" pitchFamily="34" charset="0"/>
              </a:rPr>
              <a:t> syndrome</a:t>
            </a:r>
          </a:p>
          <a:p>
            <a:pPr algn="ctr"/>
            <a:r>
              <a:rPr lang="en-US" sz="2000" b="1" dirty="0">
                <a:latin typeface="Calibri" pitchFamily="34" charset="0"/>
                <a:cs typeface="Calibri" pitchFamily="34" charset="0"/>
              </a:rPr>
              <a:t>genes…</a:t>
            </a:r>
          </a:p>
        </p:txBody>
      </p:sp>
      <p:sp>
        <p:nvSpPr>
          <p:cNvPr id="23" name="TextBox 22"/>
          <p:cNvSpPr txBox="1"/>
          <p:nvPr/>
        </p:nvSpPr>
        <p:spPr>
          <a:xfrm>
            <a:off x="3124200" y="2691825"/>
            <a:ext cx="2896755" cy="707886"/>
          </a:xfrm>
          <a:prstGeom prst="rect">
            <a:avLst/>
          </a:prstGeom>
          <a:noFill/>
        </p:spPr>
        <p:txBody>
          <a:bodyPr wrap="none" rtlCol="0">
            <a:spAutoFit/>
          </a:bodyPr>
          <a:lstStyle/>
          <a:p>
            <a:pPr algn="ctr"/>
            <a:r>
              <a:rPr lang="en-US" sz="2000" b="1" dirty="0">
                <a:latin typeface="Calibri" pitchFamily="34" charset="0"/>
                <a:cs typeface="Calibri" pitchFamily="34" charset="0"/>
              </a:rPr>
              <a:t>…suggest a relevant plant</a:t>
            </a:r>
          </a:p>
          <a:p>
            <a:pPr algn="ctr"/>
            <a:r>
              <a:rPr lang="en-US" sz="2000" b="1" dirty="0">
                <a:latin typeface="Calibri" pitchFamily="34" charset="0"/>
                <a:cs typeface="Calibri" pitchFamily="34" charset="0"/>
              </a:rPr>
              <a:t>system. Plant genes…</a:t>
            </a:r>
          </a:p>
        </p:txBody>
      </p:sp>
      <p:sp>
        <p:nvSpPr>
          <p:cNvPr id="24" name="TextBox 23"/>
          <p:cNvSpPr txBox="1"/>
          <p:nvPr/>
        </p:nvSpPr>
        <p:spPr>
          <a:xfrm>
            <a:off x="6015874" y="2521803"/>
            <a:ext cx="3051926" cy="1015663"/>
          </a:xfrm>
          <a:prstGeom prst="rect">
            <a:avLst/>
          </a:prstGeom>
          <a:noFill/>
        </p:spPr>
        <p:txBody>
          <a:bodyPr wrap="none" rtlCol="0">
            <a:spAutoFit/>
          </a:bodyPr>
          <a:lstStyle/>
          <a:p>
            <a:pPr algn="ctr"/>
            <a:r>
              <a:rPr lang="en-US" sz="2000" b="1" dirty="0">
                <a:latin typeface="Calibri" pitchFamily="34" charset="0"/>
                <a:cs typeface="Calibri" pitchFamily="34" charset="0"/>
              </a:rPr>
              <a:t>…suggest new WS genes, </a:t>
            </a:r>
          </a:p>
          <a:p>
            <a:pPr algn="ctr"/>
            <a:r>
              <a:rPr lang="en-US" sz="2000" b="1" dirty="0">
                <a:latin typeface="Calibri" pitchFamily="34" charset="0"/>
                <a:cs typeface="Calibri" pitchFamily="34" charset="0"/>
              </a:rPr>
              <a:t>confirmed in frogs, </a:t>
            </a:r>
          </a:p>
          <a:p>
            <a:pPr algn="ctr"/>
            <a:r>
              <a:rPr lang="en-US" sz="2000" b="1" dirty="0">
                <a:latin typeface="Calibri" pitchFamily="34" charset="0"/>
                <a:cs typeface="Calibri" pitchFamily="34" charset="0"/>
              </a:rPr>
              <a:t>validating the plant model.</a:t>
            </a:r>
          </a:p>
        </p:txBody>
      </p:sp>
    </p:spTree>
    <p:extLst>
      <p:ext uri="{BB962C8B-B14F-4D97-AF65-F5344CB8AC3E}">
        <p14:creationId xmlns:p14="http://schemas.microsoft.com/office/powerpoint/2010/main" val="582982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rabidopsis.info/images/arabidopsis_ed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83" y="2624347"/>
            <a:ext cx="1428750" cy="213360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69036" y="4585156"/>
            <a:ext cx="907621" cy="215444"/>
          </a:xfrm>
          <a:prstGeom prst="rect">
            <a:avLst/>
          </a:prstGeom>
          <a:noFill/>
        </p:spPr>
        <p:txBody>
          <a:bodyPr wrap="none" rtlCol="0">
            <a:spAutoFit/>
          </a:bodyPr>
          <a:lstStyle/>
          <a:p>
            <a:r>
              <a:rPr lang="en-US" sz="800" dirty="0"/>
              <a:t>arabidopsis.info</a:t>
            </a:r>
          </a:p>
        </p:txBody>
      </p:sp>
      <p:sp>
        <p:nvSpPr>
          <p:cNvPr id="3" name="TextBox 2"/>
          <p:cNvSpPr txBox="1"/>
          <p:nvPr/>
        </p:nvSpPr>
        <p:spPr>
          <a:xfrm>
            <a:off x="3505200" y="1180743"/>
            <a:ext cx="1885324" cy="830997"/>
          </a:xfrm>
          <a:prstGeom prst="rect">
            <a:avLst/>
          </a:prstGeom>
          <a:noFill/>
        </p:spPr>
        <p:txBody>
          <a:bodyPr wrap="none" rtlCol="0">
            <a:spAutoFit/>
          </a:bodyPr>
          <a:lstStyle/>
          <a:p>
            <a:pPr algn="ctr"/>
            <a:r>
              <a:rPr lang="en-US" sz="2400" b="1" dirty="0">
                <a:effectLst>
                  <a:outerShdw blurRad="38100" dist="38100" dir="2700000" algn="tl">
                    <a:srgbClr val="000000">
                      <a:alpha val="43137"/>
                    </a:srgbClr>
                  </a:outerShdw>
                </a:effectLst>
                <a:latin typeface="Calibri" pitchFamily="34" charset="0"/>
                <a:cs typeface="Calibri" pitchFamily="34" charset="0"/>
              </a:rPr>
              <a:t>Last common</a:t>
            </a:r>
          </a:p>
          <a:p>
            <a:pPr algn="ctr"/>
            <a:r>
              <a:rPr lang="en-US" sz="2400" b="1" dirty="0">
                <a:effectLst>
                  <a:outerShdw blurRad="38100" dist="38100" dir="2700000" algn="tl">
                    <a:srgbClr val="000000">
                      <a:alpha val="43137"/>
                    </a:srgbClr>
                  </a:outerShdw>
                </a:effectLst>
                <a:latin typeface="Calibri" pitchFamily="34" charset="0"/>
                <a:cs typeface="Calibri" pitchFamily="34" charset="0"/>
              </a:rPr>
              <a:t>ancestor</a:t>
            </a:r>
          </a:p>
        </p:txBody>
      </p:sp>
      <p:sp>
        <p:nvSpPr>
          <p:cNvPr id="4" name="TextBox 3"/>
          <p:cNvSpPr txBox="1"/>
          <p:nvPr/>
        </p:nvSpPr>
        <p:spPr>
          <a:xfrm>
            <a:off x="2286000" y="2862233"/>
            <a:ext cx="845424"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Plant</a:t>
            </a:r>
          </a:p>
        </p:txBody>
      </p:sp>
      <p:cxnSp>
        <p:nvCxnSpPr>
          <p:cNvPr id="9" name="Straight Connector 8"/>
          <p:cNvCxnSpPr/>
          <p:nvPr/>
        </p:nvCxnSpPr>
        <p:spPr>
          <a:xfrm rot="5400000">
            <a:off x="4156571" y="2197775"/>
            <a:ext cx="525264" cy="794"/>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3528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H="1" flipV="1">
            <a:off x="44196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human-davinci"/>
          <p:cNvPicPr>
            <a:picLocks noChangeAspect="1" noChangeArrowheads="1"/>
          </p:cNvPicPr>
          <p:nvPr/>
        </p:nvPicPr>
        <p:blipFill>
          <a:blip r:embed="rId3"/>
          <a:srcRect l="7248" t="10773" r="9665" b="26933"/>
          <a:stretch>
            <a:fillRect/>
          </a:stretch>
        </p:blipFill>
        <p:spPr bwMode="auto">
          <a:xfrm>
            <a:off x="6792912" y="2764810"/>
            <a:ext cx="1893888" cy="1905000"/>
          </a:xfrm>
          <a:prstGeom prst="rect">
            <a:avLst/>
          </a:prstGeom>
          <a:noFill/>
          <a:ln w="9525">
            <a:noFill/>
            <a:miter lim="800000"/>
            <a:headEnd/>
            <a:tailEnd/>
          </a:ln>
        </p:spPr>
      </p:pic>
      <p:sp>
        <p:nvSpPr>
          <p:cNvPr id="19" name="TextBox 18"/>
          <p:cNvSpPr txBox="1"/>
          <p:nvPr/>
        </p:nvSpPr>
        <p:spPr>
          <a:xfrm>
            <a:off x="5379428" y="4754940"/>
            <a:ext cx="1959191" cy="1569660"/>
          </a:xfrm>
          <a:prstGeom prst="rect">
            <a:avLst/>
          </a:prstGeom>
          <a:noFill/>
        </p:spPr>
        <p:txBody>
          <a:bodyPr wrap="non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Genes now</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used to direct</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neural crest</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cell migration</a:t>
            </a:r>
          </a:p>
        </p:txBody>
      </p:sp>
      <p:sp>
        <p:nvSpPr>
          <p:cNvPr id="20" name="TextBox 19"/>
          <p:cNvSpPr txBox="1"/>
          <p:nvPr/>
        </p:nvSpPr>
        <p:spPr>
          <a:xfrm>
            <a:off x="1413547" y="4754940"/>
            <a:ext cx="2350772" cy="1569660"/>
          </a:xfrm>
          <a:prstGeom prst="rect">
            <a:avLst/>
          </a:prstGeom>
          <a:noFill/>
        </p:spPr>
        <p:txBody>
          <a:bodyPr wrap="non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Genes now</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used to direct</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polarized growth</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in </a:t>
            </a:r>
            <a:r>
              <a:rPr lang="en-US" sz="2400" b="1" dirty="0" err="1">
                <a:solidFill>
                  <a:srgbClr val="00B050"/>
                </a:solidFill>
                <a:effectLst>
                  <a:outerShdw blurRad="38100" dist="38100" dir="2700000" algn="tl">
                    <a:srgbClr val="000000">
                      <a:alpha val="43137"/>
                    </a:srgbClr>
                  </a:outerShdw>
                </a:effectLst>
                <a:latin typeface="Calibri" pitchFamily="34" charset="0"/>
                <a:cs typeface="Calibri" pitchFamily="34" charset="0"/>
              </a:rPr>
              <a:t>gravitropism</a:t>
            </a:r>
            <a:endPar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endParaRPr>
          </a:p>
        </p:txBody>
      </p:sp>
      <p:cxnSp>
        <p:nvCxnSpPr>
          <p:cNvPr id="21" name="Straight Connector 20"/>
          <p:cNvCxnSpPr/>
          <p:nvPr/>
        </p:nvCxnSpPr>
        <p:spPr>
          <a:xfrm rot="5400000">
            <a:off x="4232771" y="2426375"/>
            <a:ext cx="525264" cy="794"/>
          </a:xfrm>
          <a:prstGeom prst="line">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4290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flipV="1">
            <a:off x="44958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3048000" y="3145810"/>
            <a:ext cx="1295400" cy="1752600"/>
          </a:xfrm>
          <a:prstGeom prst="arc">
            <a:avLst>
              <a:gd name="adj1" fmla="val 10800021"/>
              <a:gd name="adj2" fmla="val 151170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p:cNvCxnSpPr>
            <a:stCxn id="24" idx="0"/>
          </p:cNvCxnSpPr>
          <p:nvPr/>
        </p:nvCxnSpPr>
        <p:spPr>
          <a:xfrm rot="16200000" flipH="1">
            <a:off x="2647949" y="4422156"/>
            <a:ext cx="800102" cy="1"/>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648200" y="3145810"/>
            <a:ext cx="1295400" cy="1752600"/>
          </a:xfrm>
          <a:prstGeom prst="arc">
            <a:avLst>
              <a:gd name="adj1" fmla="val 10878301"/>
              <a:gd name="adj2" fmla="val 151353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p:nvPr/>
        </p:nvCxnSpPr>
        <p:spPr>
          <a:xfrm rot="5400000">
            <a:off x="5536220" y="4391391"/>
            <a:ext cx="814853" cy="92"/>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94398" y="2862233"/>
            <a:ext cx="1111202"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Human</a:t>
            </a:r>
          </a:p>
        </p:txBody>
      </p:sp>
      <p:sp>
        <p:nvSpPr>
          <p:cNvPr id="31" name="TextBox 30"/>
          <p:cNvSpPr txBox="1"/>
          <p:nvPr/>
        </p:nvSpPr>
        <p:spPr>
          <a:xfrm>
            <a:off x="3886200" y="2011740"/>
            <a:ext cx="3733800" cy="461665"/>
          </a:xfrm>
          <a:prstGeom prst="rect">
            <a:avLst/>
          </a:prstGeom>
          <a:noFill/>
        </p:spPr>
        <p:txBody>
          <a:bodyPr wrap="squar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Set of genes in LCA</a:t>
            </a:r>
          </a:p>
        </p:txBody>
      </p:sp>
      <p:cxnSp>
        <p:nvCxnSpPr>
          <p:cNvPr id="34" name="Straight Arrow Connector 33"/>
          <p:cNvCxnSpPr/>
          <p:nvPr/>
        </p:nvCxnSpPr>
        <p:spPr>
          <a:xfrm>
            <a:off x="3733800" y="5279410"/>
            <a:ext cx="1447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87940" y="4831140"/>
            <a:ext cx="1776641" cy="830997"/>
          </a:xfrm>
          <a:prstGeom prst="rect">
            <a:avLst/>
          </a:prstGeom>
          <a:noFill/>
        </p:spPr>
        <p:txBody>
          <a:bodyPr wrap="none" rtlCol="0">
            <a:spAutoFit/>
          </a:bodyPr>
          <a:lstStyle/>
          <a:p>
            <a:pPr algn="ctr"/>
            <a:r>
              <a:rPr lang="en-US" sz="2400" b="1" dirty="0">
                <a:effectLst>
                  <a:outerShdw blurRad="38100" dist="38100" dir="2700000" algn="tl">
                    <a:srgbClr val="000000">
                      <a:alpha val="43137"/>
                    </a:srgbClr>
                  </a:outerShdw>
                </a:effectLst>
                <a:latin typeface="Calibri" pitchFamily="34" charset="0"/>
                <a:cs typeface="Calibri" pitchFamily="34" charset="0"/>
              </a:rPr>
              <a:t>Orthologous</a:t>
            </a:r>
          </a:p>
          <a:p>
            <a:pPr algn="ctr"/>
            <a:r>
              <a:rPr lang="en-US" sz="2400" b="1" dirty="0">
                <a:effectLst>
                  <a:outerShdw blurRad="38100" dist="38100" dir="2700000" algn="tl">
                    <a:srgbClr val="000000">
                      <a:alpha val="43137"/>
                    </a:srgbClr>
                  </a:outerShdw>
                </a:effectLst>
                <a:latin typeface="Calibri" pitchFamily="34" charset="0"/>
                <a:cs typeface="Calibri" pitchFamily="34" charset="0"/>
              </a:rPr>
              <a:t>genes</a:t>
            </a:r>
          </a:p>
        </p:txBody>
      </p:sp>
      <p:sp>
        <p:nvSpPr>
          <p:cNvPr id="25" name="Text Box 7"/>
          <p:cNvSpPr txBox="1">
            <a:spLocks noChangeArrowheads="1"/>
          </p:cNvSpPr>
          <p:nvPr/>
        </p:nvSpPr>
        <p:spPr bwMode="auto">
          <a:xfrm>
            <a:off x="0" y="0"/>
            <a:ext cx="9144000" cy="1077218"/>
          </a:xfrm>
          <a:prstGeom prst="rect">
            <a:avLst/>
          </a:prstGeom>
          <a:noFill/>
          <a:ln w="9525" algn="ctr">
            <a:noFill/>
            <a:miter lim="800000"/>
            <a:headEnd/>
            <a:tailEnd/>
          </a:ln>
          <a:effectLst/>
        </p:spPr>
        <p:txBody>
          <a:bodyPr wrap="square">
            <a:spAutoFit/>
          </a:bodyPr>
          <a:lstStyle/>
          <a:p>
            <a:pPr algn="ctr"/>
            <a:r>
              <a:rPr lang="en-US" sz="3200" b="1" dirty="0" err="1">
                <a:latin typeface="Calibri" pitchFamily="34" charset="0"/>
              </a:rPr>
              <a:t>Phenologs</a:t>
            </a:r>
            <a:r>
              <a:rPr lang="en-US" sz="3200" b="1" dirty="0">
                <a:latin typeface="Calibri" pitchFamily="34" charset="0"/>
              </a:rPr>
              <a:t> identify evolutionarily conserved systems of proteins relevant to particular traits/diseases. </a:t>
            </a:r>
          </a:p>
        </p:txBody>
      </p:sp>
      <p:sp>
        <p:nvSpPr>
          <p:cNvPr id="28"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521941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524315"/>
          </a:xfrm>
          <a:prstGeom prst="rect">
            <a:avLst/>
          </a:prstGeom>
          <a:noFill/>
        </p:spPr>
        <p:txBody>
          <a:bodyPr wrap="square" rtlCol="0">
            <a:spAutoFit/>
          </a:bodyPr>
          <a:lstStyle/>
          <a:p>
            <a:pPr algn="ctr"/>
            <a:r>
              <a:rPr lang="en-US" sz="4800" b="1" dirty="0">
                <a:latin typeface="Myriad Pro" panose="020B0503030403020204" pitchFamily="34" charset="0"/>
              </a:rPr>
              <a:t>Let’s talk about how such projects play out in practice.</a:t>
            </a:r>
          </a:p>
          <a:p>
            <a:pPr algn="ctr"/>
            <a:endParaRPr lang="en-US" sz="4800" b="1" dirty="0">
              <a:latin typeface="Myriad Pro" panose="020B0503030403020204" pitchFamily="34" charset="0"/>
            </a:endParaRPr>
          </a:p>
          <a:p>
            <a:pPr algn="ctr"/>
            <a:r>
              <a:rPr lang="en-US" sz="4800" b="1" dirty="0">
                <a:latin typeface="Myriad Pro" panose="020B0503030403020204" pitchFamily="34" charset="0"/>
              </a:rPr>
              <a:t>How are discoveries made?</a:t>
            </a:r>
          </a:p>
          <a:p>
            <a:pPr algn="ctr"/>
            <a:r>
              <a:rPr lang="en-US" sz="4800" b="1" dirty="0">
                <a:latin typeface="Myriad Pro" panose="020B0503030403020204" pitchFamily="34" charset="0"/>
              </a:rPr>
              <a:t>How do you computationally explore ideas?</a:t>
            </a:r>
          </a:p>
        </p:txBody>
      </p:sp>
    </p:spTree>
    <p:extLst>
      <p:ext uri="{BB962C8B-B14F-4D97-AF65-F5344CB8AC3E}">
        <p14:creationId xmlns:p14="http://schemas.microsoft.com/office/powerpoint/2010/main" val="2592784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740307"/>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a:pPr>
            <a:r>
              <a:rPr lang="en-US" sz="3200" b="1" dirty="0">
                <a:latin typeface="Myriad Pro" panose="020B0503030403020204" pitchFamily="34" charset="0"/>
              </a:rPr>
              <a:t>We had an idea, based on a puzzling observation:</a:t>
            </a:r>
          </a:p>
          <a:p>
            <a:r>
              <a:rPr lang="en-US" sz="800" b="1" dirty="0">
                <a:latin typeface="Myriad Pro" panose="020B0503030403020204" pitchFamily="34" charset="0"/>
              </a:rPr>
              <a:t> </a:t>
            </a:r>
          </a:p>
          <a:p>
            <a:pPr lvl="1"/>
            <a:r>
              <a:rPr lang="en-US" sz="3200" b="1" dirty="0">
                <a:latin typeface="Myriad Pro" panose="020B0503030403020204" pitchFamily="34" charset="0"/>
              </a:rPr>
              <a:t>Why do mutations in worm retinoblastoma genes induce ectopic vulva while a mutation in the human </a:t>
            </a:r>
            <a:r>
              <a:rPr lang="en-US" sz="3200" b="1" dirty="0" err="1">
                <a:latin typeface="Myriad Pro" panose="020B0503030403020204" pitchFamily="34" charset="0"/>
              </a:rPr>
              <a:t>ortholog</a:t>
            </a:r>
            <a:r>
              <a:rPr lang="en-US" sz="3200" b="1" dirty="0">
                <a:latin typeface="Myriad Pro" panose="020B0503030403020204" pitchFamily="34" charset="0"/>
              </a:rPr>
              <a:t> causes eye cancer?  </a:t>
            </a:r>
          </a:p>
          <a:p>
            <a:pPr lvl="1"/>
            <a:endParaRPr lang="en-US" sz="800" b="1" dirty="0">
              <a:latin typeface="Myriad Pro" panose="020B0503030403020204" pitchFamily="34" charset="0"/>
            </a:endParaRPr>
          </a:p>
          <a:p>
            <a:pPr lvl="1"/>
            <a:r>
              <a:rPr lang="en-US" sz="3200" b="1" dirty="0">
                <a:latin typeface="Myriad Pro" panose="020B0503030403020204" pitchFamily="34" charset="0"/>
              </a:rPr>
              <a:t>We weren’t interested in specific mechanism here, but rather the impact of organismal context on conserved systems.  In particular, </a:t>
            </a:r>
            <a:r>
              <a:rPr lang="en-US" sz="3200" b="1" i="1" dirty="0">
                <a:latin typeface="Myriad Pro" panose="020B0503030403020204" pitchFamily="34" charset="0"/>
              </a:rPr>
              <a:t>how do ever-more distant evolutionary models inform us about human disease?</a:t>
            </a:r>
          </a:p>
        </p:txBody>
      </p:sp>
    </p:spTree>
    <p:extLst>
      <p:ext uri="{BB962C8B-B14F-4D97-AF65-F5344CB8AC3E}">
        <p14:creationId xmlns:p14="http://schemas.microsoft.com/office/powerpoint/2010/main" val="4227171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19297590"/>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2"/>
            </a:pPr>
            <a:r>
              <a:rPr lang="en-US" sz="3200" b="1" dirty="0">
                <a:latin typeface="Myriad Pro" panose="020B0503030403020204" pitchFamily="34" charset="0"/>
              </a:rPr>
              <a:t>We thought about how this might be part of a large trend—does it illustrate a general principle? Could we could look for new cases systematically?</a:t>
            </a:r>
          </a:p>
          <a:p>
            <a:pPr marL="514350" indent="-514350">
              <a:buFont typeface="+mj-lt"/>
              <a:buAutoNum type="arabicPeriod" startAt="2"/>
            </a:pPr>
            <a:endParaRPr lang="en-US" sz="3200" b="1" dirty="0">
              <a:latin typeface="Myriad Pro" panose="020B0503030403020204" pitchFamily="34" charset="0"/>
            </a:endParaRPr>
          </a:p>
          <a:p>
            <a:pPr marL="514350" indent="-514350">
              <a:buFont typeface="+mj-lt"/>
              <a:buAutoNum type="arabicPeriod" startAt="2"/>
            </a:pPr>
            <a:r>
              <a:rPr lang="en-US" sz="3200" b="1" dirty="0">
                <a:latin typeface="Myriad Pro" panose="020B0503030403020204" pitchFamily="34" charset="0"/>
              </a:rPr>
              <a:t>We thought about other examples, mentally assembling what could serve as positive and negative control cases.  i.e. how to we decide if a systematic approach is working?</a:t>
            </a:r>
          </a:p>
          <a:p>
            <a:pPr marL="514350" indent="-514350">
              <a:buFont typeface="+mj-lt"/>
              <a:buAutoNum type="arabicPeriod" startAt="2"/>
            </a:pPr>
            <a:endParaRPr lang="en-US" sz="3200" b="1" dirty="0">
              <a:latin typeface="Myriad Pro" panose="020B0503030403020204" pitchFamily="34" charset="0"/>
            </a:endParaRPr>
          </a:p>
          <a:p>
            <a:pPr marL="514350" indent="-514350">
              <a:buFont typeface="+mj-lt"/>
              <a:buAutoNum type="arabicPeriod" startAt="2"/>
            </a:pPr>
            <a:endParaRPr lang="en-US" sz="3200" b="1" dirty="0">
              <a:latin typeface="Myriad Pro" panose="020B0503030403020204" pitchFamily="34" charset="0"/>
            </a:endParaRPr>
          </a:p>
          <a:p>
            <a:pPr marL="342900" indent="-342900">
              <a:buAutoNum type="arabicPeriod" startAt="2"/>
            </a:pPr>
            <a:r>
              <a:rPr lang="en-US" sz="3200" b="1" dirty="0">
                <a:latin typeface="Myriad Pro" panose="020B0503030403020204" pitchFamily="34" charset="0"/>
              </a:rPr>
              <a:t>A grad student (Kris </a:t>
            </a:r>
            <a:r>
              <a:rPr lang="en-US" sz="3200" b="1" dirty="0" err="1">
                <a:latin typeface="Myriad Pro" panose="020B0503030403020204" pitchFamily="34" charset="0"/>
              </a:rPr>
              <a:t>McGary</a:t>
            </a:r>
            <a:r>
              <a:rPr lang="en-US" sz="3200" b="1" dirty="0">
                <a:latin typeface="Myriad Pro" panose="020B0503030403020204" pitchFamily="34" charset="0"/>
              </a:rPr>
              <a:t>) started assembling relevant datasets.  We took heavy advantage of existing resources: model organism databases that had already pain-</a:t>
            </a:r>
            <a:r>
              <a:rPr lang="en-US" sz="3200" b="1" dirty="0" err="1">
                <a:latin typeface="Myriad Pro" panose="020B0503030403020204" pitchFamily="34" charset="0"/>
              </a:rPr>
              <a:t>stakingly</a:t>
            </a:r>
            <a:r>
              <a:rPr lang="en-US" sz="3200" b="1" dirty="0">
                <a:latin typeface="Myriad Pro" panose="020B0503030403020204" pitchFamily="34" charset="0"/>
              </a:rPr>
              <a:t> curated relevant data, large-scale screens reporting easy-to-process data.</a:t>
            </a:r>
          </a:p>
          <a:p>
            <a:pPr marL="342900" indent="-342900">
              <a:buAutoNum type="arabicPeriod" startAt="2"/>
            </a:pPr>
            <a:r>
              <a:rPr lang="en-US" sz="3200" b="1" dirty="0">
                <a:latin typeface="Myriad Pro" panose="020B0503030403020204" pitchFamily="34" charset="0"/>
              </a:rPr>
              <a:t>We started inventing/evaluating statistical models/algorithms, exploring the data and thinking about </a:t>
            </a:r>
            <a:r>
              <a:rPr lang="en-US" sz="3200" b="1" u="sng" dirty="0">
                <a:latin typeface="Myriad Pro" panose="020B0503030403020204" pitchFamily="34" charset="0"/>
              </a:rPr>
              <a:t>how</a:t>
            </a:r>
            <a:r>
              <a:rPr lang="en-US" sz="3200" b="1" dirty="0">
                <a:latin typeface="Myriad Pro" panose="020B0503030403020204" pitchFamily="34" charset="0"/>
              </a:rPr>
              <a:t> to search for the relevant trends.  We iterated steps 4/5 until we thought we understood the problem better.</a:t>
            </a:r>
          </a:p>
          <a:p>
            <a:pPr marL="342900" indent="-342900">
              <a:buAutoNum type="arabicPeriod" startAt="2"/>
            </a:pPr>
            <a:r>
              <a:rPr lang="en-US" sz="3200" b="1" dirty="0">
                <a:latin typeface="Myriad Pro" panose="020B0503030403020204" pitchFamily="34" charset="0"/>
              </a:rPr>
              <a:t>At some point, the lab bet a 6 pack of beer on the outcome:				Can we discover plant models of human disease?  </a:t>
            </a:r>
          </a:p>
          <a:p>
            <a:pPr marL="342900" indent="-342900">
              <a:buAutoNum type="arabicPeriod" startAt="2"/>
            </a:pPr>
            <a:r>
              <a:rPr lang="en-US" sz="3200" b="1" dirty="0">
                <a:latin typeface="Myriad Pro" panose="020B0503030403020204" pitchFamily="34" charset="0"/>
              </a:rPr>
              <a:t>The algorithms predicted some remarkable and crazy results.  We had no option but to test or reject the new predictions, so began testing, thanks to collaborators in the Wallingford lab willing to sink a few weeks into high-risk experiments.</a:t>
            </a:r>
          </a:p>
          <a:p>
            <a:pPr marL="342900" indent="-342900">
              <a:buAutoNum type="arabicPeriod" startAt="2"/>
            </a:pPr>
            <a:r>
              <a:rPr lang="en-US" sz="3200" b="1" dirty="0">
                <a:latin typeface="Myriad Pro" panose="020B0503030403020204" pitchFamily="34" charset="0"/>
              </a:rPr>
              <a:t>Some tests worked, some didn’t.  We went back &amp; thought about the ones that didn’t and refined how we prioritized the results.</a:t>
            </a:r>
          </a:p>
          <a:p>
            <a:pPr marL="342900" indent="-342900">
              <a:buAutoNum type="arabicPeriod" startAt="2"/>
            </a:pPr>
            <a:r>
              <a:rPr lang="en-US" sz="3200" b="1" dirty="0">
                <a:latin typeface="Myriad Pro" panose="020B0503030403020204" pitchFamily="34" charset="0"/>
              </a:rPr>
              <a:t>Iterate, iterate. Jackpot!  A plant model of deafness!  Shouting in the halls…</a:t>
            </a:r>
          </a:p>
        </p:txBody>
      </p:sp>
    </p:spTree>
    <p:extLst>
      <p:ext uri="{BB962C8B-B14F-4D97-AF65-F5344CB8AC3E}">
        <p14:creationId xmlns:p14="http://schemas.microsoft.com/office/powerpoint/2010/main" val="1253439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4524315"/>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4"/>
            </a:pPr>
            <a:r>
              <a:rPr lang="en-US" sz="3200" b="1" dirty="0">
                <a:latin typeface="Myriad Pro" panose="020B0503030403020204" pitchFamily="34" charset="0"/>
              </a:rPr>
              <a:t>A grad student (Kris </a:t>
            </a:r>
            <a:r>
              <a:rPr lang="en-US" sz="3200" b="1" dirty="0" err="1">
                <a:latin typeface="Myriad Pro" panose="020B0503030403020204" pitchFamily="34" charset="0"/>
              </a:rPr>
              <a:t>McGary</a:t>
            </a:r>
            <a:r>
              <a:rPr lang="en-US" sz="3200" b="1" dirty="0">
                <a:latin typeface="Myriad Pro" panose="020B0503030403020204" pitchFamily="34" charset="0"/>
              </a:rPr>
              <a:t>) started assembling relevant datasets.  We took heavy advantage of existing resources: model organism databases that had already pain-</a:t>
            </a:r>
            <a:r>
              <a:rPr lang="en-US" sz="3200" b="1" dirty="0" err="1">
                <a:latin typeface="Myriad Pro" panose="020B0503030403020204" pitchFamily="34" charset="0"/>
              </a:rPr>
              <a:t>stakingly</a:t>
            </a:r>
            <a:r>
              <a:rPr lang="en-US" sz="3200" b="1" dirty="0">
                <a:latin typeface="Myriad Pro" panose="020B0503030403020204" pitchFamily="34" charset="0"/>
              </a:rPr>
              <a:t> curated relevant data, large-scale screens reporting easy-to-process data.</a:t>
            </a:r>
          </a:p>
        </p:txBody>
      </p:sp>
    </p:spTree>
    <p:extLst>
      <p:ext uri="{BB962C8B-B14F-4D97-AF65-F5344CB8AC3E}">
        <p14:creationId xmlns:p14="http://schemas.microsoft.com/office/powerpoint/2010/main" val="3550671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155531"/>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5"/>
            </a:pPr>
            <a:r>
              <a:rPr lang="en-US" sz="3200" b="1" dirty="0">
                <a:latin typeface="Myriad Pro" panose="020B0503030403020204" pitchFamily="34" charset="0"/>
              </a:rPr>
              <a:t>We started inventing/evaluating statistical models/algorithms, exploring the data and thinking about </a:t>
            </a:r>
            <a:r>
              <a:rPr lang="en-US" sz="3200" b="1" u="sng" dirty="0">
                <a:latin typeface="Myriad Pro" panose="020B0503030403020204" pitchFamily="34" charset="0"/>
              </a:rPr>
              <a:t>how</a:t>
            </a:r>
            <a:r>
              <a:rPr lang="en-US" sz="3200" b="1" dirty="0">
                <a:latin typeface="Myriad Pro" panose="020B0503030403020204" pitchFamily="34" charset="0"/>
              </a:rPr>
              <a:t> to search for the relevant trends.  We iterated steps 4/5 until we thought we understood the problem better.</a:t>
            </a:r>
          </a:p>
          <a:p>
            <a:pPr marL="514350" indent="-514350">
              <a:buFont typeface="+mj-lt"/>
              <a:buAutoNum type="arabicPeriod" startAt="5"/>
            </a:pPr>
            <a:endParaRPr lang="en-US" sz="3200" b="1" dirty="0">
              <a:latin typeface="Myriad Pro" panose="020B0503030403020204" pitchFamily="34" charset="0"/>
            </a:endParaRPr>
          </a:p>
          <a:p>
            <a:pPr marL="514350" indent="-514350">
              <a:buFont typeface="+mj-lt"/>
              <a:buAutoNum type="arabicPeriod" startAt="5"/>
            </a:pPr>
            <a:r>
              <a:rPr lang="en-US" sz="3200" b="1" dirty="0">
                <a:latin typeface="Myriad Pro" panose="020B0503030403020204" pitchFamily="34" charset="0"/>
              </a:rPr>
              <a:t>At some point, the lab bet a 6 pack of beer on the outcome:</a:t>
            </a:r>
          </a:p>
          <a:p>
            <a:r>
              <a:rPr lang="en-US" sz="1000" b="1" dirty="0">
                <a:latin typeface="Myriad Pro" panose="020B0503030403020204" pitchFamily="34" charset="0"/>
              </a:rPr>
              <a:t>				</a:t>
            </a:r>
          </a:p>
          <a:p>
            <a:r>
              <a:rPr lang="en-US" sz="3200" b="1" dirty="0">
                <a:latin typeface="Myriad Pro" panose="020B0503030403020204" pitchFamily="34" charset="0"/>
              </a:rPr>
              <a:t>   Can we discover plant models of human disease?  </a:t>
            </a:r>
          </a:p>
        </p:txBody>
      </p:sp>
    </p:spTree>
    <p:extLst>
      <p:ext uri="{BB962C8B-B14F-4D97-AF65-F5344CB8AC3E}">
        <p14:creationId xmlns:p14="http://schemas.microsoft.com/office/powerpoint/2010/main" val="3777212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986528"/>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7"/>
            </a:pPr>
            <a:r>
              <a:rPr lang="en-US" sz="3200" b="1" dirty="0">
                <a:latin typeface="Myriad Pro" panose="020B0503030403020204" pitchFamily="34" charset="0"/>
              </a:rPr>
              <a:t>The algorithms predicted some remarkable and crazy results.  We had no option but to test or reject the new predictions, so began testing, thanks to collaborators in the Wallingford lab willing to sink a few weeks into high-risk experiments.</a:t>
            </a:r>
          </a:p>
          <a:p>
            <a:pPr marL="514350" indent="-514350">
              <a:buFont typeface="+mj-lt"/>
              <a:buAutoNum type="arabicPeriod" startAt="7"/>
            </a:pPr>
            <a:r>
              <a:rPr lang="en-US" sz="3200" b="1" dirty="0">
                <a:latin typeface="Myriad Pro" panose="020B0503030403020204" pitchFamily="34" charset="0"/>
              </a:rPr>
              <a:t>Some tests worked, some didn’t.  We went back &amp; thought about the ones that didn’t and refined how we prioritized the results.</a:t>
            </a:r>
          </a:p>
          <a:p>
            <a:pPr marL="514350" indent="-514350">
              <a:buFont typeface="+mj-lt"/>
              <a:buAutoNum type="arabicPeriod" startAt="7"/>
            </a:pPr>
            <a:r>
              <a:rPr lang="en-US" sz="3200" b="1" dirty="0">
                <a:latin typeface="Myriad Pro" panose="020B0503030403020204" pitchFamily="34" charset="0"/>
              </a:rPr>
              <a:t>Iterate, iterate. Jackpot!  A plant model of deafness!  Shouting in the halls…</a:t>
            </a:r>
          </a:p>
        </p:txBody>
      </p:sp>
    </p:spTree>
    <p:extLst>
      <p:ext uri="{BB962C8B-B14F-4D97-AF65-F5344CB8AC3E}">
        <p14:creationId xmlns:p14="http://schemas.microsoft.com/office/powerpoint/2010/main" val="3777212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66887" y="1065687"/>
            <a:ext cx="6691313" cy="5792313"/>
            <a:chOff x="1766887" y="1065687"/>
            <a:chExt cx="6691313" cy="5792313"/>
          </a:xfrm>
        </p:grpSpPr>
        <p:pic>
          <p:nvPicPr>
            <p:cNvPr id="26626" name="Picture 2"/>
            <p:cNvPicPr>
              <a:picLocks noChangeAspect="1" noChangeArrowheads="1"/>
            </p:cNvPicPr>
            <p:nvPr/>
          </p:nvPicPr>
          <p:blipFill>
            <a:blip r:embed="rId3"/>
            <a:srcRect/>
            <a:stretch>
              <a:fillRect/>
            </a:stretch>
          </p:blipFill>
          <p:spPr bwMode="auto">
            <a:xfrm>
              <a:off x="6043613" y="1065687"/>
              <a:ext cx="2414587" cy="5639913"/>
            </a:xfrm>
            <a:prstGeom prst="rect">
              <a:avLst/>
            </a:prstGeom>
            <a:noFill/>
            <a:ln w="9525" algn="ctr">
              <a:noFill/>
              <a:miter lim="800000"/>
              <a:headEnd/>
              <a:tailEnd/>
            </a:ln>
          </p:spPr>
        </p:pic>
        <p:sp>
          <p:nvSpPr>
            <p:cNvPr id="26627" name="Text Box 3"/>
            <p:cNvSpPr txBox="1">
              <a:spLocks noChangeArrowheads="1"/>
            </p:cNvSpPr>
            <p:nvPr/>
          </p:nvSpPr>
          <p:spPr bwMode="auto">
            <a:xfrm>
              <a:off x="6732588" y="6629400"/>
              <a:ext cx="1039812" cy="214313"/>
            </a:xfrm>
            <a:prstGeom prst="rect">
              <a:avLst/>
            </a:prstGeom>
            <a:noFill/>
            <a:ln w="9525" algn="ctr">
              <a:noFill/>
              <a:miter lim="800000"/>
              <a:headEnd/>
              <a:tailEnd/>
            </a:ln>
          </p:spPr>
          <p:txBody>
            <a:bodyPr wrap="none">
              <a:spAutoFit/>
            </a:bodyPr>
            <a:lstStyle/>
            <a:p>
              <a:r>
                <a:rPr lang="en-US" sz="800" dirty="0"/>
                <a:t>Dorling Kindersley </a:t>
              </a:r>
            </a:p>
          </p:txBody>
        </p:sp>
        <p:pic>
          <p:nvPicPr>
            <p:cNvPr id="26628" name="Picture 4"/>
            <p:cNvPicPr>
              <a:picLocks noChangeAspect="1" noChangeArrowheads="1"/>
            </p:cNvPicPr>
            <p:nvPr/>
          </p:nvPicPr>
          <p:blipFill>
            <a:blip r:embed="rId4"/>
            <a:srcRect/>
            <a:stretch>
              <a:fillRect/>
            </a:stretch>
          </p:blipFill>
          <p:spPr bwMode="auto">
            <a:xfrm>
              <a:off x="1846491" y="4267200"/>
              <a:ext cx="2424743" cy="2362200"/>
            </a:xfrm>
            <a:prstGeom prst="rect">
              <a:avLst/>
            </a:prstGeom>
            <a:noFill/>
            <a:ln w="9525" algn="ctr">
              <a:noFill/>
              <a:miter lim="800000"/>
              <a:headEnd/>
              <a:tailEnd/>
            </a:ln>
          </p:spPr>
        </p:pic>
        <p:sp>
          <p:nvSpPr>
            <p:cNvPr id="26629" name="Text Box 5"/>
            <p:cNvSpPr txBox="1">
              <a:spLocks noChangeArrowheads="1"/>
            </p:cNvSpPr>
            <p:nvPr/>
          </p:nvSpPr>
          <p:spPr bwMode="auto">
            <a:xfrm>
              <a:off x="1766887" y="6643688"/>
              <a:ext cx="1281113" cy="214312"/>
            </a:xfrm>
            <a:prstGeom prst="rect">
              <a:avLst/>
            </a:prstGeom>
            <a:noFill/>
            <a:ln w="9525" algn="ctr">
              <a:noFill/>
              <a:miter lim="800000"/>
              <a:headEnd/>
              <a:tailEnd/>
            </a:ln>
          </p:spPr>
          <p:txBody>
            <a:bodyPr wrap="none">
              <a:spAutoFit/>
            </a:bodyPr>
            <a:lstStyle/>
            <a:p>
              <a:r>
                <a:rPr lang="en-US" sz="800"/>
                <a:t>www.chemistryland.com</a:t>
              </a:r>
            </a:p>
          </p:txBody>
        </p:sp>
        <p:sp>
          <p:nvSpPr>
            <p:cNvPr id="26630" name="Text Box 6"/>
            <p:cNvSpPr txBox="1">
              <a:spLocks noChangeArrowheads="1"/>
            </p:cNvSpPr>
            <p:nvPr/>
          </p:nvSpPr>
          <p:spPr bwMode="auto">
            <a:xfrm>
              <a:off x="2209800" y="3565525"/>
              <a:ext cx="4027449" cy="400110"/>
            </a:xfrm>
            <a:prstGeom prst="rect">
              <a:avLst/>
            </a:prstGeom>
            <a:noFill/>
            <a:ln w="9525" algn="ctr">
              <a:noFill/>
              <a:miter lim="800000"/>
              <a:headEnd/>
              <a:tailEnd/>
            </a:ln>
          </p:spPr>
          <p:txBody>
            <a:bodyPr wrap="none">
              <a:spAutoFit/>
            </a:bodyPr>
            <a:lstStyle/>
            <a:p>
              <a:r>
                <a:rPr lang="en-US" sz="2000" b="1" dirty="0">
                  <a:latin typeface="Calibri" pitchFamily="34" charset="0"/>
                </a:rPr>
                <a:t>Can these really tell us about these?</a:t>
              </a:r>
            </a:p>
          </p:txBody>
        </p:sp>
        <p:sp>
          <p:nvSpPr>
            <p:cNvPr id="26631" name="Line 7"/>
            <p:cNvSpPr>
              <a:spLocks noChangeShapeType="1"/>
            </p:cNvSpPr>
            <p:nvPr/>
          </p:nvSpPr>
          <p:spPr bwMode="auto">
            <a:xfrm>
              <a:off x="3200400" y="3886200"/>
              <a:ext cx="0" cy="304800"/>
            </a:xfrm>
            <a:prstGeom prst="line">
              <a:avLst/>
            </a:prstGeom>
            <a:noFill/>
            <a:ln w="38100">
              <a:solidFill>
                <a:schemeClr val="tx1"/>
              </a:solidFill>
              <a:round/>
              <a:headEnd/>
              <a:tailEnd type="triangle" w="med" len="med"/>
            </a:ln>
          </p:spPr>
          <p:txBody>
            <a:bodyPr/>
            <a:lstStyle/>
            <a:p>
              <a:endParaRPr lang="en-US"/>
            </a:p>
          </p:txBody>
        </p:sp>
        <p:sp>
          <p:nvSpPr>
            <p:cNvPr id="26632" name="Freeform 8"/>
            <p:cNvSpPr>
              <a:spLocks/>
            </p:cNvSpPr>
            <p:nvPr/>
          </p:nvSpPr>
          <p:spPr bwMode="auto">
            <a:xfrm>
              <a:off x="5562600" y="3124200"/>
              <a:ext cx="762000" cy="508000"/>
            </a:xfrm>
            <a:custGeom>
              <a:avLst/>
              <a:gdLst>
                <a:gd name="T0" fmla="*/ 2147483647 w 344"/>
                <a:gd name="T1" fmla="*/ 2147483647 h 320"/>
                <a:gd name="T2" fmla="*/ 2147483647 w 344"/>
                <a:gd name="T3" fmla="*/ 2147483647 h 320"/>
                <a:gd name="T4" fmla="*/ 2147483647 w 344"/>
                <a:gd name="T5" fmla="*/ 2147483647 h 320"/>
                <a:gd name="T6" fmla="*/ 0 60000 65536"/>
                <a:gd name="T7" fmla="*/ 0 60000 65536"/>
                <a:gd name="T8" fmla="*/ 0 60000 65536"/>
                <a:gd name="T9" fmla="*/ 0 w 344"/>
                <a:gd name="T10" fmla="*/ 0 h 320"/>
                <a:gd name="T11" fmla="*/ 344 w 344"/>
                <a:gd name="T12" fmla="*/ 320 h 320"/>
              </a:gdLst>
              <a:ahLst/>
              <a:cxnLst>
                <a:cxn ang="T6">
                  <a:pos x="T0" y="T1"/>
                </a:cxn>
                <a:cxn ang="T7">
                  <a:pos x="T2" y="T3"/>
                </a:cxn>
                <a:cxn ang="T8">
                  <a:pos x="T4" y="T5"/>
                </a:cxn>
              </a:cxnLst>
              <a:rect l="T9" t="T10" r="T11" b="T12"/>
              <a:pathLst>
                <a:path w="344" h="320">
                  <a:moveTo>
                    <a:pt x="8" y="320"/>
                  </a:moveTo>
                  <a:cubicBezTo>
                    <a:pt x="4" y="192"/>
                    <a:pt x="0" y="64"/>
                    <a:pt x="56" y="32"/>
                  </a:cubicBezTo>
                  <a:cubicBezTo>
                    <a:pt x="112" y="0"/>
                    <a:pt x="296" y="112"/>
                    <a:pt x="344" y="128"/>
                  </a:cubicBezTo>
                </a:path>
              </a:pathLst>
            </a:custGeom>
            <a:noFill/>
            <a:ln w="38100">
              <a:solidFill>
                <a:schemeClr val="tx1"/>
              </a:solidFill>
              <a:round/>
              <a:headEnd/>
              <a:tailEnd type="triangle" w="med" len="med"/>
            </a:ln>
          </p:spPr>
          <p:txBody>
            <a:bodyPr/>
            <a:lstStyle/>
            <a:p>
              <a:endParaRPr lang="en-US"/>
            </a:p>
          </p:txBody>
        </p:sp>
      </p:grpSp>
      <p:sp>
        <p:nvSpPr>
          <p:cNvPr id="1836045" name="Text Box 13"/>
          <p:cNvSpPr txBox="1">
            <a:spLocks noChangeArrowheads="1"/>
          </p:cNvSpPr>
          <p:nvPr/>
        </p:nvSpPr>
        <p:spPr bwMode="auto">
          <a:xfrm>
            <a:off x="257389" y="-76200"/>
            <a:ext cx="8886612" cy="954107"/>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Last example: Yeast genes linked to statin sensitivity</a:t>
            </a:r>
          </a:p>
          <a:p>
            <a:pPr algn="ctr">
              <a:defRPr/>
            </a:pPr>
            <a:r>
              <a:rPr lang="en-US" sz="2800" b="1" dirty="0">
                <a:latin typeface="Calibri" pitchFamily="34" charset="0"/>
              </a:rPr>
              <a:t>predict blood vessel defects</a:t>
            </a:r>
          </a:p>
        </p:txBody>
      </p:sp>
      <p:sp>
        <p:nvSpPr>
          <p:cNvPr id="15" name="TextBox 14"/>
          <p:cNvSpPr txBox="1"/>
          <p:nvPr/>
        </p:nvSpPr>
        <p:spPr>
          <a:xfrm>
            <a:off x="1066800" y="2445603"/>
            <a:ext cx="3276600" cy="1015663"/>
          </a:xfrm>
          <a:prstGeom prst="rect">
            <a:avLst/>
          </a:prstGeom>
          <a:noFill/>
        </p:spPr>
        <p:txBody>
          <a:bodyPr wrap="square" rtlCol="0">
            <a:spAutoFit/>
          </a:bodyPr>
          <a:lstStyle/>
          <a:p>
            <a:pPr algn="ctr"/>
            <a:r>
              <a:rPr lang="en-US" sz="2000" dirty="0">
                <a:latin typeface="Calibri" pitchFamily="34" charset="0"/>
              </a:rPr>
              <a:t>The human versions of these yeast genes are </a:t>
            </a:r>
            <a:r>
              <a:rPr lang="en-US" sz="2000" u="sng" dirty="0">
                <a:latin typeface="Calibri" pitchFamily="34" charset="0"/>
              </a:rPr>
              <a:t>candidate angiogenesis genes</a:t>
            </a:r>
          </a:p>
        </p:txBody>
      </p:sp>
      <p:grpSp>
        <p:nvGrpSpPr>
          <p:cNvPr id="2" name="Group 1"/>
          <p:cNvGrpSpPr/>
          <p:nvPr/>
        </p:nvGrpSpPr>
        <p:grpSpPr>
          <a:xfrm>
            <a:off x="-152400" y="1024753"/>
            <a:ext cx="4337362" cy="1524345"/>
            <a:chOff x="152400" y="1024753"/>
            <a:chExt cx="3210922" cy="1128463"/>
          </a:xfrm>
        </p:grpSpPr>
        <p:pic>
          <p:nvPicPr>
            <p:cNvPr id="26634" name="Picture 10"/>
            <p:cNvPicPr>
              <a:picLocks noChangeAspect="1" noChangeArrowheads="1"/>
            </p:cNvPicPr>
            <p:nvPr/>
          </p:nvPicPr>
          <p:blipFill>
            <a:blip r:embed="rId5"/>
            <a:srcRect l="3475" t="3228" r="17376" b="51646"/>
            <a:stretch>
              <a:fillRect/>
            </a:stretch>
          </p:blipFill>
          <p:spPr bwMode="auto">
            <a:xfrm>
              <a:off x="287443" y="1024753"/>
              <a:ext cx="3075879" cy="943534"/>
            </a:xfrm>
            <a:prstGeom prst="rect">
              <a:avLst/>
            </a:prstGeom>
            <a:noFill/>
            <a:ln w="9525" algn="ctr">
              <a:noFill/>
              <a:miter lim="800000"/>
              <a:headEnd/>
              <a:tailEnd/>
            </a:ln>
          </p:spPr>
        </p:pic>
        <p:sp>
          <p:nvSpPr>
            <p:cNvPr id="21" name="Rectangle 20"/>
            <p:cNvSpPr/>
            <p:nvPr/>
          </p:nvSpPr>
          <p:spPr>
            <a:xfrm>
              <a:off x="152400" y="1752600"/>
              <a:ext cx="1024550" cy="40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rot="16200000" flipH="1">
            <a:off x="2514596" y="2189020"/>
            <a:ext cx="360223" cy="24938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 Box 12"/>
          <p:cNvSpPr txBox="1">
            <a:spLocks noChangeArrowheads="1"/>
          </p:cNvSpPr>
          <p:nvPr/>
        </p:nvSpPr>
        <p:spPr bwMode="auto">
          <a:xfrm>
            <a:off x="6553200" y="64770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a:t>
            </a:r>
          </a:p>
          <a:p>
            <a:pPr algn="r" eaLnBrk="1" hangingPunct="1"/>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5440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9"/>
          <p:cNvSpPr txBox="1">
            <a:spLocks noChangeArrowheads="1"/>
          </p:cNvSpPr>
          <p:nvPr/>
        </p:nvSpPr>
        <p:spPr bwMode="auto">
          <a:xfrm>
            <a:off x="2385104" y="4267200"/>
            <a:ext cx="4926798" cy="892552"/>
          </a:xfrm>
          <a:prstGeom prst="rect">
            <a:avLst/>
          </a:prstGeom>
          <a:noFill/>
          <a:ln w="9525" algn="ctr">
            <a:noFill/>
            <a:miter lim="800000"/>
            <a:headEnd/>
            <a:tailEnd/>
          </a:ln>
          <a:effectLst/>
        </p:spPr>
        <p:txBody>
          <a:bodyPr wrap="none">
            <a:spAutoFit/>
          </a:bodyPr>
          <a:lstStyle/>
          <a:p>
            <a:pPr algn="ctr">
              <a:defRPr/>
            </a:pPr>
            <a:r>
              <a:rPr lang="en-US" sz="2600" b="1" dirty="0">
                <a:latin typeface="Calibri" pitchFamily="34" charset="0"/>
              </a:rPr>
              <a:t>&amp; angiogenesis defects in cultured</a:t>
            </a:r>
          </a:p>
          <a:p>
            <a:pPr algn="ctr">
              <a:defRPr/>
            </a:pPr>
            <a:r>
              <a:rPr lang="en-US" sz="2600" b="1" dirty="0">
                <a:latin typeface="Calibri" pitchFamily="34" charset="0"/>
              </a:rPr>
              <a:t>human umbilical vein cells</a:t>
            </a:r>
          </a:p>
        </p:txBody>
      </p:sp>
      <p:sp>
        <p:nvSpPr>
          <p:cNvPr id="1532931" name="Text Box 3"/>
          <p:cNvSpPr txBox="1">
            <a:spLocks noChangeArrowheads="1"/>
          </p:cNvSpPr>
          <p:nvPr/>
        </p:nvSpPr>
        <p:spPr bwMode="auto">
          <a:xfrm>
            <a:off x="1811790" y="2286000"/>
            <a:ext cx="5671233" cy="523220"/>
          </a:xfrm>
          <a:prstGeom prst="rect">
            <a:avLst/>
          </a:prstGeom>
          <a:noFill/>
          <a:ln w="9525" algn="ctr">
            <a:noFill/>
            <a:miter lim="800000"/>
            <a:headEnd/>
            <a:tailEnd/>
          </a:ln>
          <a:effectLst/>
        </p:spPr>
        <p:txBody>
          <a:bodyPr wrap="none">
            <a:spAutoFit/>
          </a:bodyPr>
          <a:lstStyle/>
          <a:p>
            <a:pPr algn="ctr">
              <a:defRPr/>
            </a:pPr>
            <a:r>
              <a:rPr lang="en-US" sz="2800" b="1">
                <a:latin typeface="Calibri" pitchFamily="34" charset="0"/>
              </a:rPr>
              <a:t>hemorrhaging in later stage embryos</a:t>
            </a:r>
          </a:p>
        </p:txBody>
      </p:sp>
      <p:pic>
        <p:nvPicPr>
          <p:cNvPr id="28676" name="Picture 4"/>
          <p:cNvPicPr>
            <a:picLocks noChangeAspect="1" noChangeArrowheads="1"/>
          </p:cNvPicPr>
          <p:nvPr/>
        </p:nvPicPr>
        <p:blipFill>
          <a:blip r:embed="rId3"/>
          <a:srcRect/>
          <a:stretch>
            <a:fillRect/>
          </a:stretch>
        </p:blipFill>
        <p:spPr bwMode="auto">
          <a:xfrm>
            <a:off x="1143000" y="533400"/>
            <a:ext cx="6934200" cy="1774825"/>
          </a:xfrm>
          <a:prstGeom prst="rect">
            <a:avLst/>
          </a:prstGeom>
          <a:noFill/>
          <a:ln w="9525" algn="ctr">
            <a:noFill/>
            <a:miter lim="800000"/>
            <a:headEnd/>
            <a:tailEnd/>
          </a:ln>
        </p:spPr>
      </p:pic>
      <p:pic>
        <p:nvPicPr>
          <p:cNvPr id="28677" name="Picture 5"/>
          <p:cNvPicPr>
            <a:picLocks noChangeAspect="1" noChangeArrowheads="1"/>
          </p:cNvPicPr>
          <p:nvPr/>
        </p:nvPicPr>
        <p:blipFill>
          <a:blip r:embed="rId4"/>
          <a:srcRect/>
          <a:stretch>
            <a:fillRect/>
          </a:stretch>
        </p:blipFill>
        <p:spPr bwMode="auto">
          <a:xfrm>
            <a:off x="1143000" y="2751138"/>
            <a:ext cx="6934200" cy="1592262"/>
          </a:xfrm>
          <a:prstGeom prst="rect">
            <a:avLst/>
          </a:prstGeom>
          <a:noFill/>
          <a:ln w="9525" algn="ctr">
            <a:noFill/>
            <a:miter lim="800000"/>
            <a:headEnd/>
            <a:tailEnd/>
          </a:ln>
        </p:spPr>
      </p:pic>
      <p:pic>
        <p:nvPicPr>
          <p:cNvPr id="28678" name="Picture 6"/>
          <p:cNvPicPr>
            <a:picLocks noChangeAspect="1" noChangeArrowheads="1"/>
          </p:cNvPicPr>
          <p:nvPr/>
        </p:nvPicPr>
        <p:blipFill>
          <a:blip r:embed="rId5"/>
          <a:srcRect/>
          <a:stretch>
            <a:fillRect/>
          </a:stretch>
        </p:blipFill>
        <p:spPr bwMode="auto">
          <a:xfrm>
            <a:off x="1143000" y="5029200"/>
            <a:ext cx="6934200" cy="1612900"/>
          </a:xfrm>
          <a:prstGeom prst="rect">
            <a:avLst/>
          </a:prstGeom>
          <a:noFill/>
          <a:ln w="9525" algn="ctr">
            <a:noFill/>
            <a:miter lim="800000"/>
            <a:headEnd/>
            <a:tailEnd/>
          </a:ln>
        </p:spPr>
      </p:pic>
      <p:sp>
        <p:nvSpPr>
          <p:cNvPr id="1532935" name="Rectangle 7"/>
          <p:cNvSpPr>
            <a:spLocks noChangeArrowheads="1"/>
          </p:cNvSpPr>
          <p:nvPr/>
        </p:nvSpPr>
        <p:spPr bwMode="auto">
          <a:xfrm>
            <a:off x="838200" y="2362200"/>
            <a:ext cx="7467600" cy="20574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1532938" name="Rectangle 10"/>
          <p:cNvSpPr>
            <a:spLocks noChangeArrowheads="1"/>
          </p:cNvSpPr>
          <p:nvPr/>
        </p:nvSpPr>
        <p:spPr bwMode="auto">
          <a:xfrm>
            <a:off x="304800" y="4343400"/>
            <a:ext cx="8610600" cy="22860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11" name="Text Box 2"/>
          <p:cNvSpPr txBox="1">
            <a:spLocks noChangeArrowheads="1"/>
          </p:cNvSpPr>
          <p:nvPr/>
        </p:nvSpPr>
        <p:spPr bwMode="auto">
          <a:xfrm>
            <a:off x="-118319" y="0"/>
            <a:ext cx="9329606" cy="523220"/>
          </a:xfrm>
          <a:prstGeom prst="rect">
            <a:avLst/>
          </a:prstGeom>
          <a:noFill/>
          <a:ln w="9525" algn="ctr">
            <a:noFill/>
            <a:miter lim="800000"/>
            <a:headEnd/>
            <a:tailEnd/>
          </a:ln>
          <a:effectLst/>
        </p:spPr>
        <p:txBody>
          <a:bodyPr wrap="none">
            <a:spAutoFit/>
          </a:bodyPr>
          <a:lstStyle/>
          <a:p>
            <a:pPr algn="ctr">
              <a:defRPr/>
            </a:pPr>
            <a:r>
              <a:rPr lang="en-US" sz="2800" b="1" dirty="0">
                <a:latin typeface="Calibri" pitchFamily="34" charset="0"/>
              </a:rPr>
              <a:t>Disrupting the SOX13 gene causes strong blood vessel defects</a:t>
            </a:r>
          </a:p>
        </p:txBody>
      </p:sp>
      <p:sp>
        <p:nvSpPr>
          <p:cNvPr id="14" name="Text Box 12"/>
          <p:cNvSpPr txBox="1">
            <a:spLocks noChangeArrowheads="1"/>
          </p:cNvSpPr>
          <p:nvPr/>
        </p:nvSpPr>
        <p:spPr bwMode="auto">
          <a:xfrm>
            <a:off x="6553200" y="64770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a:t>
            </a:r>
          </a:p>
          <a:p>
            <a:pPr algn="r" eaLnBrk="1" hangingPunct="1"/>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7308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329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32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935" grpId="0" animBg="1"/>
      <p:bldP spid="15329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0"/>
            <a:ext cx="9144000" cy="6986528"/>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My opinion, FWIW, is that “research parasites” are</a:t>
            </a:r>
          </a:p>
          <a:p>
            <a:pPr algn="ctr">
              <a:defRPr/>
            </a:pPr>
            <a:endParaRPr lang="en-US" sz="2800" b="1" dirty="0">
              <a:latin typeface="Calibri" pitchFamily="34" charset="0"/>
            </a:endParaRPr>
          </a:p>
          <a:p>
            <a:pPr>
              <a:defRPr/>
            </a:pPr>
            <a:r>
              <a:rPr lang="en-US" sz="2800" b="1" dirty="0">
                <a:latin typeface="Calibri" pitchFamily="34" charset="0"/>
              </a:rPr>
              <a:t>1. Independent and often highly rigorous scientists</a:t>
            </a:r>
          </a:p>
          <a:p>
            <a:pPr>
              <a:defRPr/>
            </a:pPr>
            <a:r>
              <a:rPr lang="en-US" sz="2800" b="1" dirty="0">
                <a:latin typeface="Calibri" pitchFamily="34" charset="0"/>
              </a:rPr>
              <a:t>2. Essential to the scientific process, especially when they</a:t>
            </a:r>
          </a:p>
          <a:p>
            <a:pPr>
              <a:defRPr/>
            </a:pPr>
            <a:r>
              <a:rPr lang="en-US" sz="2800" b="1" dirty="0">
                <a:latin typeface="Calibri" pitchFamily="34" charset="0"/>
              </a:rPr>
              <a:t>3. Independently test the original authors’ analyses. Often,</a:t>
            </a:r>
          </a:p>
          <a:p>
            <a:pPr>
              <a:defRPr/>
            </a:pPr>
            <a:r>
              <a:rPr lang="en-US" sz="2800" b="1" dirty="0">
                <a:latin typeface="Calibri" pitchFamily="34" charset="0"/>
              </a:rPr>
              <a:t>4. They approach analyses with different starting biases, so</a:t>
            </a:r>
          </a:p>
          <a:p>
            <a:pPr>
              <a:defRPr/>
            </a:pPr>
            <a:r>
              <a:rPr lang="en-US" sz="2800" b="1" dirty="0">
                <a:latin typeface="Calibri" pitchFamily="34" charset="0"/>
              </a:rPr>
              <a:t>5. Can contribute entirely new interpretations of the original studies, and </a:t>
            </a:r>
          </a:p>
          <a:p>
            <a:pPr>
              <a:defRPr/>
            </a:pPr>
            <a:r>
              <a:rPr lang="en-US" sz="2800" b="1" dirty="0">
                <a:latin typeface="Calibri" pitchFamily="34" charset="0"/>
              </a:rPr>
              <a:t>6. Find entirely unanticipated uses for published data</a:t>
            </a:r>
          </a:p>
          <a:p>
            <a:pPr algn="ctr">
              <a:defRPr/>
            </a:pPr>
            <a:endParaRPr lang="en-US" sz="2800" b="1" dirty="0">
              <a:latin typeface="Calibri" pitchFamily="34" charset="0"/>
            </a:endParaRPr>
          </a:p>
          <a:p>
            <a:pPr algn="ctr">
              <a:defRPr/>
            </a:pPr>
            <a:r>
              <a:rPr lang="en-US" sz="2800" b="1" dirty="0">
                <a:latin typeface="Calibri" pitchFamily="34" charset="0"/>
              </a:rPr>
              <a:t>IMO, the act of publishing data in a peer-reviewed journal</a:t>
            </a:r>
          </a:p>
          <a:p>
            <a:pPr algn="ctr">
              <a:defRPr/>
            </a:pPr>
            <a:r>
              <a:rPr lang="en-US" sz="2800" b="1" dirty="0">
                <a:latin typeface="Calibri" pitchFamily="34" charset="0"/>
              </a:rPr>
              <a:t>commits you to release that data for public</a:t>
            </a:r>
          </a:p>
          <a:p>
            <a:pPr algn="ctr">
              <a:defRPr/>
            </a:pPr>
            <a:r>
              <a:rPr lang="en-US" sz="2800" b="1" dirty="0">
                <a:latin typeface="Calibri" pitchFamily="34" charset="0"/>
              </a:rPr>
              <a:t>inspection, reproducibility studies, re-analysis, and many unanticipated new uses.</a:t>
            </a:r>
          </a:p>
          <a:p>
            <a:pPr algn="ctr">
              <a:defRPr/>
            </a:pPr>
            <a:endParaRPr lang="en-US" sz="2800" b="1" dirty="0">
              <a:latin typeface="Calibri" pitchFamily="34" charset="0"/>
            </a:endParaRPr>
          </a:p>
          <a:p>
            <a:pPr algn="ctr">
              <a:defRPr/>
            </a:pPr>
            <a:r>
              <a:rPr lang="en-US" sz="2800" b="1" dirty="0">
                <a:latin typeface="Calibri" pitchFamily="34" charset="0"/>
              </a:rPr>
              <a:t>Science is improved when this happens.</a:t>
            </a:r>
          </a:p>
        </p:txBody>
      </p:sp>
    </p:spTree>
    <p:extLst>
      <p:ext uri="{BB962C8B-B14F-4D97-AF65-F5344CB8AC3E}">
        <p14:creationId xmlns:p14="http://schemas.microsoft.com/office/powerpoint/2010/main" val="3136129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1180743"/>
            <a:ext cx="1885324" cy="830997"/>
          </a:xfrm>
          <a:prstGeom prst="rect">
            <a:avLst/>
          </a:prstGeom>
          <a:noFill/>
        </p:spPr>
        <p:txBody>
          <a:bodyPr wrap="none" rtlCol="0">
            <a:spAutoFit/>
          </a:bodyPr>
          <a:lstStyle/>
          <a:p>
            <a:pPr algn="ctr"/>
            <a:r>
              <a:rPr lang="en-US" sz="2400" b="1" dirty="0">
                <a:effectLst>
                  <a:outerShdw blurRad="38100" dist="38100" dir="2700000" algn="tl">
                    <a:srgbClr val="000000">
                      <a:alpha val="43137"/>
                    </a:srgbClr>
                  </a:outerShdw>
                </a:effectLst>
                <a:latin typeface="Calibri" pitchFamily="34" charset="0"/>
                <a:cs typeface="Calibri" pitchFamily="34" charset="0"/>
              </a:rPr>
              <a:t>Last common</a:t>
            </a:r>
          </a:p>
          <a:p>
            <a:pPr algn="ctr"/>
            <a:r>
              <a:rPr lang="en-US" sz="2400" b="1" dirty="0">
                <a:effectLst>
                  <a:outerShdw blurRad="38100" dist="38100" dir="2700000" algn="tl">
                    <a:srgbClr val="000000">
                      <a:alpha val="43137"/>
                    </a:srgbClr>
                  </a:outerShdw>
                </a:effectLst>
                <a:latin typeface="Calibri" pitchFamily="34" charset="0"/>
                <a:cs typeface="Calibri" pitchFamily="34" charset="0"/>
              </a:rPr>
              <a:t>ancestor</a:t>
            </a:r>
          </a:p>
        </p:txBody>
      </p:sp>
      <p:sp>
        <p:nvSpPr>
          <p:cNvPr id="4" name="TextBox 3"/>
          <p:cNvSpPr txBox="1"/>
          <p:nvPr/>
        </p:nvSpPr>
        <p:spPr>
          <a:xfrm>
            <a:off x="2438400" y="2862233"/>
            <a:ext cx="1111202"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Human</a:t>
            </a:r>
          </a:p>
        </p:txBody>
      </p:sp>
      <p:cxnSp>
        <p:nvCxnSpPr>
          <p:cNvPr id="9" name="Straight Connector 8"/>
          <p:cNvCxnSpPr/>
          <p:nvPr/>
        </p:nvCxnSpPr>
        <p:spPr>
          <a:xfrm rot="5400000">
            <a:off x="4385171" y="2197775"/>
            <a:ext cx="525264" cy="794"/>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5814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H="1" flipV="1">
            <a:off x="46482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461371" y="2426375"/>
            <a:ext cx="525264" cy="794"/>
          </a:xfrm>
          <a:prstGeom prst="line">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6576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flipV="1">
            <a:off x="47244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3276600" y="3145810"/>
            <a:ext cx="1295400" cy="1752600"/>
          </a:xfrm>
          <a:prstGeom prst="arc">
            <a:avLst>
              <a:gd name="adj1" fmla="val 10800021"/>
              <a:gd name="adj2" fmla="val 151170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p:cNvCxnSpPr>
            <a:stCxn id="24" idx="0"/>
          </p:cNvCxnSpPr>
          <p:nvPr/>
        </p:nvCxnSpPr>
        <p:spPr>
          <a:xfrm rot="16200000" flipH="1">
            <a:off x="2876549" y="4422156"/>
            <a:ext cx="800102" cy="1"/>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876800" y="3145810"/>
            <a:ext cx="1295400" cy="1752600"/>
          </a:xfrm>
          <a:prstGeom prst="arc">
            <a:avLst>
              <a:gd name="adj1" fmla="val 10878301"/>
              <a:gd name="adj2" fmla="val 151353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p:nvPr/>
        </p:nvCxnSpPr>
        <p:spPr>
          <a:xfrm rot="5400000">
            <a:off x="5764820" y="4391391"/>
            <a:ext cx="814853" cy="92"/>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22998" y="2862233"/>
            <a:ext cx="855491"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Yeast</a:t>
            </a:r>
          </a:p>
        </p:txBody>
      </p:sp>
      <p:sp>
        <p:nvSpPr>
          <p:cNvPr id="31" name="TextBox 30"/>
          <p:cNvSpPr txBox="1"/>
          <p:nvPr/>
        </p:nvSpPr>
        <p:spPr>
          <a:xfrm>
            <a:off x="3886200" y="1905000"/>
            <a:ext cx="3733800" cy="830997"/>
          </a:xfrm>
          <a:prstGeom prst="rect">
            <a:avLst/>
          </a:prstGeom>
          <a:noFill/>
        </p:spPr>
        <p:txBody>
          <a:bodyPr wrap="squar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 module</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in LCA</a:t>
            </a:r>
          </a:p>
        </p:txBody>
      </p:sp>
      <p:cxnSp>
        <p:nvCxnSpPr>
          <p:cNvPr id="34" name="Straight Arrow Connector 33"/>
          <p:cNvCxnSpPr/>
          <p:nvPr/>
        </p:nvCxnSpPr>
        <p:spPr>
          <a:xfrm>
            <a:off x="3962400" y="5279410"/>
            <a:ext cx="1447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980142" y="4831140"/>
            <a:ext cx="1449436" cy="461665"/>
          </a:xfrm>
          <a:prstGeom prst="rect">
            <a:avLst/>
          </a:prstGeom>
          <a:noFill/>
        </p:spPr>
        <p:txBody>
          <a:bodyPr wrap="none" rtlCol="0">
            <a:spAutoFit/>
          </a:bodyPr>
          <a:lstStyle/>
          <a:p>
            <a:pPr algn="ctr"/>
            <a:r>
              <a:rPr lang="en-US" sz="2400" b="1" dirty="0" err="1">
                <a:effectLst>
                  <a:outerShdw blurRad="38100" dist="38100" dir="2700000" algn="tl">
                    <a:srgbClr val="000000">
                      <a:alpha val="43137"/>
                    </a:srgbClr>
                  </a:outerShdw>
                </a:effectLst>
                <a:latin typeface="Calibri" pitchFamily="34" charset="0"/>
                <a:cs typeface="Calibri" pitchFamily="34" charset="0"/>
              </a:rPr>
              <a:t>Orthologs</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30" name="Text Box 12"/>
          <p:cNvSpPr txBox="1">
            <a:spLocks noChangeArrowheads="1"/>
          </p:cNvSpPr>
          <p:nvPr/>
        </p:nvSpPr>
        <p:spPr bwMode="auto">
          <a:xfrm>
            <a:off x="6705600" y="6550223"/>
            <a:ext cx="2676011" cy="307777"/>
          </a:xfrm>
          <a:prstGeom prst="rect">
            <a:avLst/>
          </a:prstGeom>
          <a:noFill/>
          <a:ln w="9525" algn="ctr">
            <a:noFill/>
            <a:miter lim="800000"/>
            <a:headEnd/>
            <a:tailEnd/>
          </a:ln>
        </p:spPr>
        <p:txBody>
          <a:bodyPr wrap="square">
            <a:spAutoFit/>
          </a:bodyPr>
          <a:lstStyle/>
          <a:p>
            <a:r>
              <a:rPr lang="en-US" sz="1400" dirty="0" err="1">
                <a:latin typeface="Calibri" pitchFamily="34" charset="0"/>
              </a:rPr>
              <a:t>McGary</a:t>
            </a:r>
            <a:r>
              <a:rPr lang="en-US" sz="1400" dirty="0">
                <a:latin typeface="Calibri" pitchFamily="34" charset="0"/>
              </a:rPr>
              <a:t>, Park </a:t>
            </a:r>
            <a:r>
              <a:rPr lang="en-US" sz="1400" i="1" dirty="0">
                <a:latin typeface="Calibri" pitchFamily="34" charset="0"/>
              </a:rPr>
              <a:t>et al</a:t>
            </a:r>
            <a:r>
              <a:rPr lang="en-US" sz="1400" dirty="0">
                <a:latin typeface="Calibri" pitchFamily="34" charset="0"/>
              </a:rPr>
              <a:t>. </a:t>
            </a:r>
            <a:r>
              <a:rPr lang="en-US" sz="1400" i="1" dirty="0">
                <a:latin typeface="Calibri" pitchFamily="34" charset="0"/>
              </a:rPr>
              <a:t>PNAS </a:t>
            </a:r>
            <a:r>
              <a:rPr lang="en-US" sz="1400" dirty="0">
                <a:latin typeface="Calibri" pitchFamily="34" charset="0"/>
              </a:rPr>
              <a:t>(2010)</a:t>
            </a:r>
          </a:p>
        </p:txBody>
      </p:sp>
      <p:pic>
        <p:nvPicPr>
          <p:cNvPr id="25" name="Picture 24" descr="human-davinci"/>
          <p:cNvPicPr>
            <a:picLocks noChangeAspect="1" noChangeArrowheads="1"/>
          </p:cNvPicPr>
          <p:nvPr/>
        </p:nvPicPr>
        <p:blipFill>
          <a:blip r:embed="rId2"/>
          <a:srcRect l="7248" t="10773" r="9665" b="26933"/>
          <a:stretch>
            <a:fillRect/>
          </a:stretch>
        </p:blipFill>
        <p:spPr bwMode="auto">
          <a:xfrm>
            <a:off x="457200" y="2764810"/>
            <a:ext cx="1893888" cy="1905000"/>
          </a:xfrm>
          <a:prstGeom prst="rect">
            <a:avLst/>
          </a:prstGeom>
          <a:noFill/>
          <a:ln w="9525">
            <a:noFill/>
            <a:miter lim="800000"/>
            <a:headEnd/>
            <a:tailEnd/>
          </a:ln>
        </p:spPr>
      </p:pic>
      <p:pic>
        <p:nvPicPr>
          <p:cNvPr id="32" name="Picture 4"/>
          <p:cNvPicPr>
            <a:picLocks noChangeAspect="1" noChangeArrowheads="1"/>
          </p:cNvPicPr>
          <p:nvPr/>
        </p:nvPicPr>
        <p:blipFill>
          <a:blip r:embed="rId3"/>
          <a:srcRect/>
          <a:stretch>
            <a:fillRect/>
          </a:stretch>
        </p:blipFill>
        <p:spPr bwMode="auto">
          <a:xfrm>
            <a:off x="6858000" y="2937847"/>
            <a:ext cx="1600200" cy="1558925"/>
          </a:xfrm>
          <a:prstGeom prst="rect">
            <a:avLst/>
          </a:prstGeom>
          <a:noFill/>
          <a:ln w="9525" algn="ctr">
            <a:noFill/>
            <a:miter lim="800000"/>
            <a:headEnd/>
            <a:tailEnd/>
          </a:ln>
        </p:spPr>
      </p:pic>
      <p:sp>
        <p:nvSpPr>
          <p:cNvPr id="33" name="TextBox 32"/>
          <p:cNvSpPr txBox="1"/>
          <p:nvPr/>
        </p:nvSpPr>
        <p:spPr>
          <a:xfrm>
            <a:off x="1974293" y="4754940"/>
            <a:ext cx="1606658" cy="1200329"/>
          </a:xfrm>
          <a:prstGeom prst="rect">
            <a:avLst/>
          </a:prstGeom>
          <a:noFill/>
        </p:spPr>
        <p:txBody>
          <a:bodyPr wrap="non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Genes </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form blood</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vessels</a:t>
            </a:r>
          </a:p>
        </p:txBody>
      </p:sp>
      <p:sp>
        <p:nvSpPr>
          <p:cNvPr id="36" name="TextBox 35"/>
          <p:cNvSpPr txBox="1"/>
          <p:nvPr/>
        </p:nvSpPr>
        <p:spPr>
          <a:xfrm>
            <a:off x="5715000" y="4754940"/>
            <a:ext cx="1825050" cy="1200329"/>
          </a:xfrm>
          <a:prstGeom prst="rect">
            <a:avLst/>
          </a:prstGeom>
          <a:noFill/>
        </p:spPr>
        <p:txBody>
          <a:bodyPr wrap="non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Genes </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maintain cell</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walls</a:t>
            </a:r>
          </a:p>
        </p:txBody>
      </p:sp>
      <p:sp>
        <p:nvSpPr>
          <p:cNvPr id="37" name="Rectangle 36"/>
          <p:cNvSpPr/>
          <p:nvPr/>
        </p:nvSpPr>
        <p:spPr>
          <a:xfrm>
            <a:off x="-69056" y="-34619"/>
            <a:ext cx="9365456" cy="954107"/>
          </a:xfrm>
          <a:prstGeom prst="rect">
            <a:avLst/>
          </a:prstGeom>
        </p:spPr>
        <p:txBody>
          <a:bodyPr wrap="square">
            <a:spAutoFit/>
          </a:bodyPr>
          <a:lstStyle/>
          <a:p>
            <a:pPr algn="ctr"/>
            <a:r>
              <a:rPr lang="en-US" sz="2800" b="1" dirty="0">
                <a:latin typeface="Calibri" pitchFamily="34" charset="0"/>
              </a:rPr>
              <a:t>A yeast model of angiogenesis  =  example of a deeply conserved, but “repurposed” gene module</a:t>
            </a:r>
          </a:p>
        </p:txBody>
      </p:sp>
    </p:spTree>
    <p:extLst>
      <p:ext uri="{BB962C8B-B14F-4D97-AF65-F5344CB8AC3E}">
        <p14:creationId xmlns:p14="http://schemas.microsoft.com/office/powerpoint/2010/main" val="2125626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a:srcRect l="32609" t="36202" r="39803" b="19006"/>
          <a:stretch>
            <a:fillRect/>
          </a:stretch>
        </p:blipFill>
        <p:spPr bwMode="auto">
          <a:xfrm>
            <a:off x="6477000" y="3792392"/>
            <a:ext cx="1976067" cy="1700155"/>
          </a:xfrm>
          <a:prstGeom prst="rect">
            <a:avLst/>
          </a:prstGeom>
          <a:noFill/>
          <a:ln w="9525" algn="ctr">
            <a:noFill/>
            <a:miter lim="800000"/>
            <a:headEnd/>
            <a:tailEnd/>
          </a:ln>
        </p:spPr>
      </p:pic>
      <p:sp>
        <p:nvSpPr>
          <p:cNvPr id="1879047" name="Text Box 7"/>
          <p:cNvSpPr txBox="1">
            <a:spLocks noChangeArrowheads="1"/>
          </p:cNvSpPr>
          <p:nvPr/>
        </p:nvSpPr>
        <p:spPr bwMode="auto">
          <a:xfrm>
            <a:off x="0" y="373559"/>
            <a:ext cx="9144000" cy="769441"/>
          </a:xfrm>
          <a:prstGeom prst="rect">
            <a:avLst/>
          </a:prstGeom>
          <a:noFill/>
          <a:ln w="9525" algn="ctr">
            <a:noFill/>
            <a:miter lim="800000"/>
            <a:headEnd/>
            <a:tailEnd/>
          </a:ln>
          <a:effectLst/>
        </p:spPr>
        <p:txBody>
          <a:bodyPr wrap="square">
            <a:spAutoFit/>
          </a:bodyPr>
          <a:lstStyle/>
          <a:p>
            <a:pPr algn="ctr"/>
            <a:r>
              <a:rPr lang="en-US" sz="4400" b="1" dirty="0">
                <a:latin typeface="Calibri" pitchFamily="34" charset="0"/>
              </a:rPr>
              <a:t>The yeast/angiogenesis gene module</a:t>
            </a:r>
          </a:p>
        </p:txBody>
      </p:sp>
      <p:pic>
        <p:nvPicPr>
          <p:cNvPr id="154626" name="Picture 2"/>
          <p:cNvPicPr>
            <a:picLocks noChangeAspect="1" noChangeArrowheads="1"/>
          </p:cNvPicPr>
          <p:nvPr/>
        </p:nvPicPr>
        <p:blipFill>
          <a:blip r:embed="rId4"/>
          <a:srcRect/>
          <a:stretch>
            <a:fillRect/>
          </a:stretch>
        </p:blipFill>
        <p:spPr bwMode="auto">
          <a:xfrm>
            <a:off x="838200" y="1911147"/>
            <a:ext cx="5148263" cy="4032453"/>
          </a:xfrm>
          <a:prstGeom prst="rect">
            <a:avLst/>
          </a:prstGeom>
          <a:noFill/>
          <a:ln w="9525" cap="flat" cmpd="sng" algn="ctr">
            <a:noFill/>
            <a:prstDash val="solid"/>
            <a:miter lim="800000"/>
            <a:headEnd/>
            <a:tailEnd/>
          </a:ln>
          <a:effectLst/>
        </p:spPr>
      </p:pic>
      <p:cxnSp>
        <p:nvCxnSpPr>
          <p:cNvPr id="8" name="Straight Arrow Connector 7"/>
          <p:cNvCxnSpPr/>
          <p:nvPr/>
        </p:nvCxnSpPr>
        <p:spPr>
          <a:xfrm rot="10800000">
            <a:off x="3429000" y="4501947"/>
            <a:ext cx="2971800" cy="228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7772400" y="3739947"/>
            <a:ext cx="626660" cy="762000"/>
          </a:xfrm>
          <a:prstGeom prst="arc">
            <a:avLst>
              <a:gd name="adj1" fmla="val 16200000"/>
              <a:gd name="adj2" fmla="val 98801"/>
            </a:avLst>
          </a:pr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8305800" y="3511347"/>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05800" y="5263947"/>
            <a:ext cx="152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24600" y="3435147"/>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678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1447800" y="3244850"/>
            <a:ext cx="6196013" cy="3613150"/>
          </a:xfrm>
          <a:prstGeom prst="rect">
            <a:avLst/>
          </a:prstGeom>
          <a:noFill/>
          <a:ln w="9525" algn="ctr">
            <a:noFill/>
            <a:miter lim="800000"/>
            <a:headEnd/>
            <a:tailEnd/>
          </a:ln>
        </p:spPr>
      </p:pic>
      <p:sp>
        <p:nvSpPr>
          <p:cNvPr id="57347" name="Text Box 10"/>
          <p:cNvSpPr txBox="1">
            <a:spLocks noChangeArrowheads="1"/>
          </p:cNvSpPr>
          <p:nvPr/>
        </p:nvSpPr>
        <p:spPr bwMode="auto">
          <a:xfrm>
            <a:off x="-104775" y="3244850"/>
            <a:ext cx="1933575" cy="830263"/>
          </a:xfrm>
          <a:prstGeom prst="rect">
            <a:avLst/>
          </a:prstGeom>
          <a:noFill/>
          <a:ln w="9525" algn="ctr">
            <a:noFill/>
            <a:miter lim="800000"/>
            <a:headEnd/>
            <a:tailEnd/>
          </a:ln>
        </p:spPr>
        <p:txBody>
          <a:bodyPr wrap="none">
            <a:spAutoFit/>
          </a:bodyPr>
          <a:lstStyle/>
          <a:p>
            <a:pPr algn="ctr"/>
            <a:r>
              <a:rPr lang="en-US" b="1"/>
              <a:t>1144 assays from</a:t>
            </a:r>
          </a:p>
          <a:p>
            <a:pPr algn="ctr"/>
            <a:r>
              <a:rPr lang="en-US" b="1"/>
              <a:t>Hillenmeyer </a:t>
            </a:r>
            <a:r>
              <a:rPr lang="en-US" b="1" i="1"/>
              <a:t>et al.,</a:t>
            </a:r>
          </a:p>
          <a:p>
            <a:pPr algn="ctr"/>
            <a:r>
              <a:rPr lang="en-US" b="1" i="1"/>
              <a:t>Science</a:t>
            </a:r>
            <a:r>
              <a:rPr lang="en-US" b="1"/>
              <a:t> (2008)</a:t>
            </a:r>
          </a:p>
        </p:txBody>
      </p:sp>
      <p:pic>
        <p:nvPicPr>
          <p:cNvPr id="57348" name="Picture 17"/>
          <p:cNvPicPr>
            <a:picLocks noChangeAspect="1" noChangeArrowheads="1"/>
          </p:cNvPicPr>
          <p:nvPr/>
        </p:nvPicPr>
        <p:blipFill>
          <a:blip r:embed="rId3"/>
          <a:srcRect/>
          <a:stretch>
            <a:fillRect/>
          </a:stretch>
        </p:blipFill>
        <p:spPr bwMode="auto">
          <a:xfrm>
            <a:off x="7643813" y="3092450"/>
            <a:ext cx="1066800" cy="1039813"/>
          </a:xfrm>
          <a:prstGeom prst="rect">
            <a:avLst/>
          </a:prstGeom>
          <a:noFill/>
          <a:ln w="9525" algn="ctr">
            <a:noFill/>
            <a:miter lim="800000"/>
            <a:headEnd/>
            <a:tailEnd/>
          </a:ln>
        </p:spPr>
      </p:pic>
      <p:sp>
        <p:nvSpPr>
          <p:cNvPr id="57349" name="Text Box 18"/>
          <p:cNvSpPr txBox="1">
            <a:spLocks noChangeArrowheads="1"/>
          </p:cNvSpPr>
          <p:nvPr/>
        </p:nvSpPr>
        <p:spPr bwMode="auto">
          <a:xfrm>
            <a:off x="7796213" y="3975100"/>
            <a:ext cx="1017587" cy="184150"/>
          </a:xfrm>
          <a:prstGeom prst="rect">
            <a:avLst/>
          </a:prstGeom>
          <a:noFill/>
          <a:ln w="9525" algn="ctr">
            <a:noFill/>
            <a:miter lim="800000"/>
            <a:headEnd/>
            <a:tailEnd/>
          </a:ln>
        </p:spPr>
        <p:txBody>
          <a:bodyPr wrap="none">
            <a:spAutoFit/>
          </a:bodyPr>
          <a:lstStyle/>
          <a:p>
            <a:r>
              <a:rPr lang="en-US" sz="600"/>
              <a:t>www.chemistryland.com</a:t>
            </a:r>
          </a:p>
        </p:txBody>
      </p:sp>
      <p:sp>
        <p:nvSpPr>
          <p:cNvPr id="10" name="Text Box 11"/>
          <p:cNvSpPr txBox="1">
            <a:spLocks noChangeArrowheads="1"/>
          </p:cNvSpPr>
          <p:nvPr/>
        </p:nvSpPr>
        <p:spPr bwMode="auto">
          <a:xfrm>
            <a:off x="0" y="-76200"/>
            <a:ext cx="9144000" cy="830997"/>
          </a:xfrm>
          <a:prstGeom prst="rect">
            <a:avLst/>
          </a:prstGeom>
          <a:noFill/>
          <a:ln w="9525" algn="ctr">
            <a:noFill/>
            <a:miter lim="800000"/>
            <a:headEnd/>
            <a:tailEnd/>
          </a:ln>
          <a:effectLst/>
        </p:spPr>
        <p:txBody>
          <a:bodyPr>
            <a:spAutoFit/>
          </a:bodyPr>
          <a:lstStyle/>
          <a:p>
            <a:pPr algn="ctr">
              <a:defRPr/>
            </a:pPr>
            <a:r>
              <a:rPr lang="en-US" sz="2400" b="1" dirty="0">
                <a:effectLst>
                  <a:outerShdw blurRad="38100" dist="38100" dir="2700000" algn="tl">
                    <a:srgbClr val="C0C0C0"/>
                  </a:outerShdw>
                </a:effectLst>
              </a:rPr>
              <a:t>Chemicals that interact genetically with this module are candidate angiogenesis inhibitors</a:t>
            </a:r>
          </a:p>
        </p:txBody>
      </p:sp>
      <p:pic>
        <p:nvPicPr>
          <p:cNvPr id="57351" name="Picture 2"/>
          <p:cNvPicPr>
            <a:picLocks noChangeAspect="1" noChangeArrowheads="1"/>
          </p:cNvPicPr>
          <p:nvPr/>
        </p:nvPicPr>
        <p:blipFill>
          <a:blip r:embed="rId4"/>
          <a:srcRect/>
          <a:stretch>
            <a:fillRect/>
          </a:stretch>
        </p:blipFill>
        <p:spPr bwMode="auto">
          <a:xfrm>
            <a:off x="3200400" y="806450"/>
            <a:ext cx="2786063" cy="2178050"/>
          </a:xfrm>
          <a:prstGeom prst="rect">
            <a:avLst/>
          </a:prstGeom>
          <a:noFill/>
          <a:ln w="9525" algn="ctr">
            <a:noFill/>
            <a:miter lim="800000"/>
            <a:headEnd/>
            <a:tailEnd/>
          </a:ln>
        </p:spPr>
      </p:pic>
      <p:sp>
        <p:nvSpPr>
          <p:cNvPr id="11" name="Down Arrow 10"/>
          <p:cNvSpPr/>
          <p:nvPr/>
        </p:nvSpPr>
        <p:spPr>
          <a:xfrm>
            <a:off x="4343400" y="2787650"/>
            <a:ext cx="685800" cy="685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57873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l="51968" r="13228" b="62900"/>
          <a:stretch>
            <a:fillRect/>
          </a:stretch>
        </p:blipFill>
        <p:spPr bwMode="auto">
          <a:xfrm>
            <a:off x="3271838" y="2578100"/>
            <a:ext cx="2366962" cy="1155700"/>
          </a:xfrm>
          <a:prstGeom prst="rect">
            <a:avLst/>
          </a:prstGeom>
          <a:noFill/>
          <a:ln w="9525" algn="ctr">
            <a:noFill/>
            <a:miter lim="800000"/>
            <a:headEnd/>
            <a:tailEnd/>
          </a:ln>
        </p:spPr>
      </p:pic>
      <p:sp>
        <p:nvSpPr>
          <p:cNvPr id="53251" name="TextBox 2"/>
          <p:cNvSpPr txBox="1">
            <a:spLocks noChangeArrowheads="1"/>
          </p:cNvSpPr>
          <p:nvPr/>
        </p:nvSpPr>
        <p:spPr bwMode="auto">
          <a:xfrm>
            <a:off x="76200" y="3659187"/>
            <a:ext cx="8697061" cy="3108543"/>
          </a:xfrm>
          <a:prstGeom prst="rect">
            <a:avLst/>
          </a:prstGeom>
          <a:noFill/>
          <a:ln w="9525">
            <a:noFill/>
            <a:miter lim="800000"/>
            <a:headEnd/>
            <a:tailEnd/>
          </a:ln>
        </p:spPr>
        <p:txBody>
          <a:bodyPr wrap="none">
            <a:spAutoFit/>
          </a:bodyPr>
          <a:lstStyle/>
          <a:p>
            <a:pPr>
              <a:buFontTx/>
              <a:buChar char="-"/>
            </a:pPr>
            <a:endParaRPr lang="en-US" sz="2800" dirty="0">
              <a:latin typeface="Calibri" pitchFamily="34" charset="0"/>
            </a:endParaRPr>
          </a:p>
          <a:p>
            <a:endParaRPr lang="en-US" sz="2800" dirty="0">
              <a:latin typeface="Calibri" pitchFamily="34" charset="0"/>
            </a:endParaRPr>
          </a:p>
          <a:p>
            <a:pPr>
              <a:buFontTx/>
              <a:buChar char="-"/>
            </a:pPr>
            <a:r>
              <a:rPr lang="en-US" sz="2800" dirty="0">
                <a:latin typeface="Calibri" pitchFamily="34" charset="0"/>
              </a:rPr>
              <a:t> </a:t>
            </a:r>
            <a:r>
              <a:rPr lang="en-US" sz="2800" b="1" dirty="0">
                <a:latin typeface="Calibri" pitchFamily="34" charset="0"/>
              </a:rPr>
              <a:t>Approved by U.S. Food and Drug Administration in 1967</a:t>
            </a:r>
          </a:p>
          <a:p>
            <a:endParaRPr lang="en-US" sz="2800" dirty="0">
              <a:latin typeface="Calibri" pitchFamily="34" charset="0"/>
            </a:endParaRPr>
          </a:p>
          <a:p>
            <a:pPr>
              <a:buFontTx/>
              <a:buChar char="-"/>
            </a:pPr>
            <a:r>
              <a:rPr lang="en-US" sz="2800" dirty="0">
                <a:latin typeface="Calibri" pitchFamily="34" charset="0"/>
              </a:rPr>
              <a:t> Fungicide and </a:t>
            </a:r>
            <a:r>
              <a:rPr lang="en-US" sz="2800" dirty="0" err="1">
                <a:latin typeface="Calibri" pitchFamily="34" charset="0"/>
              </a:rPr>
              <a:t>parasiticide</a:t>
            </a:r>
            <a:endParaRPr lang="en-US" sz="2800" dirty="0">
              <a:latin typeface="Calibri" pitchFamily="34" charset="0"/>
            </a:endParaRPr>
          </a:p>
          <a:p>
            <a:pPr>
              <a:buFontTx/>
              <a:buChar char="-"/>
            </a:pPr>
            <a:r>
              <a:rPr lang="en-US" sz="2800" dirty="0">
                <a:latin typeface="Calibri" pitchFamily="34" charset="0"/>
              </a:rPr>
              <a:t> Not mutagenic or carcinogenic; 2 year dog safety trials</a:t>
            </a:r>
          </a:p>
          <a:p>
            <a:r>
              <a:rPr lang="en-US" sz="2800" dirty="0">
                <a:latin typeface="Calibri" pitchFamily="34" charset="0"/>
              </a:rPr>
              <a:t>- Off-patent, marketed as a generic</a:t>
            </a:r>
          </a:p>
        </p:txBody>
      </p:sp>
      <p:sp>
        <p:nvSpPr>
          <p:cNvPr id="4" name="Oval 3"/>
          <p:cNvSpPr/>
          <p:nvPr/>
        </p:nvSpPr>
        <p:spPr>
          <a:xfrm>
            <a:off x="0" y="4267200"/>
            <a:ext cx="91440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endParaRPr>
          </a:p>
        </p:txBody>
      </p:sp>
      <p:sp>
        <p:nvSpPr>
          <p:cNvPr id="5" name="TextBox 4"/>
          <p:cNvSpPr txBox="1"/>
          <p:nvPr/>
        </p:nvSpPr>
        <p:spPr>
          <a:xfrm>
            <a:off x="184361" y="1676400"/>
            <a:ext cx="8862106" cy="954107"/>
          </a:xfrm>
          <a:prstGeom prst="rect">
            <a:avLst/>
          </a:prstGeom>
          <a:noFill/>
        </p:spPr>
        <p:txBody>
          <a:bodyPr wrap="none">
            <a:spAutoFit/>
          </a:bodyPr>
          <a:lstStyle/>
          <a:p>
            <a:pPr algn="ctr">
              <a:defRPr/>
            </a:pPr>
            <a:r>
              <a:rPr lang="en-US" sz="2800" b="1" dirty="0">
                <a:latin typeface="Calibri" pitchFamily="34" charset="0"/>
              </a:rPr>
              <a:t>TBZ = </a:t>
            </a:r>
            <a:r>
              <a:rPr lang="en-US" sz="2800" b="1" dirty="0" err="1">
                <a:latin typeface="Calibri" pitchFamily="34" charset="0"/>
              </a:rPr>
              <a:t>thiabendazole</a:t>
            </a:r>
            <a:endParaRPr lang="en-US" sz="2800" b="1" dirty="0">
              <a:latin typeface="Calibri" pitchFamily="34" charset="0"/>
            </a:endParaRPr>
          </a:p>
          <a:p>
            <a:pPr algn="ctr">
              <a:defRPr/>
            </a:pPr>
            <a:r>
              <a:rPr lang="en-US" sz="2800" b="1" dirty="0">
                <a:latin typeface="Calibri" pitchFamily="34" charset="0"/>
              </a:rPr>
              <a:t>FDA-approved antifungal drug with 40 years of safety data</a:t>
            </a:r>
          </a:p>
        </p:txBody>
      </p:sp>
      <p:sp>
        <p:nvSpPr>
          <p:cNvPr id="6" name="Text Box 5"/>
          <p:cNvSpPr txBox="1">
            <a:spLocks noChangeArrowheads="1"/>
          </p:cNvSpPr>
          <p:nvPr/>
        </p:nvSpPr>
        <p:spPr bwMode="auto">
          <a:xfrm>
            <a:off x="0" y="76200"/>
            <a:ext cx="9144000" cy="954107"/>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Screening for drugs that interact genetically with this yeast module led us to identify a new angiogenesis inhibitor</a:t>
            </a:r>
          </a:p>
        </p:txBody>
      </p:sp>
    </p:spTree>
    <p:extLst>
      <p:ext uri="{BB962C8B-B14F-4D97-AF65-F5344CB8AC3E}">
        <p14:creationId xmlns:p14="http://schemas.microsoft.com/office/powerpoint/2010/main" val="569900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76199" y="86380"/>
            <a:ext cx="9220200" cy="1200329"/>
          </a:xfrm>
          <a:prstGeom prst="rect">
            <a:avLst/>
          </a:prstGeom>
          <a:noFill/>
          <a:ln w="9525" algn="ctr">
            <a:noFill/>
            <a:miter lim="800000"/>
            <a:headEnd/>
            <a:tailEnd/>
          </a:ln>
          <a:effectLst/>
        </p:spPr>
        <p:txBody>
          <a:bodyPr wrap="square">
            <a:spAutoFit/>
          </a:bodyPr>
          <a:lstStyle/>
          <a:p>
            <a:pPr algn="ctr">
              <a:defRPr/>
            </a:pPr>
            <a:r>
              <a:rPr lang="en-US" sz="3600" b="1" dirty="0">
                <a:solidFill>
                  <a:srgbClr val="FFFFFF"/>
                </a:solidFill>
                <a:effectLst>
                  <a:outerShdw blurRad="38100" dist="38100" dir="2700000" algn="tl">
                    <a:srgbClr val="C0C0C0"/>
                  </a:outerShdw>
                </a:effectLst>
                <a:latin typeface="Calibri" pitchFamily="34" charset="0"/>
              </a:rPr>
              <a:t>Imaging the blood vessels of a living, transgenic tadpole in a dish of water</a:t>
            </a:r>
          </a:p>
        </p:txBody>
      </p:sp>
      <p:pic>
        <p:nvPicPr>
          <p:cNvPr id="263170" name="Picture 2"/>
          <p:cNvPicPr>
            <a:picLocks noChangeAspect="1" noChangeArrowheads="1"/>
          </p:cNvPicPr>
          <p:nvPr/>
        </p:nvPicPr>
        <p:blipFill>
          <a:blip r:embed="rId2"/>
          <a:srcRect l="672" t="2652" r="672" b="2652"/>
          <a:stretch>
            <a:fillRect/>
          </a:stretch>
        </p:blipFill>
        <p:spPr bwMode="auto">
          <a:xfrm>
            <a:off x="61472" y="2239255"/>
            <a:ext cx="9021056" cy="2195073"/>
          </a:xfrm>
          <a:prstGeom prst="rect">
            <a:avLst/>
          </a:prstGeom>
          <a:noFill/>
          <a:ln w="9525">
            <a:noFill/>
            <a:miter lim="800000"/>
            <a:headEnd/>
            <a:tailEnd/>
          </a:ln>
          <a:effectLst/>
        </p:spPr>
      </p:pic>
      <p:sp>
        <p:nvSpPr>
          <p:cNvPr id="7" name="Rectangle 6"/>
          <p:cNvSpPr/>
          <p:nvPr/>
        </p:nvSpPr>
        <p:spPr>
          <a:xfrm>
            <a:off x="76200" y="2286000"/>
            <a:ext cx="4572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72400" y="2286000"/>
            <a:ext cx="12192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65458" y="4086477"/>
            <a:ext cx="1116701" cy="2346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 y="4343400"/>
            <a:ext cx="699230" cy="276999"/>
          </a:xfrm>
          <a:prstGeom prst="rect">
            <a:avLst/>
          </a:prstGeom>
          <a:noFill/>
        </p:spPr>
        <p:txBody>
          <a:bodyPr wrap="none" rtlCol="0">
            <a:spAutoFit/>
          </a:bodyPr>
          <a:lstStyle/>
          <a:p>
            <a:r>
              <a:rPr lang="en-US" sz="1200" dirty="0">
                <a:solidFill>
                  <a:srgbClr val="FFFFFF"/>
                </a:solidFill>
              </a:rPr>
              <a:t>200 </a:t>
            </a:r>
            <a:r>
              <a:rPr lang="en-US" sz="1200" dirty="0">
                <a:solidFill>
                  <a:srgbClr val="FFFFFF"/>
                </a:solidFill>
                <a:latin typeface="Symbol" pitchFamily="18" charset="2"/>
              </a:rPr>
              <a:t>m</a:t>
            </a:r>
            <a:r>
              <a:rPr lang="en-US" sz="1200" dirty="0">
                <a:solidFill>
                  <a:srgbClr val="FFFFFF"/>
                </a:solidFill>
              </a:rPr>
              <a:t>m</a:t>
            </a:r>
          </a:p>
        </p:txBody>
      </p:sp>
      <p:sp>
        <p:nvSpPr>
          <p:cNvPr id="12" name="TextBox 4"/>
          <p:cNvSpPr txBox="1">
            <a:spLocks noChangeArrowheads="1"/>
          </p:cNvSpPr>
          <p:nvPr/>
        </p:nvSpPr>
        <p:spPr bwMode="auto">
          <a:xfrm>
            <a:off x="4226719" y="6019800"/>
            <a:ext cx="5145881" cy="461665"/>
          </a:xfrm>
          <a:prstGeom prst="rect">
            <a:avLst/>
          </a:prstGeom>
          <a:noFill/>
          <a:ln w="9525">
            <a:noFill/>
            <a:miter lim="800000"/>
            <a:headEnd/>
            <a:tailEnd/>
          </a:ln>
        </p:spPr>
        <p:txBody>
          <a:bodyPr wrap="square">
            <a:spAutoFit/>
          </a:bodyPr>
          <a:lstStyle/>
          <a:p>
            <a:r>
              <a:rPr lang="en-US" sz="2400" i="1" dirty="0" err="1">
                <a:solidFill>
                  <a:srgbClr val="00FF00"/>
                </a:solidFill>
              </a:rPr>
              <a:t>kdr:GFP</a:t>
            </a:r>
            <a:r>
              <a:rPr lang="en-US" sz="2400" dirty="0">
                <a:solidFill>
                  <a:srgbClr val="00FF00"/>
                </a:solidFill>
              </a:rPr>
              <a:t> transgenic </a:t>
            </a:r>
            <a:r>
              <a:rPr lang="en-US" sz="2400" i="1" dirty="0" err="1">
                <a:solidFill>
                  <a:srgbClr val="00FF00"/>
                </a:solidFill>
              </a:rPr>
              <a:t>Xenopus</a:t>
            </a:r>
            <a:r>
              <a:rPr lang="en-US" sz="2400" i="1" dirty="0">
                <a:solidFill>
                  <a:srgbClr val="00FF00"/>
                </a:solidFill>
              </a:rPr>
              <a:t> </a:t>
            </a:r>
            <a:r>
              <a:rPr lang="en-US" sz="2400" i="1" dirty="0" err="1">
                <a:solidFill>
                  <a:srgbClr val="00FF00"/>
                </a:solidFill>
              </a:rPr>
              <a:t>laevis</a:t>
            </a:r>
            <a:endParaRPr lang="en-US" sz="2400" i="1" dirty="0">
              <a:solidFill>
                <a:srgbClr val="00FF00"/>
              </a:solidFill>
            </a:endParaRPr>
          </a:p>
        </p:txBody>
      </p:sp>
    </p:spTree>
    <p:extLst>
      <p:ext uri="{BB962C8B-B14F-4D97-AF65-F5344CB8AC3E}">
        <p14:creationId xmlns:p14="http://schemas.microsoft.com/office/powerpoint/2010/main" val="591157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pplemental Movie 1.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bwMode="auto">
          <a:xfrm>
            <a:off x="228600" y="1295400"/>
            <a:ext cx="4267200" cy="3200400"/>
          </a:xfrm>
          <a:prstGeom prst="rect">
            <a:avLst/>
          </a:prstGeom>
          <a:noFill/>
          <a:ln w="9525">
            <a:noFill/>
            <a:miter lim="800000"/>
            <a:headEnd/>
            <a:tailEnd/>
          </a:ln>
        </p:spPr>
      </p:pic>
      <p:pic>
        <p:nvPicPr>
          <p:cNvPr id="3" name="Supplemental Movie 2.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rcRect/>
          <a:stretch>
            <a:fillRect/>
          </a:stretch>
        </p:blipFill>
        <p:spPr bwMode="auto">
          <a:xfrm>
            <a:off x="4724400" y="1295400"/>
            <a:ext cx="4267200" cy="3200400"/>
          </a:xfrm>
          <a:prstGeom prst="rect">
            <a:avLst/>
          </a:prstGeom>
          <a:noFill/>
          <a:ln w="9525">
            <a:noFill/>
            <a:miter lim="800000"/>
            <a:headEnd/>
            <a:tailEnd/>
          </a:ln>
        </p:spPr>
      </p:pic>
      <p:sp>
        <p:nvSpPr>
          <p:cNvPr id="4" name="Text Box 11"/>
          <p:cNvSpPr txBox="1">
            <a:spLocks noChangeArrowheads="1"/>
          </p:cNvSpPr>
          <p:nvPr/>
        </p:nvSpPr>
        <p:spPr bwMode="auto">
          <a:xfrm>
            <a:off x="211342" y="-152400"/>
            <a:ext cx="8664168" cy="1200329"/>
          </a:xfrm>
          <a:prstGeom prst="rect">
            <a:avLst/>
          </a:prstGeom>
          <a:noFill/>
          <a:ln w="9525" algn="ctr">
            <a:noFill/>
            <a:miter lim="800000"/>
            <a:headEnd/>
            <a:tailEnd/>
          </a:ln>
          <a:effectLst/>
        </p:spPr>
        <p:txBody>
          <a:bodyPr wrap="none">
            <a:spAutoFit/>
          </a:bodyPr>
          <a:lstStyle/>
          <a:p>
            <a:pPr algn="ctr">
              <a:defRPr/>
            </a:pPr>
            <a:r>
              <a:rPr lang="en-US" sz="3600" b="1" dirty="0">
                <a:latin typeface="Calibri" pitchFamily="34" charset="0"/>
              </a:rPr>
              <a:t>TBZ disrupts vascular integrity, making</a:t>
            </a:r>
          </a:p>
          <a:p>
            <a:pPr algn="ctr">
              <a:defRPr/>
            </a:pPr>
            <a:r>
              <a:rPr lang="en-US" sz="3600" b="1" dirty="0">
                <a:latin typeface="Calibri" pitchFamily="34" charset="0"/>
              </a:rPr>
              <a:t>vascular endothelial cells retract &amp; round up</a:t>
            </a:r>
          </a:p>
        </p:txBody>
      </p:sp>
      <p:pic>
        <p:nvPicPr>
          <p:cNvPr id="33799" name="Picture 2"/>
          <p:cNvPicPr>
            <a:picLocks noChangeAspect="1" noChangeArrowheads="1"/>
          </p:cNvPicPr>
          <p:nvPr/>
        </p:nvPicPr>
        <p:blipFill>
          <a:blip r:embed="rId7"/>
          <a:srcRect t="47905" b="28365"/>
          <a:stretch>
            <a:fillRect/>
          </a:stretch>
        </p:blipFill>
        <p:spPr bwMode="auto">
          <a:xfrm>
            <a:off x="1066800" y="4970463"/>
            <a:ext cx="7962900" cy="1735137"/>
          </a:xfrm>
          <a:prstGeom prst="rect">
            <a:avLst/>
          </a:prstGeom>
          <a:noFill/>
          <a:ln w="9525" algn="ctr">
            <a:noFill/>
            <a:miter lim="800000"/>
            <a:headEnd/>
            <a:tailEnd/>
          </a:ln>
        </p:spPr>
      </p:pic>
      <p:sp>
        <p:nvSpPr>
          <p:cNvPr id="17" name="Down Arrow 16"/>
          <p:cNvSpPr/>
          <p:nvPr/>
        </p:nvSpPr>
        <p:spPr>
          <a:xfrm>
            <a:off x="6629400" y="4572000"/>
            <a:ext cx="533400" cy="381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endParaRPr>
          </a:p>
        </p:txBody>
      </p:sp>
      <p:sp>
        <p:nvSpPr>
          <p:cNvPr id="33797" name="Text Box 5"/>
          <p:cNvSpPr txBox="1">
            <a:spLocks noChangeArrowheads="1"/>
          </p:cNvSpPr>
          <p:nvPr/>
        </p:nvSpPr>
        <p:spPr bwMode="auto">
          <a:xfrm>
            <a:off x="161565" y="968315"/>
            <a:ext cx="2627066" cy="400110"/>
          </a:xfrm>
          <a:prstGeom prst="rect">
            <a:avLst/>
          </a:prstGeom>
          <a:noFill/>
          <a:ln w="9525" algn="ctr">
            <a:noFill/>
            <a:miter lim="800000"/>
            <a:headEnd/>
            <a:tailEnd/>
          </a:ln>
        </p:spPr>
        <p:txBody>
          <a:bodyPr wrap="none">
            <a:spAutoFit/>
          </a:bodyPr>
          <a:lstStyle/>
          <a:p>
            <a:r>
              <a:rPr lang="en-US" sz="2000" b="1" dirty="0">
                <a:latin typeface="Calibri" pitchFamily="34" charset="0"/>
              </a:rPr>
              <a:t>Control (DMSO carrier)</a:t>
            </a:r>
          </a:p>
        </p:txBody>
      </p:sp>
      <p:sp>
        <p:nvSpPr>
          <p:cNvPr id="33798" name="Text Box 6"/>
          <p:cNvSpPr txBox="1">
            <a:spLocks noChangeArrowheads="1"/>
          </p:cNvSpPr>
          <p:nvPr/>
        </p:nvSpPr>
        <p:spPr bwMode="auto">
          <a:xfrm>
            <a:off x="4724400" y="971490"/>
            <a:ext cx="760849" cy="400110"/>
          </a:xfrm>
          <a:prstGeom prst="rect">
            <a:avLst/>
          </a:prstGeom>
          <a:noFill/>
          <a:ln w="9525" algn="ctr">
            <a:noFill/>
            <a:miter lim="800000"/>
            <a:headEnd/>
            <a:tailEnd/>
          </a:ln>
        </p:spPr>
        <p:txBody>
          <a:bodyPr wrap="none">
            <a:spAutoFit/>
          </a:bodyPr>
          <a:lstStyle/>
          <a:p>
            <a:r>
              <a:rPr lang="en-US" sz="2000" b="1" dirty="0">
                <a:latin typeface="Calibri" pitchFamily="34" charset="0"/>
              </a:rPr>
              <a:t>+ TBZ</a:t>
            </a:r>
          </a:p>
        </p:txBody>
      </p:sp>
      <p:sp>
        <p:nvSpPr>
          <p:cNvPr id="9"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97941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p:cTn id="13"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b="41963"/>
          <a:stretch>
            <a:fillRect/>
          </a:stretch>
        </p:blipFill>
        <p:spPr bwMode="auto">
          <a:xfrm>
            <a:off x="380787" y="1143000"/>
            <a:ext cx="8237173" cy="3184125"/>
          </a:xfrm>
          <a:prstGeom prst="rect">
            <a:avLst/>
          </a:prstGeom>
          <a:noFill/>
          <a:ln w="9525" algn="ctr">
            <a:noFill/>
            <a:miter lim="800000"/>
            <a:headEnd/>
            <a:tailEnd/>
          </a:ln>
        </p:spPr>
      </p:pic>
      <p:sp>
        <p:nvSpPr>
          <p:cNvPr id="3" name="Text Box 21"/>
          <p:cNvSpPr txBox="1">
            <a:spLocks noChangeArrowheads="1"/>
          </p:cNvSpPr>
          <p:nvPr/>
        </p:nvSpPr>
        <p:spPr bwMode="auto">
          <a:xfrm>
            <a:off x="0" y="-76200"/>
            <a:ext cx="9144000" cy="1200329"/>
          </a:xfrm>
          <a:prstGeom prst="rect">
            <a:avLst/>
          </a:prstGeom>
          <a:noFill/>
          <a:ln w="9525" algn="ctr">
            <a:noFill/>
            <a:miter lim="800000"/>
            <a:headEnd/>
            <a:tailEnd/>
          </a:ln>
          <a:effectLst/>
        </p:spPr>
        <p:txBody>
          <a:bodyPr>
            <a:spAutoFit/>
          </a:bodyPr>
          <a:lstStyle/>
          <a:p>
            <a:pPr algn="ctr">
              <a:defRPr/>
            </a:pPr>
            <a:r>
              <a:rPr lang="en-US" sz="3600" b="1" dirty="0">
                <a:latin typeface="Calibri" pitchFamily="34" charset="0"/>
              </a:rPr>
              <a:t>TBZ slows human </a:t>
            </a:r>
            <a:r>
              <a:rPr lang="en-US" sz="3600" b="1" dirty="0" err="1">
                <a:latin typeface="Calibri" pitchFamily="34" charset="0"/>
              </a:rPr>
              <a:t>fibrosarcoma</a:t>
            </a:r>
            <a:r>
              <a:rPr lang="en-US" sz="3600" b="1" dirty="0">
                <a:latin typeface="Calibri" pitchFamily="34" charset="0"/>
              </a:rPr>
              <a:t> tumors</a:t>
            </a:r>
          </a:p>
          <a:p>
            <a:pPr algn="ctr">
              <a:defRPr/>
            </a:pPr>
            <a:r>
              <a:rPr lang="en-US" sz="3600" b="1" dirty="0">
                <a:latin typeface="Calibri" pitchFamily="34" charset="0"/>
              </a:rPr>
              <a:t>transplanted into immune-compromised mice</a:t>
            </a:r>
          </a:p>
        </p:txBody>
      </p:sp>
      <p:sp>
        <p:nvSpPr>
          <p:cNvPr id="54276" name="Text Box 37"/>
          <p:cNvSpPr txBox="1">
            <a:spLocks noChangeArrowheads="1"/>
          </p:cNvSpPr>
          <p:nvPr/>
        </p:nvSpPr>
        <p:spPr bwMode="auto">
          <a:xfrm>
            <a:off x="2854754" y="6291262"/>
            <a:ext cx="4114800" cy="461665"/>
          </a:xfrm>
          <a:prstGeom prst="rect">
            <a:avLst/>
          </a:prstGeom>
          <a:noFill/>
          <a:ln w="9525" algn="ctr">
            <a:noFill/>
            <a:miter lim="800000"/>
            <a:headEnd/>
            <a:tailEnd/>
          </a:ln>
        </p:spPr>
        <p:txBody>
          <a:bodyPr>
            <a:spAutoFit/>
          </a:bodyPr>
          <a:lstStyle/>
          <a:p>
            <a:pPr algn="ctr"/>
            <a:r>
              <a:rPr lang="en-US" sz="2400" dirty="0">
                <a:latin typeface="Calibri" pitchFamily="34" charset="0"/>
              </a:rPr>
              <a:t>Vasculature in tumor sections</a:t>
            </a:r>
          </a:p>
        </p:txBody>
      </p:sp>
      <p:sp>
        <p:nvSpPr>
          <p:cNvPr id="6" name="Rectangle 5"/>
          <p:cNvSpPr/>
          <p:nvPr/>
        </p:nvSpPr>
        <p:spPr>
          <a:xfrm>
            <a:off x="4267200" y="11430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7" name="Rectangle 6"/>
          <p:cNvSpPr/>
          <p:nvPr/>
        </p:nvSpPr>
        <p:spPr>
          <a:xfrm>
            <a:off x="6477000" y="41148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8" name="Rectangle 7"/>
          <p:cNvSpPr/>
          <p:nvPr/>
        </p:nvSpPr>
        <p:spPr>
          <a:xfrm>
            <a:off x="4781006" y="4114800"/>
            <a:ext cx="248194"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9" name="Rectangle 8"/>
          <p:cNvSpPr/>
          <p:nvPr/>
        </p:nvSpPr>
        <p:spPr>
          <a:xfrm>
            <a:off x="455022" y="1201783"/>
            <a:ext cx="302623" cy="2830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11" name="Rectangle 10"/>
          <p:cNvSpPr/>
          <p:nvPr/>
        </p:nvSpPr>
        <p:spPr>
          <a:xfrm>
            <a:off x="4800600" y="4114800"/>
            <a:ext cx="3505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pic>
        <p:nvPicPr>
          <p:cNvPr id="10" name="Picture 2"/>
          <p:cNvPicPr>
            <a:picLocks noChangeAspect="1" noChangeArrowheads="1"/>
          </p:cNvPicPr>
          <p:nvPr/>
        </p:nvPicPr>
        <p:blipFill rotWithShape="1">
          <a:blip r:embed="rId2"/>
          <a:srcRect t="66163" r="46774" b="501"/>
          <a:stretch/>
        </p:blipFill>
        <p:spPr bwMode="auto">
          <a:xfrm>
            <a:off x="2626154" y="4511040"/>
            <a:ext cx="4384246" cy="1828800"/>
          </a:xfrm>
          <a:prstGeom prst="rect">
            <a:avLst/>
          </a:prstGeom>
          <a:noFill/>
          <a:ln w="9525" algn="ctr">
            <a:noFill/>
            <a:miter lim="800000"/>
            <a:headEnd/>
            <a:tailEnd/>
          </a:ln>
        </p:spPr>
      </p:pic>
      <p:sp>
        <p:nvSpPr>
          <p:cNvPr id="2" name="TextBox 1"/>
          <p:cNvSpPr txBox="1"/>
          <p:nvPr/>
        </p:nvSpPr>
        <p:spPr>
          <a:xfrm>
            <a:off x="3124200" y="4419600"/>
            <a:ext cx="1128579" cy="461665"/>
          </a:xfrm>
          <a:prstGeom prst="rect">
            <a:avLst/>
          </a:prstGeom>
          <a:noFill/>
        </p:spPr>
        <p:txBody>
          <a:bodyPr wrap="none" rtlCol="0">
            <a:spAutoFit/>
          </a:bodyPr>
          <a:lstStyle/>
          <a:p>
            <a:r>
              <a:rPr lang="en-US" sz="2400" b="1" dirty="0">
                <a:solidFill>
                  <a:schemeClr val="bg1"/>
                </a:solidFill>
                <a:latin typeface="Calibri" pitchFamily="34" charset="0"/>
              </a:rPr>
              <a:t>Control</a:t>
            </a:r>
          </a:p>
        </p:txBody>
      </p:sp>
      <p:sp>
        <p:nvSpPr>
          <p:cNvPr id="13" name="TextBox 12"/>
          <p:cNvSpPr txBox="1"/>
          <p:nvPr/>
        </p:nvSpPr>
        <p:spPr>
          <a:xfrm>
            <a:off x="5486400" y="4419600"/>
            <a:ext cx="654538" cy="461665"/>
          </a:xfrm>
          <a:prstGeom prst="rect">
            <a:avLst/>
          </a:prstGeom>
          <a:noFill/>
        </p:spPr>
        <p:txBody>
          <a:bodyPr wrap="none" rtlCol="0">
            <a:spAutoFit/>
          </a:bodyPr>
          <a:lstStyle/>
          <a:p>
            <a:r>
              <a:rPr lang="en-US" sz="2400" b="1" dirty="0">
                <a:solidFill>
                  <a:schemeClr val="bg1"/>
                </a:solidFill>
                <a:latin typeface="Calibri" pitchFamily="34" charset="0"/>
              </a:rPr>
              <a:t>TBZ</a:t>
            </a:r>
          </a:p>
        </p:txBody>
      </p:sp>
      <p:sp>
        <p:nvSpPr>
          <p:cNvPr id="14"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2478912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304800" y="1879937"/>
            <a:ext cx="8501063" cy="4495800"/>
          </a:xfrm>
          <a:prstGeom prst="rect">
            <a:avLst/>
          </a:prstGeom>
          <a:noFill/>
          <a:ln w="9525" algn="ctr">
            <a:noFill/>
            <a:miter lim="800000"/>
            <a:headEnd/>
            <a:tailEnd/>
          </a:ln>
        </p:spPr>
      </p:pic>
      <p:sp>
        <p:nvSpPr>
          <p:cNvPr id="3" name="Rectangle 2"/>
          <p:cNvSpPr/>
          <p:nvPr/>
        </p:nvSpPr>
        <p:spPr>
          <a:xfrm>
            <a:off x="3200400" y="24133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4648200" y="62995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7239000" y="62995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5"/>
          <p:cNvSpPr txBox="1">
            <a:spLocks noChangeArrowheads="1"/>
          </p:cNvSpPr>
          <p:nvPr/>
        </p:nvSpPr>
        <p:spPr bwMode="auto">
          <a:xfrm>
            <a:off x="0" y="0"/>
            <a:ext cx="9144000" cy="1938992"/>
          </a:xfrm>
          <a:prstGeom prst="rect">
            <a:avLst/>
          </a:prstGeom>
          <a:noFill/>
          <a:ln w="9525" algn="ctr">
            <a:noFill/>
            <a:miter lim="800000"/>
            <a:headEnd/>
            <a:tailEnd/>
          </a:ln>
          <a:effectLst/>
        </p:spPr>
        <p:txBody>
          <a:bodyPr wrap="square">
            <a:spAutoFit/>
          </a:bodyPr>
          <a:lstStyle/>
          <a:p>
            <a:pPr algn="ctr">
              <a:defRPr/>
            </a:pPr>
            <a:r>
              <a:rPr lang="en-US" sz="4000" b="1" dirty="0">
                <a:effectLst>
                  <a:outerShdw blurRad="38100" dist="38100" dir="2700000" algn="tl">
                    <a:srgbClr val="C0C0C0"/>
                  </a:outerShdw>
                </a:effectLst>
                <a:latin typeface="Calibri" pitchFamily="34" charset="0"/>
              </a:rPr>
              <a:t>“Road map” to a new vascular disrupting agent, by mapping phenotypes across species</a:t>
            </a:r>
          </a:p>
        </p:txBody>
      </p:sp>
      <p:sp>
        <p:nvSpPr>
          <p:cNvPr id="7" name="Rectangle 6"/>
          <p:cNvSpPr/>
          <p:nvPr/>
        </p:nvSpPr>
        <p:spPr>
          <a:xfrm>
            <a:off x="762000" y="3403937"/>
            <a:ext cx="2438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29000" y="3175337"/>
            <a:ext cx="2971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00800" y="3403937"/>
            <a:ext cx="2514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8200" y="5613737"/>
            <a:ext cx="2438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0" y="5842337"/>
            <a:ext cx="2590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5766137"/>
            <a:ext cx="2438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400" y="3099137"/>
            <a:ext cx="2580130" cy="707886"/>
          </a:xfrm>
          <a:prstGeom prst="rect">
            <a:avLst/>
          </a:prstGeom>
          <a:noFill/>
        </p:spPr>
        <p:txBody>
          <a:bodyPr wrap="none" rtlCol="0">
            <a:spAutoFit/>
          </a:bodyPr>
          <a:lstStyle/>
          <a:p>
            <a:pPr algn="ctr"/>
            <a:r>
              <a:rPr lang="en-US" sz="2000" b="1" dirty="0">
                <a:latin typeface="Calibri" pitchFamily="34" charset="0"/>
                <a:cs typeface="Calibri" pitchFamily="34" charset="0"/>
              </a:rPr>
              <a:t>Mouse genes linked to</a:t>
            </a:r>
          </a:p>
          <a:p>
            <a:pPr algn="ctr"/>
            <a:r>
              <a:rPr lang="en-US" sz="2000" b="1" dirty="0">
                <a:latin typeface="Calibri" pitchFamily="34" charset="0"/>
                <a:cs typeface="Calibri" pitchFamily="34" charset="0"/>
              </a:rPr>
              <a:t>angiogenesis…</a:t>
            </a:r>
          </a:p>
        </p:txBody>
      </p:sp>
      <p:sp>
        <p:nvSpPr>
          <p:cNvPr id="14" name="TextBox 13"/>
          <p:cNvSpPr txBox="1"/>
          <p:nvPr/>
        </p:nvSpPr>
        <p:spPr>
          <a:xfrm>
            <a:off x="3526706" y="3099137"/>
            <a:ext cx="2469715" cy="707886"/>
          </a:xfrm>
          <a:prstGeom prst="rect">
            <a:avLst/>
          </a:prstGeom>
          <a:noFill/>
        </p:spPr>
        <p:txBody>
          <a:bodyPr wrap="none" rtlCol="0">
            <a:spAutoFit/>
          </a:bodyPr>
          <a:lstStyle/>
          <a:p>
            <a:pPr algn="ctr"/>
            <a:r>
              <a:rPr lang="en-US" sz="2000" b="1" dirty="0">
                <a:latin typeface="Calibri" pitchFamily="34" charset="0"/>
                <a:cs typeface="Calibri" pitchFamily="34" charset="0"/>
              </a:rPr>
              <a:t>…suggest a yeast</a:t>
            </a:r>
          </a:p>
          <a:p>
            <a:pPr algn="ctr"/>
            <a:r>
              <a:rPr lang="en-US" sz="2000" b="1" dirty="0">
                <a:latin typeface="Calibri" pitchFamily="34" charset="0"/>
                <a:cs typeface="Calibri" pitchFamily="34" charset="0"/>
              </a:rPr>
              <a:t>system. Yeast genes…</a:t>
            </a:r>
          </a:p>
        </p:txBody>
      </p:sp>
      <p:sp>
        <p:nvSpPr>
          <p:cNvPr id="15" name="TextBox 14"/>
          <p:cNvSpPr txBox="1"/>
          <p:nvPr/>
        </p:nvSpPr>
        <p:spPr>
          <a:xfrm>
            <a:off x="6261648" y="3099137"/>
            <a:ext cx="2991011" cy="1015663"/>
          </a:xfrm>
          <a:prstGeom prst="rect">
            <a:avLst/>
          </a:prstGeom>
          <a:noFill/>
        </p:spPr>
        <p:txBody>
          <a:bodyPr wrap="none" rtlCol="0">
            <a:spAutoFit/>
          </a:bodyPr>
          <a:lstStyle/>
          <a:p>
            <a:pPr algn="ctr"/>
            <a:r>
              <a:rPr lang="en-US" sz="2000" b="1" dirty="0">
                <a:latin typeface="Calibri" pitchFamily="34" charset="0"/>
                <a:cs typeface="Calibri" pitchFamily="34" charset="0"/>
              </a:rPr>
              <a:t>…suggest angiogenesis </a:t>
            </a:r>
          </a:p>
          <a:p>
            <a:pPr algn="ctr"/>
            <a:r>
              <a:rPr lang="en-US" sz="2000" b="1" dirty="0">
                <a:latin typeface="Calibri" pitchFamily="34" charset="0"/>
                <a:cs typeface="Calibri" pitchFamily="34" charset="0"/>
              </a:rPr>
              <a:t>genes, confirmed in frogs, </a:t>
            </a:r>
          </a:p>
          <a:p>
            <a:pPr algn="ctr"/>
            <a:r>
              <a:rPr lang="en-US" sz="2000" b="1" dirty="0">
                <a:latin typeface="Calibri" pitchFamily="34" charset="0"/>
                <a:cs typeface="Calibri" pitchFamily="34" charset="0"/>
              </a:rPr>
              <a:t>validating the method.</a:t>
            </a:r>
          </a:p>
        </p:txBody>
      </p:sp>
      <p:sp>
        <p:nvSpPr>
          <p:cNvPr id="16" name="TextBox 15"/>
          <p:cNvSpPr txBox="1"/>
          <p:nvPr/>
        </p:nvSpPr>
        <p:spPr>
          <a:xfrm>
            <a:off x="6552816" y="5766137"/>
            <a:ext cx="2433808" cy="1015663"/>
          </a:xfrm>
          <a:prstGeom prst="rect">
            <a:avLst/>
          </a:prstGeom>
          <a:noFill/>
        </p:spPr>
        <p:txBody>
          <a:bodyPr wrap="none" rtlCol="0">
            <a:spAutoFit/>
          </a:bodyPr>
          <a:lstStyle/>
          <a:p>
            <a:pPr algn="ctr"/>
            <a:r>
              <a:rPr lang="en-US" sz="2000" b="1" dirty="0">
                <a:latin typeface="Calibri" pitchFamily="34" charset="0"/>
                <a:cs typeface="Calibri" pitchFamily="34" charset="0"/>
              </a:rPr>
              <a:t>Drug screens in yeast</a:t>
            </a:r>
          </a:p>
          <a:p>
            <a:pPr algn="ctr"/>
            <a:r>
              <a:rPr lang="en-US" sz="2000" b="1" dirty="0">
                <a:latin typeface="Calibri" pitchFamily="34" charset="0"/>
                <a:cs typeface="Calibri" pitchFamily="34" charset="0"/>
              </a:rPr>
              <a:t>suggest angiogenesis</a:t>
            </a:r>
          </a:p>
          <a:p>
            <a:pPr algn="ctr"/>
            <a:r>
              <a:rPr lang="en-US" sz="2000" b="1" dirty="0">
                <a:latin typeface="Calibri" pitchFamily="34" charset="0"/>
                <a:cs typeface="Calibri" pitchFamily="34" charset="0"/>
              </a:rPr>
              <a:t>drugs…</a:t>
            </a:r>
          </a:p>
        </p:txBody>
      </p:sp>
      <p:sp>
        <p:nvSpPr>
          <p:cNvPr id="17" name="TextBox 16"/>
          <p:cNvSpPr txBox="1"/>
          <p:nvPr/>
        </p:nvSpPr>
        <p:spPr>
          <a:xfrm>
            <a:off x="3741763" y="5766137"/>
            <a:ext cx="2490425" cy="400110"/>
          </a:xfrm>
          <a:prstGeom prst="rect">
            <a:avLst/>
          </a:prstGeom>
          <a:noFill/>
        </p:spPr>
        <p:txBody>
          <a:bodyPr wrap="none" rtlCol="0">
            <a:spAutoFit/>
          </a:bodyPr>
          <a:lstStyle/>
          <a:p>
            <a:pPr algn="ctr"/>
            <a:r>
              <a:rPr lang="en-US" sz="2000" b="1" dirty="0">
                <a:latin typeface="Calibri" pitchFamily="34" charset="0"/>
                <a:cs typeface="Calibri" pitchFamily="34" charset="0"/>
              </a:rPr>
              <a:t>…confirmed in frogs…</a:t>
            </a:r>
          </a:p>
        </p:txBody>
      </p:sp>
      <p:sp>
        <p:nvSpPr>
          <p:cNvPr id="18" name="TextBox 17"/>
          <p:cNvSpPr txBox="1"/>
          <p:nvPr/>
        </p:nvSpPr>
        <p:spPr>
          <a:xfrm>
            <a:off x="823792" y="5766137"/>
            <a:ext cx="2462534" cy="707886"/>
          </a:xfrm>
          <a:prstGeom prst="rect">
            <a:avLst/>
          </a:prstGeom>
          <a:noFill/>
        </p:spPr>
        <p:txBody>
          <a:bodyPr wrap="none" rtlCol="0">
            <a:spAutoFit/>
          </a:bodyPr>
          <a:lstStyle/>
          <a:p>
            <a:pPr algn="ctr"/>
            <a:r>
              <a:rPr lang="en-US" sz="2000" b="1" dirty="0">
                <a:latin typeface="Calibri" pitchFamily="34" charset="0"/>
                <a:cs typeface="Calibri" pitchFamily="34" charset="0"/>
              </a:rPr>
              <a:t>…mouse tumor trials,</a:t>
            </a:r>
          </a:p>
          <a:p>
            <a:pPr algn="ctr"/>
            <a:r>
              <a:rPr lang="en-US" sz="2000" b="1" dirty="0">
                <a:latin typeface="Calibri" pitchFamily="34" charset="0"/>
                <a:cs typeface="Calibri" pitchFamily="34" charset="0"/>
              </a:rPr>
              <a:t>and humans</a:t>
            </a:r>
          </a:p>
        </p:txBody>
      </p:sp>
      <p:sp>
        <p:nvSpPr>
          <p:cNvPr id="19"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4110471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81000" y="152400"/>
            <a:ext cx="8382000" cy="1295400"/>
          </a:xfrm>
          <a:prstGeom prst="rect">
            <a:avLst/>
          </a:prstGeom>
        </p:spPr>
        <p:txBody>
          <a:bodyPr/>
          <a:lstStyle/>
          <a:p>
            <a:pPr marL="342900" indent="-342900" algn="ctr">
              <a:lnSpc>
                <a:spcPct val="90000"/>
              </a:lnSpc>
              <a:spcBef>
                <a:spcPct val="20000"/>
              </a:spcBef>
              <a:defRPr/>
            </a:pPr>
            <a:r>
              <a:rPr lang="en-US" sz="4400" b="1" kern="0" dirty="0">
                <a:latin typeface="Calibri" pitchFamily="34" charset="0"/>
                <a:cs typeface="Calibri" pitchFamily="34" charset="0"/>
              </a:rPr>
              <a:t>Try it out yourself!</a:t>
            </a:r>
          </a:p>
          <a:p>
            <a:pPr marL="342900" indent="-342900" algn="ctr">
              <a:lnSpc>
                <a:spcPct val="90000"/>
              </a:lnSpc>
              <a:spcBef>
                <a:spcPct val="20000"/>
              </a:spcBef>
              <a:defRPr/>
            </a:pPr>
            <a:r>
              <a:rPr lang="en-US" sz="4400" b="1" kern="0" dirty="0">
                <a:latin typeface="Calibri" pitchFamily="34" charset="0"/>
                <a:cs typeface="Calibri" pitchFamily="34" charset="0"/>
              </a:rPr>
              <a:t>http://www.phenologs.org</a:t>
            </a:r>
          </a:p>
        </p:txBody>
      </p:sp>
      <p:sp>
        <p:nvSpPr>
          <p:cNvPr id="2" name="Rectangle 1"/>
          <p:cNvSpPr/>
          <p:nvPr/>
        </p:nvSpPr>
        <p:spPr>
          <a:xfrm>
            <a:off x="0" y="2133600"/>
            <a:ext cx="9144000" cy="3539430"/>
          </a:xfrm>
          <a:prstGeom prst="rect">
            <a:avLst/>
          </a:prstGeom>
        </p:spPr>
        <p:txBody>
          <a:bodyPr wrap="square">
            <a:spAutoFit/>
          </a:bodyPr>
          <a:lstStyle/>
          <a:p>
            <a:pPr algn="ctr"/>
            <a:r>
              <a:rPr lang="en-US" sz="2800" dirty="0">
                <a:latin typeface="Calibri" pitchFamily="34" charset="0"/>
              </a:rPr>
              <a:t>You can start by rediscovering the plant model of </a:t>
            </a:r>
            <a:r>
              <a:rPr lang="en-US" sz="2800" dirty="0" err="1">
                <a:latin typeface="Calibri" pitchFamily="34" charset="0"/>
              </a:rPr>
              <a:t>Waardenburg</a:t>
            </a:r>
            <a:r>
              <a:rPr lang="en-US" sz="2800" dirty="0">
                <a:latin typeface="Calibri" pitchFamily="34" charset="0"/>
              </a:rPr>
              <a:t> syndrome: </a:t>
            </a:r>
          </a:p>
          <a:p>
            <a:endParaRPr lang="en-US" sz="2800" dirty="0">
              <a:latin typeface="Calibri" pitchFamily="34" charset="0"/>
            </a:endParaRPr>
          </a:p>
          <a:p>
            <a:pPr algn="ctr"/>
            <a:r>
              <a:rPr lang="en-US" sz="2800" dirty="0">
                <a:latin typeface="Calibri" pitchFamily="34" charset="0"/>
              </a:rPr>
              <a:t>Search known diseases for "Waardenburg", or enter the human genes linked to Waardenburg (Entrez gene IDs 4286, 5077, 6591, 7299) to start.</a:t>
            </a:r>
          </a:p>
          <a:p>
            <a:endParaRPr lang="en-US" sz="2800" dirty="0">
              <a:latin typeface="Calibri" pitchFamily="34" charset="0"/>
            </a:endParaRPr>
          </a:p>
          <a:p>
            <a:pPr algn="ctr"/>
            <a:r>
              <a:rPr lang="en-US" sz="2800" b="1" dirty="0">
                <a:latin typeface="Calibri" pitchFamily="34" charset="0"/>
              </a:rPr>
              <a:t>Tools for finding orthologs are linked on the class website</a:t>
            </a:r>
          </a:p>
        </p:txBody>
      </p:sp>
    </p:spTree>
    <p:extLst>
      <p:ext uri="{BB962C8B-B14F-4D97-AF65-F5344CB8AC3E}">
        <p14:creationId xmlns:p14="http://schemas.microsoft.com/office/powerpoint/2010/main" val="176810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20" y="1143000"/>
            <a:ext cx="872176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656604" y="6133804"/>
            <a:ext cx="3830792" cy="461665"/>
          </a:xfrm>
          <a:prstGeom prst="rect">
            <a:avLst/>
          </a:prstGeom>
        </p:spPr>
        <p:txBody>
          <a:bodyPr wrap="none">
            <a:spAutoFit/>
          </a:bodyPr>
          <a:lstStyle/>
          <a:p>
            <a:r>
              <a:rPr lang="en-US" sz="2400" dirty="0">
                <a:latin typeface="Calibri" pitchFamily="34" charset="0"/>
              </a:rPr>
              <a:t>http://researchparasite.com/</a:t>
            </a:r>
          </a:p>
        </p:txBody>
      </p:sp>
      <p:sp>
        <p:nvSpPr>
          <p:cNvPr id="4" name="Text Box 4"/>
          <p:cNvSpPr txBox="1">
            <a:spLocks noChangeArrowheads="1"/>
          </p:cNvSpPr>
          <p:nvPr/>
        </p:nvSpPr>
        <p:spPr bwMode="auto">
          <a:xfrm>
            <a:off x="0" y="0"/>
            <a:ext cx="9144000" cy="523220"/>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Plus, you could win big!</a:t>
            </a:r>
          </a:p>
        </p:txBody>
      </p:sp>
    </p:spTree>
    <p:extLst>
      <p:ext uri="{BB962C8B-B14F-4D97-AF65-F5344CB8AC3E}">
        <p14:creationId xmlns:p14="http://schemas.microsoft.com/office/powerpoint/2010/main" val="2830521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33400" y="-152400"/>
            <a:ext cx="8180425" cy="1200329"/>
          </a:xfrm>
          <a:prstGeom prst="rect">
            <a:avLst/>
          </a:prstGeom>
          <a:noFill/>
          <a:ln w="9525" algn="ctr">
            <a:noFill/>
            <a:miter lim="800000"/>
            <a:headEnd/>
            <a:tailEnd/>
          </a:ln>
          <a:effectLst/>
        </p:spPr>
        <p:txBody>
          <a:bodyPr wrap="square">
            <a:spAutoFit/>
          </a:bodyPr>
          <a:lstStyle/>
          <a:p>
            <a:pPr algn="ctr"/>
            <a:r>
              <a:rPr lang="en-US" sz="3600" b="1" dirty="0">
                <a:latin typeface="Calibri" pitchFamily="34" charset="0"/>
              </a:rPr>
              <a:t>Conserved systems are key to connecting genotype to phenotype</a:t>
            </a:r>
          </a:p>
        </p:txBody>
      </p:sp>
      <p:sp>
        <p:nvSpPr>
          <p:cNvPr id="19" name="Freeform 255"/>
          <p:cNvSpPr>
            <a:spLocks/>
          </p:cNvSpPr>
          <p:nvPr/>
        </p:nvSpPr>
        <p:spPr bwMode="auto">
          <a:xfrm>
            <a:off x="7252228" y="2264347"/>
            <a:ext cx="0" cy="3271838"/>
          </a:xfrm>
          <a:custGeom>
            <a:avLst/>
            <a:gdLst>
              <a:gd name="T0" fmla="*/ 2061 h 2061"/>
              <a:gd name="T1" fmla="*/ 0 h 2061"/>
              <a:gd name="T2" fmla="*/ 2061 h 2061"/>
            </a:gdLst>
            <a:ahLst/>
            <a:cxnLst>
              <a:cxn ang="0">
                <a:pos x="0" y="T0"/>
              </a:cxn>
              <a:cxn ang="0">
                <a:pos x="0" y="T1"/>
              </a:cxn>
              <a:cxn ang="0">
                <a:pos x="0" y="T2"/>
              </a:cxn>
            </a:cxnLst>
            <a:rect l="0" t="0" r="r" b="b"/>
            <a:pathLst>
              <a:path h="2061">
                <a:moveTo>
                  <a:pt x="0" y="2061"/>
                </a:moveTo>
                <a:lnTo>
                  <a:pt x="0" y="0"/>
                </a:lnTo>
                <a:lnTo>
                  <a:pt x="0" y="2061"/>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20" name="Line 256"/>
          <p:cNvSpPr>
            <a:spLocks noChangeShapeType="1"/>
          </p:cNvSpPr>
          <p:nvPr/>
        </p:nvSpPr>
        <p:spPr bwMode="auto">
          <a:xfrm flipV="1">
            <a:off x="7252228" y="2264347"/>
            <a:ext cx="0" cy="32718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21" name="Line 257"/>
          <p:cNvSpPr>
            <a:spLocks noChangeShapeType="1"/>
          </p:cNvSpPr>
          <p:nvPr/>
        </p:nvSpPr>
        <p:spPr bwMode="auto">
          <a:xfrm flipV="1">
            <a:off x="7427332" y="2333860"/>
            <a:ext cx="14471" cy="3481899"/>
          </a:xfrm>
          <a:prstGeom prst="line">
            <a:avLst/>
          </a:prstGeom>
          <a:noFill/>
          <a:ln w="714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22" name="Freeform 258"/>
          <p:cNvSpPr>
            <a:spLocks/>
          </p:cNvSpPr>
          <p:nvPr/>
        </p:nvSpPr>
        <p:spPr bwMode="auto">
          <a:xfrm rot="10800000">
            <a:off x="7324706" y="5806480"/>
            <a:ext cx="214313" cy="185738"/>
          </a:xfrm>
          <a:custGeom>
            <a:avLst/>
            <a:gdLst>
              <a:gd name="T0" fmla="*/ 135 w 135"/>
              <a:gd name="T1" fmla="*/ 117 h 117"/>
              <a:gd name="T2" fmla="*/ 67 w 135"/>
              <a:gd name="T3" fmla="*/ 0 h 117"/>
              <a:gd name="T4" fmla="*/ 0 w 135"/>
              <a:gd name="T5" fmla="*/ 117 h 117"/>
              <a:gd name="T6" fmla="*/ 135 w 135"/>
              <a:gd name="T7" fmla="*/ 117 h 117"/>
            </a:gdLst>
            <a:ahLst/>
            <a:cxnLst>
              <a:cxn ang="0">
                <a:pos x="T0" y="T1"/>
              </a:cxn>
              <a:cxn ang="0">
                <a:pos x="T2" y="T3"/>
              </a:cxn>
              <a:cxn ang="0">
                <a:pos x="T4" y="T5"/>
              </a:cxn>
              <a:cxn ang="0">
                <a:pos x="T6" y="T7"/>
              </a:cxn>
            </a:cxnLst>
            <a:rect l="0" t="0" r="r" b="b"/>
            <a:pathLst>
              <a:path w="135" h="117">
                <a:moveTo>
                  <a:pt x="135" y="117"/>
                </a:moveTo>
                <a:lnTo>
                  <a:pt x="67" y="0"/>
                </a:lnTo>
                <a:lnTo>
                  <a:pt x="0" y="117"/>
                </a:lnTo>
                <a:lnTo>
                  <a:pt x="135"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23" name="Freeform 259"/>
          <p:cNvSpPr>
            <a:spLocks/>
          </p:cNvSpPr>
          <p:nvPr/>
        </p:nvSpPr>
        <p:spPr bwMode="auto">
          <a:xfrm>
            <a:off x="2910756" y="6598536"/>
            <a:ext cx="0" cy="420688"/>
          </a:xfrm>
          <a:custGeom>
            <a:avLst/>
            <a:gdLst>
              <a:gd name="T0" fmla="*/ 265 h 265"/>
              <a:gd name="T1" fmla="*/ 0 h 265"/>
              <a:gd name="T2" fmla="*/ 265 h 265"/>
            </a:gdLst>
            <a:ahLst/>
            <a:cxnLst>
              <a:cxn ang="0">
                <a:pos x="0" y="T0"/>
              </a:cxn>
              <a:cxn ang="0">
                <a:pos x="0" y="T1"/>
              </a:cxn>
              <a:cxn ang="0">
                <a:pos x="0" y="T2"/>
              </a:cxn>
            </a:cxnLst>
            <a:rect l="0" t="0" r="r" b="b"/>
            <a:pathLst>
              <a:path h="265">
                <a:moveTo>
                  <a:pt x="0" y="265"/>
                </a:moveTo>
                <a:lnTo>
                  <a:pt x="0" y="0"/>
                </a:lnTo>
                <a:lnTo>
                  <a:pt x="0" y="265"/>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24" name="Line 260"/>
          <p:cNvSpPr>
            <a:spLocks noChangeShapeType="1"/>
          </p:cNvSpPr>
          <p:nvPr/>
        </p:nvSpPr>
        <p:spPr bwMode="auto">
          <a:xfrm flipV="1">
            <a:off x="2910756" y="6598536"/>
            <a:ext cx="0" cy="4206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33" name="Rectangle 269"/>
          <p:cNvSpPr>
            <a:spLocks noChangeArrowheads="1"/>
          </p:cNvSpPr>
          <p:nvPr/>
        </p:nvSpPr>
        <p:spPr bwMode="auto">
          <a:xfrm>
            <a:off x="6404798" y="5964114"/>
            <a:ext cx="205171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0000"/>
                </a:solidFill>
                <a:effectLst/>
                <a:latin typeface="Calibri" pitchFamily="34" charset="0"/>
              </a:rPr>
              <a:t>Organism specific</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200" b="1" dirty="0">
                <a:solidFill>
                  <a:srgbClr val="000000"/>
                </a:solidFill>
                <a:latin typeface="Calibri" pitchFamily="34" charset="0"/>
              </a:rPr>
              <a:t>Phenotype</a:t>
            </a:r>
            <a:endParaRPr kumimoji="0" lang="en-US" altLang="en-US" sz="2200" b="1" i="0" u="none" strike="noStrike" cap="none" normalizeH="0" baseline="0" dirty="0">
              <a:ln>
                <a:noFill/>
              </a:ln>
              <a:solidFill>
                <a:schemeClr val="tx1"/>
              </a:solidFill>
              <a:effectLst/>
              <a:latin typeface="Calibri" pitchFamily="34" charset="0"/>
            </a:endParaRPr>
          </a:p>
        </p:txBody>
      </p:sp>
      <p:sp>
        <p:nvSpPr>
          <p:cNvPr id="38" name="Line 275"/>
          <p:cNvSpPr>
            <a:spLocks noChangeShapeType="1"/>
          </p:cNvSpPr>
          <p:nvPr/>
        </p:nvSpPr>
        <p:spPr bwMode="auto">
          <a:xfrm>
            <a:off x="1731062" y="1850595"/>
            <a:ext cx="4313237" cy="0"/>
          </a:xfrm>
          <a:prstGeom prst="line">
            <a:avLst/>
          </a:prstGeom>
          <a:noFill/>
          <a:ln w="14288" cap="flat">
            <a:solidFill>
              <a:srgbClr val="2B39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39" name="Rectangle 276"/>
          <p:cNvSpPr>
            <a:spLocks noChangeArrowheads="1"/>
          </p:cNvSpPr>
          <p:nvPr/>
        </p:nvSpPr>
        <p:spPr bwMode="auto">
          <a:xfrm>
            <a:off x="2021575" y="1677557"/>
            <a:ext cx="484187"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40" name="Rectangle 277"/>
          <p:cNvSpPr>
            <a:spLocks noChangeArrowheads="1"/>
          </p:cNvSpPr>
          <p:nvPr/>
        </p:nvSpPr>
        <p:spPr bwMode="auto">
          <a:xfrm>
            <a:off x="3091550" y="1677557"/>
            <a:ext cx="968375"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41" name="Rectangle 278"/>
          <p:cNvSpPr>
            <a:spLocks noChangeArrowheads="1"/>
          </p:cNvSpPr>
          <p:nvPr/>
        </p:nvSpPr>
        <p:spPr bwMode="auto">
          <a:xfrm>
            <a:off x="4540937" y="1677557"/>
            <a:ext cx="722312"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42" name="Rectangle 279"/>
          <p:cNvSpPr>
            <a:spLocks noChangeArrowheads="1"/>
          </p:cNvSpPr>
          <p:nvPr/>
        </p:nvSpPr>
        <p:spPr bwMode="auto">
          <a:xfrm>
            <a:off x="1119113" y="1751943"/>
            <a:ext cx="4712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B3990"/>
                </a:solidFill>
                <a:effectLst/>
                <a:latin typeface="Calibri" pitchFamily="34" charset="0"/>
              </a:rPr>
              <a:t>DNA</a:t>
            </a:r>
            <a:endParaRPr kumimoji="0" lang="en-US" altLang="en-US" sz="2000" b="0" i="0" u="none" strike="noStrike" cap="none" normalizeH="0" baseline="0" dirty="0">
              <a:ln>
                <a:noFill/>
              </a:ln>
              <a:solidFill>
                <a:schemeClr val="tx1"/>
              </a:solidFill>
              <a:effectLst/>
              <a:latin typeface="Calibri" pitchFamily="34" charset="0"/>
            </a:endParaRPr>
          </a:p>
        </p:txBody>
      </p:sp>
      <p:sp>
        <p:nvSpPr>
          <p:cNvPr id="44" name="Rectangle 281"/>
          <p:cNvSpPr>
            <a:spLocks noChangeArrowheads="1"/>
          </p:cNvSpPr>
          <p:nvPr/>
        </p:nvSpPr>
        <p:spPr bwMode="auto">
          <a:xfrm>
            <a:off x="2038251" y="1065500"/>
            <a:ext cx="18196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ED1C24"/>
                </a:solidFill>
                <a:effectLst/>
                <a:latin typeface="Calibri" pitchFamily="34" charset="0"/>
              </a:rPr>
              <a:t>Genetic variation</a:t>
            </a:r>
            <a:endParaRPr kumimoji="0" lang="en-US" altLang="en-US" sz="2000" b="0" i="0" u="none" strike="noStrike" cap="none" normalizeH="0" baseline="0" dirty="0">
              <a:ln>
                <a:noFill/>
              </a:ln>
              <a:solidFill>
                <a:schemeClr val="tx1"/>
              </a:solidFill>
              <a:effectLst/>
              <a:latin typeface="Calibri" pitchFamily="34" charset="0"/>
            </a:endParaRPr>
          </a:p>
        </p:txBody>
      </p:sp>
      <p:sp>
        <p:nvSpPr>
          <p:cNvPr id="49" name="Freeform 286"/>
          <p:cNvSpPr>
            <a:spLocks/>
          </p:cNvSpPr>
          <p:nvPr/>
        </p:nvSpPr>
        <p:spPr bwMode="auto">
          <a:xfrm>
            <a:off x="7057247" y="2334667"/>
            <a:ext cx="0" cy="3271837"/>
          </a:xfrm>
          <a:custGeom>
            <a:avLst/>
            <a:gdLst>
              <a:gd name="T0" fmla="*/ 2061 h 2061"/>
              <a:gd name="T1" fmla="*/ 0 h 2061"/>
              <a:gd name="T2" fmla="*/ 2061 h 2061"/>
            </a:gdLst>
            <a:ahLst/>
            <a:cxnLst>
              <a:cxn ang="0">
                <a:pos x="0" y="T0"/>
              </a:cxn>
              <a:cxn ang="0">
                <a:pos x="0" y="T1"/>
              </a:cxn>
              <a:cxn ang="0">
                <a:pos x="0" y="T2"/>
              </a:cxn>
            </a:cxnLst>
            <a:rect l="0" t="0" r="r" b="b"/>
            <a:pathLst>
              <a:path h="2061">
                <a:moveTo>
                  <a:pt x="0" y="2061"/>
                </a:moveTo>
                <a:lnTo>
                  <a:pt x="0" y="0"/>
                </a:lnTo>
                <a:lnTo>
                  <a:pt x="0" y="2061"/>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53" name="Rectangle 290"/>
          <p:cNvSpPr>
            <a:spLocks noChangeArrowheads="1"/>
          </p:cNvSpPr>
          <p:nvPr/>
        </p:nvSpPr>
        <p:spPr bwMode="auto">
          <a:xfrm>
            <a:off x="2043078" y="1370429"/>
            <a:ext cx="110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ED1F24"/>
                </a:solidFill>
                <a:effectLst/>
                <a:latin typeface="Calibri" pitchFamily="34" charset="0"/>
              </a:rPr>
              <a:t>x</a:t>
            </a:r>
            <a:endParaRPr kumimoji="0" lang="en-US" altLang="en-US" sz="2000" b="0" i="0" u="none" strike="noStrike" cap="none" normalizeH="0" baseline="0" dirty="0">
              <a:ln>
                <a:noFill/>
              </a:ln>
              <a:solidFill>
                <a:schemeClr val="tx1"/>
              </a:solidFill>
              <a:effectLst/>
              <a:latin typeface="Calibri" pitchFamily="34" charset="0"/>
            </a:endParaRPr>
          </a:p>
        </p:txBody>
      </p:sp>
      <p:sp>
        <p:nvSpPr>
          <p:cNvPr id="54" name="Rectangle 291"/>
          <p:cNvSpPr>
            <a:spLocks noChangeArrowheads="1"/>
          </p:cNvSpPr>
          <p:nvPr/>
        </p:nvSpPr>
        <p:spPr bwMode="auto">
          <a:xfrm>
            <a:off x="3125084" y="1370430"/>
            <a:ext cx="110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ED1F24"/>
                </a:solidFill>
                <a:effectLst/>
                <a:latin typeface="Calibri" pitchFamily="34" charset="0"/>
              </a:rPr>
              <a:t>x</a:t>
            </a:r>
            <a:endParaRPr kumimoji="0" lang="en-US" altLang="en-US" sz="2000" b="0" i="0" u="none" strike="noStrike" cap="none" normalizeH="0" baseline="0" dirty="0">
              <a:ln>
                <a:noFill/>
              </a:ln>
              <a:solidFill>
                <a:schemeClr val="tx1"/>
              </a:solidFill>
              <a:effectLst/>
              <a:latin typeface="Calibri" pitchFamily="34" charset="0"/>
            </a:endParaRPr>
          </a:p>
        </p:txBody>
      </p:sp>
      <p:sp>
        <p:nvSpPr>
          <p:cNvPr id="55" name="Rectangle 292"/>
          <p:cNvSpPr>
            <a:spLocks noChangeArrowheads="1"/>
          </p:cNvSpPr>
          <p:nvPr/>
        </p:nvSpPr>
        <p:spPr bwMode="auto">
          <a:xfrm>
            <a:off x="3324406" y="1384810"/>
            <a:ext cx="110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ED1F24"/>
                </a:solidFill>
                <a:effectLst/>
                <a:latin typeface="Calibri" pitchFamily="34" charset="0"/>
              </a:rPr>
              <a:t>x</a:t>
            </a:r>
            <a:endParaRPr kumimoji="0" lang="en-US" altLang="en-US" sz="2000" b="0" i="0" u="none" strike="noStrike" cap="none" normalizeH="0" baseline="0">
              <a:ln>
                <a:noFill/>
              </a:ln>
              <a:solidFill>
                <a:schemeClr val="tx1"/>
              </a:solidFill>
              <a:effectLst/>
              <a:latin typeface="Calibri" pitchFamily="34" charset="0"/>
            </a:endParaRPr>
          </a:p>
        </p:txBody>
      </p:sp>
      <p:sp>
        <p:nvSpPr>
          <p:cNvPr id="56" name="Rectangle 293"/>
          <p:cNvSpPr>
            <a:spLocks noChangeArrowheads="1"/>
          </p:cNvSpPr>
          <p:nvPr/>
        </p:nvSpPr>
        <p:spPr bwMode="auto">
          <a:xfrm>
            <a:off x="6438855" y="1462089"/>
            <a:ext cx="205171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0000"/>
                </a:solidFill>
                <a:effectLst/>
                <a:latin typeface="Calibri" pitchFamily="34" charset="0"/>
              </a:rPr>
              <a:t>Organism specific</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200" b="1" dirty="0">
                <a:solidFill>
                  <a:srgbClr val="000000"/>
                </a:solidFill>
                <a:latin typeface="Calibri" pitchFamily="34" charset="0"/>
              </a:rPr>
              <a:t>Genotype</a:t>
            </a:r>
            <a:endParaRPr kumimoji="0" lang="en-US" altLang="en-US" sz="2200" b="1" i="0" u="none" strike="noStrike" cap="none" normalizeH="0" baseline="0" dirty="0">
              <a:ln>
                <a:noFill/>
              </a:ln>
              <a:solidFill>
                <a:schemeClr val="tx1"/>
              </a:solidFill>
              <a:effectLst/>
              <a:latin typeface="Calibri" pitchFamily="34" charset="0"/>
            </a:endParaRPr>
          </a:p>
        </p:txBody>
      </p:sp>
      <p:grpSp>
        <p:nvGrpSpPr>
          <p:cNvPr id="146" name="Group 145"/>
          <p:cNvGrpSpPr/>
          <p:nvPr/>
        </p:nvGrpSpPr>
        <p:grpSpPr>
          <a:xfrm>
            <a:off x="1496753" y="2090244"/>
            <a:ext cx="3779152" cy="1392411"/>
            <a:chOff x="1264737" y="1817284"/>
            <a:chExt cx="3779152" cy="1392411"/>
          </a:xfrm>
        </p:grpSpPr>
        <p:pic>
          <p:nvPicPr>
            <p:cNvPr id="60" name="Picture 59"/>
            <p:cNvPicPr>
              <a:picLocks noChangeAspect="1"/>
            </p:cNvPicPr>
            <p:nvPr/>
          </p:nvPicPr>
          <p:blipFill>
            <a:blip r:embed="rId2"/>
            <a:stretch>
              <a:fillRect/>
            </a:stretch>
          </p:blipFill>
          <p:spPr>
            <a:xfrm>
              <a:off x="1764992" y="2690904"/>
              <a:ext cx="2332169" cy="518791"/>
            </a:xfrm>
            <a:prstGeom prst="rect">
              <a:avLst/>
            </a:prstGeom>
          </p:spPr>
        </p:pic>
        <p:grpSp>
          <p:nvGrpSpPr>
            <p:cNvPr id="61" name="Group 310"/>
            <p:cNvGrpSpPr>
              <a:grpSpLocks noChangeAspect="1"/>
            </p:cNvGrpSpPr>
            <p:nvPr/>
          </p:nvGrpSpPr>
          <p:grpSpPr bwMode="auto">
            <a:xfrm>
              <a:off x="4318402" y="2261021"/>
              <a:ext cx="725487" cy="846137"/>
              <a:chOff x="3703" y="2423"/>
              <a:chExt cx="457" cy="533"/>
            </a:xfrm>
          </p:grpSpPr>
          <p:sp>
            <p:nvSpPr>
              <p:cNvPr id="62" name="AutoShape 309"/>
              <p:cNvSpPr>
                <a:spLocks noChangeAspect="1" noChangeArrowheads="1" noTextEdit="1"/>
              </p:cNvSpPr>
              <p:nvPr/>
            </p:nvSpPr>
            <p:spPr bwMode="auto">
              <a:xfrm>
                <a:off x="3703" y="2423"/>
                <a:ext cx="457"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63" name="Freeform 311"/>
              <p:cNvSpPr>
                <a:spLocks/>
              </p:cNvSpPr>
              <p:nvPr/>
            </p:nvSpPr>
            <p:spPr bwMode="auto">
              <a:xfrm>
                <a:off x="3726" y="2426"/>
                <a:ext cx="409" cy="543"/>
              </a:xfrm>
              <a:custGeom>
                <a:avLst/>
                <a:gdLst>
                  <a:gd name="T0" fmla="*/ 1 w 161"/>
                  <a:gd name="T1" fmla="*/ 67 h 214"/>
                  <a:gd name="T2" fmla="*/ 1 w 161"/>
                  <a:gd name="T3" fmla="*/ 20 h 214"/>
                  <a:gd name="T4" fmla="*/ 22 w 161"/>
                  <a:gd name="T5" fmla="*/ 24 h 214"/>
                  <a:gd name="T6" fmla="*/ 21 w 161"/>
                  <a:gd name="T7" fmla="*/ 169 h 214"/>
                  <a:gd name="T8" fmla="*/ 62 w 161"/>
                  <a:gd name="T9" fmla="*/ 32 h 214"/>
                  <a:gd name="T10" fmla="*/ 98 w 161"/>
                  <a:gd name="T11" fmla="*/ 177 h 214"/>
                  <a:gd name="T12" fmla="*/ 120 w 161"/>
                  <a:gd name="T13" fmla="*/ 39 h 214"/>
                  <a:gd name="T14" fmla="*/ 145 w 161"/>
                  <a:gd name="T15" fmla="*/ 81 h 214"/>
                  <a:gd name="T16" fmla="*/ 135 w 161"/>
                  <a:gd name="T17" fmla="*/ 167 h 214"/>
                  <a:gd name="T18" fmla="*/ 161 w 161"/>
                  <a:gd name="T19" fmla="*/ 18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214">
                    <a:moveTo>
                      <a:pt x="1" y="67"/>
                    </a:moveTo>
                    <a:cubicBezTo>
                      <a:pt x="1" y="51"/>
                      <a:pt x="0" y="36"/>
                      <a:pt x="1" y="20"/>
                    </a:cubicBezTo>
                    <a:cubicBezTo>
                      <a:pt x="6" y="0"/>
                      <a:pt x="23" y="10"/>
                      <a:pt x="22" y="24"/>
                    </a:cubicBezTo>
                    <a:cubicBezTo>
                      <a:pt x="23" y="47"/>
                      <a:pt x="7" y="160"/>
                      <a:pt x="21" y="169"/>
                    </a:cubicBezTo>
                    <a:cubicBezTo>
                      <a:pt x="63" y="197"/>
                      <a:pt x="42" y="37"/>
                      <a:pt x="62" y="32"/>
                    </a:cubicBezTo>
                    <a:cubicBezTo>
                      <a:pt x="106" y="21"/>
                      <a:pt x="66" y="173"/>
                      <a:pt x="98" y="177"/>
                    </a:cubicBezTo>
                    <a:cubicBezTo>
                      <a:pt x="135" y="182"/>
                      <a:pt x="118" y="54"/>
                      <a:pt x="120" y="39"/>
                    </a:cubicBezTo>
                    <a:cubicBezTo>
                      <a:pt x="121" y="2"/>
                      <a:pt x="145" y="36"/>
                      <a:pt x="145" y="81"/>
                    </a:cubicBezTo>
                    <a:cubicBezTo>
                      <a:pt x="145" y="105"/>
                      <a:pt x="135" y="145"/>
                      <a:pt x="135" y="167"/>
                    </a:cubicBezTo>
                    <a:cubicBezTo>
                      <a:pt x="134" y="196"/>
                      <a:pt x="150" y="214"/>
                      <a:pt x="161" y="181"/>
                    </a:cubicBezTo>
                  </a:path>
                </a:pathLst>
              </a:custGeom>
              <a:noFill/>
              <a:ln w="79375" cap="flat">
                <a:solidFill>
                  <a:srgbClr val="2B399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sp>
          <p:nvSpPr>
            <p:cNvPr id="68" name="Rectangle 135"/>
            <p:cNvSpPr>
              <a:spLocks noChangeArrowheads="1"/>
            </p:cNvSpPr>
            <p:nvPr/>
          </p:nvSpPr>
          <p:spPr bwMode="auto">
            <a:xfrm>
              <a:off x="1264737" y="2287381"/>
              <a:ext cx="25333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itchFamily="34" charset="0"/>
                </a:rPr>
                <a:t>RNA/protein expression</a:t>
              </a:r>
              <a:endParaRPr kumimoji="0" lang="en-US" altLang="en-US" sz="2000" b="0" i="0" u="none" strike="noStrike" cap="none" normalizeH="0" baseline="0" dirty="0">
                <a:ln>
                  <a:noFill/>
                </a:ln>
                <a:solidFill>
                  <a:schemeClr val="tx1"/>
                </a:solidFill>
                <a:effectLst/>
                <a:latin typeface="Calibri" pitchFamily="34" charset="0"/>
              </a:endParaRPr>
            </a:p>
          </p:txBody>
        </p:sp>
        <p:grpSp>
          <p:nvGrpSpPr>
            <p:cNvPr id="82" name="Group 81"/>
            <p:cNvGrpSpPr/>
            <p:nvPr/>
          </p:nvGrpSpPr>
          <p:grpSpPr>
            <a:xfrm rot="10800000">
              <a:off x="2803638" y="1817284"/>
              <a:ext cx="225425" cy="427642"/>
              <a:chOff x="3070987" y="5468085"/>
              <a:chExt cx="225425" cy="427642"/>
            </a:xfrm>
          </p:grpSpPr>
          <p:grpSp>
            <p:nvGrpSpPr>
              <p:cNvPr id="83" name="Group 82"/>
              <p:cNvGrpSpPr/>
              <p:nvPr/>
            </p:nvGrpSpPr>
            <p:grpSpPr>
              <a:xfrm>
                <a:off x="3183699" y="5468085"/>
                <a:ext cx="0" cy="427642"/>
                <a:chOff x="3183699" y="5468085"/>
                <a:chExt cx="0" cy="427642"/>
              </a:xfrm>
            </p:grpSpPr>
            <p:sp>
              <p:nvSpPr>
                <p:cNvPr id="85"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86"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87"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sp>
            <p:nvSpPr>
              <p:cNvPr id="84"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grpSp>
      <p:grpSp>
        <p:nvGrpSpPr>
          <p:cNvPr id="147" name="Group 146"/>
          <p:cNvGrpSpPr/>
          <p:nvPr/>
        </p:nvGrpSpPr>
        <p:grpSpPr>
          <a:xfrm>
            <a:off x="673256" y="3325842"/>
            <a:ext cx="5591399" cy="1845432"/>
            <a:chOff x="441240" y="3052882"/>
            <a:chExt cx="5591399" cy="1845432"/>
          </a:xfrm>
        </p:grpSpPr>
        <p:sp>
          <p:nvSpPr>
            <p:cNvPr id="14" name="Rectangle 250"/>
            <p:cNvSpPr>
              <a:spLocks noChangeArrowheads="1"/>
            </p:cNvSpPr>
            <p:nvPr/>
          </p:nvSpPr>
          <p:spPr bwMode="auto">
            <a:xfrm>
              <a:off x="441240" y="3555724"/>
              <a:ext cx="5591399" cy="1342590"/>
            </a:xfrm>
            <a:prstGeom prst="rect">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8" name="Rectangle 254"/>
            <p:cNvSpPr>
              <a:spLocks noChangeArrowheads="1"/>
            </p:cNvSpPr>
            <p:nvPr/>
          </p:nvSpPr>
          <p:spPr bwMode="auto">
            <a:xfrm>
              <a:off x="1461477" y="3853811"/>
              <a:ext cx="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Calibri" pitchFamily="34" charset="0"/>
              </a:endParaRPr>
            </a:p>
          </p:txBody>
        </p:sp>
        <p:sp>
          <p:nvSpPr>
            <p:cNvPr id="65" name="Rectangle 64"/>
            <p:cNvSpPr/>
            <p:nvPr/>
          </p:nvSpPr>
          <p:spPr>
            <a:xfrm>
              <a:off x="468572" y="3652368"/>
              <a:ext cx="1617929" cy="1015663"/>
            </a:xfrm>
            <a:prstGeom prst="rect">
              <a:avLst/>
            </a:prstGeom>
            <a:noFill/>
          </p:spPr>
          <p:txBody>
            <a:bodyPr wrap="square">
              <a:spAutoFit/>
            </a:bodyPr>
            <a:lstStyle/>
            <a:p>
              <a:pPr lvl="0" defTabSz="914400" eaLnBrk="0" fontAlgn="base" hangingPunct="0">
                <a:spcBef>
                  <a:spcPct val="0"/>
                </a:spcBef>
                <a:spcAft>
                  <a:spcPct val="0"/>
                </a:spcAft>
              </a:pPr>
              <a:r>
                <a:rPr lang="en-US" altLang="en-US" sz="2000" b="1" dirty="0">
                  <a:solidFill>
                    <a:srgbClr val="000000"/>
                  </a:solidFill>
                  <a:latin typeface="Calibri" pitchFamily="34" charset="0"/>
                </a:rPr>
                <a:t>Deeply conserved systems</a:t>
              </a:r>
              <a:endParaRPr lang="en-US" altLang="en-US" sz="2000" b="1" dirty="0">
                <a:latin typeface="Calibri" pitchFamily="34" charset="0"/>
              </a:endParaRPr>
            </a:p>
          </p:txBody>
        </p:sp>
        <p:sp>
          <p:nvSpPr>
            <p:cNvPr id="69" name="Rectangle 136"/>
            <p:cNvSpPr>
              <a:spLocks noChangeArrowheads="1"/>
            </p:cNvSpPr>
            <p:nvPr/>
          </p:nvSpPr>
          <p:spPr bwMode="auto">
            <a:xfrm>
              <a:off x="2361144" y="3640863"/>
              <a:ext cx="19685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itchFamily="34" charset="0"/>
                </a:rPr>
                <a:t>Protein complexes</a:t>
              </a:r>
              <a:endParaRPr kumimoji="0" lang="en-US" altLang="en-US" sz="2000" b="0" i="0" u="none" strike="noStrike" cap="none" normalizeH="0" baseline="0" dirty="0">
                <a:ln>
                  <a:noFill/>
                </a:ln>
                <a:solidFill>
                  <a:schemeClr val="tx1"/>
                </a:solidFill>
                <a:effectLst/>
                <a:latin typeface="Calibri" pitchFamily="34" charset="0"/>
              </a:endParaRPr>
            </a:p>
          </p:txBody>
        </p:sp>
        <p:sp>
          <p:nvSpPr>
            <p:cNvPr id="70" name="Freeform 137"/>
            <p:cNvSpPr>
              <a:spLocks/>
            </p:cNvSpPr>
            <p:nvPr/>
          </p:nvSpPr>
          <p:spPr bwMode="auto">
            <a:xfrm>
              <a:off x="2986336" y="4464015"/>
              <a:ext cx="0" cy="423863"/>
            </a:xfrm>
            <a:custGeom>
              <a:avLst/>
              <a:gdLst>
                <a:gd name="T0" fmla="*/ 267 h 267"/>
                <a:gd name="T1" fmla="*/ 0 h 267"/>
                <a:gd name="T2" fmla="*/ 267 h 267"/>
              </a:gdLst>
              <a:ahLst/>
              <a:cxnLst>
                <a:cxn ang="0">
                  <a:pos x="0" y="T0"/>
                </a:cxn>
                <a:cxn ang="0">
                  <a:pos x="0" y="T1"/>
                </a:cxn>
                <a:cxn ang="0">
                  <a:pos x="0" y="T2"/>
                </a:cxn>
              </a:cxnLst>
              <a:rect l="0" t="0" r="r" b="b"/>
              <a:pathLst>
                <a:path h="267">
                  <a:moveTo>
                    <a:pt x="0" y="267"/>
                  </a:moveTo>
                  <a:lnTo>
                    <a:pt x="0" y="0"/>
                  </a:lnTo>
                  <a:lnTo>
                    <a:pt x="0" y="267"/>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71" name="Line 138"/>
            <p:cNvSpPr>
              <a:spLocks noChangeShapeType="1"/>
            </p:cNvSpPr>
            <p:nvPr/>
          </p:nvSpPr>
          <p:spPr bwMode="auto">
            <a:xfrm flipV="1">
              <a:off x="2986336" y="4464015"/>
              <a:ext cx="0" cy="4238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nvGrpSpPr>
            <p:cNvPr id="88" name="Group 87"/>
            <p:cNvGrpSpPr/>
            <p:nvPr/>
          </p:nvGrpSpPr>
          <p:grpSpPr>
            <a:xfrm rot="10800000">
              <a:off x="2764860" y="3052882"/>
              <a:ext cx="225425" cy="427642"/>
              <a:chOff x="3070987" y="5468085"/>
              <a:chExt cx="225425" cy="427642"/>
            </a:xfrm>
          </p:grpSpPr>
          <p:grpSp>
            <p:nvGrpSpPr>
              <p:cNvPr id="89" name="Group 88"/>
              <p:cNvGrpSpPr/>
              <p:nvPr/>
            </p:nvGrpSpPr>
            <p:grpSpPr>
              <a:xfrm>
                <a:off x="3183699" y="5468085"/>
                <a:ext cx="0" cy="427642"/>
                <a:chOff x="3183699" y="5468085"/>
                <a:chExt cx="0" cy="427642"/>
              </a:xfrm>
            </p:grpSpPr>
            <p:sp>
              <p:nvSpPr>
                <p:cNvPr id="91"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92"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93"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sp>
            <p:nvSpPr>
              <p:cNvPr id="90"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sp>
          <p:nvSpPr>
            <p:cNvPr id="115" name="Rectangle 135"/>
            <p:cNvSpPr>
              <a:spLocks noChangeArrowheads="1"/>
            </p:cNvSpPr>
            <p:nvPr/>
          </p:nvSpPr>
          <p:spPr bwMode="auto">
            <a:xfrm>
              <a:off x="4227817" y="4128373"/>
              <a:ext cx="1005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itchFamily="34" charset="0"/>
                </a:rPr>
                <a:t>Pathways</a:t>
              </a:r>
              <a:endParaRPr kumimoji="0" lang="en-US" altLang="en-US" sz="2000" b="0" i="0" u="none" strike="noStrike" cap="none" normalizeH="0" baseline="0" dirty="0">
                <a:ln>
                  <a:noFill/>
                </a:ln>
                <a:solidFill>
                  <a:schemeClr val="tx1"/>
                </a:solidFill>
                <a:effectLst/>
                <a:latin typeface="Calibri" pitchFamily="34" charset="0"/>
              </a:endParaRPr>
            </a:p>
          </p:txBody>
        </p:sp>
        <p:sp>
          <p:nvSpPr>
            <p:cNvPr id="116" name="Rectangle 135"/>
            <p:cNvSpPr>
              <a:spLocks noChangeArrowheads="1"/>
            </p:cNvSpPr>
            <p:nvPr/>
          </p:nvSpPr>
          <p:spPr bwMode="auto">
            <a:xfrm>
              <a:off x="2011760" y="4258701"/>
              <a:ext cx="1017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itchFamily="34" charset="0"/>
                </a:rPr>
                <a:t>Networks</a:t>
              </a:r>
              <a:endParaRPr kumimoji="0" lang="en-US" altLang="en-US" sz="2000" b="0" i="0" u="none" strike="noStrike" cap="none" normalizeH="0" baseline="0" dirty="0">
                <a:ln>
                  <a:noFill/>
                </a:ln>
                <a:solidFill>
                  <a:schemeClr val="tx1"/>
                </a:solidFill>
                <a:effectLst/>
                <a:latin typeface="Calibri" pitchFamily="34" charset="0"/>
              </a:endParaRPr>
            </a:p>
          </p:txBody>
        </p:sp>
        <p:sp>
          <p:nvSpPr>
            <p:cNvPr id="133" name="Oval 144"/>
            <p:cNvSpPr>
              <a:spLocks noChangeArrowheads="1"/>
            </p:cNvSpPr>
            <p:nvPr/>
          </p:nvSpPr>
          <p:spPr bwMode="auto">
            <a:xfrm>
              <a:off x="3468935" y="4041835"/>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24" name="Oval 145"/>
            <p:cNvSpPr>
              <a:spLocks noChangeArrowheads="1"/>
            </p:cNvSpPr>
            <p:nvPr/>
          </p:nvSpPr>
          <p:spPr bwMode="auto">
            <a:xfrm>
              <a:off x="3681056" y="4320279"/>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26" name="Oval 147"/>
            <p:cNvSpPr>
              <a:spLocks noChangeArrowheads="1"/>
            </p:cNvSpPr>
            <p:nvPr/>
          </p:nvSpPr>
          <p:spPr bwMode="auto">
            <a:xfrm>
              <a:off x="3465868" y="4353309"/>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28" name="Oval 149"/>
            <p:cNvSpPr>
              <a:spLocks noChangeArrowheads="1"/>
            </p:cNvSpPr>
            <p:nvPr/>
          </p:nvSpPr>
          <p:spPr bwMode="auto">
            <a:xfrm>
              <a:off x="3675166" y="4094546"/>
              <a:ext cx="257175" cy="258763"/>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29" name="Oval 150"/>
            <p:cNvSpPr>
              <a:spLocks noChangeArrowheads="1"/>
            </p:cNvSpPr>
            <p:nvPr/>
          </p:nvSpPr>
          <p:spPr bwMode="auto">
            <a:xfrm>
              <a:off x="3283305" y="4309758"/>
              <a:ext cx="252413" cy="258763"/>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27" name="Oval 148"/>
            <p:cNvSpPr>
              <a:spLocks noChangeArrowheads="1"/>
            </p:cNvSpPr>
            <p:nvPr/>
          </p:nvSpPr>
          <p:spPr bwMode="auto">
            <a:xfrm>
              <a:off x="3453756" y="4143119"/>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23" name="Oval 144"/>
            <p:cNvSpPr>
              <a:spLocks noChangeArrowheads="1"/>
            </p:cNvSpPr>
            <p:nvPr/>
          </p:nvSpPr>
          <p:spPr bwMode="auto">
            <a:xfrm>
              <a:off x="3280924" y="4076655"/>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grpSp>
        <p:nvGrpSpPr>
          <p:cNvPr id="148" name="Group 147"/>
          <p:cNvGrpSpPr/>
          <p:nvPr/>
        </p:nvGrpSpPr>
        <p:grpSpPr>
          <a:xfrm>
            <a:off x="806579" y="5453556"/>
            <a:ext cx="5170435" cy="1156980"/>
            <a:chOff x="574563" y="5180596"/>
            <a:chExt cx="5170435" cy="1156980"/>
          </a:xfrm>
        </p:grpSpPr>
        <p:sp>
          <p:nvSpPr>
            <p:cNvPr id="15" name="Rectangle 251"/>
            <p:cNvSpPr>
              <a:spLocks noChangeArrowheads="1"/>
            </p:cNvSpPr>
            <p:nvPr/>
          </p:nvSpPr>
          <p:spPr bwMode="auto">
            <a:xfrm>
              <a:off x="1403936" y="5641142"/>
              <a:ext cx="119204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Calibri" pitchFamily="34" charset="0"/>
                </a:rPr>
                <a:t>Failure of systems</a:t>
              </a:r>
              <a:endParaRPr kumimoji="0" lang="en-US" altLang="en-US" sz="2200" b="0" i="0" u="none" strike="noStrike" cap="none" normalizeH="0" baseline="0" dirty="0">
                <a:ln>
                  <a:noFill/>
                </a:ln>
                <a:solidFill>
                  <a:schemeClr val="tx1"/>
                </a:solidFill>
                <a:effectLst/>
                <a:latin typeface="Calibri" pitchFamily="34" charset="0"/>
              </a:endParaRPr>
            </a:p>
          </p:txBody>
        </p:sp>
        <p:sp>
          <p:nvSpPr>
            <p:cNvPr id="16" name="Rectangle 252"/>
            <p:cNvSpPr>
              <a:spLocks noChangeArrowheads="1"/>
            </p:cNvSpPr>
            <p:nvPr/>
          </p:nvSpPr>
          <p:spPr bwMode="auto">
            <a:xfrm>
              <a:off x="3026838" y="5660468"/>
              <a:ext cx="200747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Calibri" pitchFamily="34" charset="0"/>
                </a:rPr>
                <a:t>Organism specific</a:t>
              </a:r>
              <a:endParaRPr lang="en-US" altLang="en-US" sz="2200" dirty="0">
                <a:solidFill>
                  <a:srgbClr val="000000"/>
                </a:solidFill>
                <a:latin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dirty="0">
                  <a:ln>
                    <a:noFill/>
                  </a:ln>
                  <a:solidFill>
                    <a:srgbClr val="000000"/>
                  </a:solidFill>
                  <a:effectLst/>
                  <a:latin typeface="Calibri" pitchFamily="34" charset="0"/>
                </a:rPr>
                <a:t>context</a:t>
              </a:r>
              <a:endParaRPr kumimoji="0" lang="en-US" altLang="en-US" sz="2200" b="0" i="0" u="none" strike="noStrike" cap="none" normalizeH="0" baseline="0" dirty="0">
                <a:ln>
                  <a:noFill/>
                </a:ln>
                <a:solidFill>
                  <a:srgbClr val="000000"/>
                </a:solidFill>
                <a:effectLst/>
                <a:latin typeface="Calibri" pitchFamily="34" charset="0"/>
              </a:endParaRPr>
            </a:p>
          </p:txBody>
        </p:sp>
        <p:sp>
          <p:nvSpPr>
            <p:cNvPr id="27" name="Freeform 263"/>
            <p:cNvSpPr>
              <a:spLocks/>
            </p:cNvSpPr>
            <p:nvPr/>
          </p:nvSpPr>
          <p:spPr bwMode="auto">
            <a:xfrm>
              <a:off x="5255252" y="6106501"/>
              <a:ext cx="417513" cy="0"/>
            </a:xfrm>
            <a:custGeom>
              <a:avLst/>
              <a:gdLst>
                <a:gd name="T0" fmla="*/ 0 w 263"/>
                <a:gd name="T1" fmla="*/ 263 w 263"/>
                <a:gd name="T2" fmla="*/ 0 w 263"/>
              </a:gdLst>
              <a:ahLst/>
              <a:cxnLst>
                <a:cxn ang="0">
                  <a:pos x="T0" y="0"/>
                </a:cxn>
                <a:cxn ang="0">
                  <a:pos x="T1" y="0"/>
                </a:cxn>
                <a:cxn ang="0">
                  <a:pos x="T2" y="0"/>
                </a:cxn>
              </a:cxnLst>
              <a:rect l="0" t="0" r="r" b="b"/>
              <a:pathLst>
                <a:path w="263">
                  <a:moveTo>
                    <a:pt x="0" y="0"/>
                  </a:moveTo>
                  <a:lnTo>
                    <a:pt x="263" y="0"/>
                  </a:lnTo>
                  <a:lnTo>
                    <a:pt x="0" y="0"/>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200">
                <a:latin typeface="Calibri" pitchFamily="34" charset="0"/>
              </a:endParaRPr>
            </a:p>
          </p:txBody>
        </p:sp>
        <p:sp>
          <p:nvSpPr>
            <p:cNvPr id="28" name="Line 264"/>
            <p:cNvSpPr>
              <a:spLocks noChangeShapeType="1"/>
            </p:cNvSpPr>
            <p:nvPr/>
          </p:nvSpPr>
          <p:spPr bwMode="auto">
            <a:xfrm>
              <a:off x="5255252" y="6106501"/>
              <a:ext cx="4175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200">
                <a:latin typeface="Calibri" pitchFamily="34" charset="0"/>
              </a:endParaRPr>
            </a:p>
          </p:txBody>
        </p:sp>
        <p:grpSp>
          <p:nvGrpSpPr>
            <p:cNvPr id="120" name="Group 119"/>
            <p:cNvGrpSpPr/>
            <p:nvPr/>
          </p:nvGrpSpPr>
          <p:grpSpPr>
            <a:xfrm>
              <a:off x="5327485" y="5933281"/>
              <a:ext cx="417513" cy="225425"/>
              <a:chOff x="5922438" y="5908690"/>
              <a:chExt cx="417513" cy="225425"/>
            </a:xfrm>
          </p:grpSpPr>
          <p:sp>
            <p:nvSpPr>
              <p:cNvPr id="29" name="Line 265"/>
              <p:cNvSpPr>
                <a:spLocks noChangeShapeType="1"/>
              </p:cNvSpPr>
              <p:nvPr/>
            </p:nvSpPr>
            <p:spPr bwMode="auto">
              <a:xfrm>
                <a:off x="5922438" y="6021403"/>
                <a:ext cx="255588" cy="0"/>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200">
                  <a:latin typeface="Calibri" pitchFamily="34" charset="0"/>
                </a:endParaRPr>
              </a:p>
            </p:txBody>
          </p:sp>
          <p:sp>
            <p:nvSpPr>
              <p:cNvPr id="30" name="Freeform 266"/>
              <p:cNvSpPr>
                <a:spLocks/>
              </p:cNvSpPr>
              <p:nvPr/>
            </p:nvSpPr>
            <p:spPr bwMode="auto">
              <a:xfrm>
                <a:off x="6147863" y="5908690"/>
                <a:ext cx="192088" cy="225425"/>
              </a:xfrm>
              <a:custGeom>
                <a:avLst/>
                <a:gdLst>
                  <a:gd name="T0" fmla="*/ 0 w 121"/>
                  <a:gd name="T1" fmla="*/ 142 h 142"/>
                  <a:gd name="T2" fmla="*/ 121 w 121"/>
                  <a:gd name="T3" fmla="*/ 71 h 142"/>
                  <a:gd name="T4" fmla="*/ 0 w 121"/>
                  <a:gd name="T5" fmla="*/ 0 h 142"/>
                  <a:gd name="T6" fmla="*/ 0 w 121"/>
                  <a:gd name="T7" fmla="*/ 142 h 142"/>
                </a:gdLst>
                <a:ahLst/>
                <a:cxnLst>
                  <a:cxn ang="0">
                    <a:pos x="T0" y="T1"/>
                  </a:cxn>
                  <a:cxn ang="0">
                    <a:pos x="T2" y="T3"/>
                  </a:cxn>
                  <a:cxn ang="0">
                    <a:pos x="T4" y="T5"/>
                  </a:cxn>
                  <a:cxn ang="0">
                    <a:pos x="T6" y="T7"/>
                  </a:cxn>
                </a:cxnLst>
                <a:rect l="0" t="0" r="r" b="b"/>
                <a:pathLst>
                  <a:path w="121" h="142">
                    <a:moveTo>
                      <a:pt x="0" y="142"/>
                    </a:moveTo>
                    <a:lnTo>
                      <a:pt x="121" y="71"/>
                    </a:lnTo>
                    <a:lnTo>
                      <a:pt x="0" y="0"/>
                    </a:lnTo>
                    <a:lnTo>
                      <a:pt x="0"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200">
                  <a:latin typeface="Calibri" pitchFamily="34" charset="0"/>
                </a:endParaRPr>
              </a:p>
            </p:txBody>
          </p:sp>
        </p:grpSp>
        <p:sp>
          <p:nvSpPr>
            <p:cNvPr id="35" name="Rectangle 271"/>
            <p:cNvSpPr>
              <a:spLocks noChangeArrowheads="1"/>
            </p:cNvSpPr>
            <p:nvPr/>
          </p:nvSpPr>
          <p:spPr bwMode="auto">
            <a:xfrm>
              <a:off x="2708692" y="5814315"/>
              <a:ext cx="1795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Calibri" pitchFamily="34" charset="0"/>
                </a:rPr>
                <a:t>+</a:t>
              </a:r>
              <a:endParaRPr kumimoji="0" lang="en-US" altLang="en-US" sz="2800" b="0" i="0" u="none" strike="noStrike" cap="none" normalizeH="0" baseline="0" dirty="0">
                <a:ln>
                  <a:noFill/>
                </a:ln>
                <a:solidFill>
                  <a:schemeClr val="tx1"/>
                </a:solidFill>
                <a:effectLst/>
                <a:latin typeface="Calibri" pitchFamily="34" charset="0"/>
              </a:endParaRPr>
            </a:p>
          </p:txBody>
        </p:sp>
        <p:grpSp>
          <p:nvGrpSpPr>
            <p:cNvPr id="100" name="Group 99"/>
            <p:cNvGrpSpPr/>
            <p:nvPr/>
          </p:nvGrpSpPr>
          <p:grpSpPr>
            <a:xfrm rot="10800000">
              <a:off x="2801413" y="5180596"/>
              <a:ext cx="225425" cy="427642"/>
              <a:chOff x="3070987" y="5468085"/>
              <a:chExt cx="225425" cy="427642"/>
            </a:xfrm>
          </p:grpSpPr>
          <p:grpSp>
            <p:nvGrpSpPr>
              <p:cNvPr id="101" name="Group 100"/>
              <p:cNvGrpSpPr/>
              <p:nvPr/>
            </p:nvGrpSpPr>
            <p:grpSpPr>
              <a:xfrm>
                <a:off x="3183699" y="5468085"/>
                <a:ext cx="0" cy="427642"/>
                <a:chOff x="3183699" y="5468085"/>
                <a:chExt cx="0" cy="427642"/>
              </a:xfrm>
            </p:grpSpPr>
            <p:sp>
              <p:nvSpPr>
                <p:cNvPr id="103"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04"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05"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sp>
            <p:nvSpPr>
              <p:cNvPr id="102"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grpSp>
          <p:nvGrpSpPr>
            <p:cNvPr id="144" name="Group 143"/>
            <p:cNvGrpSpPr/>
            <p:nvPr/>
          </p:nvGrpSpPr>
          <p:grpSpPr>
            <a:xfrm>
              <a:off x="574563" y="5605413"/>
              <a:ext cx="657307" cy="568649"/>
              <a:chOff x="812975" y="5712105"/>
              <a:chExt cx="657307" cy="568649"/>
            </a:xfrm>
          </p:grpSpPr>
          <p:sp>
            <p:nvSpPr>
              <p:cNvPr id="135" name="Oval 144"/>
              <p:cNvSpPr>
                <a:spLocks noChangeArrowheads="1"/>
              </p:cNvSpPr>
              <p:nvPr/>
            </p:nvSpPr>
            <p:spPr bwMode="auto">
              <a:xfrm>
                <a:off x="1000986" y="5712105"/>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36" name="Oval 145"/>
              <p:cNvSpPr>
                <a:spLocks noChangeArrowheads="1"/>
              </p:cNvSpPr>
              <p:nvPr/>
            </p:nvSpPr>
            <p:spPr bwMode="auto">
              <a:xfrm>
                <a:off x="1213107" y="5990549"/>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37" name="Oval 147"/>
              <p:cNvSpPr>
                <a:spLocks noChangeArrowheads="1"/>
              </p:cNvSpPr>
              <p:nvPr/>
            </p:nvSpPr>
            <p:spPr bwMode="auto">
              <a:xfrm>
                <a:off x="997919" y="6023579"/>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38" name="Oval 149"/>
              <p:cNvSpPr>
                <a:spLocks noChangeArrowheads="1"/>
              </p:cNvSpPr>
              <p:nvPr/>
            </p:nvSpPr>
            <p:spPr bwMode="auto">
              <a:xfrm>
                <a:off x="1207217" y="5764816"/>
                <a:ext cx="257175" cy="258763"/>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39" name="Oval 150"/>
              <p:cNvSpPr>
                <a:spLocks noChangeArrowheads="1"/>
              </p:cNvSpPr>
              <p:nvPr/>
            </p:nvSpPr>
            <p:spPr bwMode="auto">
              <a:xfrm>
                <a:off x="815356" y="5980028"/>
                <a:ext cx="252413" cy="258763"/>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40" name="Rectangle 290"/>
              <p:cNvSpPr>
                <a:spLocks noChangeArrowheads="1"/>
              </p:cNvSpPr>
              <p:nvPr/>
            </p:nvSpPr>
            <p:spPr bwMode="auto">
              <a:xfrm>
                <a:off x="1285232" y="5715802"/>
                <a:ext cx="140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ED1F24"/>
                    </a:solidFill>
                    <a:effectLst/>
                    <a:latin typeface="Calibri" pitchFamily="34" charset="0"/>
                  </a:rPr>
                  <a:t>x</a:t>
                </a:r>
                <a:endParaRPr kumimoji="0" lang="en-US" altLang="en-US" sz="2000" b="0" i="0" u="none" strike="noStrike" cap="none" normalizeH="0" baseline="0" dirty="0">
                  <a:ln>
                    <a:noFill/>
                  </a:ln>
                  <a:solidFill>
                    <a:schemeClr val="tx1"/>
                  </a:solidFill>
                  <a:effectLst/>
                  <a:latin typeface="Calibri" pitchFamily="34" charset="0"/>
                </a:endParaRPr>
              </a:p>
            </p:txBody>
          </p:sp>
          <p:sp>
            <p:nvSpPr>
              <p:cNvPr id="141" name="Rectangle 290"/>
              <p:cNvSpPr>
                <a:spLocks noChangeArrowheads="1"/>
              </p:cNvSpPr>
              <p:nvPr/>
            </p:nvSpPr>
            <p:spPr bwMode="auto">
              <a:xfrm>
                <a:off x="888621" y="5928280"/>
                <a:ext cx="110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ED1F24"/>
                    </a:solidFill>
                    <a:effectLst/>
                    <a:latin typeface="Calibri" pitchFamily="34" charset="0"/>
                  </a:rPr>
                  <a:t>x</a:t>
                </a:r>
                <a:endParaRPr kumimoji="0" lang="en-US" altLang="en-US" sz="2000" b="0" i="0" u="none" strike="noStrike" cap="none" normalizeH="0" baseline="0" dirty="0">
                  <a:ln>
                    <a:noFill/>
                  </a:ln>
                  <a:solidFill>
                    <a:schemeClr val="tx1"/>
                  </a:solidFill>
                  <a:effectLst/>
                  <a:latin typeface="Calibri" pitchFamily="34" charset="0"/>
                </a:endParaRPr>
              </a:p>
            </p:txBody>
          </p:sp>
          <p:sp>
            <p:nvSpPr>
              <p:cNvPr id="142" name="Oval 148"/>
              <p:cNvSpPr>
                <a:spLocks noChangeArrowheads="1"/>
              </p:cNvSpPr>
              <p:nvPr/>
            </p:nvSpPr>
            <p:spPr bwMode="auto">
              <a:xfrm>
                <a:off x="985807" y="5813389"/>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43" name="Oval 144"/>
              <p:cNvSpPr>
                <a:spLocks noChangeArrowheads="1"/>
              </p:cNvSpPr>
              <p:nvPr/>
            </p:nvSpPr>
            <p:spPr bwMode="auto">
              <a:xfrm>
                <a:off x="812975" y="5746925"/>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grpSp>
      <p:sp>
        <p:nvSpPr>
          <p:cNvPr id="81" name="TextBox 80"/>
          <p:cNvSpPr txBox="1"/>
          <p:nvPr/>
        </p:nvSpPr>
        <p:spPr>
          <a:xfrm>
            <a:off x="-76200" y="6687979"/>
            <a:ext cx="9023731" cy="246221"/>
          </a:xfrm>
          <a:prstGeom prst="rect">
            <a:avLst/>
          </a:prstGeom>
          <a:noFill/>
        </p:spPr>
        <p:txBody>
          <a:bodyPr wrap="square" rtlCol="0">
            <a:spAutoFit/>
          </a:bodyPr>
          <a:lstStyle/>
          <a:p>
            <a:r>
              <a:rPr lang="en-US" sz="1000" dirty="0">
                <a:latin typeface="Calibri" pitchFamily="34" charset="0"/>
              </a:rPr>
              <a:t>Slide: Claire </a:t>
            </a:r>
            <a:r>
              <a:rPr lang="en-US" sz="1000" dirty="0" err="1">
                <a:latin typeface="Calibri" pitchFamily="34" charset="0"/>
              </a:rPr>
              <a:t>McWhite</a:t>
            </a:r>
            <a:endParaRPr lang="en-US" sz="1000" dirty="0">
              <a:latin typeface="Calibri" pitchFamily="34" charset="0"/>
            </a:endParaRPr>
          </a:p>
        </p:txBody>
      </p:sp>
    </p:spTree>
    <p:extLst>
      <p:ext uri="{BB962C8B-B14F-4D97-AF65-F5344CB8AC3E}">
        <p14:creationId xmlns:p14="http://schemas.microsoft.com/office/powerpoint/2010/main" val="339840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asted-image.png"/>
          <p:cNvPicPr>
            <a:picLocks noChangeAspect="1"/>
          </p:cNvPicPr>
          <p:nvPr/>
        </p:nvPicPr>
        <p:blipFill rotWithShape="1">
          <a:blip r:embed="rId2"/>
          <a:srcRect l="13733" t="16397" r="12630" b="6863"/>
          <a:stretch/>
        </p:blipFill>
        <p:spPr>
          <a:xfrm>
            <a:off x="988949" y="1371600"/>
            <a:ext cx="7393051" cy="5272985"/>
          </a:xfrm>
          <a:prstGeom prst="rect">
            <a:avLst/>
          </a:prstGeom>
          <a:ln w="12700">
            <a:miter lim="400000"/>
          </a:ln>
        </p:spPr>
      </p:pic>
      <p:sp>
        <p:nvSpPr>
          <p:cNvPr id="148" name="Shape 148"/>
          <p:cNvSpPr/>
          <p:nvPr/>
        </p:nvSpPr>
        <p:spPr>
          <a:xfrm>
            <a:off x="-50102" y="-177859"/>
            <a:ext cx="9244204" cy="1549459"/>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lvl1pPr>
              <a:defRPr sz="6800">
                <a:solidFill>
                  <a:srgbClr val="000000"/>
                </a:solidFill>
              </a:defRPr>
            </a:lvl1pPr>
          </a:lstStyle>
          <a:p>
            <a:pPr algn="ctr"/>
            <a:r>
              <a:rPr sz="4800" b="1" dirty="0">
                <a:latin typeface="Calibri" pitchFamily="34" charset="0"/>
              </a:rPr>
              <a:t>We share genes with </a:t>
            </a:r>
            <a:r>
              <a:rPr lang="en-US" sz="4800" b="1" dirty="0">
                <a:latin typeface="Calibri" pitchFamily="34" charset="0"/>
              </a:rPr>
              <a:t>almost</a:t>
            </a:r>
          </a:p>
          <a:p>
            <a:pPr algn="ctr"/>
            <a:r>
              <a:rPr sz="4800" b="1" dirty="0">
                <a:latin typeface="Calibri" pitchFamily="34" charset="0"/>
              </a:rPr>
              <a:t>every </a:t>
            </a:r>
            <a:r>
              <a:rPr lang="en-US" sz="4800" b="1" dirty="0">
                <a:latin typeface="Calibri" pitchFamily="34" charset="0"/>
              </a:rPr>
              <a:t>known </a:t>
            </a:r>
            <a:r>
              <a:rPr sz="4800" b="1" dirty="0">
                <a:latin typeface="Calibri" pitchFamily="34" charset="0"/>
              </a:rPr>
              <a:t>organism</a:t>
            </a:r>
          </a:p>
        </p:txBody>
      </p:sp>
      <p:sp>
        <p:nvSpPr>
          <p:cNvPr id="4" name="TextBox 3"/>
          <p:cNvSpPr txBox="1"/>
          <p:nvPr/>
        </p:nvSpPr>
        <p:spPr>
          <a:xfrm>
            <a:off x="-76200" y="6687979"/>
            <a:ext cx="9023731" cy="246221"/>
          </a:xfrm>
          <a:prstGeom prst="rect">
            <a:avLst/>
          </a:prstGeom>
          <a:noFill/>
        </p:spPr>
        <p:txBody>
          <a:bodyPr wrap="square" rtlCol="0">
            <a:spAutoFit/>
          </a:bodyPr>
          <a:lstStyle/>
          <a:p>
            <a:r>
              <a:rPr lang="en-US" sz="1000" dirty="0">
                <a:latin typeface="Calibri" pitchFamily="34" charset="0"/>
              </a:rPr>
              <a:t>Image: </a:t>
            </a:r>
            <a:r>
              <a:rPr lang="en-US" sz="1000" dirty="0" err="1">
                <a:latin typeface="Calibri" pitchFamily="34" charset="0"/>
              </a:rPr>
              <a:t>Aashiq</a:t>
            </a:r>
            <a:r>
              <a:rPr lang="en-US" sz="1000" dirty="0">
                <a:latin typeface="Calibri" pitchFamily="34" charset="0"/>
              </a:rPr>
              <a:t> </a:t>
            </a:r>
            <a:r>
              <a:rPr lang="en-US" sz="1000" dirty="0" err="1">
                <a:latin typeface="Calibri" pitchFamily="34" charset="0"/>
              </a:rPr>
              <a:t>Kachroo</a:t>
            </a:r>
            <a:r>
              <a:rPr lang="en-US" sz="1000" dirty="0">
                <a:latin typeface="Calibri" pitchFamily="34" charset="0"/>
              </a:rPr>
              <a:t>, #’s from </a:t>
            </a:r>
            <a:r>
              <a:rPr lang="en-US" sz="1000" dirty="0" err="1">
                <a:latin typeface="Calibri" pitchFamily="34" charset="0"/>
              </a:rPr>
              <a:t>InParanoid</a:t>
            </a:r>
            <a:endParaRPr lang="en-US" sz="1000" dirty="0">
              <a:latin typeface="Calibri" pitchFamily="34" charset="0"/>
            </a:endParaRPr>
          </a:p>
        </p:txBody>
      </p:sp>
      <p:sp>
        <p:nvSpPr>
          <p:cNvPr id="3" name="Rectangle 2"/>
          <p:cNvSpPr/>
          <p:nvPr/>
        </p:nvSpPr>
        <p:spPr>
          <a:xfrm>
            <a:off x="7391400" y="1676400"/>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33813" y="5257800"/>
            <a:ext cx="49637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536554" y="6576275"/>
            <a:ext cx="845446"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600" y="1700011"/>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8903" y="6521168"/>
            <a:ext cx="497983" cy="16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52600" y="6404860"/>
            <a:ext cx="708859"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81100" y="5523383"/>
            <a:ext cx="925929"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43000" y="4521642"/>
            <a:ext cx="791153"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62130" y="3546649"/>
            <a:ext cx="844899" cy="22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70119" y="2632248"/>
            <a:ext cx="891340"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692726" y="1973289"/>
            <a:ext cx="888674" cy="312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217570" y="1902655"/>
            <a:ext cx="964030"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156101" y="2704563"/>
            <a:ext cx="1056068" cy="27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899343" y="3565206"/>
            <a:ext cx="1034043" cy="259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173532" y="4391697"/>
            <a:ext cx="1120462" cy="37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827695" y="5409128"/>
            <a:ext cx="1028418" cy="24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886956" y="6374506"/>
            <a:ext cx="1222182" cy="258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5186188"/>
            <a:ext cx="960519" cy="461665"/>
          </a:xfrm>
          <a:prstGeom prst="rect">
            <a:avLst/>
          </a:prstGeom>
          <a:noFill/>
        </p:spPr>
        <p:txBody>
          <a:bodyPr wrap="none" rtlCol="0">
            <a:spAutoFit/>
          </a:bodyPr>
          <a:lstStyle/>
          <a:p>
            <a:r>
              <a:rPr lang="en-US" sz="2400" b="1" dirty="0">
                <a:solidFill>
                  <a:srgbClr val="FF0000"/>
                </a:solidFill>
                <a:latin typeface="Calibri" pitchFamily="34" charset="0"/>
              </a:rPr>
              <a:t>~4300</a:t>
            </a:r>
          </a:p>
        </p:txBody>
      </p:sp>
      <p:sp>
        <p:nvSpPr>
          <p:cNvPr id="6" name="TextBox 5"/>
          <p:cNvSpPr txBox="1"/>
          <p:nvPr/>
        </p:nvSpPr>
        <p:spPr>
          <a:xfrm>
            <a:off x="258681" y="3733800"/>
            <a:ext cx="960519" cy="461665"/>
          </a:xfrm>
          <a:prstGeom prst="rect">
            <a:avLst/>
          </a:prstGeom>
          <a:noFill/>
        </p:spPr>
        <p:txBody>
          <a:bodyPr wrap="none" rtlCol="0">
            <a:spAutoFit/>
          </a:bodyPr>
          <a:lstStyle/>
          <a:p>
            <a:r>
              <a:rPr lang="en-US" sz="2400" b="1" dirty="0">
                <a:solidFill>
                  <a:srgbClr val="FF0000"/>
                </a:solidFill>
                <a:latin typeface="Calibri" pitchFamily="34" charset="0"/>
              </a:rPr>
              <a:t>~4200</a:t>
            </a:r>
          </a:p>
        </p:txBody>
      </p:sp>
      <p:sp>
        <p:nvSpPr>
          <p:cNvPr id="11" name="TextBox 10"/>
          <p:cNvSpPr txBox="1"/>
          <p:nvPr/>
        </p:nvSpPr>
        <p:spPr>
          <a:xfrm>
            <a:off x="487281" y="2891135"/>
            <a:ext cx="960519" cy="461665"/>
          </a:xfrm>
          <a:prstGeom prst="rect">
            <a:avLst/>
          </a:prstGeom>
          <a:noFill/>
        </p:spPr>
        <p:txBody>
          <a:bodyPr wrap="none" rtlCol="0">
            <a:spAutoFit/>
          </a:bodyPr>
          <a:lstStyle/>
          <a:p>
            <a:r>
              <a:rPr lang="en-US" sz="2400" b="1" dirty="0">
                <a:solidFill>
                  <a:srgbClr val="FF0000"/>
                </a:solidFill>
                <a:latin typeface="Calibri" pitchFamily="34" charset="0"/>
              </a:rPr>
              <a:t>~5900</a:t>
            </a:r>
          </a:p>
        </p:txBody>
      </p:sp>
      <p:sp>
        <p:nvSpPr>
          <p:cNvPr id="12" name="TextBox 11"/>
          <p:cNvSpPr txBox="1"/>
          <p:nvPr/>
        </p:nvSpPr>
        <p:spPr>
          <a:xfrm>
            <a:off x="868281" y="1973289"/>
            <a:ext cx="960519" cy="461665"/>
          </a:xfrm>
          <a:prstGeom prst="rect">
            <a:avLst/>
          </a:prstGeom>
          <a:noFill/>
        </p:spPr>
        <p:txBody>
          <a:bodyPr wrap="none" rtlCol="0">
            <a:spAutoFit/>
          </a:bodyPr>
          <a:lstStyle/>
          <a:p>
            <a:r>
              <a:rPr lang="en-US" sz="2400" b="1" dirty="0">
                <a:solidFill>
                  <a:srgbClr val="FF0000"/>
                </a:solidFill>
                <a:latin typeface="Calibri" pitchFamily="34" charset="0"/>
              </a:rPr>
              <a:t>~8800</a:t>
            </a:r>
          </a:p>
        </p:txBody>
      </p:sp>
      <p:sp>
        <p:nvSpPr>
          <p:cNvPr id="13" name="TextBox 12"/>
          <p:cNvSpPr txBox="1"/>
          <p:nvPr/>
        </p:nvSpPr>
        <p:spPr>
          <a:xfrm>
            <a:off x="5973681" y="1295400"/>
            <a:ext cx="960519" cy="461665"/>
          </a:xfrm>
          <a:prstGeom prst="rect">
            <a:avLst/>
          </a:prstGeom>
          <a:noFill/>
        </p:spPr>
        <p:txBody>
          <a:bodyPr wrap="none" rtlCol="0">
            <a:spAutoFit/>
          </a:bodyPr>
          <a:lstStyle/>
          <a:p>
            <a:r>
              <a:rPr lang="en-US" sz="2400" b="1" dirty="0">
                <a:solidFill>
                  <a:srgbClr val="FF0000"/>
                </a:solidFill>
                <a:latin typeface="Calibri" pitchFamily="34" charset="0"/>
              </a:rPr>
              <a:t>~9000</a:t>
            </a:r>
          </a:p>
        </p:txBody>
      </p:sp>
      <p:sp>
        <p:nvSpPr>
          <p:cNvPr id="14" name="TextBox 13"/>
          <p:cNvSpPr txBox="1"/>
          <p:nvPr/>
        </p:nvSpPr>
        <p:spPr>
          <a:xfrm>
            <a:off x="7189789" y="1973289"/>
            <a:ext cx="1116011" cy="461665"/>
          </a:xfrm>
          <a:prstGeom prst="rect">
            <a:avLst/>
          </a:prstGeom>
          <a:noFill/>
        </p:spPr>
        <p:txBody>
          <a:bodyPr wrap="none" rtlCol="0">
            <a:spAutoFit/>
          </a:bodyPr>
          <a:lstStyle/>
          <a:p>
            <a:r>
              <a:rPr lang="en-US" sz="2400" b="1" dirty="0">
                <a:solidFill>
                  <a:srgbClr val="FF0000"/>
                </a:solidFill>
                <a:latin typeface="Calibri" pitchFamily="34" charset="0"/>
              </a:rPr>
              <a:t>~12000</a:t>
            </a:r>
          </a:p>
        </p:txBody>
      </p:sp>
      <p:sp>
        <p:nvSpPr>
          <p:cNvPr id="15" name="TextBox 14"/>
          <p:cNvSpPr txBox="1"/>
          <p:nvPr/>
        </p:nvSpPr>
        <p:spPr>
          <a:xfrm>
            <a:off x="2069434" y="1295400"/>
            <a:ext cx="960519" cy="461665"/>
          </a:xfrm>
          <a:prstGeom prst="rect">
            <a:avLst/>
          </a:prstGeom>
          <a:noFill/>
        </p:spPr>
        <p:txBody>
          <a:bodyPr wrap="none" rtlCol="0">
            <a:spAutoFit/>
          </a:bodyPr>
          <a:lstStyle/>
          <a:p>
            <a:r>
              <a:rPr lang="en-US" sz="2400" b="1" dirty="0">
                <a:solidFill>
                  <a:srgbClr val="FF0000"/>
                </a:solidFill>
                <a:latin typeface="Calibri" pitchFamily="34" charset="0"/>
              </a:rPr>
              <a:t>~9000</a:t>
            </a:r>
          </a:p>
        </p:txBody>
      </p:sp>
      <p:sp>
        <p:nvSpPr>
          <p:cNvPr id="18" name="TextBox 17"/>
          <p:cNvSpPr txBox="1"/>
          <p:nvPr/>
        </p:nvSpPr>
        <p:spPr>
          <a:xfrm>
            <a:off x="7769572" y="2891135"/>
            <a:ext cx="1116011" cy="461665"/>
          </a:xfrm>
          <a:prstGeom prst="rect">
            <a:avLst/>
          </a:prstGeom>
          <a:noFill/>
        </p:spPr>
        <p:txBody>
          <a:bodyPr wrap="none" rtlCol="0">
            <a:spAutoFit/>
          </a:bodyPr>
          <a:lstStyle/>
          <a:p>
            <a:r>
              <a:rPr lang="en-US" sz="2400" b="1" dirty="0">
                <a:solidFill>
                  <a:srgbClr val="FF0000"/>
                </a:solidFill>
                <a:latin typeface="Calibri" pitchFamily="34" charset="0"/>
              </a:rPr>
              <a:t>~12000</a:t>
            </a:r>
          </a:p>
        </p:txBody>
      </p:sp>
      <p:sp>
        <p:nvSpPr>
          <p:cNvPr id="16" name="TextBox 15"/>
          <p:cNvSpPr txBox="1"/>
          <p:nvPr/>
        </p:nvSpPr>
        <p:spPr>
          <a:xfrm>
            <a:off x="404019" y="6174028"/>
            <a:ext cx="960519" cy="461665"/>
          </a:xfrm>
          <a:prstGeom prst="rect">
            <a:avLst/>
          </a:prstGeom>
          <a:noFill/>
        </p:spPr>
        <p:txBody>
          <a:bodyPr wrap="none" rtlCol="0">
            <a:spAutoFit/>
          </a:bodyPr>
          <a:lstStyle/>
          <a:p>
            <a:r>
              <a:rPr lang="en-US" sz="2400" b="1" dirty="0">
                <a:solidFill>
                  <a:srgbClr val="FF0000"/>
                </a:solidFill>
                <a:latin typeface="Calibri" pitchFamily="34" charset="0"/>
              </a:rPr>
              <a:t>~1100</a:t>
            </a:r>
          </a:p>
        </p:txBody>
      </p:sp>
      <p:sp>
        <p:nvSpPr>
          <p:cNvPr id="17" name="TextBox 16"/>
          <p:cNvSpPr txBox="1"/>
          <p:nvPr/>
        </p:nvSpPr>
        <p:spPr>
          <a:xfrm>
            <a:off x="8077200" y="5186188"/>
            <a:ext cx="1116011" cy="461665"/>
          </a:xfrm>
          <a:prstGeom prst="rect">
            <a:avLst/>
          </a:prstGeom>
          <a:noFill/>
        </p:spPr>
        <p:txBody>
          <a:bodyPr wrap="none" rtlCol="0">
            <a:spAutoFit/>
          </a:bodyPr>
          <a:lstStyle/>
          <a:p>
            <a:r>
              <a:rPr lang="en-US" sz="2400" b="1" dirty="0">
                <a:solidFill>
                  <a:srgbClr val="FF0000"/>
                </a:solidFill>
                <a:latin typeface="Calibri" pitchFamily="34" charset="0"/>
              </a:rPr>
              <a:t>~16000</a:t>
            </a:r>
          </a:p>
        </p:txBody>
      </p:sp>
      <p:sp>
        <p:nvSpPr>
          <p:cNvPr id="19" name="TextBox 18"/>
          <p:cNvSpPr txBox="1"/>
          <p:nvPr/>
        </p:nvSpPr>
        <p:spPr>
          <a:xfrm>
            <a:off x="7772400" y="6174028"/>
            <a:ext cx="1116011" cy="461665"/>
          </a:xfrm>
          <a:prstGeom prst="rect">
            <a:avLst/>
          </a:prstGeom>
          <a:noFill/>
        </p:spPr>
        <p:txBody>
          <a:bodyPr wrap="none" rtlCol="0">
            <a:spAutoFit/>
          </a:bodyPr>
          <a:lstStyle/>
          <a:p>
            <a:r>
              <a:rPr lang="en-US" sz="2400" b="1" dirty="0">
                <a:solidFill>
                  <a:srgbClr val="FF0000"/>
                </a:solidFill>
                <a:latin typeface="Calibri" pitchFamily="34" charset="0"/>
              </a:rPr>
              <a:t>~18000</a:t>
            </a:r>
          </a:p>
        </p:txBody>
      </p:sp>
      <p:sp>
        <p:nvSpPr>
          <p:cNvPr id="22" name="TextBox 21"/>
          <p:cNvSpPr txBox="1"/>
          <p:nvPr/>
        </p:nvSpPr>
        <p:spPr>
          <a:xfrm>
            <a:off x="8027989" y="3733800"/>
            <a:ext cx="1116011" cy="461665"/>
          </a:xfrm>
          <a:prstGeom prst="rect">
            <a:avLst/>
          </a:prstGeom>
          <a:noFill/>
        </p:spPr>
        <p:txBody>
          <a:bodyPr wrap="none" rtlCol="0">
            <a:spAutoFit/>
          </a:bodyPr>
          <a:lstStyle/>
          <a:p>
            <a:r>
              <a:rPr lang="en-US" sz="2400" b="1" dirty="0">
                <a:solidFill>
                  <a:srgbClr val="FF0000"/>
                </a:solidFill>
                <a:latin typeface="Calibri" pitchFamily="34" charset="0"/>
              </a:rPr>
              <a:t>~13000</a:t>
            </a:r>
          </a:p>
        </p:txBody>
      </p:sp>
    </p:spTree>
    <p:extLst>
      <p:ext uri="{BB962C8B-B14F-4D97-AF65-F5344CB8AC3E}">
        <p14:creationId xmlns:p14="http://schemas.microsoft.com/office/powerpoint/2010/main" val="413832943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419600" y="685800"/>
            <a:ext cx="4724400" cy="5262979"/>
          </a:xfrm>
          <a:prstGeom prst="rect">
            <a:avLst/>
          </a:prstGeom>
          <a:noFill/>
          <a:ln w="9525" algn="ctr">
            <a:noFill/>
            <a:miter lim="800000"/>
            <a:headEnd/>
            <a:tailEnd/>
          </a:ln>
          <a:effectLst/>
        </p:spPr>
        <p:txBody>
          <a:bodyPr wrap="square">
            <a:spAutoFit/>
          </a:bodyPr>
          <a:lstStyle/>
          <a:p>
            <a:pPr algn="ctr">
              <a:defRPr/>
            </a:pPr>
            <a:r>
              <a:rPr lang="en-US" sz="4800" b="1" dirty="0">
                <a:latin typeface="Calibri" pitchFamily="34" charset="0"/>
                <a:cs typeface="Calibri" pitchFamily="34" charset="0"/>
              </a:rPr>
              <a:t>Corollary: All genetic traits and diseases affect molecular structures that are evolutionarily conserved. </a:t>
            </a:r>
          </a:p>
        </p:txBody>
      </p:sp>
      <p:pic>
        <p:nvPicPr>
          <p:cNvPr id="8" name="Picture 7" descr="RemadeDarkerIllustration"/>
          <p:cNvPicPr>
            <a:picLocks noChangeAspect="1" noChangeArrowheads="1"/>
          </p:cNvPicPr>
          <p:nvPr/>
        </p:nvPicPr>
        <p:blipFill>
          <a:blip r:embed="rId2" cstate="print"/>
          <a:srcRect l="1176" t="909" r="1176" b="909"/>
          <a:stretch>
            <a:fillRect/>
          </a:stretch>
        </p:blipFill>
        <p:spPr bwMode="auto">
          <a:xfrm>
            <a:off x="0" y="294032"/>
            <a:ext cx="4343400" cy="5649568"/>
          </a:xfrm>
          <a:prstGeom prst="rect">
            <a:avLst/>
          </a:prstGeom>
          <a:noFill/>
          <a:ln w="9525">
            <a:noFill/>
            <a:miter lim="800000"/>
            <a:headEnd/>
            <a:tailEnd/>
          </a:ln>
        </p:spPr>
      </p:pic>
      <p:sp>
        <p:nvSpPr>
          <p:cNvPr id="4" name="Text Box 11"/>
          <p:cNvSpPr txBox="1">
            <a:spLocks noChangeArrowheads="1"/>
          </p:cNvSpPr>
          <p:nvPr/>
        </p:nvSpPr>
        <p:spPr bwMode="auto">
          <a:xfrm>
            <a:off x="-76200" y="6629400"/>
            <a:ext cx="1695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i="1" dirty="0">
                <a:solidFill>
                  <a:srgbClr val="C0C0C0"/>
                </a:solidFill>
              </a:rPr>
              <a:t>Illustration by Kathryn Weir</a:t>
            </a:r>
          </a:p>
        </p:txBody>
      </p:sp>
    </p:spTree>
    <p:extLst>
      <p:ext uri="{BB962C8B-B14F-4D97-AF65-F5344CB8AC3E}">
        <p14:creationId xmlns:p14="http://schemas.microsoft.com/office/powerpoint/2010/main" val="2920538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23" y="75127"/>
            <a:ext cx="8543877" cy="523220"/>
          </a:xfrm>
          <a:prstGeom prst="rect">
            <a:avLst/>
          </a:prstGeom>
          <a:noFill/>
        </p:spPr>
        <p:txBody>
          <a:bodyPr wrap="none" rtlCol="0">
            <a:spAutoFit/>
          </a:bodyPr>
          <a:lstStyle/>
          <a:p>
            <a:r>
              <a:rPr lang="en-US" sz="2800" b="1" dirty="0">
                <a:latin typeface="Calibri" pitchFamily="34" charset="0"/>
              </a:rPr>
              <a:t>Comparative evolution studies rely on finding </a:t>
            </a:r>
            <a:r>
              <a:rPr lang="en-US" sz="2800" b="1" dirty="0" err="1">
                <a:latin typeface="Calibri" pitchFamily="34" charset="0"/>
              </a:rPr>
              <a:t>orthologs</a:t>
            </a:r>
            <a:r>
              <a:rPr lang="en-US" sz="2800" b="1" dirty="0">
                <a:latin typeface="Calibri" pitchFamily="34" charset="0"/>
              </a:rPr>
              <a:t> </a:t>
            </a:r>
          </a:p>
        </p:txBody>
      </p:sp>
      <p:sp>
        <p:nvSpPr>
          <p:cNvPr id="12" name="TextBox 11"/>
          <p:cNvSpPr txBox="1"/>
          <p:nvPr/>
        </p:nvSpPr>
        <p:spPr>
          <a:xfrm>
            <a:off x="490561" y="1905000"/>
            <a:ext cx="8153400" cy="2677656"/>
          </a:xfrm>
          <a:prstGeom prst="rect">
            <a:avLst/>
          </a:prstGeom>
          <a:noFill/>
        </p:spPr>
        <p:txBody>
          <a:bodyPr wrap="square" rtlCol="0">
            <a:spAutoFit/>
          </a:bodyPr>
          <a:lstStyle/>
          <a:p>
            <a:r>
              <a:rPr lang="en-US" sz="2800" b="1" u="sng" dirty="0" err="1">
                <a:latin typeface="Calibri" pitchFamily="34" charset="0"/>
              </a:rPr>
              <a:t>Orthologs</a:t>
            </a:r>
            <a:r>
              <a:rPr lang="en-US" sz="2800" b="1" dirty="0">
                <a:latin typeface="Calibri" pitchFamily="34" charset="0"/>
              </a:rPr>
              <a:t> = genes from different species that derive from a single gene in the last common ancestor of the species </a:t>
            </a:r>
          </a:p>
          <a:p>
            <a:endParaRPr lang="en-US" sz="2800" b="1" dirty="0">
              <a:latin typeface="Calibri" pitchFamily="34" charset="0"/>
            </a:endParaRPr>
          </a:p>
          <a:p>
            <a:r>
              <a:rPr lang="en-US" sz="2800" b="1" u="sng" dirty="0" err="1">
                <a:latin typeface="Calibri" pitchFamily="34" charset="0"/>
              </a:rPr>
              <a:t>Paralogs</a:t>
            </a:r>
            <a:r>
              <a:rPr lang="en-US" sz="2800" b="1" dirty="0">
                <a:latin typeface="Calibri" pitchFamily="34" charset="0"/>
              </a:rPr>
              <a:t> = genes that derive from a single gene that was duplicated within a genome  </a:t>
            </a:r>
          </a:p>
        </p:txBody>
      </p:sp>
    </p:spTree>
    <p:extLst>
      <p:ext uri="{BB962C8B-B14F-4D97-AF65-F5344CB8AC3E}">
        <p14:creationId xmlns:p14="http://schemas.microsoft.com/office/powerpoint/2010/main" val="2718398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23" y="75127"/>
            <a:ext cx="8543877" cy="523220"/>
          </a:xfrm>
          <a:prstGeom prst="rect">
            <a:avLst/>
          </a:prstGeom>
          <a:noFill/>
        </p:spPr>
        <p:txBody>
          <a:bodyPr wrap="none" rtlCol="0">
            <a:spAutoFit/>
          </a:bodyPr>
          <a:lstStyle/>
          <a:p>
            <a:r>
              <a:rPr lang="en-US" sz="2800" b="1" dirty="0">
                <a:latin typeface="Calibri" pitchFamily="34" charset="0"/>
              </a:rPr>
              <a:t>Comparative evolution studies rely on finding </a:t>
            </a:r>
            <a:r>
              <a:rPr lang="en-US" sz="2800" b="1" dirty="0" err="1">
                <a:latin typeface="Calibri" pitchFamily="34" charset="0"/>
              </a:rPr>
              <a:t>orthologs</a:t>
            </a:r>
            <a:r>
              <a:rPr lang="en-US" sz="2800" b="1" dirty="0">
                <a:latin typeface="Calibri" pitchFamily="34" charset="0"/>
              </a:rPr>
              <a:t>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7557804"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6200" y="9144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9282" y="6629400"/>
            <a:ext cx="2537682" cy="276999"/>
          </a:xfrm>
          <a:prstGeom prst="rect">
            <a:avLst/>
          </a:prstGeom>
          <a:noFill/>
        </p:spPr>
        <p:txBody>
          <a:bodyPr wrap="none" rtlCol="0">
            <a:spAutoFit/>
          </a:bodyPr>
          <a:lstStyle/>
          <a:p>
            <a:r>
              <a:rPr lang="en-US" sz="1200" i="1" dirty="0">
                <a:latin typeface="Calibri" pitchFamily="34" charset="0"/>
              </a:rPr>
              <a:t>Trends in Genetics</a:t>
            </a:r>
            <a:r>
              <a:rPr lang="en-US" sz="1200" dirty="0">
                <a:latin typeface="Calibri" pitchFamily="34" charset="0"/>
              </a:rPr>
              <a:t> 18:619–620 (2002)</a:t>
            </a:r>
          </a:p>
        </p:txBody>
      </p:sp>
      <p:sp>
        <p:nvSpPr>
          <p:cNvPr id="3" name="TextBox 2"/>
          <p:cNvSpPr txBox="1"/>
          <p:nvPr/>
        </p:nvSpPr>
        <p:spPr>
          <a:xfrm>
            <a:off x="7543800" y="1600200"/>
            <a:ext cx="1021626" cy="369332"/>
          </a:xfrm>
          <a:prstGeom prst="rect">
            <a:avLst/>
          </a:prstGeom>
          <a:noFill/>
        </p:spPr>
        <p:txBody>
          <a:bodyPr wrap="none" rtlCol="0">
            <a:spAutoFit/>
          </a:bodyPr>
          <a:lstStyle/>
          <a:p>
            <a:r>
              <a:rPr lang="en-US" sz="1800" b="1" i="1" dirty="0" err="1">
                <a:solidFill>
                  <a:srgbClr val="FF0000"/>
                </a:solidFill>
                <a:latin typeface="Calibri" pitchFamily="34" charset="0"/>
              </a:rPr>
              <a:t>Paralogs</a:t>
            </a:r>
            <a:endParaRPr lang="en-US" sz="1800" b="1" i="1" dirty="0">
              <a:solidFill>
                <a:srgbClr val="FF0000"/>
              </a:solidFill>
              <a:latin typeface="Calibri" pitchFamily="34" charset="0"/>
            </a:endParaRPr>
          </a:p>
        </p:txBody>
      </p:sp>
      <p:sp>
        <p:nvSpPr>
          <p:cNvPr id="10" name="TextBox 9"/>
          <p:cNvSpPr txBox="1"/>
          <p:nvPr/>
        </p:nvSpPr>
        <p:spPr>
          <a:xfrm>
            <a:off x="7880628" y="2096869"/>
            <a:ext cx="1103187" cy="646331"/>
          </a:xfrm>
          <a:prstGeom prst="rect">
            <a:avLst/>
          </a:prstGeom>
          <a:noFill/>
        </p:spPr>
        <p:txBody>
          <a:bodyPr wrap="none" rtlCol="0">
            <a:spAutoFit/>
          </a:bodyPr>
          <a:lstStyle/>
          <a:p>
            <a:r>
              <a:rPr lang="en-US" sz="1800" b="1" i="1" dirty="0">
                <a:solidFill>
                  <a:srgbClr val="FF0000"/>
                </a:solidFill>
                <a:latin typeface="Calibri" pitchFamily="34" charset="0"/>
              </a:rPr>
              <a:t>Co-</a:t>
            </a:r>
          </a:p>
          <a:p>
            <a:r>
              <a:rPr lang="en-US" sz="1800" b="1" i="1" dirty="0" err="1">
                <a:solidFill>
                  <a:srgbClr val="FF0000"/>
                </a:solidFill>
                <a:latin typeface="Calibri" pitchFamily="34" charset="0"/>
              </a:rPr>
              <a:t>orthologs</a:t>
            </a:r>
            <a:endParaRPr lang="en-US" sz="1800" b="1" i="1" dirty="0">
              <a:solidFill>
                <a:srgbClr val="FF0000"/>
              </a:solidFill>
              <a:latin typeface="Calibri" pitchFamily="34" charset="0"/>
            </a:endParaRPr>
          </a:p>
        </p:txBody>
      </p:sp>
      <p:sp>
        <p:nvSpPr>
          <p:cNvPr id="4" name="Right Brace 3"/>
          <p:cNvSpPr/>
          <p:nvPr/>
        </p:nvSpPr>
        <p:spPr>
          <a:xfrm>
            <a:off x="7391400" y="14646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7543800" y="2819400"/>
            <a:ext cx="1021626" cy="369332"/>
          </a:xfrm>
          <a:prstGeom prst="rect">
            <a:avLst/>
          </a:prstGeom>
          <a:noFill/>
        </p:spPr>
        <p:txBody>
          <a:bodyPr wrap="none" rtlCol="0">
            <a:spAutoFit/>
          </a:bodyPr>
          <a:lstStyle/>
          <a:p>
            <a:r>
              <a:rPr lang="en-US" sz="1800" b="1" i="1" dirty="0" err="1">
                <a:solidFill>
                  <a:srgbClr val="FF0000"/>
                </a:solidFill>
                <a:latin typeface="Calibri" pitchFamily="34" charset="0"/>
              </a:rPr>
              <a:t>Paralogs</a:t>
            </a:r>
            <a:endParaRPr lang="en-US" sz="1800" b="1" i="1" dirty="0">
              <a:solidFill>
                <a:srgbClr val="FF0000"/>
              </a:solidFill>
              <a:latin typeface="Calibri" pitchFamily="34" charset="0"/>
            </a:endParaRPr>
          </a:p>
        </p:txBody>
      </p:sp>
      <p:sp>
        <p:nvSpPr>
          <p:cNvPr id="12" name="Right Brace 11"/>
          <p:cNvSpPr/>
          <p:nvPr/>
        </p:nvSpPr>
        <p:spPr>
          <a:xfrm>
            <a:off x="7391400" y="26838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p:cNvSpPr/>
          <p:nvPr/>
        </p:nvSpPr>
        <p:spPr>
          <a:xfrm>
            <a:off x="7696200" y="20742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7543800" y="4114800"/>
            <a:ext cx="1135247" cy="369332"/>
          </a:xfrm>
          <a:prstGeom prst="rect">
            <a:avLst/>
          </a:prstGeom>
          <a:noFill/>
        </p:spPr>
        <p:txBody>
          <a:bodyPr wrap="none" rtlCol="0">
            <a:spAutoFit/>
          </a:bodyPr>
          <a:lstStyle/>
          <a:p>
            <a:r>
              <a:rPr lang="en-US" sz="1800" b="1" i="1" dirty="0" err="1">
                <a:solidFill>
                  <a:srgbClr val="FF0000"/>
                </a:solidFill>
                <a:latin typeface="Calibri" pitchFamily="34" charset="0"/>
              </a:rPr>
              <a:t>Orthologs</a:t>
            </a:r>
            <a:endParaRPr lang="en-US" sz="1800" b="1" i="1" dirty="0">
              <a:solidFill>
                <a:srgbClr val="FF0000"/>
              </a:solidFill>
              <a:latin typeface="Calibri" pitchFamily="34" charset="0"/>
            </a:endParaRPr>
          </a:p>
        </p:txBody>
      </p:sp>
      <p:sp>
        <p:nvSpPr>
          <p:cNvPr id="15" name="Right Brace 14"/>
          <p:cNvSpPr/>
          <p:nvPr/>
        </p:nvSpPr>
        <p:spPr>
          <a:xfrm>
            <a:off x="7391400" y="39792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722785" y="5534561"/>
            <a:ext cx="3497415" cy="1323439"/>
          </a:xfrm>
          <a:prstGeom prst="rect">
            <a:avLst/>
          </a:prstGeom>
          <a:noFill/>
        </p:spPr>
        <p:txBody>
          <a:bodyPr wrap="square" rtlCol="0">
            <a:spAutoFit/>
          </a:bodyPr>
          <a:lstStyle/>
          <a:p>
            <a:pPr algn="r"/>
            <a:r>
              <a:rPr lang="en-US" b="1" dirty="0">
                <a:solidFill>
                  <a:srgbClr val="FF0000"/>
                </a:solidFill>
              </a:rPr>
              <a:t>In/out-</a:t>
            </a:r>
            <a:r>
              <a:rPr lang="en-US" b="1" dirty="0" err="1">
                <a:solidFill>
                  <a:srgbClr val="FF0000"/>
                </a:solidFill>
              </a:rPr>
              <a:t>paralogs</a:t>
            </a:r>
            <a:r>
              <a:rPr lang="en-US" b="1" dirty="0">
                <a:solidFill>
                  <a:srgbClr val="FF0000"/>
                </a:solidFill>
              </a:rPr>
              <a:t>: </a:t>
            </a:r>
            <a:r>
              <a:rPr lang="en-US" b="1" dirty="0" err="1">
                <a:solidFill>
                  <a:srgbClr val="FF0000"/>
                </a:solidFill>
              </a:rPr>
              <a:t>paralogs</a:t>
            </a:r>
            <a:r>
              <a:rPr lang="en-US" b="1" dirty="0">
                <a:solidFill>
                  <a:srgbClr val="FF0000"/>
                </a:solidFill>
              </a:rPr>
              <a:t> that evolved by gene duplication after/before the speciation event separating the lineages under consideration</a:t>
            </a:r>
          </a:p>
        </p:txBody>
      </p:sp>
      <p:sp>
        <p:nvSpPr>
          <p:cNvPr id="16" name="TextBox 15"/>
          <p:cNvSpPr txBox="1"/>
          <p:nvPr/>
        </p:nvSpPr>
        <p:spPr>
          <a:xfrm>
            <a:off x="7162800" y="685800"/>
            <a:ext cx="1440047" cy="646331"/>
          </a:xfrm>
          <a:prstGeom prst="rect">
            <a:avLst/>
          </a:prstGeom>
          <a:noFill/>
        </p:spPr>
        <p:txBody>
          <a:bodyPr wrap="square" rtlCol="0">
            <a:spAutoFit/>
          </a:bodyPr>
          <a:lstStyle/>
          <a:p>
            <a:r>
              <a:rPr lang="en-US" sz="1800" b="1" i="1" dirty="0" err="1">
                <a:solidFill>
                  <a:srgbClr val="FF0000"/>
                </a:solidFill>
                <a:latin typeface="Calibri" pitchFamily="34" charset="0"/>
              </a:rPr>
              <a:t>Ortholog</a:t>
            </a:r>
            <a:r>
              <a:rPr lang="en-US" sz="1800" b="1" i="1" dirty="0">
                <a:solidFill>
                  <a:srgbClr val="FF0000"/>
                </a:solidFill>
                <a:latin typeface="Calibri" pitchFamily="34" charset="0"/>
              </a:rPr>
              <a:t> to all the rest</a:t>
            </a:r>
          </a:p>
        </p:txBody>
      </p:sp>
    </p:spTree>
    <p:extLst>
      <p:ext uri="{BB962C8B-B14F-4D97-AF65-F5344CB8AC3E}">
        <p14:creationId xmlns:p14="http://schemas.microsoft.com/office/powerpoint/2010/main" val="3896177904"/>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46761</TotalTime>
  <Words>2108</Words>
  <Application>Microsoft Office PowerPoint</Application>
  <PresentationFormat>On-screen Show (4:3)</PresentationFormat>
  <Paragraphs>349</Paragraphs>
  <Slides>38</Slides>
  <Notes>14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Myriad Pro</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ICMB,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Marcotte</dc:creator>
  <cp:lastModifiedBy>Marcotte</cp:lastModifiedBy>
  <cp:revision>1823</cp:revision>
  <cp:lastPrinted>2020-04-21T04:27:42Z</cp:lastPrinted>
  <dcterms:created xsi:type="dcterms:W3CDTF">2002-09-07T00:42:37Z</dcterms:created>
  <dcterms:modified xsi:type="dcterms:W3CDTF">2020-04-21T04:28:38Z</dcterms:modified>
</cp:coreProperties>
</file>