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64" r:id="rId2"/>
    <p:sldId id="270" r:id="rId3"/>
    <p:sldId id="265" r:id="rId4"/>
    <p:sldId id="286" r:id="rId5"/>
    <p:sldId id="285" r:id="rId6"/>
    <p:sldId id="283" r:id="rId7"/>
    <p:sldId id="271" r:id="rId8"/>
    <p:sldId id="272" r:id="rId9"/>
    <p:sldId id="273" r:id="rId10"/>
    <p:sldId id="289" r:id="rId11"/>
    <p:sldId id="288" r:id="rId12"/>
    <p:sldId id="278" r:id="rId13"/>
    <p:sldId id="274" r:id="rId14"/>
    <p:sldId id="268" r:id="rId15"/>
    <p:sldId id="290" r:id="rId16"/>
    <p:sldId id="275" r:id="rId17"/>
    <p:sldId id="276" r:id="rId18"/>
    <p:sldId id="280" r:id="rId19"/>
    <p:sldId id="292" r:id="rId20"/>
    <p:sldId id="291" r:id="rId21"/>
    <p:sldId id="282" r:id="rId2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5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11604980-1DB3-43DC-997D-3064F1BFD355}" type="slidenum">
              <a:rPr lang="en-US" smtClean="0"/>
              <a:t>‹#›</a:t>
            </a:fld>
            <a:endParaRPr lang="en-US"/>
          </a:p>
        </p:txBody>
      </p:sp>
    </p:spTree>
    <p:extLst>
      <p:ext uri="{BB962C8B-B14F-4D97-AF65-F5344CB8AC3E}">
        <p14:creationId xmlns:p14="http://schemas.microsoft.com/office/powerpoint/2010/main" val="50900669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6CE997B7-9CBB-4A6B-87F2-2B35053CC29A}" type="slidenum">
              <a:rPr lang="en-US" smtClean="0"/>
              <a:t>‹#›</a:t>
            </a:fld>
            <a:endParaRPr lang="en-US"/>
          </a:p>
        </p:txBody>
      </p:sp>
    </p:spTree>
    <p:extLst>
      <p:ext uri="{BB962C8B-B14F-4D97-AF65-F5344CB8AC3E}">
        <p14:creationId xmlns:p14="http://schemas.microsoft.com/office/powerpoint/2010/main" val="2495188793"/>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E997B7-9CBB-4A6B-87F2-2B35053CC29A}" type="slidenum">
              <a:rPr lang="en-US" smtClean="0"/>
              <a:t>14</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1917861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CE997B7-9CBB-4A6B-87F2-2B35053CC29A}" type="slidenum">
              <a:rPr lang="en-US" smtClean="0"/>
              <a:t>15</a:t>
            </a:fld>
            <a:endParaRPr lang="en-US"/>
          </a:p>
        </p:txBody>
      </p:sp>
      <p:sp>
        <p:nvSpPr>
          <p:cNvPr id="5" name="Date Placeholder 4"/>
          <p:cNvSpPr>
            <a:spLocks noGrp="1"/>
          </p:cNvSpPr>
          <p:nvPr>
            <p:ph type="dt" idx="11"/>
          </p:nvPr>
        </p:nvSpPr>
        <p:spPr/>
        <p:txBody>
          <a:bodyPr/>
          <a:lstStyle/>
          <a:p>
            <a:endParaRPr lang="en-US"/>
          </a:p>
        </p:txBody>
      </p:sp>
    </p:spTree>
    <p:extLst>
      <p:ext uri="{BB962C8B-B14F-4D97-AF65-F5344CB8AC3E}">
        <p14:creationId xmlns:p14="http://schemas.microsoft.com/office/powerpoint/2010/main" val="2564339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407D0E-F905-4AA5-906F-DBD9A2766A5A}" type="datetimeFigureOut">
              <a:rPr lang="en-US"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5F575-BA88-4F74-8D5A-947BCF011038}" type="slidenum">
              <a:rPr lang="en-US" smtClean="0"/>
              <a:t>‹#›</a:t>
            </a:fld>
            <a:endParaRPr lang="en-US"/>
          </a:p>
        </p:txBody>
      </p:sp>
    </p:spTree>
    <p:extLst>
      <p:ext uri="{BB962C8B-B14F-4D97-AF65-F5344CB8AC3E}">
        <p14:creationId xmlns:p14="http://schemas.microsoft.com/office/powerpoint/2010/main" val="2981273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407D0E-F905-4AA5-906F-DBD9A2766A5A}" type="datetimeFigureOut">
              <a:rPr lang="en-US"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5F575-BA88-4F74-8D5A-947BCF011038}" type="slidenum">
              <a:rPr lang="en-US" smtClean="0"/>
              <a:t>‹#›</a:t>
            </a:fld>
            <a:endParaRPr lang="en-US"/>
          </a:p>
        </p:txBody>
      </p:sp>
    </p:spTree>
    <p:extLst>
      <p:ext uri="{BB962C8B-B14F-4D97-AF65-F5344CB8AC3E}">
        <p14:creationId xmlns:p14="http://schemas.microsoft.com/office/powerpoint/2010/main" val="40281454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407D0E-F905-4AA5-906F-DBD9A2766A5A}" type="datetimeFigureOut">
              <a:rPr lang="en-US"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5F575-BA88-4F74-8D5A-947BCF011038}" type="slidenum">
              <a:rPr lang="en-US" smtClean="0"/>
              <a:t>‹#›</a:t>
            </a:fld>
            <a:endParaRPr lang="en-US"/>
          </a:p>
        </p:txBody>
      </p:sp>
    </p:spTree>
    <p:extLst>
      <p:ext uri="{BB962C8B-B14F-4D97-AF65-F5344CB8AC3E}">
        <p14:creationId xmlns:p14="http://schemas.microsoft.com/office/powerpoint/2010/main" val="145838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407D0E-F905-4AA5-906F-DBD9A2766A5A}" type="datetimeFigureOut">
              <a:rPr lang="en-US"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5F575-BA88-4F74-8D5A-947BCF011038}" type="slidenum">
              <a:rPr lang="en-US" smtClean="0"/>
              <a:t>‹#›</a:t>
            </a:fld>
            <a:endParaRPr lang="en-US"/>
          </a:p>
        </p:txBody>
      </p:sp>
    </p:spTree>
    <p:extLst>
      <p:ext uri="{BB962C8B-B14F-4D97-AF65-F5344CB8AC3E}">
        <p14:creationId xmlns:p14="http://schemas.microsoft.com/office/powerpoint/2010/main" val="2663595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407D0E-F905-4AA5-906F-DBD9A2766A5A}" type="datetimeFigureOut">
              <a:rPr lang="en-US" smtClean="0"/>
              <a:t>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C5F575-BA88-4F74-8D5A-947BCF011038}" type="slidenum">
              <a:rPr lang="en-US" smtClean="0"/>
              <a:t>‹#›</a:t>
            </a:fld>
            <a:endParaRPr lang="en-US"/>
          </a:p>
        </p:txBody>
      </p:sp>
    </p:spTree>
    <p:extLst>
      <p:ext uri="{BB962C8B-B14F-4D97-AF65-F5344CB8AC3E}">
        <p14:creationId xmlns:p14="http://schemas.microsoft.com/office/powerpoint/2010/main" val="4272543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407D0E-F905-4AA5-906F-DBD9A2766A5A}" type="datetimeFigureOut">
              <a:rPr lang="en-US" smtClean="0"/>
              <a:t>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C5F575-BA88-4F74-8D5A-947BCF011038}" type="slidenum">
              <a:rPr lang="en-US" smtClean="0"/>
              <a:t>‹#›</a:t>
            </a:fld>
            <a:endParaRPr lang="en-US"/>
          </a:p>
        </p:txBody>
      </p:sp>
    </p:spTree>
    <p:extLst>
      <p:ext uri="{BB962C8B-B14F-4D97-AF65-F5344CB8AC3E}">
        <p14:creationId xmlns:p14="http://schemas.microsoft.com/office/powerpoint/2010/main" val="1399298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407D0E-F905-4AA5-906F-DBD9A2766A5A}" type="datetimeFigureOut">
              <a:rPr lang="en-US" smtClean="0"/>
              <a:t>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C5F575-BA88-4F74-8D5A-947BCF011038}" type="slidenum">
              <a:rPr lang="en-US" smtClean="0"/>
              <a:t>‹#›</a:t>
            </a:fld>
            <a:endParaRPr lang="en-US"/>
          </a:p>
        </p:txBody>
      </p:sp>
    </p:spTree>
    <p:extLst>
      <p:ext uri="{BB962C8B-B14F-4D97-AF65-F5344CB8AC3E}">
        <p14:creationId xmlns:p14="http://schemas.microsoft.com/office/powerpoint/2010/main" val="367028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407D0E-F905-4AA5-906F-DBD9A2766A5A}" type="datetimeFigureOut">
              <a:rPr lang="en-US" smtClean="0"/>
              <a:t>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C5F575-BA88-4F74-8D5A-947BCF011038}" type="slidenum">
              <a:rPr lang="en-US" smtClean="0"/>
              <a:t>‹#›</a:t>
            </a:fld>
            <a:endParaRPr lang="en-US"/>
          </a:p>
        </p:txBody>
      </p:sp>
    </p:spTree>
    <p:extLst>
      <p:ext uri="{BB962C8B-B14F-4D97-AF65-F5344CB8AC3E}">
        <p14:creationId xmlns:p14="http://schemas.microsoft.com/office/powerpoint/2010/main" val="3187681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407D0E-F905-4AA5-906F-DBD9A2766A5A}" type="datetimeFigureOut">
              <a:rPr lang="en-US" smtClean="0"/>
              <a:t>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C5F575-BA88-4F74-8D5A-947BCF011038}" type="slidenum">
              <a:rPr lang="en-US" smtClean="0"/>
              <a:t>‹#›</a:t>
            </a:fld>
            <a:endParaRPr lang="en-US"/>
          </a:p>
        </p:txBody>
      </p:sp>
    </p:spTree>
    <p:extLst>
      <p:ext uri="{BB962C8B-B14F-4D97-AF65-F5344CB8AC3E}">
        <p14:creationId xmlns:p14="http://schemas.microsoft.com/office/powerpoint/2010/main" val="765522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407D0E-F905-4AA5-906F-DBD9A2766A5A}" type="datetimeFigureOut">
              <a:rPr lang="en-US" smtClean="0"/>
              <a:t>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C5F575-BA88-4F74-8D5A-947BCF011038}" type="slidenum">
              <a:rPr lang="en-US" smtClean="0"/>
              <a:t>‹#›</a:t>
            </a:fld>
            <a:endParaRPr lang="en-US"/>
          </a:p>
        </p:txBody>
      </p:sp>
    </p:spTree>
    <p:extLst>
      <p:ext uri="{BB962C8B-B14F-4D97-AF65-F5344CB8AC3E}">
        <p14:creationId xmlns:p14="http://schemas.microsoft.com/office/powerpoint/2010/main" val="2451524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407D0E-F905-4AA5-906F-DBD9A2766A5A}" type="datetimeFigureOut">
              <a:rPr lang="en-US" smtClean="0"/>
              <a:t>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C5F575-BA88-4F74-8D5A-947BCF011038}" type="slidenum">
              <a:rPr lang="en-US" smtClean="0"/>
              <a:t>‹#›</a:t>
            </a:fld>
            <a:endParaRPr lang="en-US"/>
          </a:p>
        </p:txBody>
      </p:sp>
    </p:spTree>
    <p:extLst>
      <p:ext uri="{BB962C8B-B14F-4D97-AF65-F5344CB8AC3E}">
        <p14:creationId xmlns:p14="http://schemas.microsoft.com/office/powerpoint/2010/main" val="1516801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407D0E-F905-4AA5-906F-DBD9A2766A5A}" type="datetimeFigureOut">
              <a:rPr lang="en-US" smtClean="0"/>
              <a:t>2/9/2021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C5F575-BA88-4F74-8D5A-947BCF011038}" type="slidenum">
              <a:rPr lang="en-US" smtClean="0"/>
              <a:t>‹#›</a:t>
            </a:fld>
            <a:endParaRPr lang="en-US"/>
          </a:p>
        </p:txBody>
      </p:sp>
    </p:spTree>
    <p:extLst>
      <p:ext uri="{BB962C8B-B14F-4D97-AF65-F5344CB8AC3E}">
        <p14:creationId xmlns:p14="http://schemas.microsoft.com/office/powerpoint/2010/main" val="3553402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www.ncbi.nlm.nih.gov/books/NBK3862/"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docs.python.org/2/library/urllib2.html" TargetMode="External"/><Relationship Id="rId2" Type="http://schemas.openxmlformats.org/officeDocument/2006/relationships/hyperlink" Target="https://docs.python.org/3.8/library/urllib.request.html"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ranspos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676400"/>
            <a:ext cx="6536202" cy="337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81000" y="6015335"/>
            <a:ext cx="8183330" cy="461665"/>
          </a:xfrm>
          <a:prstGeom prst="rect">
            <a:avLst/>
          </a:prstGeom>
          <a:noFill/>
        </p:spPr>
        <p:txBody>
          <a:bodyPr wrap="none" rtlCol="0">
            <a:spAutoFit/>
          </a:bodyPr>
          <a:lstStyle/>
          <a:p>
            <a:r>
              <a:rPr lang="en-US" sz="2400" b="1" dirty="0"/>
              <a:t>Events like these, happening over and over again, have led to…</a:t>
            </a:r>
          </a:p>
        </p:txBody>
      </p:sp>
      <p:sp>
        <p:nvSpPr>
          <p:cNvPr id="2" name="TextBox 1"/>
          <p:cNvSpPr txBox="1"/>
          <p:nvPr/>
        </p:nvSpPr>
        <p:spPr>
          <a:xfrm>
            <a:off x="1524001" y="152400"/>
            <a:ext cx="5791199" cy="646331"/>
          </a:xfrm>
          <a:prstGeom prst="rect">
            <a:avLst/>
          </a:prstGeom>
          <a:noFill/>
        </p:spPr>
        <p:txBody>
          <a:bodyPr wrap="square" rtlCol="0">
            <a:spAutoFit/>
          </a:bodyPr>
          <a:lstStyle/>
          <a:p>
            <a:r>
              <a:rPr lang="en-US" sz="3600" b="1" dirty="0"/>
              <a:t>You and your (DNA) parasites </a:t>
            </a:r>
          </a:p>
        </p:txBody>
      </p:sp>
    </p:spTree>
    <p:extLst>
      <p:ext uri="{BB962C8B-B14F-4D97-AF65-F5344CB8AC3E}">
        <p14:creationId xmlns:p14="http://schemas.microsoft.com/office/powerpoint/2010/main" val="1483261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1166843"/>
            <a:ext cx="8153400" cy="3139321"/>
          </a:xfrm>
          <a:prstGeom prst="rect">
            <a:avLst/>
          </a:prstGeom>
        </p:spPr>
        <p:txBody>
          <a:bodyPr wrap="square">
            <a:spAutoFit/>
          </a:bodyPr>
          <a:lstStyle/>
          <a:p>
            <a:r>
              <a:rPr lang="en-US" dirty="0">
                <a:solidFill>
                  <a:srgbClr val="92D050"/>
                </a:solidFill>
              </a:rPr>
              <a:t>import</a:t>
            </a:r>
            <a:r>
              <a:rPr lang="en-US" dirty="0"/>
              <a:t> </a:t>
            </a:r>
            <a:r>
              <a:rPr lang="en-US" dirty="0" err="1"/>
              <a:t>urllib.request</a:t>
            </a:r>
            <a:r>
              <a:rPr lang="en-US" dirty="0"/>
              <a:t> 		</a:t>
            </a:r>
            <a:r>
              <a:rPr lang="en-US" dirty="0">
                <a:solidFill>
                  <a:srgbClr val="FF0000"/>
                </a:solidFill>
              </a:rPr>
              <a:t># include the </a:t>
            </a:r>
            <a:r>
              <a:rPr lang="en-US" dirty="0" err="1">
                <a:solidFill>
                  <a:srgbClr val="FF0000"/>
                </a:solidFill>
              </a:rPr>
              <a:t>urllib.request</a:t>
            </a:r>
            <a:r>
              <a:rPr lang="en-US" dirty="0">
                <a:solidFill>
                  <a:srgbClr val="FF0000"/>
                </a:solidFill>
              </a:rPr>
              <a:t> module</a:t>
            </a:r>
          </a:p>
          <a:p>
            <a:endParaRPr lang="en-US" dirty="0"/>
          </a:p>
          <a:p>
            <a:r>
              <a:rPr lang="en-US" dirty="0" err="1"/>
              <a:t>url</a:t>
            </a:r>
            <a:r>
              <a:rPr lang="en-US" dirty="0"/>
              <a:t> = </a:t>
            </a:r>
            <a:r>
              <a:rPr lang="en-US" dirty="0">
                <a:solidFill>
                  <a:srgbClr val="92D050"/>
                </a:solidFill>
              </a:rPr>
              <a:t>"https://www.utexas.edu/"</a:t>
            </a:r>
          </a:p>
          <a:p>
            <a:endParaRPr lang="en-US" dirty="0"/>
          </a:p>
          <a:p>
            <a:r>
              <a:rPr lang="en-US" dirty="0">
                <a:solidFill>
                  <a:srgbClr val="92D050"/>
                </a:solidFill>
              </a:rPr>
              <a:t>try</a:t>
            </a:r>
            <a:r>
              <a:rPr lang="en-US" dirty="0"/>
              <a:t>:		</a:t>
            </a:r>
            <a:r>
              <a:rPr lang="en-US" dirty="0">
                <a:solidFill>
                  <a:srgbClr val="FF0000"/>
                </a:solidFill>
              </a:rPr>
              <a:t># this 'try' statement tells Python that we might expect an error.</a:t>
            </a:r>
          </a:p>
          <a:p>
            <a:r>
              <a:rPr lang="en-US" dirty="0"/>
              <a:t>     request = </a:t>
            </a:r>
            <a:r>
              <a:rPr lang="en-US" dirty="0" err="1"/>
              <a:t>urllib.request.urlopen</a:t>
            </a:r>
            <a:r>
              <a:rPr lang="en-US" dirty="0"/>
              <a:t>(</a:t>
            </a:r>
            <a:r>
              <a:rPr lang="en-US" dirty="0" err="1"/>
              <a:t>url</a:t>
            </a:r>
            <a:r>
              <a:rPr lang="en-US" dirty="0"/>
              <a:t>)	   </a:t>
            </a:r>
            <a:r>
              <a:rPr lang="en-US" dirty="0">
                <a:solidFill>
                  <a:srgbClr val="FF0000"/>
                </a:solidFill>
              </a:rPr>
              <a:t># setup a request</a:t>
            </a:r>
          </a:p>
          <a:p>
            <a:r>
              <a:rPr lang="en-US" dirty="0"/>
              <a:t>     page = </a:t>
            </a:r>
            <a:r>
              <a:rPr lang="en-US" dirty="0" err="1"/>
              <a:t>request.read</a:t>
            </a:r>
            <a:r>
              <a:rPr lang="en-US" dirty="0"/>
              <a:t>().decode('utf-8’)  </a:t>
            </a:r>
            <a:r>
              <a:rPr lang="en-US" dirty="0">
                <a:solidFill>
                  <a:srgbClr val="FF0000"/>
                </a:solidFill>
              </a:rPr>
              <a:t># save the response</a:t>
            </a:r>
          </a:p>
          <a:p>
            <a:r>
              <a:rPr lang="en-US" dirty="0"/>
              <a:t>     </a:t>
            </a:r>
            <a:r>
              <a:rPr lang="en-US" dirty="0">
                <a:solidFill>
                  <a:schemeClr val="accent1"/>
                </a:solidFill>
              </a:rPr>
              <a:t>print(</a:t>
            </a:r>
            <a:r>
              <a:rPr lang="en-US" dirty="0"/>
              <a:t>page</a:t>
            </a:r>
            <a:r>
              <a:rPr lang="en-US" dirty="0">
                <a:solidFill>
                  <a:schemeClr val="accent1"/>
                </a:solidFill>
              </a:rPr>
              <a:t>)</a:t>
            </a:r>
            <a:r>
              <a:rPr lang="en-US" dirty="0"/>
              <a:t>			   </a:t>
            </a:r>
            <a:r>
              <a:rPr lang="en-US" dirty="0">
                <a:solidFill>
                  <a:srgbClr val="FF0000"/>
                </a:solidFill>
              </a:rPr>
              <a:t># show the result to the user</a:t>
            </a:r>
          </a:p>
          <a:p>
            <a:endParaRPr lang="en-US" dirty="0"/>
          </a:p>
          <a:p>
            <a:r>
              <a:rPr lang="en-US" dirty="0">
                <a:solidFill>
                  <a:srgbClr val="92D050"/>
                </a:solidFill>
              </a:rPr>
              <a:t>except</a:t>
            </a:r>
            <a:r>
              <a:rPr lang="en-US" dirty="0"/>
              <a:t> urllib2.URLError:		   </a:t>
            </a:r>
            <a:r>
              <a:rPr lang="en-US" dirty="0">
                <a:solidFill>
                  <a:srgbClr val="FF0000"/>
                </a:solidFill>
              </a:rPr>
              <a:t># handle a page not found error</a:t>
            </a:r>
          </a:p>
          <a:p>
            <a:r>
              <a:rPr lang="en-US" dirty="0">
                <a:solidFill>
                  <a:schemeClr val="accent1"/>
                </a:solidFill>
              </a:rPr>
              <a:t>     print(</a:t>
            </a:r>
            <a:r>
              <a:rPr lang="en-US" dirty="0">
                <a:solidFill>
                  <a:srgbClr val="92D050"/>
                </a:solidFill>
              </a:rPr>
              <a:t>"Could not find page."</a:t>
            </a:r>
            <a:r>
              <a:rPr lang="en-US" dirty="0">
                <a:solidFill>
                  <a:schemeClr val="accent1"/>
                </a:solidFill>
              </a:rPr>
              <a:t>)</a:t>
            </a:r>
          </a:p>
        </p:txBody>
      </p:sp>
      <p:sp>
        <p:nvSpPr>
          <p:cNvPr id="4" name="TextBox 3"/>
          <p:cNvSpPr txBox="1"/>
          <p:nvPr/>
        </p:nvSpPr>
        <p:spPr>
          <a:xfrm>
            <a:off x="457200" y="228600"/>
            <a:ext cx="1835182" cy="461665"/>
          </a:xfrm>
          <a:prstGeom prst="rect">
            <a:avLst/>
          </a:prstGeom>
          <a:noFill/>
        </p:spPr>
        <p:txBody>
          <a:bodyPr wrap="none" rtlCol="0">
            <a:spAutoFit/>
          </a:bodyPr>
          <a:lstStyle/>
          <a:p>
            <a:r>
              <a:rPr lang="en-US" sz="2400" b="1" dirty="0"/>
              <a:t>For example:</a:t>
            </a:r>
          </a:p>
        </p:txBody>
      </p:sp>
      <p:sp>
        <p:nvSpPr>
          <p:cNvPr id="5" name="Rectangle 4"/>
          <p:cNvSpPr/>
          <p:nvPr/>
        </p:nvSpPr>
        <p:spPr>
          <a:xfrm>
            <a:off x="490151" y="5498068"/>
            <a:ext cx="7620000" cy="369332"/>
          </a:xfrm>
          <a:prstGeom prst="rect">
            <a:avLst/>
          </a:prstGeom>
        </p:spPr>
        <p:txBody>
          <a:bodyPr wrap="square">
            <a:spAutoFit/>
          </a:bodyPr>
          <a:lstStyle/>
          <a:p>
            <a:r>
              <a:rPr lang="en-US" b="1" dirty="0">
                <a:sym typeface="Wingdings" pitchFamily="2" charset="2"/>
              </a:rPr>
              <a:t> Run this…</a:t>
            </a:r>
            <a:endParaRPr lang="en-US" b="1" dirty="0"/>
          </a:p>
        </p:txBody>
      </p:sp>
      <p:sp>
        <p:nvSpPr>
          <p:cNvPr id="2" name="TextBox 1">
            <a:extLst>
              <a:ext uri="{FF2B5EF4-FFF2-40B4-BE49-F238E27FC236}">
                <a16:creationId xmlns:a16="http://schemas.microsoft.com/office/drawing/2014/main" id="{7EDD50B8-B106-4EC2-BF2C-AA9F9F64A238}"/>
              </a:ext>
            </a:extLst>
          </p:cNvPr>
          <p:cNvSpPr txBox="1"/>
          <p:nvPr/>
        </p:nvSpPr>
        <p:spPr>
          <a:xfrm>
            <a:off x="7388904" y="6488668"/>
            <a:ext cx="1755096" cy="369332"/>
          </a:xfrm>
          <a:prstGeom prst="rect">
            <a:avLst/>
          </a:prstGeom>
          <a:noFill/>
        </p:spPr>
        <p:txBody>
          <a:bodyPr wrap="none" rtlCol="0">
            <a:spAutoFit/>
          </a:bodyPr>
          <a:lstStyle/>
          <a:p>
            <a:r>
              <a:rPr lang="en-US" dirty="0"/>
              <a:t>Python 3 version</a:t>
            </a:r>
          </a:p>
        </p:txBody>
      </p:sp>
    </p:spTree>
    <p:extLst>
      <p:ext uri="{BB962C8B-B14F-4D97-AF65-F5344CB8AC3E}">
        <p14:creationId xmlns:p14="http://schemas.microsoft.com/office/powerpoint/2010/main" val="2032449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1166843"/>
            <a:ext cx="8153400" cy="3139321"/>
          </a:xfrm>
          <a:prstGeom prst="rect">
            <a:avLst/>
          </a:prstGeom>
        </p:spPr>
        <p:txBody>
          <a:bodyPr wrap="square">
            <a:spAutoFit/>
          </a:bodyPr>
          <a:lstStyle/>
          <a:p>
            <a:r>
              <a:rPr lang="en-US" dirty="0">
                <a:solidFill>
                  <a:srgbClr val="92D050"/>
                </a:solidFill>
              </a:rPr>
              <a:t>import</a:t>
            </a:r>
            <a:r>
              <a:rPr lang="en-US" dirty="0"/>
              <a:t> urllib2			</a:t>
            </a:r>
            <a:r>
              <a:rPr lang="en-US" dirty="0">
                <a:solidFill>
                  <a:srgbClr val="FF0000"/>
                </a:solidFill>
              </a:rPr>
              <a:t># include the urllib2 module</a:t>
            </a:r>
          </a:p>
          <a:p>
            <a:endParaRPr lang="en-US" dirty="0"/>
          </a:p>
          <a:p>
            <a:r>
              <a:rPr lang="en-US" dirty="0" err="1"/>
              <a:t>url</a:t>
            </a:r>
            <a:r>
              <a:rPr lang="en-US" dirty="0"/>
              <a:t> = </a:t>
            </a:r>
            <a:r>
              <a:rPr lang="en-US" dirty="0">
                <a:solidFill>
                  <a:srgbClr val="92D050"/>
                </a:solidFill>
              </a:rPr>
              <a:t>"https://www.utexas.edu/"</a:t>
            </a:r>
          </a:p>
          <a:p>
            <a:endParaRPr lang="en-US" dirty="0"/>
          </a:p>
          <a:p>
            <a:r>
              <a:rPr lang="en-US" dirty="0">
                <a:solidFill>
                  <a:srgbClr val="92D050"/>
                </a:solidFill>
              </a:rPr>
              <a:t>try</a:t>
            </a:r>
            <a:r>
              <a:rPr lang="en-US" dirty="0"/>
              <a:t>:		</a:t>
            </a:r>
            <a:r>
              <a:rPr lang="en-US" dirty="0">
                <a:solidFill>
                  <a:srgbClr val="FF0000"/>
                </a:solidFill>
              </a:rPr>
              <a:t># this 'try' statement tells Python that we might expect an error.</a:t>
            </a:r>
          </a:p>
          <a:p>
            <a:r>
              <a:rPr lang="en-US" dirty="0"/>
              <a:t>     request = urllib2.urlopen(</a:t>
            </a:r>
            <a:r>
              <a:rPr lang="en-US" dirty="0" err="1"/>
              <a:t>url</a:t>
            </a:r>
            <a:r>
              <a:rPr lang="en-US" dirty="0"/>
              <a:t>)	</a:t>
            </a:r>
            <a:r>
              <a:rPr lang="en-US" dirty="0">
                <a:solidFill>
                  <a:srgbClr val="FF0000"/>
                </a:solidFill>
              </a:rPr>
              <a:t># setup a request</a:t>
            </a:r>
          </a:p>
          <a:p>
            <a:r>
              <a:rPr lang="en-US" dirty="0"/>
              <a:t>     page = </a:t>
            </a:r>
            <a:r>
              <a:rPr lang="en-US" dirty="0" err="1"/>
              <a:t>request.read</a:t>
            </a:r>
            <a:r>
              <a:rPr lang="en-US" dirty="0"/>
              <a:t>()		</a:t>
            </a:r>
            <a:r>
              <a:rPr lang="en-US" dirty="0">
                <a:solidFill>
                  <a:srgbClr val="FF0000"/>
                </a:solidFill>
              </a:rPr>
              <a:t># save the response</a:t>
            </a:r>
          </a:p>
          <a:p>
            <a:r>
              <a:rPr lang="en-US" dirty="0"/>
              <a:t>     </a:t>
            </a:r>
            <a:r>
              <a:rPr lang="en-US" dirty="0">
                <a:solidFill>
                  <a:schemeClr val="accent1"/>
                </a:solidFill>
              </a:rPr>
              <a:t>print(</a:t>
            </a:r>
            <a:r>
              <a:rPr lang="en-US" dirty="0"/>
              <a:t>page</a:t>
            </a:r>
            <a:r>
              <a:rPr lang="en-US" dirty="0">
                <a:solidFill>
                  <a:schemeClr val="accent1"/>
                </a:solidFill>
              </a:rPr>
              <a:t>)</a:t>
            </a:r>
            <a:r>
              <a:rPr lang="en-US" dirty="0"/>
              <a:t>			</a:t>
            </a:r>
            <a:r>
              <a:rPr lang="en-US" dirty="0">
                <a:solidFill>
                  <a:srgbClr val="FF0000"/>
                </a:solidFill>
              </a:rPr>
              <a:t># show the result to the user</a:t>
            </a:r>
          </a:p>
          <a:p>
            <a:endParaRPr lang="en-US" dirty="0"/>
          </a:p>
          <a:p>
            <a:r>
              <a:rPr lang="en-US" dirty="0">
                <a:solidFill>
                  <a:srgbClr val="92D050"/>
                </a:solidFill>
              </a:rPr>
              <a:t>except</a:t>
            </a:r>
            <a:r>
              <a:rPr lang="en-US" dirty="0"/>
              <a:t> urllib2.URLError:		</a:t>
            </a:r>
            <a:r>
              <a:rPr lang="en-US" dirty="0">
                <a:solidFill>
                  <a:srgbClr val="FF0000"/>
                </a:solidFill>
              </a:rPr>
              <a:t># handle a page not found error</a:t>
            </a:r>
          </a:p>
          <a:p>
            <a:r>
              <a:rPr lang="en-US" dirty="0">
                <a:solidFill>
                  <a:schemeClr val="accent1"/>
                </a:solidFill>
              </a:rPr>
              <a:t>     print(</a:t>
            </a:r>
            <a:r>
              <a:rPr lang="en-US" dirty="0">
                <a:solidFill>
                  <a:srgbClr val="92D050"/>
                </a:solidFill>
              </a:rPr>
              <a:t>"Could not find page."</a:t>
            </a:r>
            <a:r>
              <a:rPr lang="en-US" dirty="0">
                <a:solidFill>
                  <a:schemeClr val="accent1"/>
                </a:solidFill>
              </a:rPr>
              <a:t>)</a:t>
            </a:r>
            <a:endParaRPr lang="en-US" dirty="0">
              <a:solidFill>
                <a:srgbClr val="92D050"/>
              </a:solidFill>
            </a:endParaRPr>
          </a:p>
        </p:txBody>
      </p:sp>
      <p:sp>
        <p:nvSpPr>
          <p:cNvPr id="4" name="TextBox 3"/>
          <p:cNvSpPr txBox="1"/>
          <p:nvPr/>
        </p:nvSpPr>
        <p:spPr>
          <a:xfrm>
            <a:off x="457200" y="228600"/>
            <a:ext cx="1835182" cy="461665"/>
          </a:xfrm>
          <a:prstGeom prst="rect">
            <a:avLst/>
          </a:prstGeom>
          <a:noFill/>
        </p:spPr>
        <p:txBody>
          <a:bodyPr wrap="none" rtlCol="0">
            <a:spAutoFit/>
          </a:bodyPr>
          <a:lstStyle/>
          <a:p>
            <a:r>
              <a:rPr lang="en-US" sz="2400" b="1" dirty="0"/>
              <a:t>For example:</a:t>
            </a:r>
          </a:p>
        </p:txBody>
      </p:sp>
      <p:sp>
        <p:nvSpPr>
          <p:cNvPr id="5" name="Rectangle 4"/>
          <p:cNvSpPr/>
          <p:nvPr/>
        </p:nvSpPr>
        <p:spPr>
          <a:xfrm>
            <a:off x="490151" y="5498068"/>
            <a:ext cx="7620000" cy="369332"/>
          </a:xfrm>
          <a:prstGeom prst="rect">
            <a:avLst/>
          </a:prstGeom>
        </p:spPr>
        <p:txBody>
          <a:bodyPr wrap="square">
            <a:spAutoFit/>
          </a:bodyPr>
          <a:lstStyle/>
          <a:p>
            <a:r>
              <a:rPr lang="en-US" b="1" dirty="0">
                <a:sym typeface="Wingdings" pitchFamily="2" charset="2"/>
              </a:rPr>
              <a:t> Run this…</a:t>
            </a:r>
            <a:endParaRPr lang="en-US" b="1" dirty="0"/>
          </a:p>
        </p:txBody>
      </p:sp>
      <p:sp>
        <p:nvSpPr>
          <p:cNvPr id="6" name="TextBox 5">
            <a:extLst>
              <a:ext uri="{FF2B5EF4-FFF2-40B4-BE49-F238E27FC236}">
                <a16:creationId xmlns:a16="http://schemas.microsoft.com/office/drawing/2014/main" id="{3065B8E5-F6D4-4761-9988-4B84172EF11C}"/>
              </a:ext>
            </a:extLst>
          </p:cNvPr>
          <p:cNvSpPr txBox="1"/>
          <p:nvPr/>
        </p:nvSpPr>
        <p:spPr>
          <a:xfrm>
            <a:off x="7388904" y="6488668"/>
            <a:ext cx="1755096" cy="369332"/>
          </a:xfrm>
          <a:prstGeom prst="rect">
            <a:avLst/>
          </a:prstGeom>
          <a:noFill/>
        </p:spPr>
        <p:txBody>
          <a:bodyPr wrap="none" rtlCol="0">
            <a:spAutoFit/>
          </a:bodyPr>
          <a:lstStyle/>
          <a:p>
            <a:r>
              <a:rPr lang="en-US" dirty="0"/>
              <a:t>Python 2 version</a:t>
            </a:r>
          </a:p>
        </p:txBody>
      </p:sp>
    </p:spTree>
    <p:extLst>
      <p:ext uri="{BB962C8B-B14F-4D97-AF65-F5344CB8AC3E}">
        <p14:creationId xmlns:p14="http://schemas.microsoft.com/office/powerpoint/2010/main" val="3429752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589" y="1219199"/>
            <a:ext cx="8686800" cy="4524315"/>
          </a:xfrm>
          <a:prstGeom prst="rect">
            <a:avLst/>
          </a:prstGeom>
        </p:spPr>
        <p:txBody>
          <a:bodyPr wrap="square">
            <a:spAutoFit/>
          </a:bodyPr>
          <a:lstStyle/>
          <a:p>
            <a:r>
              <a:rPr lang="en-US" dirty="0"/>
              <a:t>&gt;&gt;&gt; </a:t>
            </a:r>
          </a:p>
          <a:p>
            <a:r>
              <a:rPr lang="en-US" dirty="0"/>
              <a:t>&lt;!doctype html&gt;</a:t>
            </a:r>
          </a:p>
          <a:p>
            <a:r>
              <a:rPr lang="en-US" dirty="0"/>
              <a:t>&lt;html lang="</a:t>
            </a:r>
            <a:r>
              <a:rPr lang="en-US" dirty="0" err="1"/>
              <a:t>en</a:t>
            </a:r>
            <a:r>
              <a:rPr lang="en-US" dirty="0"/>
              <a:t>" </a:t>
            </a:r>
            <a:r>
              <a:rPr lang="en-US" dirty="0" err="1"/>
              <a:t>dir</a:t>
            </a:r>
            <a:r>
              <a:rPr lang="en-US" dirty="0"/>
              <a:t>="</a:t>
            </a:r>
            <a:r>
              <a:rPr lang="en-US" dirty="0" err="1"/>
              <a:t>ltr</a:t>
            </a:r>
            <a:r>
              <a:rPr lang="en-US" dirty="0"/>
              <a:t>"&gt;</a:t>
            </a:r>
          </a:p>
          <a:p>
            <a:endParaRPr lang="en-US" dirty="0"/>
          </a:p>
          <a:p>
            <a:r>
              <a:rPr lang="en-US" dirty="0"/>
              <a:t>&lt;head&gt;</a:t>
            </a:r>
          </a:p>
          <a:p>
            <a:r>
              <a:rPr lang="en-US" dirty="0"/>
              <a:t>….</a:t>
            </a:r>
          </a:p>
          <a:p>
            <a:r>
              <a:rPr lang="en-US" dirty="0"/>
              <a:t>&lt;meta name="apple-mobile-web-app-title" content="</a:t>
            </a:r>
            <a:r>
              <a:rPr lang="en-US" dirty="0">
                <a:solidFill>
                  <a:srgbClr val="FF0000"/>
                </a:solidFill>
              </a:rPr>
              <a:t>UT Austin</a:t>
            </a:r>
            <a:r>
              <a:rPr lang="en-US" dirty="0"/>
              <a:t>" /&gt;</a:t>
            </a:r>
          </a:p>
          <a:p>
            <a:r>
              <a:rPr lang="en-US" dirty="0"/>
              <a:t>&lt;meta name="description" content="</a:t>
            </a:r>
            <a:r>
              <a:rPr lang="en-US" dirty="0">
                <a:solidFill>
                  <a:srgbClr val="FF0000"/>
                </a:solidFill>
              </a:rPr>
              <a:t>The University of Texas at Austin provides public access to a first-class education and the tools of discovery. This has resulted in a culture of ambition and leadership, where physical scale is matched by bold goals and achievements. UT provides economic stimulus, an educated workforce, applied research, and basic research to solve societal problems and push the knowledge frontier.</a:t>
            </a:r>
            <a:r>
              <a:rPr lang="en-US" dirty="0"/>
              <a:t>" /&gt;</a:t>
            </a:r>
          </a:p>
          <a:p>
            <a:r>
              <a:rPr lang="en-US" dirty="0"/>
              <a:t>….</a:t>
            </a:r>
          </a:p>
          <a:p>
            <a:endParaRPr lang="en-US" dirty="0"/>
          </a:p>
          <a:p>
            <a:endParaRPr lang="en-US" dirty="0"/>
          </a:p>
          <a:p>
            <a:r>
              <a:rPr lang="en-US" dirty="0"/>
              <a:t>			…and so on, and on, and on…</a:t>
            </a:r>
          </a:p>
        </p:txBody>
      </p:sp>
      <p:sp>
        <p:nvSpPr>
          <p:cNvPr id="3" name="Rectangle 2"/>
          <p:cNvSpPr/>
          <p:nvPr/>
        </p:nvSpPr>
        <p:spPr>
          <a:xfrm>
            <a:off x="477793" y="152400"/>
            <a:ext cx="8402595" cy="369332"/>
          </a:xfrm>
          <a:prstGeom prst="rect">
            <a:avLst/>
          </a:prstGeom>
        </p:spPr>
        <p:txBody>
          <a:bodyPr wrap="square">
            <a:spAutoFit/>
          </a:bodyPr>
          <a:lstStyle/>
          <a:p>
            <a:r>
              <a:rPr lang="en-US" b="1" dirty="0">
                <a:sym typeface="Wingdings" pitchFamily="2" charset="2"/>
              </a:rPr>
              <a:t> W</a:t>
            </a:r>
            <a:r>
              <a:rPr lang="en-US" b="1" dirty="0"/>
              <a:t>e just captured the UT web page and printed it out… </a:t>
            </a:r>
          </a:p>
        </p:txBody>
      </p:sp>
    </p:spTree>
    <p:extLst>
      <p:ext uri="{BB962C8B-B14F-4D97-AF65-F5344CB8AC3E}">
        <p14:creationId xmlns:p14="http://schemas.microsoft.com/office/powerpoint/2010/main" val="2975671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90600"/>
            <a:ext cx="8382000" cy="3046988"/>
          </a:xfrm>
          <a:prstGeom prst="rect">
            <a:avLst/>
          </a:prstGeom>
        </p:spPr>
        <p:txBody>
          <a:bodyPr wrap="square">
            <a:spAutoFit/>
          </a:bodyPr>
          <a:lstStyle/>
          <a:p>
            <a:pPr algn="ctr"/>
            <a:r>
              <a:rPr lang="en-US" sz="2400" b="1" dirty="0"/>
              <a:t>That was (more or less) a static web page.</a:t>
            </a:r>
          </a:p>
          <a:p>
            <a:pPr algn="ctr"/>
            <a:endParaRPr lang="en-US" sz="2400" b="1" dirty="0"/>
          </a:p>
          <a:p>
            <a:pPr algn="ctr"/>
            <a:r>
              <a:rPr lang="en-US" sz="2400" b="1" dirty="0"/>
              <a:t>Let’s try one that requires some sort of action, </a:t>
            </a:r>
          </a:p>
          <a:p>
            <a:pPr algn="ctr"/>
            <a:r>
              <a:rPr lang="en-US" sz="2400" b="1" dirty="0"/>
              <a:t>for example by entering a document id or an id code for a sequence.</a:t>
            </a:r>
          </a:p>
          <a:p>
            <a:pPr algn="ctr"/>
            <a:endParaRPr lang="en-US" sz="2400" b="1" dirty="0"/>
          </a:p>
          <a:p>
            <a:pPr algn="ctr"/>
            <a:r>
              <a:rPr lang="en-US" sz="2400" b="1" dirty="0"/>
              <a:t>Many web pages pass this information along in the web URL itself…</a:t>
            </a:r>
          </a:p>
        </p:txBody>
      </p:sp>
    </p:spTree>
    <p:extLst>
      <p:ext uri="{BB962C8B-B14F-4D97-AF65-F5344CB8AC3E}">
        <p14:creationId xmlns:p14="http://schemas.microsoft.com/office/powerpoint/2010/main" val="19639165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304800"/>
            <a:ext cx="8991600" cy="5262979"/>
          </a:xfrm>
          <a:prstGeom prst="rect">
            <a:avLst/>
          </a:prstGeom>
        </p:spPr>
        <p:txBody>
          <a:bodyPr wrap="square">
            <a:spAutoFit/>
          </a:bodyPr>
          <a:lstStyle/>
          <a:p>
            <a:r>
              <a:rPr lang="en-US" sz="2400" b="1" dirty="0"/>
              <a:t>Here’s a complete Python program to retrieve a single entry from Medline:</a:t>
            </a:r>
          </a:p>
          <a:p>
            <a:r>
              <a:rPr lang="en-US" dirty="0"/>
              <a:t> </a:t>
            </a:r>
          </a:p>
          <a:p>
            <a:endParaRPr lang="en-US" dirty="0">
              <a:solidFill>
                <a:srgbClr val="92D050"/>
              </a:solidFill>
            </a:endParaRPr>
          </a:p>
          <a:p>
            <a:r>
              <a:rPr lang="en-US" dirty="0">
                <a:solidFill>
                  <a:srgbClr val="92D050"/>
                </a:solidFill>
              </a:rPr>
              <a:t>import</a:t>
            </a:r>
            <a:r>
              <a:rPr lang="en-US" dirty="0"/>
              <a:t> </a:t>
            </a:r>
            <a:r>
              <a:rPr lang="en-US" dirty="0" err="1"/>
              <a:t>urllib.request</a:t>
            </a:r>
            <a:endParaRPr lang="en-US" dirty="0"/>
          </a:p>
          <a:p>
            <a:r>
              <a:rPr lang="en-US" dirty="0" err="1"/>
              <a:t>pmid</a:t>
            </a:r>
            <a:r>
              <a:rPr lang="en-US" dirty="0"/>
              <a:t> = 11237011</a:t>
            </a:r>
          </a:p>
          <a:p>
            <a:endParaRPr lang="en-US" dirty="0"/>
          </a:p>
          <a:p>
            <a:r>
              <a:rPr lang="en-US" dirty="0"/>
              <a:t># Insert the </a:t>
            </a:r>
            <a:r>
              <a:rPr lang="en-US" dirty="0" err="1"/>
              <a:t>pmid</a:t>
            </a:r>
            <a:r>
              <a:rPr lang="en-US" dirty="0"/>
              <a:t> where the {} are in the following URL:</a:t>
            </a:r>
          </a:p>
          <a:p>
            <a:r>
              <a:rPr lang="en-US" dirty="0" err="1"/>
              <a:t>url</a:t>
            </a:r>
            <a:r>
              <a:rPr lang="en-US" dirty="0"/>
              <a:t> = "</a:t>
            </a:r>
            <a:r>
              <a:rPr lang="en-US" dirty="0">
                <a:solidFill>
                  <a:srgbClr val="92D050"/>
                </a:solidFill>
              </a:rPr>
              <a:t>https://pubmed.ncbi.nlm.nih.gov/?term={0}[</a:t>
            </a:r>
            <a:r>
              <a:rPr lang="en-US" dirty="0" err="1">
                <a:solidFill>
                  <a:srgbClr val="92D050"/>
                </a:solidFill>
              </a:rPr>
              <a:t>uid</a:t>
            </a:r>
            <a:r>
              <a:rPr lang="en-US" dirty="0">
                <a:solidFill>
                  <a:srgbClr val="92D050"/>
                </a:solidFill>
              </a:rPr>
              <a:t>]&amp;format=</a:t>
            </a:r>
            <a:r>
              <a:rPr lang="en-US" dirty="0" err="1">
                <a:solidFill>
                  <a:srgbClr val="92D050"/>
                </a:solidFill>
              </a:rPr>
              <a:t>pubmed</a:t>
            </a:r>
            <a:r>
              <a:rPr lang="en-US" dirty="0"/>
              <a:t>".format(</a:t>
            </a:r>
            <a:r>
              <a:rPr lang="en-US" dirty="0" err="1"/>
              <a:t>pmid</a:t>
            </a:r>
            <a:r>
              <a:rPr lang="en-US" dirty="0"/>
              <a:t>)</a:t>
            </a:r>
          </a:p>
          <a:p>
            <a:endParaRPr lang="en-US" dirty="0"/>
          </a:p>
          <a:p>
            <a:r>
              <a:rPr lang="en-US" dirty="0">
                <a:solidFill>
                  <a:srgbClr val="92D050"/>
                </a:solidFill>
              </a:rPr>
              <a:t>try</a:t>
            </a:r>
            <a:r>
              <a:rPr lang="en-US" dirty="0"/>
              <a:t>:			</a:t>
            </a:r>
            <a:r>
              <a:rPr lang="en-US" dirty="0">
                <a:solidFill>
                  <a:srgbClr val="FF0000"/>
                </a:solidFill>
              </a:rPr>
              <a:t># there might be an error!</a:t>
            </a:r>
          </a:p>
          <a:p>
            <a:r>
              <a:rPr lang="en-US" dirty="0"/>
              <a:t>     request = </a:t>
            </a:r>
            <a:r>
              <a:rPr lang="en-US" dirty="0" err="1"/>
              <a:t>urllib.request.urlopen</a:t>
            </a:r>
            <a:r>
              <a:rPr lang="en-US" dirty="0"/>
              <a:t>(</a:t>
            </a:r>
            <a:r>
              <a:rPr lang="en-US" dirty="0" err="1"/>
              <a:t>url</a:t>
            </a:r>
            <a:r>
              <a:rPr lang="en-US" dirty="0"/>
              <a:t>)</a:t>
            </a:r>
          </a:p>
          <a:p>
            <a:r>
              <a:rPr lang="en-US" dirty="0"/>
              <a:t>     page = </a:t>
            </a:r>
            <a:r>
              <a:rPr lang="en-US" dirty="0" err="1"/>
              <a:t>request.read</a:t>
            </a:r>
            <a:r>
              <a:rPr lang="en-US" dirty="0"/>
              <a:t>().decode('utf-8’)</a:t>
            </a:r>
          </a:p>
          <a:p>
            <a:r>
              <a:rPr lang="en-US" dirty="0"/>
              <a:t>     </a:t>
            </a:r>
            <a:r>
              <a:rPr lang="en-US" dirty="0">
                <a:solidFill>
                  <a:schemeClr val="accent1"/>
                </a:solidFill>
              </a:rPr>
              <a:t>print(</a:t>
            </a:r>
            <a:r>
              <a:rPr lang="en-US" dirty="0"/>
              <a:t>page)</a:t>
            </a:r>
          </a:p>
          <a:p>
            <a:endParaRPr lang="en-US" dirty="0"/>
          </a:p>
          <a:p>
            <a:r>
              <a:rPr lang="en-US" dirty="0">
                <a:solidFill>
                  <a:srgbClr val="92D050"/>
                </a:solidFill>
              </a:rPr>
              <a:t>except</a:t>
            </a:r>
            <a:r>
              <a:rPr lang="en-US" dirty="0"/>
              <a:t> </a:t>
            </a:r>
            <a:r>
              <a:rPr lang="en-US" dirty="0" err="1"/>
              <a:t>urllib.request.URLError</a:t>
            </a:r>
            <a:r>
              <a:rPr lang="en-US" dirty="0"/>
              <a:t>:	</a:t>
            </a:r>
            <a:r>
              <a:rPr lang="en-US" dirty="0">
                <a:solidFill>
                  <a:srgbClr val="FF0000"/>
                </a:solidFill>
              </a:rPr>
              <a:t># handle page not found error</a:t>
            </a:r>
          </a:p>
          <a:p>
            <a:r>
              <a:rPr lang="en-US" dirty="0"/>
              <a:t>     </a:t>
            </a:r>
            <a:r>
              <a:rPr lang="en-US" dirty="0">
                <a:solidFill>
                  <a:schemeClr val="accent1"/>
                </a:solidFill>
              </a:rPr>
              <a:t>print(</a:t>
            </a:r>
            <a:r>
              <a:rPr lang="en-US" dirty="0">
                <a:solidFill>
                  <a:srgbClr val="92D050"/>
                </a:solidFill>
              </a:rPr>
              <a:t>"Could not connect to Medline!")</a:t>
            </a:r>
            <a:endParaRPr lang="en-US" dirty="0"/>
          </a:p>
          <a:p>
            <a:r>
              <a:rPr lang="en-US" dirty="0"/>
              <a:t> </a:t>
            </a:r>
          </a:p>
        </p:txBody>
      </p:sp>
      <p:sp>
        <p:nvSpPr>
          <p:cNvPr id="4" name="TextBox 3">
            <a:extLst>
              <a:ext uri="{FF2B5EF4-FFF2-40B4-BE49-F238E27FC236}">
                <a16:creationId xmlns:a16="http://schemas.microsoft.com/office/drawing/2014/main" id="{4F14002A-C7D0-4A72-B5F4-5C7623AEC3FD}"/>
              </a:ext>
            </a:extLst>
          </p:cNvPr>
          <p:cNvSpPr txBox="1"/>
          <p:nvPr/>
        </p:nvSpPr>
        <p:spPr>
          <a:xfrm>
            <a:off x="7388904" y="6488668"/>
            <a:ext cx="1755096" cy="369332"/>
          </a:xfrm>
          <a:prstGeom prst="rect">
            <a:avLst/>
          </a:prstGeom>
          <a:noFill/>
        </p:spPr>
        <p:txBody>
          <a:bodyPr wrap="none" rtlCol="0">
            <a:spAutoFit/>
          </a:bodyPr>
          <a:lstStyle/>
          <a:p>
            <a:r>
              <a:rPr lang="en-US" dirty="0"/>
              <a:t>Python 3 version</a:t>
            </a:r>
          </a:p>
        </p:txBody>
      </p:sp>
    </p:spTree>
    <p:extLst>
      <p:ext uri="{BB962C8B-B14F-4D97-AF65-F5344CB8AC3E}">
        <p14:creationId xmlns:p14="http://schemas.microsoft.com/office/powerpoint/2010/main" val="4061512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304800"/>
            <a:ext cx="8991600" cy="5539978"/>
          </a:xfrm>
          <a:prstGeom prst="rect">
            <a:avLst/>
          </a:prstGeom>
        </p:spPr>
        <p:txBody>
          <a:bodyPr wrap="square">
            <a:spAutoFit/>
          </a:bodyPr>
          <a:lstStyle/>
          <a:p>
            <a:r>
              <a:rPr lang="en-US" sz="2400" b="1" dirty="0"/>
              <a:t>Here’s a complete Python program to retrieve a single entry from Medline:</a:t>
            </a:r>
          </a:p>
          <a:p>
            <a:r>
              <a:rPr lang="en-US" dirty="0"/>
              <a:t> </a:t>
            </a:r>
          </a:p>
          <a:p>
            <a:endParaRPr lang="en-US" dirty="0">
              <a:solidFill>
                <a:srgbClr val="92D050"/>
              </a:solidFill>
            </a:endParaRPr>
          </a:p>
          <a:p>
            <a:r>
              <a:rPr lang="en-US" dirty="0">
                <a:solidFill>
                  <a:srgbClr val="92D050"/>
                </a:solidFill>
              </a:rPr>
              <a:t>import</a:t>
            </a:r>
            <a:r>
              <a:rPr lang="en-US" dirty="0"/>
              <a:t> urllib2</a:t>
            </a:r>
          </a:p>
          <a:p>
            <a:r>
              <a:rPr lang="en-US" dirty="0" err="1"/>
              <a:t>pmid</a:t>
            </a:r>
            <a:r>
              <a:rPr lang="en-US" dirty="0"/>
              <a:t> = 11237011</a:t>
            </a:r>
          </a:p>
          <a:p>
            <a:endParaRPr lang="en-US" dirty="0"/>
          </a:p>
          <a:p>
            <a:r>
              <a:rPr lang="en-US" dirty="0"/>
              <a:t># Insert the </a:t>
            </a:r>
            <a:r>
              <a:rPr lang="en-US" dirty="0" err="1"/>
              <a:t>pmid</a:t>
            </a:r>
            <a:r>
              <a:rPr lang="en-US" dirty="0"/>
              <a:t> where the {} are in the following URL:</a:t>
            </a:r>
          </a:p>
          <a:p>
            <a:r>
              <a:rPr lang="en-US" dirty="0" err="1"/>
              <a:t>url</a:t>
            </a:r>
            <a:r>
              <a:rPr lang="en-US" dirty="0"/>
              <a:t> = "</a:t>
            </a:r>
            <a:r>
              <a:rPr lang="en-US" dirty="0">
                <a:solidFill>
                  <a:srgbClr val="92D050"/>
                </a:solidFill>
              </a:rPr>
              <a:t>https://pubmed.ncbi.nlm.nih.gov/?term={0}[</a:t>
            </a:r>
            <a:r>
              <a:rPr lang="en-US" dirty="0" err="1">
                <a:solidFill>
                  <a:srgbClr val="92D050"/>
                </a:solidFill>
              </a:rPr>
              <a:t>uid</a:t>
            </a:r>
            <a:r>
              <a:rPr lang="en-US" dirty="0">
                <a:solidFill>
                  <a:srgbClr val="92D050"/>
                </a:solidFill>
              </a:rPr>
              <a:t>]&amp;format=</a:t>
            </a:r>
            <a:r>
              <a:rPr lang="en-US" dirty="0" err="1">
                <a:solidFill>
                  <a:srgbClr val="92D050"/>
                </a:solidFill>
              </a:rPr>
              <a:t>pubmed</a:t>
            </a:r>
            <a:r>
              <a:rPr lang="en-US" dirty="0"/>
              <a:t>".format(</a:t>
            </a:r>
            <a:r>
              <a:rPr lang="en-US" dirty="0" err="1"/>
              <a:t>pmid</a:t>
            </a:r>
            <a:r>
              <a:rPr lang="en-US" dirty="0"/>
              <a:t>)</a:t>
            </a:r>
          </a:p>
          <a:p>
            <a:endParaRPr lang="en-US" dirty="0"/>
          </a:p>
          <a:p>
            <a:r>
              <a:rPr lang="en-US" dirty="0">
                <a:solidFill>
                  <a:srgbClr val="92D050"/>
                </a:solidFill>
              </a:rPr>
              <a:t>try</a:t>
            </a:r>
            <a:r>
              <a:rPr lang="en-US" dirty="0"/>
              <a:t>:			</a:t>
            </a:r>
            <a:r>
              <a:rPr lang="en-US" dirty="0">
                <a:solidFill>
                  <a:srgbClr val="FF0000"/>
                </a:solidFill>
              </a:rPr>
              <a:t># there might be an error!</a:t>
            </a:r>
          </a:p>
          <a:p>
            <a:r>
              <a:rPr lang="en-US" dirty="0"/>
              <a:t>     request = urllib2.urlopen(</a:t>
            </a:r>
            <a:r>
              <a:rPr lang="en-US" dirty="0" err="1"/>
              <a:t>url</a:t>
            </a:r>
            <a:r>
              <a:rPr lang="en-US" dirty="0"/>
              <a:t>)</a:t>
            </a:r>
          </a:p>
          <a:p>
            <a:r>
              <a:rPr lang="en-US" dirty="0"/>
              <a:t>     page = </a:t>
            </a:r>
            <a:r>
              <a:rPr lang="en-US" dirty="0" err="1"/>
              <a:t>request.read</a:t>
            </a:r>
            <a:r>
              <a:rPr lang="en-US" dirty="0"/>
              <a:t>()</a:t>
            </a:r>
          </a:p>
          <a:p>
            <a:r>
              <a:rPr lang="en-US" dirty="0"/>
              <a:t>     </a:t>
            </a:r>
            <a:r>
              <a:rPr lang="en-US" dirty="0">
                <a:solidFill>
                  <a:schemeClr val="accent1"/>
                </a:solidFill>
              </a:rPr>
              <a:t>print(</a:t>
            </a:r>
            <a:r>
              <a:rPr lang="en-US" dirty="0"/>
              <a:t>page</a:t>
            </a:r>
            <a:r>
              <a:rPr lang="en-US" dirty="0">
                <a:solidFill>
                  <a:schemeClr val="accent1"/>
                </a:solidFill>
              </a:rPr>
              <a:t>)</a:t>
            </a:r>
          </a:p>
          <a:p>
            <a:endParaRPr lang="en-US" dirty="0"/>
          </a:p>
          <a:p>
            <a:r>
              <a:rPr lang="en-US" dirty="0">
                <a:solidFill>
                  <a:srgbClr val="92D050"/>
                </a:solidFill>
              </a:rPr>
              <a:t>except</a:t>
            </a:r>
            <a:r>
              <a:rPr lang="en-US" dirty="0"/>
              <a:t> urllib2.URLError:	</a:t>
            </a:r>
            <a:r>
              <a:rPr lang="en-US" dirty="0">
                <a:solidFill>
                  <a:srgbClr val="FF0000"/>
                </a:solidFill>
              </a:rPr>
              <a:t># handle page not found error</a:t>
            </a:r>
          </a:p>
          <a:p>
            <a:r>
              <a:rPr lang="en-US" dirty="0"/>
              <a:t>     </a:t>
            </a:r>
            <a:r>
              <a:rPr lang="en-US" dirty="0">
                <a:solidFill>
                  <a:schemeClr val="accent1"/>
                </a:solidFill>
              </a:rPr>
              <a:t>print(</a:t>
            </a:r>
            <a:r>
              <a:rPr lang="en-US" dirty="0">
                <a:solidFill>
                  <a:srgbClr val="92D050"/>
                </a:solidFill>
              </a:rPr>
              <a:t>"Could not connect to Medline!"</a:t>
            </a:r>
            <a:r>
              <a:rPr lang="en-US" dirty="0">
                <a:solidFill>
                  <a:schemeClr val="accent1"/>
                </a:solidFill>
              </a:rPr>
              <a:t>)</a:t>
            </a:r>
          </a:p>
          <a:p>
            <a:endParaRPr lang="en-US" dirty="0"/>
          </a:p>
          <a:p>
            <a:r>
              <a:rPr lang="en-US" dirty="0"/>
              <a:t> </a:t>
            </a:r>
          </a:p>
        </p:txBody>
      </p:sp>
      <p:sp>
        <p:nvSpPr>
          <p:cNvPr id="4" name="TextBox 3">
            <a:extLst>
              <a:ext uri="{FF2B5EF4-FFF2-40B4-BE49-F238E27FC236}">
                <a16:creationId xmlns:a16="http://schemas.microsoft.com/office/drawing/2014/main" id="{8E793423-163E-494F-B615-DE9EC2D68EB9}"/>
              </a:ext>
            </a:extLst>
          </p:cNvPr>
          <p:cNvSpPr txBox="1"/>
          <p:nvPr/>
        </p:nvSpPr>
        <p:spPr>
          <a:xfrm>
            <a:off x="7388904" y="6488668"/>
            <a:ext cx="1755096" cy="369332"/>
          </a:xfrm>
          <a:prstGeom prst="rect">
            <a:avLst/>
          </a:prstGeom>
          <a:noFill/>
        </p:spPr>
        <p:txBody>
          <a:bodyPr wrap="none" rtlCol="0">
            <a:spAutoFit/>
          </a:bodyPr>
          <a:lstStyle/>
          <a:p>
            <a:r>
              <a:rPr lang="en-US" dirty="0"/>
              <a:t>Python 2 version</a:t>
            </a:r>
          </a:p>
        </p:txBody>
      </p:sp>
    </p:spTree>
    <p:extLst>
      <p:ext uri="{BB962C8B-B14F-4D97-AF65-F5344CB8AC3E}">
        <p14:creationId xmlns:p14="http://schemas.microsoft.com/office/powerpoint/2010/main" val="4013886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782" y="8408"/>
            <a:ext cx="9082217" cy="369332"/>
          </a:xfrm>
          <a:prstGeom prst="rect">
            <a:avLst/>
          </a:prstGeom>
        </p:spPr>
        <p:txBody>
          <a:bodyPr wrap="square">
            <a:spAutoFit/>
          </a:bodyPr>
          <a:lstStyle/>
          <a:p>
            <a:r>
              <a:rPr lang="en-US" b="1" dirty="0"/>
              <a:t>If you run that program, you should get back…</a:t>
            </a:r>
          </a:p>
        </p:txBody>
      </p:sp>
      <p:sp>
        <p:nvSpPr>
          <p:cNvPr id="4" name="Rectangle 3"/>
          <p:cNvSpPr/>
          <p:nvPr/>
        </p:nvSpPr>
        <p:spPr>
          <a:xfrm>
            <a:off x="3886200" y="2362200"/>
            <a:ext cx="4572000" cy="830997"/>
          </a:xfrm>
          <a:prstGeom prst="rect">
            <a:avLst/>
          </a:prstGeom>
          <a:ln w="25400">
            <a:solidFill>
              <a:srgbClr val="FF0000"/>
            </a:solidFill>
          </a:ln>
        </p:spPr>
        <p:txBody>
          <a:bodyPr>
            <a:spAutoFit/>
          </a:bodyPr>
          <a:lstStyle/>
          <a:p>
            <a:pPr algn="ctr"/>
            <a:r>
              <a:rPr lang="en-US" sz="2400" b="1" dirty="0"/>
              <a:t>the Medline entry for the human genome sequence paper</a:t>
            </a:r>
          </a:p>
        </p:txBody>
      </p:sp>
      <p:sp>
        <p:nvSpPr>
          <p:cNvPr id="6" name="Rectangle 5"/>
          <p:cNvSpPr/>
          <p:nvPr/>
        </p:nvSpPr>
        <p:spPr>
          <a:xfrm>
            <a:off x="109151" y="762000"/>
            <a:ext cx="8991600" cy="5909310"/>
          </a:xfrm>
          <a:prstGeom prst="rect">
            <a:avLst/>
          </a:prstGeom>
        </p:spPr>
        <p:txBody>
          <a:bodyPr wrap="square">
            <a:spAutoFit/>
          </a:bodyPr>
          <a:lstStyle/>
          <a:p>
            <a:r>
              <a:rPr lang="en-US" sz="1400" dirty="0"/>
              <a:t>&gt;&gt;&gt; </a:t>
            </a:r>
          </a:p>
          <a:p>
            <a:r>
              <a:rPr lang="en-US" sz="1400" dirty="0"/>
              <a:t>&lt;!DOCTYPE html&gt;</a:t>
            </a:r>
          </a:p>
          <a:p>
            <a:endParaRPr lang="en-US" sz="1400" dirty="0"/>
          </a:p>
          <a:p>
            <a:r>
              <a:rPr lang="en-US" sz="1400" dirty="0"/>
              <a:t>…..lots of metadata…..</a:t>
            </a:r>
          </a:p>
          <a:p>
            <a:endParaRPr lang="en-US" sz="1400" dirty="0"/>
          </a:p>
          <a:p>
            <a:r>
              <a:rPr lang="en-US" sz="1400" dirty="0"/>
              <a:t>OWN - NLM</a:t>
            </a:r>
          </a:p>
          <a:p>
            <a:r>
              <a:rPr lang="en-US" sz="1400" dirty="0"/>
              <a:t>STAT- MEDLINE</a:t>
            </a:r>
          </a:p>
          <a:p>
            <a:r>
              <a:rPr lang="en-US" sz="1400" dirty="0"/>
              <a:t>DCOM- 20010322</a:t>
            </a:r>
          </a:p>
          <a:p>
            <a:r>
              <a:rPr lang="en-US" sz="1400" dirty="0"/>
              <a:t>LR  - 20210108</a:t>
            </a:r>
          </a:p>
          <a:p>
            <a:r>
              <a:rPr lang="en-US" sz="1400" dirty="0"/>
              <a:t>IS  - 0028-0836 (Print)</a:t>
            </a:r>
          </a:p>
          <a:p>
            <a:r>
              <a:rPr lang="en-US" sz="1400" dirty="0"/>
              <a:t>IS  - 0028-0836 (Linking)</a:t>
            </a:r>
          </a:p>
          <a:p>
            <a:r>
              <a:rPr lang="en-US" sz="1400" dirty="0"/>
              <a:t>VI  - 409</a:t>
            </a:r>
          </a:p>
          <a:p>
            <a:r>
              <a:rPr lang="en-US" sz="1400" dirty="0"/>
              <a:t>IP  - 6822</a:t>
            </a:r>
          </a:p>
          <a:p>
            <a:r>
              <a:rPr lang="en-US" sz="1400" dirty="0"/>
              <a:t>DP  - 2001 Feb 15</a:t>
            </a:r>
          </a:p>
          <a:p>
            <a:r>
              <a:rPr lang="en-US" sz="1400" dirty="0"/>
              <a:t>TI  - Initial sequencing and analysis of the human genome.</a:t>
            </a:r>
          </a:p>
          <a:p>
            <a:r>
              <a:rPr lang="en-US" sz="1400" dirty="0"/>
              <a:t>PG  - 860-921</a:t>
            </a:r>
          </a:p>
          <a:p>
            <a:r>
              <a:rPr lang="en-US" sz="1400" dirty="0"/>
              <a:t>AB  - The human genome holds an extraordinary trove of information about human </a:t>
            </a:r>
          </a:p>
          <a:p>
            <a:r>
              <a:rPr lang="en-US" sz="1400" dirty="0"/>
              <a:t>      development, physiology, medicine and evolution. Here we report the results of an </a:t>
            </a:r>
          </a:p>
          <a:p>
            <a:r>
              <a:rPr lang="en-US" sz="1400" dirty="0"/>
              <a:t>      international collaboration to produce and make freely available a draft sequence of </a:t>
            </a:r>
          </a:p>
          <a:p>
            <a:r>
              <a:rPr lang="en-US" sz="1400" dirty="0"/>
              <a:t>      the human genome. We also present an initial analysis of the data, describing some </a:t>
            </a:r>
          </a:p>
          <a:p>
            <a:r>
              <a:rPr lang="en-US" sz="1400" dirty="0"/>
              <a:t>      of the insights that can be gleaned from the sequence.</a:t>
            </a:r>
          </a:p>
          <a:p>
            <a:r>
              <a:rPr lang="en-US" sz="1400" dirty="0"/>
              <a:t>FAU - Lander, E S</a:t>
            </a:r>
          </a:p>
          <a:p>
            <a:r>
              <a:rPr lang="en-US" sz="1400" dirty="0"/>
              <a:t>AU  - Lander ES</a:t>
            </a:r>
          </a:p>
          <a:p>
            <a:r>
              <a:rPr lang="en-US" sz="1400" dirty="0"/>
              <a:t>AD  - Whitehead Institute for Biomedical Research, Center for Genome Research, Cambridge, </a:t>
            </a:r>
          </a:p>
          <a:p>
            <a:r>
              <a:rPr lang="en-US" sz="1400" dirty="0"/>
              <a:t>      MA 02142, USA. lander@genome.wi.mit.edu</a:t>
            </a:r>
          </a:p>
          <a:p>
            <a:endParaRPr lang="en-US" sz="1400" dirty="0"/>
          </a:p>
          <a:p>
            <a:r>
              <a:rPr lang="en-US" sz="1400" dirty="0"/>
              <a:t>          </a:t>
            </a:r>
            <a:r>
              <a:rPr lang="en-US" sz="1400" dirty="0">
                <a:solidFill>
                  <a:schemeClr val="accent6">
                    <a:lumMod val="75000"/>
                  </a:schemeClr>
                </a:solidFill>
              </a:rPr>
              <a:t>[and so on]</a:t>
            </a:r>
          </a:p>
        </p:txBody>
      </p:sp>
    </p:spTree>
    <p:extLst>
      <p:ext uri="{BB962C8B-B14F-4D97-AF65-F5344CB8AC3E}">
        <p14:creationId xmlns:p14="http://schemas.microsoft.com/office/powerpoint/2010/main" val="132637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782" y="8408"/>
            <a:ext cx="9082217" cy="369332"/>
          </a:xfrm>
          <a:prstGeom prst="rect">
            <a:avLst/>
          </a:prstGeom>
        </p:spPr>
        <p:txBody>
          <a:bodyPr wrap="square">
            <a:spAutoFit/>
          </a:bodyPr>
          <a:lstStyle/>
          <a:p>
            <a:r>
              <a:rPr lang="en-US" b="1" dirty="0"/>
              <a:t>If you run that program, you should get back…</a:t>
            </a:r>
          </a:p>
        </p:txBody>
      </p:sp>
      <p:sp>
        <p:nvSpPr>
          <p:cNvPr id="4" name="Rectangle 3"/>
          <p:cNvSpPr/>
          <p:nvPr/>
        </p:nvSpPr>
        <p:spPr>
          <a:xfrm>
            <a:off x="3886200" y="2362200"/>
            <a:ext cx="4572000" cy="1200329"/>
          </a:xfrm>
          <a:prstGeom prst="rect">
            <a:avLst/>
          </a:prstGeom>
          <a:ln w="25400">
            <a:solidFill>
              <a:srgbClr val="FF0000"/>
            </a:solidFill>
          </a:ln>
        </p:spPr>
        <p:txBody>
          <a:bodyPr>
            <a:spAutoFit/>
          </a:bodyPr>
          <a:lstStyle/>
          <a:p>
            <a:pPr algn="ctr"/>
            <a:r>
              <a:rPr lang="en-US" sz="2400" b="1" dirty="0"/>
              <a:t>We just printed it.  We could have saved it or extracted data from it.</a:t>
            </a:r>
          </a:p>
          <a:p>
            <a:pPr algn="ctr"/>
            <a:r>
              <a:rPr lang="en-US" sz="2400" b="1" dirty="0"/>
              <a:t>For example…</a:t>
            </a:r>
          </a:p>
        </p:txBody>
      </p:sp>
      <p:sp>
        <p:nvSpPr>
          <p:cNvPr id="5" name="Rectangle 4">
            <a:extLst>
              <a:ext uri="{FF2B5EF4-FFF2-40B4-BE49-F238E27FC236}">
                <a16:creationId xmlns:a16="http://schemas.microsoft.com/office/drawing/2014/main" id="{49A811AD-08DF-4815-B05D-4739F966AB03}"/>
              </a:ext>
            </a:extLst>
          </p:cNvPr>
          <p:cNvSpPr/>
          <p:nvPr/>
        </p:nvSpPr>
        <p:spPr>
          <a:xfrm>
            <a:off x="109151" y="762000"/>
            <a:ext cx="8991600" cy="5909310"/>
          </a:xfrm>
          <a:prstGeom prst="rect">
            <a:avLst/>
          </a:prstGeom>
        </p:spPr>
        <p:txBody>
          <a:bodyPr wrap="square">
            <a:spAutoFit/>
          </a:bodyPr>
          <a:lstStyle/>
          <a:p>
            <a:r>
              <a:rPr lang="en-US" sz="1400" dirty="0"/>
              <a:t>&gt;&gt;&gt; </a:t>
            </a:r>
          </a:p>
          <a:p>
            <a:r>
              <a:rPr lang="en-US" sz="1400" dirty="0"/>
              <a:t>&lt;!DOCTYPE html&gt;</a:t>
            </a:r>
          </a:p>
          <a:p>
            <a:endParaRPr lang="en-US" sz="1400" dirty="0"/>
          </a:p>
          <a:p>
            <a:r>
              <a:rPr lang="en-US" sz="1400" dirty="0"/>
              <a:t>…..lots of metadata…..</a:t>
            </a:r>
          </a:p>
          <a:p>
            <a:endParaRPr lang="en-US" sz="1400" dirty="0"/>
          </a:p>
          <a:p>
            <a:r>
              <a:rPr lang="en-US" sz="1400" dirty="0"/>
              <a:t>OWN - NLM</a:t>
            </a:r>
          </a:p>
          <a:p>
            <a:r>
              <a:rPr lang="en-US" sz="1400" dirty="0"/>
              <a:t>STAT- MEDLINE</a:t>
            </a:r>
          </a:p>
          <a:p>
            <a:r>
              <a:rPr lang="en-US" sz="1400" dirty="0"/>
              <a:t>DCOM- 20010322</a:t>
            </a:r>
          </a:p>
          <a:p>
            <a:r>
              <a:rPr lang="en-US" sz="1400" dirty="0"/>
              <a:t>LR  - 20210108</a:t>
            </a:r>
          </a:p>
          <a:p>
            <a:r>
              <a:rPr lang="en-US" sz="1400" dirty="0"/>
              <a:t>IS  - 0028-0836 (Print)</a:t>
            </a:r>
          </a:p>
          <a:p>
            <a:r>
              <a:rPr lang="en-US" sz="1400" dirty="0"/>
              <a:t>IS  - 0028-0836 (Linking)</a:t>
            </a:r>
          </a:p>
          <a:p>
            <a:r>
              <a:rPr lang="en-US" sz="1400" dirty="0"/>
              <a:t>VI  - 409</a:t>
            </a:r>
          </a:p>
          <a:p>
            <a:r>
              <a:rPr lang="en-US" sz="1400" dirty="0"/>
              <a:t>IP  - 6822</a:t>
            </a:r>
          </a:p>
          <a:p>
            <a:r>
              <a:rPr lang="en-US" sz="1400" dirty="0"/>
              <a:t>DP  - 2001 Feb 15</a:t>
            </a:r>
          </a:p>
          <a:p>
            <a:r>
              <a:rPr lang="en-US" sz="1400" dirty="0"/>
              <a:t>TI  - Initial sequencing and analysis of the human genome.</a:t>
            </a:r>
          </a:p>
          <a:p>
            <a:r>
              <a:rPr lang="en-US" sz="1400" dirty="0"/>
              <a:t>PG  - 860-921</a:t>
            </a:r>
          </a:p>
          <a:p>
            <a:r>
              <a:rPr lang="en-US" sz="1400" dirty="0"/>
              <a:t>AB  - The human genome holds an extraordinary trove of information about human </a:t>
            </a:r>
          </a:p>
          <a:p>
            <a:r>
              <a:rPr lang="en-US" sz="1400" dirty="0"/>
              <a:t>      development, physiology, medicine and evolution. Here we report the results of an </a:t>
            </a:r>
          </a:p>
          <a:p>
            <a:r>
              <a:rPr lang="en-US" sz="1400" dirty="0"/>
              <a:t>      international collaboration to produce and make freely available a draft sequence of </a:t>
            </a:r>
          </a:p>
          <a:p>
            <a:r>
              <a:rPr lang="en-US" sz="1400" dirty="0"/>
              <a:t>      the human genome. We also present an initial analysis of the data, describing some </a:t>
            </a:r>
          </a:p>
          <a:p>
            <a:r>
              <a:rPr lang="en-US" sz="1400" dirty="0"/>
              <a:t>      of the insights that can be gleaned from the sequence.</a:t>
            </a:r>
          </a:p>
          <a:p>
            <a:r>
              <a:rPr lang="en-US" sz="1400" dirty="0"/>
              <a:t>FAU - Lander, E S</a:t>
            </a:r>
          </a:p>
          <a:p>
            <a:r>
              <a:rPr lang="en-US" sz="1400" dirty="0"/>
              <a:t>AU  - Lander ES</a:t>
            </a:r>
          </a:p>
          <a:p>
            <a:r>
              <a:rPr lang="en-US" sz="1400" dirty="0"/>
              <a:t>AD  - Whitehead Institute for Biomedical Research, Center for Genome Research, Cambridge, </a:t>
            </a:r>
          </a:p>
          <a:p>
            <a:r>
              <a:rPr lang="en-US" sz="1400" dirty="0"/>
              <a:t>      MA 02142, USA. lander@genome.wi.mit.edu</a:t>
            </a:r>
          </a:p>
          <a:p>
            <a:endParaRPr lang="en-US" sz="1400" dirty="0"/>
          </a:p>
          <a:p>
            <a:r>
              <a:rPr lang="en-US" sz="1400" dirty="0"/>
              <a:t>          </a:t>
            </a:r>
            <a:r>
              <a:rPr lang="en-US" sz="1400" dirty="0">
                <a:solidFill>
                  <a:schemeClr val="accent6">
                    <a:lumMod val="75000"/>
                  </a:schemeClr>
                </a:solidFill>
              </a:rPr>
              <a:t>[and so on]</a:t>
            </a:r>
          </a:p>
        </p:txBody>
      </p:sp>
    </p:spTree>
    <p:extLst>
      <p:ext uri="{BB962C8B-B14F-4D97-AF65-F5344CB8AC3E}">
        <p14:creationId xmlns:p14="http://schemas.microsoft.com/office/powerpoint/2010/main" val="20198810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304800"/>
            <a:ext cx="8991600" cy="5539978"/>
          </a:xfrm>
          <a:prstGeom prst="rect">
            <a:avLst/>
          </a:prstGeom>
        </p:spPr>
        <p:txBody>
          <a:bodyPr wrap="square">
            <a:spAutoFit/>
          </a:bodyPr>
          <a:lstStyle/>
          <a:p>
            <a:r>
              <a:rPr lang="en-US" sz="2400" b="1" dirty="0"/>
              <a:t>Here’s our Python program again to retrieve a single entry from Medline.  How would we modify this to count the authors?</a:t>
            </a:r>
          </a:p>
          <a:p>
            <a:r>
              <a:rPr lang="en-US" dirty="0"/>
              <a:t> </a:t>
            </a:r>
          </a:p>
          <a:p>
            <a:endParaRPr lang="en-US" dirty="0">
              <a:solidFill>
                <a:srgbClr val="92D050"/>
              </a:solidFill>
            </a:endParaRPr>
          </a:p>
          <a:p>
            <a:r>
              <a:rPr lang="en-US" dirty="0">
                <a:solidFill>
                  <a:srgbClr val="92D050"/>
                </a:solidFill>
              </a:rPr>
              <a:t>import</a:t>
            </a:r>
            <a:r>
              <a:rPr lang="en-US" dirty="0"/>
              <a:t> </a:t>
            </a:r>
            <a:r>
              <a:rPr lang="en-US" dirty="0" err="1"/>
              <a:t>urllib.request</a:t>
            </a:r>
            <a:endParaRPr lang="en-US" dirty="0"/>
          </a:p>
          <a:p>
            <a:r>
              <a:rPr lang="en-US" dirty="0" err="1"/>
              <a:t>pmid</a:t>
            </a:r>
            <a:r>
              <a:rPr lang="en-US" dirty="0"/>
              <a:t> = 11237011</a:t>
            </a:r>
          </a:p>
          <a:p>
            <a:endParaRPr lang="en-US" dirty="0"/>
          </a:p>
          <a:p>
            <a:r>
              <a:rPr lang="en-US" dirty="0"/>
              <a:t># Insert the </a:t>
            </a:r>
            <a:r>
              <a:rPr lang="en-US" dirty="0" err="1"/>
              <a:t>pmid</a:t>
            </a:r>
            <a:r>
              <a:rPr lang="en-US" dirty="0"/>
              <a:t> where the {} are in the following URL:</a:t>
            </a:r>
          </a:p>
          <a:p>
            <a:r>
              <a:rPr lang="en-US" dirty="0" err="1"/>
              <a:t>url</a:t>
            </a:r>
            <a:r>
              <a:rPr lang="en-US" dirty="0"/>
              <a:t> = "</a:t>
            </a:r>
            <a:r>
              <a:rPr lang="en-US" dirty="0">
                <a:solidFill>
                  <a:srgbClr val="92D050"/>
                </a:solidFill>
              </a:rPr>
              <a:t>https://pubmed.ncbi.nlm.nih.gov/?term={0}[</a:t>
            </a:r>
            <a:r>
              <a:rPr lang="en-US" dirty="0" err="1">
                <a:solidFill>
                  <a:srgbClr val="92D050"/>
                </a:solidFill>
              </a:rPr>
              <a:t>uid</a:t>
            </a:r>
            <a:r>
              <a:rPr lang="en-US" dirty="0">
                <a:solidFill>
                  <a:srgbClr val="92D050"/>
                </a:solidFill>
              </a:rPr>
              <a:t>]&amp;format=</a:t>
            </a:r>
            <a:r>
              <a:rPr lang="en-US" dirty="0" err="1">
                <a:solidFill>
                  <a:srgbClr val="92D050"/>
                </a:solidFill>
              </a:rPr>
              <a:t>pubmed</a:t>
            </a:r>
            <a:r>
              <a:rPr lang="en-US" dirty="0"/>
              <a:t>".format(</a:t>
            </a:r>
            <a:r>
              <a:rPr lang="en-US" dirty="0" err="1"/>
              <a:t>pmid</a:t>
            </a:r>
            <a:r>
              <a:rPr lang="en-US" dirty="0"/>
              <a:t>)</a:t>
            </a:r>
          </a:p>
          <a:p>
            <a:endParaRPr lang="en-US" dirty="0"/>
          </a:p>
          <a:p>
            <a:r>
              <a:rPr lang="en-US" dirty="0">
                <a:solidFill>
                  <a:srgbClr val="92D050"/>
                </a:solidFill>
              </a:rPr>
              <a:t>try</a:t>
            </a:r>
            <a:r>
              <a:rPr lang="en-US" dirty="0"/>
              <a:t>:			</a:t>
            </a:r>
            <a:r>
              <a:rPr lang="en-US" dirty="0">
                <a:solidFill>
                  <a:srgbClr val="FF0000"/>
                </a:solidFill>
              </a:rPr>
              <a:t># there might be an error!</a:t>
            </a:r>
          </a:p>
          <a:p>
            <a:r>
              <a:rPr lang="en-US" dirty="0"/>
              <a:t>     request = </a:t>
            </a:r>
            <a:r>
              <a:rPr lang="en-US" dirty="0" err="1"/>
              <a:t>urllib.request.urlopen</a:t>
            </a:r>
            <a:r>
              <a:rPr lang="en-US" dirty="0"/>
              <a:t>(</a:t>
            </a:r>
            <a:r>
              <a:rPr lang="en-US" dirty="0" err="1"/>
              <a:t>url</a:t>
            </a:r>
            <a:r>
              <a:rPr lang="en-US" dirty="0"/>
              <a:t>)</a:t>
            </a:r>
          </a:p>
          <a:p>
            <a:r>
              <a:rPr lang="en-US" dirty="0"/>
              <a:t>     page = </a:t>
            </a:r>
            <a:r>
              <a:rPr lang="en-US" dirty="0" err="1"/>
              <a:t>request.read</a:t>
            </a:r>
            <a:r>
              <a:rPr lang="en-US" dirty="0"/>
              <a:t>().decode('utf-8’)</a:t>
            </a:r>
          </a:p>
          <a:p>
            <a:r>
              <a:rPr lang="en-US" dirty="0"/>
              <a:t>     </a:t>
            </a:r>
            <a:r>
              <a:rPr lang="en-US" dirty="0">
                <a:solidFill>
                  <a:schemeClr val="accent1"/>
                </a:solidFill>
              </a:rPr>
              <a:t>print(</a:t>
            </a:r>
            <a:r>
              <a:rPr lang="en-US" dirty="0"/>
              <a:t>page)</a:t>
            </a:r>
          </a:p>
          <a:p>
            <a:endParaRPr lang="en-US" dirty="0"/>
          </a:p>
          <a:p>
            <a:r>
              <a:rPr lang="en-US" dirty="0">
                <a:solidFill>
                  <a:srgbClr val="92D050"/>
                </a:solidFill>
              </a:rPr>
              <a:t>except</a:t>
            </a:r>
            <a:r>
              <a:rPr lang="en-US" dirty="0"/>
              <a:t> </a:t>
            </a:r>
            <a:r>
              <a:rPr lang="en-US" dirty="0" err="1"/>
              <a:t>urllib.request.URLError</a:t>
            </a:r>
            <a:r>
              <a:rPr lang="en-US" dirty="0"/>
              <a:t>:	</a:t>
            </a:r>
            <a:r>
              <a:rPr lang="en-US" dirty="0">
                <a:solidFill>
                  <a:srgbClr val="FF0000"/>
                </a:solidFill>
              </a:rPr>
              <a:t># handle page not found error</a:t>
            </a:r>
          </a:p>
          <a:p>
            <a:r>
              <a:rPr lang="en-US" dirty="0"/>
              <a:t>     </a:t>
            </a:r>
            <a:r>
              <a:rPr lang="en-US" dirty="0">
                <a:solidFill>
                  <a:schemeClr val="accent1"/>
                </a:solidFill>
              </a:rPr>
              <a:t>print(</a:t>
            </a:r>
            <a:r>
              <a:rPr lang="en-US" dirty="0">
                <a:solidFill>
                  <a:srgbClr val="92D050"/>
                </a:solidFill>
              </a:rPr>
              <a:t>"Could not connect to Medline!")</a:t>
            </a:r>
            <a:endParaRPr lang="en-US" dirty="0"/>
          </a:p>
          <a:p>
            <a:endParaRPr lang="en-US" dirty="0"/>
          </a:p>
          <a:p>
            <a:r>
              <a:rPr lang="en-US" dirty="0"/>
              <a:t> </a:t>
            </a:r>
          </a:p>
        </p:txBody>
      </p:sp>
      <p:sp>
        <p:nvSpPr>
          <p:cNvPr id="4" name="TextBox 3">
            <a:extLst>
              <a:ext uri="{FF2B5EF4-FFF2-40B4-BE49-F238E27FC236}">
                <a16:creationId xmlns:a16="http://schemas.microsoft.com/office/drawing/2014/main" id="{7CEC01AA-F6B2-4F2F-8661-2BCD6922A730}"/>
              </a:ext>
            </a:extLst>
          </p:cNvPr>
          <p:cNvSpPr txBox="1"/>
          <p:nvPr/>
        </p:nvSpPr>
        <p:spPr>
          <a:xfrm>
            <a:off x="7388904" y="6488668"/>
            <a:ext cx="1755096" cy="369332"/>
          </a:xfrm>
          <a:prstGeom prst="rect">
            <a:avLst/>
          </a:prstGeom>
          <a:noFill/>
        </p:spPr>
        <p:txBody>
          <a:bodyPr wrap="none" rtlCol="0">
            <a:spAutoFit/>
          </a:bodyPr>
          <a:lstStyle/>
          <a:p>
            <a:r>
              <a:rPr lang="en-US" dirty="0"/>
              <a:t>Python 3 version</a:t>
            </a:r>
          </a:p>
        </p:txBody>
      </p:sp>
    </p:spTree>
    <p:extLst>
      <p:ext uri="{BB962C8B-B14F-4D97-AF65-F5344CB8AC3E}">
        <p14:creationId xmlns:p14="http://schemas.microsoft.com/office/powerpoint/2010/main" val="3895874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304800"/>
            <a:ext cx="8991600" cy="5539978"/>
          </a:xfrm>
          <a:prstGeom prst="rect">
            <a:avLst/>
          </a:prstGeom>
        </p:spPr>
        <p:txBody>
          <a:bodyPr wrap="square">
            <a:spAutoFit/>
          </a:bodyPr>
          <a:lstStyle/>
          <a:p>
            <a:r>
              <a:rPr lang="en-US" sz="2400" b="1" dirty="0"/>
              <a:t>Here’s our Python program again to retrieve a single entry from Medline.  How would we modify this to count the authors?</a:t>
            </a:r>
          </a:p>
          <a:p>
            <a:r>
              <a:rPr lang="en-US" dirty="0"/>
              <a:t> </a:t>
            </a:r>
          </a:p>
          <a:p>
            <a:endParaRPr lang="en-US" dirty="0">
              <a:solidFill>
                <a:srgbClr val="92D050"/>
              </a:solidFill>
            </a:endParaRPr>
          </a:p>
          <a:p>
            <a:r>
              <a:rPr lang="en-US" dirty="0">
                <a:solidFill>
                  <a:srgbClr val="92D050"/>
                </a:solidFill>
              </a:rPr>
              <a:t>import</a:t>
            </a:r>
            <a:r>
              <a:rPr lang="en-US" dirty="0"/>
              <a:t> </a:t>
            </a:r>
            <a:r>
              <a:rPr lang="en-US" dirty="0" err="1"/>
              <a:t>urllib.request</a:t>
            </a:r>
            <a:endParaRPr lang="en-US" dirty="0"/>
          </a:p>
          <a:p>
            <a:r>
              <a:rPr lang="en-US" dirty="0" err="1"/>
              <a:t>pmid</a:t>
            </a:r>
            <a:r>
              <a:rPr lang="en-US" dirty="0"/>
              <a:t> = 11237011</a:t>
            </a:r>
          </a:p>
          <a:p>
            <a:endParaRPr lang="en-US" dirty="0"/>
          </a:p>
          <a:p>
            <a:r>
              <a:rPr lang="en-US" dirty="0"/>
              <a:t># Insert the </a:t>
            </a:r>
            <a:r>
              <a:rPr lang="en-US" dirty="0" err="1"/>
              <a:t>pmid</a:t>
            </a:r>
            <a:r>
              <a:rPr lang="en-US" dirty="0"/>
              <a:t> where the {} are in the following URL:</a:t>
            </a:r>
          </a:p>
          <a:p>
            <a:r>
              <a:rPr lang="en-US" dirty="0" err="1"/>
              <a:t>url</a:t>
            </a:r>
            <a:r>
              <a:rPr lang="en-US" dirty="0"/>
              <a:t> = "</a:t>
            </a:r>
            <a:r>
              <a:rPr lang="en-US" dirty="0">
                <a:solidFill>
                  <a:srgbClr val="92D050"/>
                </a:solidFill>
              </a:rPr>
              <a:t>https://pubmed.ncbi.nlm.nih.gov/?term={0}[</a:t>
            </a:r>
            <a:r>
              <a:rPr lang="en-US" dirty="0" err="1">
                <a:solidFill>
                  <a:srgbClr val="92D050"/>
                </a:solidFill>
              </a:rPr>
              <a:t>uid</a:t>
            </a:r>
            <a:r>
              <a:rPr lang="en-US" dirty="0">
                <a:solidFill>
                  <a:srgbClr val="92D050"/>
                </a:solidFill>
              </a:rPr>
              <a:t>]&amp;format=</a:t>
            </a:r>
            <a:r>
              <a:rPr lang="en-US" dirty="0" err="1">
                <a:solidFill>
                  <a:srgbClr val="92D050"/>
                </a:solidFill>
              </a:rPr>
              <a:t>pubmed</a:t>
            </a:r>
            <a:r>
              <a:rPr lang="en-US" dirty="0"/>
              <a:t>".format(</a:t>
            </a:r>
            <a:r>
              <a:rPr lang="en-US" dirty="0" err="1"/>
              <a:t>pmid</a:t>
            </a:r>
            <a:r>
              <a:rPr lang="en-US" dirty="0"/>
              <a:t>)</a:t>
            </a:r>
          </a:p>
          <a:p>
            <a:endParaRPr lang="en-US" dirty="0"/>
          </a:p>
          <a:p>
            <a:r>
              <a:rPr lang="en-US" dirty="0">
                <a:solidFill>
                  <a:srgbClr val="92D050"/>
                </a:solidFill>
              </a:rPr>
              <a:t>try</a:t>
            </a:r>
            <a:r>
              <a:rPr lang="en-US" dirty="0"/>
              <a:t>:			</a:t>
            </a:r>
            <a:r>
              <a:rPr lang="en-US" dirty="0">
                <a:solidFill>
                  <a:srgbClr val="FF0000"/>
                </a:solidFill>
              </a:rPr>
              <a:t># there might be an error!</a:t>
            </a:r>
          </a:p>
          <a:p>
            <a:r>
              <a:rPr lang="en-US" dirty="0"/>
              <a:t>     request = </a:t>
            </a:r>
            <a:r>
              <a:rPr lang="en-US" dirty="0" err="1"/>
              <a:t>urllib.request.urlopen</a:t>
            </a:r>
            <a:r>
              <a:rPr lang="en-US" dirty="0"/>
              <a:t>(</a:t>
            </a:r>
            <a:r>
              <a:rPr lang="en-US" dirty="0" err="1"/>
              <a:t>url</a:t>
            </a:r>
            <a:r>
              <a:rPr lang="en-US" dirty="0"/>
              <a:t>)</a:t>
            </a:r>
          </a:p>
          <a:p>
            <a:r>
              <a:rPr lang="en-US" dirty="0"/>
              <a:t>     page = </a:t>
            </a:r>
            <a:r>
              <a:rPr lang="en-US" dirty="0" err="1"/>
              <a:t>request.read</a:t>
            </a:r>
            <a:r>
              <a:rPr lang="en-US" dirty="0"/>
              <a:t>().decode('utf-8’)</a:t>
            </a:r>
          </a:p>
          <a:p>
            <a:r>
              <a:rPr lang="en-US" dirty="0"/>
              <a:t>     </a:t>
            </a:r>
            <a:r>
              <a:rPr lang="en-US" dirty="0">
                <a:solidFill>
                  <a:schemeClr val="accent1"/>
                </a:solidFill>
              </a:rPr>
              <a:t>print(</a:t>
            </a:r>
            <a:r>
              <a:rPr lang="en-US" dirty="0" err="1"/>
              <a:t>page.count</a:t>
            </a:r>
            <a:r>
              <a:rPr lang="en-US" dirty="0"/>
              <a:t>("AU  - "))</a:t>
            </a:r>
          </a:p>
          <a:p>
            <a:endParaRPr lang="en-US" dirty="0"/>
          </a:p>
          <a:p>
            <a:r>
              <a:rPr lang="en-US" dirty="0">
                <a:solidFill>
                  <a:srgbClr val="92D050"/>
                </a:solidFill>
              </a:rPr>
              <a:t>except</a:t>
            </a:r>
            <a:r>
              <a:rPr lang="en-US" dirty="0"/>
              <a:t> </a:t>
            </a:r>
            <a:r>
              <a:rPr lang="en-US" dirty="0" err="1"/>
              <a:t>urllib.request.URLError</a:t>
            </a:r>
            <a:r>
              <a:rPr lang="en-US" dirty="0"/>
              <a:t>:	</a:t>
            </a:r>
            <a:r>
              <a:rPr lang="en-US" dirty="0">
                <a:solidFill>
                  <a:srgbClr val="FF0000"/>
                </a:solidFill>
              </a:rPr>
              <a:t># handle page not found error</a:t>
            </a:r>
          </a:p>
          <a:p>
            <a:r>
              <a:rPr lang="en-US" dirty="0"/>
              <a:t>     </a:t>
            </a:r>
            <a:r>
              <a:rPr lang="en-US" dirty="0">
                <a:solidFill>
                  <a:schemeClr val="accent1"/>
                </a:solidFill>
              </a:rPr>
              <a:t>print(</a:t>
            </a:r>
            <a:r>
              <a:rPr lang="en-US" dirty="0">
                <a:solidFill>
                  <a:srgbClr val="92D050"/>
                </a:solidFill>
              </a:rPr>
              <a:t>"Could not connect to Medline!")</a:t>
            </a:r>
            <a:endParaRPr lang="en-US" dirty="0"/>
          </a:p>
          <a:p>
            <a:endParaRPr lang="en-US" dirty="0"/>
          </a:p>
          <a:p>
            <a:r>
              <a:rPr lang="en-US" dirty="0"/>
              <a:t> </a:t>
            </a:r>
          </a:p>
        </p:txBody>
      </p:sp>
      <p:sp>
        <p:nvSpPr>
          <p:cNvPr id="4" name="Rectangle 3">
            <a:extLst>
              <a:ext uri="{FF2B5EF4-FFF2-40B4-BE49-F238E27FC236}">
                <a16:creationId xmlns:a16="http://schemas.microsoft.com/office/drawing/2014/main" id="{75F7A701-C08D-4CD5-8CCC-1F16435DD83A}"/>
              </a:ext>
            </a:extLst>
          </p:cNvPr>
          <p:cNvSpPr/>
          <p:nvPr/>
        </p:nvSpPr>
        <p:spPr>
          <a:xfrm>
            <a:off x="6172200" y="3276600"/>
            <a:ext cx="2743200" cy="1200329"/>
          </a:xfrm>
          <a:prstGeom prst="rect">
            <a:avLst/>
          </a:prstGeom>
          <a:ln w="25400">
            <a:solidFill>
              <a:srgbClr val="FF0000"/>
            </a:solidFill>
          </a:ln>
        </p:spPr>
        <p:txBody>
          <a:bodyPr wrap="square">
            <a:spAutoFit/>
          </a:bodyPr>
          <a:lstStyle/>
          <a:p>
            <a:pPr algn="ctr"/>
            <a:r>
              <a:rPr lang="en-US" sz="2400" b="1" dirty="0"/>
              <a:t>Medline begins author lines with "AU  - " , so…</a:t>
            </a:r>
          </a:p>
        </p:txBody>
      </p:sp>
      <p:cxnSp>
        <p:nvCxnSpPr>
          <p:cNvPr id="5" name="Straight Arrow Connector 4">
            <a:extLst>
              <a:ext uri="{FF2B5EF4-FFF2-40B4-BE49-F238E27FC236}">
                <a16:creationId xmlns:a16="http://schemas.microsoft.com/office/drawing/2014/main" id="{ED605F33-D8BE-4B36-9648-35565577B3F2}"/>
              </a:ext>
            </a:extLst>
          </p:cNvPr>
          <p:cNvCxnSpPr/>
          <p:nvPr/>
        </p:nvCxnSpPr>
        <p:spPr>
          <a:xfrm flipH="1">
            <a:off x="3048000" y="4263081"/>
            <a:ext cx="3124200" cy="0"/>
          </a:xfrm>
          <a:prstGeom prst="straightConnector1">
            <a:avLst/>
          </a:prstGeom>
          <a:ln w="254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612F5F17-46F1-4BB1-942E-286863070EA1}"/>
              </a:ext>
            </a:extLst>
          </p:cNvPr>
          <p:cNvSpPr/>
          <p:nvPr/>
        </p:nvSpPr>
        <p:spPr>
          <a:xfrm>
            <a:off x="492210" y="5867400"/>
            <a:ext cx="7620000" cy="369332"/>
          </a:xfrm>
          <a:prstGeom prst="rect">
            <a:avLst/>
          </a:prstGeom>
        </p:spPr>
        <p:txBody>
          <a:bodyPr wrap="square">
            <a:spAutoFit/>
          </a:bodyPr>
          <a:lstStyle/>
          <a:p>
            <a:r>
              <a:rPr lang="en-US" b="1" dirty="0">
                <a:sym typeface="Wingdings" pitchFamily="2" charset="2"/>
              </a:rPr>
              <a:t> Run this, &amp; get …</a:t>
            </a:r>
            <a:endParaRPr lang="en-US" b="1" dirty="0"/>
          </a:p>
        </p:txBody>
      </p:sp>
      <p:sp>
        <p:nvSpPr>
          <p:cNvPr id="7" name="Rectangle 6">
            <a:extLst>
              <a:ext uri="{FF2B5EF4-FFF2-40B4-BE49-F238E27FC236}">
                <a16:creationId xmlns:a16="http://schemas.microsoft.com/office/drawing/2014/main" id="{962E810A-B7DA-41A7-BAF1-F51FED222024}"/>
              </a:ext>
            </a:extLst>
          </p:cNvPr>
          <p:cNvSpPr/>
          <p:nvPr/>
        </p:nvSpPr>
        <p:spPr>
          <a:xfrm>
            <a:off x="2667000" y="5906869"/>
            <a:ext cx="4572000" cy="646331"/>
          </a:xfrm>
          <a:prstGeom prst="rect">
            <a:avLst/>
          </a:prstGeom>
        </p:spPr>
        <p:txBody>
          <a:bodyPr>
            <a:spAutoFit/>
          </a:bodyPr>
          <a:lstStyle/>
          <a:p>
            <a:r>
              <a:rPr lang="en-US" dirty="0"/>
              <a:t>&gt;&gt;&gt; </a:t>
            </a:r>
          </a:p>
          <a:p>
            <a:r>
              <a:rPr lang="en-US" dirty="0"/>
              <a:t>256</a:t>
            </a:r>
          </a:p>
        </p:txBody>
      </p:sp>
      <p:sp>
        <p:nvSpPr>
          <p:cNvPr id="9" name="TextBox 8">
            <a:extLst>
              <a:ext uri="{FF2B5EF4-FFF2-40B4-BE49-F238E27FC236}">
                <a16:creationId xmlns:a16="http://schemas.microsoft.com/office/drawing/2014/main" id="{89C061C9-E746-4987-91DA-F3C2BC1D6EB3}"/>
              </a:ext>
            </a:extLst>
          </p:cNvPr>
          <p:cNvSpPr txBox="1"/>
          <p:nvPr/>
        </p:nvSpPr>
        <p:spPr>
          <a:xfrm>
            <a:off x="7388904" y="6488668"/>
            <a:ext cx="1755096" cy="369332"/>
          </a:xfrm>
          <a:prstGeom prst="rect">
            <a:avLst/>
          </a:prstGeom>
          <a:noFill/>
        </p:spPr>
        <p:txBody>
          <a:bodyPr wrap="none" rtlCol="0">
            <a:spAutoFit/>
          </a:bodyPr>
          <a:lstStyle/>
          <a:p>
            <a:r>
              <a:rPr lang="en-US" dirty="0"/>
              <a:t>Python 3 version</a:t>
            </a:r>
          </a:p>
        </p:txBody>
      </p:sp>
      <p:sp>
        <p:nvSpPr>
          <p:cNvPr id="8" name="Rectangle 7">
            <a:extLst>
              <a:ext uri="{FF2B5EF4-FFF2-40B4-BE49-F238E27FC236}">
                <a16:creationId xmlns:a16="http://schemas.microsoft.com/office/drawing/2014/main" id="{1CBB7129-37EA-4892-BB32-2AF75436C35C}"/>
              </a:ext>
            </a:extLst>
          </p:cNvPr>
          <p:cNvSpPr/>
          <p:nvPr/>
        </p:nvSpPr>
        <p:spPr>
          <a:xfrm>
            <a:off x="3810000" y="5791200"/>
            <a:ext cx="5029200" cy="830997"/>
          </a:xfrm>
          <a:prstGeom prst="rect">
            <a:avLst/>
          </a:prstGeom>
          <a:solidFill>
            <a:schemeClr val="bg1"/>
          </a:solidFill>
          <a:ln w="25400">
            <a:solidFill>
              <a:srgbClr val="FF0000"/>
            </a:solidFill>
          </a:ln>
        </p:spPr>
        <p:txBody>
          <a:bodyPr wrap="square">
            <a:spAutoFit/>
          </a:bodyPr>
          <a:lstStyle/>
          <a:p>
            <a:pPr algn="ctr"/>
            <a:r>
              <a:rPr lang="en-US" sz="2400" b="1" dirty="0"/>
              <a:t>So, there were 256 authors on one (of the two) human genome papers</a:t>
            </a:r>
          </a:p>
        </p:txBody>
      </p:sp>
    </p:spTree>
    <p:extLst>
      <p:ext uri="{BB962C8B-B14F-4D97-AF65-F5344CB8AC3E}">
        <p14:creationId xmlns:p14="http://schemas.microsoft.com/office/powerpoint/2010/main" val="1813959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8166490" y="4419600"/>
            <a:ext cx="762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903028" y="5029200"/>
            <a:ext cx="8164772" cy="1569660"/>
          </a:xfrm>
          <a:prstGeom prst="rect">
            <a:avLst/>
          </a:prstGeom>
          <a:noFill/>
        </p:spPr>
        <p:txBody>
          <a:bodyPr wrap="square" rtlCol="0">
            <a:spAutoFit/>
          </a:bodyPr>
          <a:lstStyle/>
          <a:p>
            <a:pPr algn="r"/>
            <a:r>
              <a:rPr lang="en-US" sz="2400" b="1" dirty="0">
                <a:solidFill>
                  <a:srgbClr val="FF0000"/>
                </a:solidFill>
              </a:rPr>
              <a:t>Bottom line:  Roughly half of your (and my) genome is the fossil wreckage of genomic parasites.</a:t>
            </a:r>
          </a:p>
          <a:p>
            <a:pPr algn="r"/>
            <a:endParaRPr lang="en-US" sz="2400" b="1" dirty="0">
              <a:solidFill>
                <a:srgbClr val="FF0000"/>
              </a:solidFill>
            </a:endParaRPr>
          </a:p>
          <a:p>
            <a:pPr algn="r"/>
            <a:r>
              <a:rPr lang="en-US" sz="2400" b="1" dirty="0">
                <a:solidFill>
                  <a:srgbClr val="FF0000"/>
                </a:solidFill>
              </a:rPr>
              <a:t>We know this (in part) from sequence alignments.  </a:t>
            </a:r>
          </a:p>
        </p:txBody>
      </p:sp>
      <p:sp>
        <p:nvSpPr>
          <p:cNvPr id="8" name="TextBox 7"/>
          <p:cNvSpPr txBox="1"/>
          <p:nvPr/>
        </p:nvSpPr>
        <p:spPr>
          <a:xfrm>
            <a:off x="8197875" y="4659868"/>
            <a:ext cx="699230" cy="369332"/>
          </a:xfrm>
          <a:prstGeom prst="rect">
            <a:avLst/>
          </a:prstGeom>
          <a:noFill/>
        </p:spPr>
        <p:txBody>
          <a:bodyPr wrap="none" rtlCol="0">
            <a:spAutoFit/>
          </a:bodyPr>
          <a:lstStyle/>
          <a:p>
            <a:r>
              <a:rPr lang="en-US" dirty="0"/>
              <a:t>~45%</a:t>
            </a:r>
          </a:p>
        </p:txBody>
      </p:sp>
      <p:sp>
        <p:nvSpPr>
          <p:cNvPr id="9" name="TextBox 8"/>
          <p:cNvSpPr txBox="1"/>
          <p:nvPr/>
        </p:nvSpPr>
        <p:spPr>
          <a:xfrm>
            <a:off x="1524001" y="152400"/>
            <a:ext cx="5791199" cy="646331"/>
          </a:xfrm>
          <a:prstGeom prst="rect">
            <a:avLst/>
          </a:prstGeom>
          <a:noFill/>
        </p:spPr>
        <p:txBody>
          <a:bodyPr wrap="square" rtlCol="0">
            <a:spAutoFit/>
          </a:bodyPr>
          <a:lstStyle/>
          <a:p>
            <a:r>
              <a:rPr lang="en-US" sz="3600" b="1" dirty="0"/>
              <a:t>You and your (DNA) parasites </a:t>
            </a:r>
          </a:p>
        </p:txBody>
      </p:sp>
      <p:sp>
        <p:nvSpPr>
          <p:cNvPr id="2" name="TextBox 1"/>
          <p:cNvSpPr txBox="1"/>
          <p:nvPr/>
        </p:nvSpPr>
        <p:spPr>
          <a:xfrm>
            <a:off x="6029819" y="1737843"/>
            <a:ext cx="768159" cy="369332"/>
          </a:xfrm>
          <a:prstGeom prst="rect">
            <a:avLst/>
          </a:prstGeom>
          <a:noFill/>
        </p:spPr>
        <p:txBody>
          <a:bodyPr wrap="none" rtlCol="0">
            <a:spAutoFit/>
          </a:bodyPr>
          <a:lstStyle/>
          <a:p>
            <a:r>
              <a:rPr lang="en-US" dirty="0"/>
              <a:t>6-8 kb</a:t>
            </a:r>
          </a:p>
        </p:txBody>
      </p:sp>
      <p:sp>
        <p:nvSpPr>
          <p:cNvPr id="10" name="TextBox 9"/>
          <p:cNvSpPr txBox="1"/>
          <p:nvPr/>
        </p:nvSpPr>
        <p:spPr>
          <a:xfrm>
            <a:off x="5544109" y="2129483"/>
            <a:ext cx="1253869" cy="369332"/>
          </a:xfrm>
          <a:prstGeom prst="rect">
            <a:avLst/>
          </a:prstGeom>
          <a:noFill/>
        </p:spPr>
        <p:txBody>
          <a:bodyPr wrap="none" rtlCol="0">
            <a:spAutoFit/>
          </a:bodyPr>
          <a:lstStyle/>
          <a:p>
            <a:r>
              <a:rPr lang="en-US" dirty="0"/>
              <a:t>100-300 </a:t>
            </a:r>
            <a:r>
              <a:rPr lang="en-US" dirty="0" err="1"/>
              <a:t>bp</a:t>
            </a:r>
            <a:endParaRPr lang="en-US" dirty="0"/>
          </a:p>
        </p:txBody>
      </p:sp>
      <p:sp>
        <p:nvSpPr>
          <p:cNvPr id="12" name="TextBox 11"/>
          <p:cNvSpPr txBox="1"/>
          <p:nvPr/>
        </p:nvSpPr>
        <p:spPr>
          <a:xfrm>
            <a:off x="5912799" y="2602468"/>
            <a:ext cx="885179" cy="369332"/>
          </a:xfrm>
          <a:prstGeom prst="rect">
            <a:avLst/>
          </a:prstGeom>
          <a:noFill/>
        </p:spPr>
        <p:txBody>
          <a:bodyPr wrap="none" rtlCol="0">
            <a:spAutoFit/>
          </a:bodyPr>
          <a:lstStyle/>
          <a:p>
            <a:r>
              <a:rPr lang="en-US" dirty="0"/>
              <a:t>6-11 kb</a:t>
            </a:r>
          </a:p>
        </p:txBody>
      </p:sp>
      <p:sp>
        <p:nvSpPr>
          <p:cNvPr id="13" name="TextBox 12"/>
          <p:cNvSpPr txBox="1"/>
          <p:nvPr/>
        </p:nvSpPr>
        <p:spPr>
          <a:xfrm>
            <a:off x="5855091" y="3124200"/>
            <a:ext cx="942887" cy="369332"/>
          </a:xfrm>
          <a:prstGeom prst="rect">
            <a:avLst/>
          </a:prstGeom>
          <a:noFill/>
        </p:spPr>
        <p:txBody>
          <a:bodyPr wrap="none" rtlCol="0">
            <a:spAutoFit/>
          </a:bodyPr>
          <a:lstStyle/>
          <a:p>
            <a:r>
              <a:rPr lang="en-US" dirty="0"/>
              <a:t>1.5-3 kb</a:t>
            </a:r>
          </a:p>
        </p:txBody>
      </p:sp>
      <p:sp>
        <p:nvSpPr>
          <p:cNvPr id="14" name="TextBox 13"/>
          <p:cNvSpPr txBox="1"/>
          <p:nvPr/>
        </p:nvSpPr>
        <p:spPr>
          <a:xfrm>
            <a:off x="6029819" y="3657600"/>
            <a:ext cx="768159" cy="369332"/>
          </a:xfrm>
          <a:prstGeom prst="rect">
            <a:avLst/>
          </a:prstGeom>
          <a:noFill/>
        </p:spPr>
        <p:txBody>
          <a:bodyPr wrap="none" rtlCol="0">
            <a:spAutoFit/>
          </a:bodyPr>
          <a:lstStyle/>
          <a:p>
            <a:r>
              <a:rPr lang="en-US" dirty="0"/>
              <a:t>2-3 kb</a:t>
            </a:r>
          </a:p>
        </p:txBody>
      </p:sp>
      <p:sp>
        <p:nvSpPr>
          <p:cNvPr id="15" name="TextBox 14"/>
          <p:cNvSpPr txBox="1"/>
          <p:nvPr/>
        </p:nvSpPr>
        <p:spPr>
          <a:xfrm>
            <a:off x="5486400" y="4191000"/>
            <a:ext cx="1311578" cy="369332"/>
          </a:xfrm>
          <a:prstGeom prst="rect">
            <a:avLst/>
          </a:prstGeom>
          <a:noFill/>
        </p:spPr>
        <p:txBody>
          <a:bodyPr wrap="none" rtlCol="0">
            <a:spAutoFit/>
          </a:bodyPr>
          <a:lstStyle/>
          <a:p>
            <a:r>
              <a:rPr lang="en-US" dirty="0"/>
              <a:t>80-3,000 </a:t>
            </a:r>
            <a:r>
              <a:rPr lang="en-US" dirty="0" err="1"/>
              <a:t>bp</a:t>
            </a:r>
            <a:endParaRPr lang="en-US" dirty="0"/>
          </a:p>
        </p:txBody>
      </p:sp>
      <p:sp>
        <p:nvSpPr>
          <p:cNvPr id="16" name="TextBox 15"/>
          <p:cNvSpPr txBox="1"/>
          <p:nvPr/>
        </p:nvSpPr>
        <p:spPr>
          <a:xfrm>
            <a:off x="6969147" y="1737843"/>
            <a:ext cx="944489" cy="369332"/>
          </a:xfrm>
          <a:prstGeom prst="rect">
            <a:avLst/>
          </a:prstGeom>
          <a:noFill/>
        </p:spPr>
        <p:txBody>
          <a:bodyPr wrap="none" rtlCol="0">
            <a:spAutoFit/>
          </a:bodyPr>
          <a:lstStyle/>
          <a:p>
            <a:r>
              <a:rPr lang="en-US" dirty="0"/>
              <a:t>850,000</a:t>
            </a:r>
          </a:p>
        </p:txBody>
      </p:sp>
      <p:sp>
        <p:nvSpPr>
          <p:cNvPr id="17" name="TextBox 16"/>
          <p:cNvSpPr txBox="1"/>
          <p:nvPr/>
        </p:nvSpPr>
        <p:spPr>
          <a:xfrm>
            <a:off x="6881783" y="2129483"/>
            <a:ext cx="1119217" cy="369332"/>
          </a:xfrm>
          <a:prstGeom prst="rect">
            <a:avLst/>
          </a:prstGeom>
          <a:noFill/>
        </p:spPr>
        <p:txBody>
          <a:bodyPr wrap="none" rtlCol="0">
            <a:spAutoFit/>
          </a:bodyPr>
          <a:lstStyle/>
          <a:p>
            <a:r>
              <a:rPr lang="en-US" dirty="0"/>
              <a:t>1,500,000</a:t>
            </a:r>
          </a:p>
        </p:txBody>
      </p:sp>
      <p:sp>
        <p:nvSpPr>
          <p:cNvPr id="18" name="TextBox 17"/>
          <p:cNvSpPr txBox="1"/>
          <p:nvPr/>
        </p:nvSpPr>
        <p:spPr>
          <a:xfrm>
            <a:off x="6969147" y="2819400"/>
            <a:ext cx="944489" cy="369332"/>
          </a:xfrm>
          <a:prstGeom prst="rect">
            <a:avLst/>
          </a:prstGeom>
          <a:noFill/>
        </p:spPr>
        <p:txBody>
          <a:bodyPr wrap="none" rtlCol="0">
            <a:spAutoFit/>
          </a:bodyPr>
          <a:lstStyle/>
          <a:p>
            <a:r>
              <a:rPr lang="en-US" dirty="0"/>
              <a:t>450,000</a:t>
            </a:r>
          </a:p>
        </p:txBody>
      </p:sp>
      <p:sp>
        <p:nvSpPr>
          <p:cNvPr id="19" name="TextBox 18"/>
          <p:cNvSpPr txBox="1"/>
          <p:nvPr/>
        </p:nvSpPr>
        <p:spPr>
          <a:xfrm>
            <a:off x="6969147" y="3897868"/>
            <a:ext cx="944489" cy="369332"/>
          </a:xfrm>
          <a:prstGeom prst="rect">
            <a:avLst/>
          </a:prstGeom>
          <a:noFill/>
        </p:spPr>
        <p:txBody>
          <a:bodyPr wrap="none" rtlCol="0">
            <a:spAutoFit/>
          </a:bodyPr>
          <a:lstStyle/>
          <a:p>
            <a:r>
              <a:rPr lang="en-US" dirty="0"/>
              <a:t>300,000</a:t>
            </a:r>
          </a:p>
        </p:txBody>
      </p:sp>
      <p:sp>
        <p:nvSpPr>
          <p:cNvPr id="20" name="TextBox 19"/>
          <p:cNvSpPr txBox="1"/>
          <p:nvPr/>
        </p:nvSpPr>
        <p:spPr>
          <a:xfrm>
            <a:off x="8255583" y="1737843"/>
            <a:ext cx="583814" cy="369332"/>
          </a:xfrm>
          <a:prstGeom prst="rect">
            <a:avLst/>
          </a:prstGeom>
          <a:noFill/>
        </p:spPr>
        <p:txBody>
          <a:bodyPr wrap="none" rtlCol="0">
            <a:spAutoFit/>
          </a:bodyPr>
          <a:lstStyle/>
          <a:p>
            <a:r>
              <a:rPr lang="en-US" dirty="0"/>
              <a:t>21%</a:t>
            </a:r>
          </a:p>
        </p:txBody>
      </p:sp>
      <p:sp>
        <p:nvSpPr>
          <p:cNvPr id="21" name="TextBox 20"/>
          <p:cNvSpPr txBox="1"/>
          <p:nvPr/>
        </p:nvSpPr>
        <p:spPr>
          <a:xfrm>
            <a:off x="8255583" y="2129483"/>
            <a:ext cx="583814" cy="369332"/>
          </a:xfrm>
          <a:prstGeom prst="rect">
            <a:avLst/>
          </a:prstGeom>
          <a:noFill/>
        </p:spPr>
        <p:txBody>
          <a:bodyPr wrap="none" rtlCol="0">
            <a:spAutoFit/>
          </a:bodyPr>
          <a:lstStyle/>
          <a:p>
            <a:r>
              <a:rPr lang="en-US" dirty="0"/>
              <a:t>13%</a:t>
            </a:r>
          </a:p>
        </p:txBody>
      </p:sp>
      <p:sp>
        <p:nvSpPr>
          <p:cNvPr id="22" name="TextBox 21"/>
          <p:cNvSpPr txBox="1"/>
          <p:nvPr/>
        </p:nvSpPr>
        <p:spPr>
          <a:xfrm>
            <a:off x="8314093" y="2819400"/>
            <a:ext cx="466794" cy="369332"/>
          </a:xfrm>
          <a:prstGeom prst="rect">
            <a:avLst/>
          </a:prstGeom>
          <a:noFill/>
        </p:spPr>
        <p:txBody>
          <a:bodyPr wrap="none" rtlCol="0">
            <a:spAutoFit/>
          </a:bodyPr>
          <a:lstStyle/>
          <a:p>
            <a:r>
              <a:rPr lang="en-US" dirty="0"/>
              <a:t>8%</a:t>
            </a:r>
          </a:p>
        </p:txBody>
      </p:sp>
      <p:sp>
        <p:nvSpPr>
          <p:cNvPr id="23" name="TextBox 22"/>
          <p:cNvSpPr txBox="1"/>
          <p:nvPr/>
        </p:nvSpPr>
        <p:spPr>
          <a:xfrm>
            <a:off x="8314093" y="3897868"/>
            <a:ext cx="466794" cy="369332"/>
          </a:xfrm>
          <a:prstGeom prst="rect">
            <a:avLst/>
          </a:prstGeom>
          <a:noFill/>
        </p:spPr>
        <p:txBody>
          <a:bodyPr wrap="none" rtlCol="0">
            <a:spAutoFit/>
          </a:bodyPr>
          <a:lstStyle/>
          <a:p>
            <a:r>
              <a:rPr lang="en-US" dirty="0"/>
              <a:t>3%</a:t>
            </a:r>
          </a:p>
        </p:txBody>
      </p:sp>
      <p:sp>
        <p:nvSpPr>
          <p:cNvPr id="24" name="TextBox 23"/>
          <p:cNvSpPr txBox="1"/>
          <p:nvPr/>
        </p:nvSpPr>
        <p:spPr>
          <a:xfrm>
            <a:off x="7950981" y="1143000"/>
            <a:ext cx="1193019" cy="646331"/>
          </a:xfrm>
          <a:prstGeom prst="rect">
            <a:avLst/>
          </a:prstGeom>
          <a:noFill/>
        </p:spPr>
        <p:txBody>
          <a:bodyPr wrap="none" rtlCol="0">
            <a:spAutoFit/>
          </a:bodyPr>
          <a:lstStyle/>
          <a:p>
            <a:r>
              <a:rPr lang="en-US" dirty="0"/>
              <a:t>Fraction of</a:t>
            </a:r>
          </a:p>
          <a:p>
            <a:pPr algn="ctr"/>
            <a:r>
              <a:rPr lang="en-US" dirty="0"/>
              <a:t>genome</a:t>
            </a:r>
          </a:p>
        </p:txBody>
      </p:sp>
      <p:sp>
        <p:nvSpPr>
          <p:cNvPr id="25" name="TextBox 24"/>
          <p:cNvSpPr txBox="1"/>
          <p:nvPr/>
        </p:nvSpPr>
        <p:spPr>
          <a:xfrm>
            <a:off x="7036473" y="1295400"/>
            <a:ext cx="809837" cy="369332"/>
          </a:xfrm>
          <a:prstGeom prst="rect">
            <a:avLst/>
          </a:prstGeom>
          <a:noFill/>
        </p:spPr>
        <p:txBody>
          <a:bodyPr wrap="none" rtlCol="0">
            <a:spAutoFit/>
          </a:bodyPr>
          <a:lstStyle/>
          <a:p>
            <a:r>
              <a:rPr lang="en-US" dirty="0"/>
              <a:t>Copies</a:t>
            </a:r>
          </a:p>
        </p:txBody>
      </p:sp>
      <p:sp>
        <p:nvSpPr>
          <p:cNvPr id="26" name="TextBox 25"/>
          <p:cNvSpPr txBox="1"/>
          <p:nvPr/>
        </p:nvSpPr>
        <p:spPr>
          <a:xfrm>
            <a:off x="5973970" y="1295400"/>
            <a:ext cx="824008" cy="369332"/>
          </a:xfrm>
          <a:prstGeom prst="rect">
            <a:avLst/>
          </a:prstGeom>
          <a:noFill/>
        </p:spPr>
        <p:txBody>
          <a:bodyPr wrap="none" rtlCol="0">
            <a:spAutoFit/>
          </a:bodyPr>
          <a:lstStyle/>
          <a:p>
            <a:r>
              <a:rPr lang="en-US" dirty="0"/>
              <a:t>Length</a:t>
            </a:r>
          </a:p>
        </p:txBody>
      </p:sp>
      <p:sp>
        <p:nvSpPr>
          <p:cNvPr id="4" name="Right Brace 3"/>
          <p:cNvSpPr/>
          <p:nvPr/>
        </p:nvSpPr>
        <p:spPr>
          <a:xfrm>
            <a:off x="6705600" y="2787134"/>
            <a:ext cx="171169" cy="521732"/>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7" name="Right Brace 26"/>
          <p:cNvSpPr/>
          <p:nvPr/>
        </p:nvSpPr>
        <p:spPr>
          <a:xfrm>
            <a:off x="6705600" y="3886200"/>
            <a:ext cx="171169" cy="521732"/>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TextBox 27"/>
          <p:cNvSpPr txBox="1"/>
          <p:nvPr/>
        </p:nvSpPr>
        <p:spPr>
          <a:xfrm>
            <a:off x="76200" y="1752600"/>
            <a:ext cx="699230" cy="369332"/>
          </a:xfrm>
          <a:prstGeom prst="rect">
            <a:avLst/>
          </a:prstGeom>
          <a:noFill/>
        </p:spPr>
        <p:txBody>
          <a:bodyPr wrap="none" rtlCol="0">
            <a:spAutoFit/>
          </a:bodyPr>
          <a:lstStyle/>
          <a:p>
            <a:r>
              <a:rPr lang="en-US" b="1" dirty="0"/>
              <a:t>LINEs</a:t>
            </a:r>
          </a:p>
        </p:txBody>
      </p:sp>
      <p:sp>
        <p:nvSpPr>
          <p:cNvPr id="29" name="TextBox 28"/>
          <p:cNvSpPr txBox="1"/>
          <p:nvPr/>
        </p:nvSpPr>
        <p:spPr>
          <a:xfrm>
            <a:off x="76200" y="2144240"/>
            <a:ext cx="710451" cy="369332"/>
          </a:xfrm>
          <a:prstGeom prst="rect">
            <a:avLst/>
          </a:prstGeom>
          <a:noFill/>
        </p:spPr>
        <p:txBody>
          <a:bodyPr wrap="none" rtlCol="0">
            <a:spAutoFit/>
          </a:bodyPr>
          <a:lstStyle/>
          <a:p>
            <a:r>
              <a:rPr lang="en-US" b="1" dirty="0"/>
              <a:t>SINEs</a:t>
            </a:r>
          </a:p>
        </p:txBody>
      </p:sp>
      <p:sp>
        <p:nvSpPr>
          <p:cNvPr id="30" name="TextBox 29"/>
          <p:cNvSpPr txBox="1"/>
          <p:nvPr/>
        </p:nvSpPr>
        <p:spPr>
          <a:xfrm>
            <a:off x="76200" y="2617225"/>
            <a:ext cx="1570879" cy="646331"/>
          </a:xfrm>
          <a:prstGeom prst="rect">
            <a:avLst/>
          </a:prstGeom>
          <a:noFill/>
        </p:spPr>
        <p:txBody>
          <a:bodyPr wrap="none" rtlCol="0">
            <a:spAutoFit/>
          </a:bodyPr>
          <a:lstStyle/>
          <a:p>
            <a:r>
              <a:rPr lang="en-US" b="1" dirty="0"/>
              <a:t>Retrovirus-like</a:t>
            </a:r>
          </a:p>
          <a:p>
            <a:r>
              <a:rPr lang="en-US" b="1" dirty="0"/>
              <a:t>elements</a:t>
            </a:r>
          </a:p>
        </p:txBody>
      </p:sp>
      <p:sp>
        <p:nvSpPr>
          <p:cNvPr id="31" name="TextBox 30"/>
          <p:cNvSpPr txBox="1"/>
          <p:nvPr/>
        </p:nvSpPr>
        <p:spPr>
          <a:xfrm>
            <a:off x="76200" y="3672357"/>
            <a:ext cx="1255215" cy="923330"/>
          </a:xfrm>
          <a:prstGeom prst="rect">
            <a:avLst/>
          </a:prstGeom>
          <a:noFill/>
        </p:spPr>
        <p:txBody>
          <a:bodyPr wrap="none" rtlCol="0">
            <a:spAutoFit/>
          </a:bodyPr>
          <a:lstStyle/>
          <a:p>
            <a:r>
              <a:rPr lang="en-US" b="1" dirty="0"/>
              <a:t>DNA</a:t>
            </a:r>
          </a:p>
          <a:p>
            <a:r>
              <a:rPr lang="en-US" b="1" dirty="0"/>
              <a:t>transposon</a:t>
            </a:r>
          </a:p>
          <a:p>
            <a:r>
              <a:rPr lang="en-US" b="1" dirty="0"/>
              <a:t>fossils</a:t>
            </a:r>
          </a:p>
        </p:txBody>
      </p:sp>
      <p:sp>
        <p:nvSpPr>
          <p:cNvPr id="32" name="TextBox 31"/>
          <p:cNvSpPr txBox="1"/>
          <p:nvPr/>
        </p:nvSpPr>
        <p:spPr>
          <a:xfrm>
            <a:off x="1489264" y="1739902"/>
            <a:ext cx="1149545" cy="307777"/>
          </a:xfrm>
          <a:prstGeom prst="rect">
            <a:avLst/>
          </a:prstGeom>
          <a:noFill/>
        </p:spPr>
        <p:txBody>
          <a:bodyPr wrap="none" rtlCol="0">
            <a:spAutoFit/>
          </a:bodyPr>
          <a:lstStyle/>
          <a:p>
            <a:r>
              <a:rPr lang="en-US" sz="1400" b="1" dirty="0">
                <a:solidFill>
                  <a:srgbClr val="FF0000"/>
                </a:solidFill>
              </a:rPr>
              <a:t>Autonomous</a:t>
            </a:r>
          </a:p>
        </p:txBody>
      </p:sp>
      <p:sp>
        <p:nvSpPr>
          <p:cNvPr id="33" name="TextBox 32"/>
          <p:cNvSpPr txBox="1"/>
          <p:nvPr/>
        </p:nvSpPr>
        <p:spPr>
          <a:xfrm>
            <a:off x="1494679" y="2589770"/>
            <a:ext cx="1149545" cy="307777"/>
          </a:xfrm>
          <a:prstGeom prst="rect">
            <a:avLst/>
          </a:prstGeom>
          <a:noFill/>
        </p:spPr>
        <p:txBody>
          <a:bodyPr wrap="none" rtlCol="0">
            <a:spAutoFit/>
          </a:bodyPr>
          <a:lstStyle/>
          <a:p>
            <a:r>
              <a:rPr lang="en-US" sz="1400" b="1" dirty="0">
                <a:solidFill>
                  <a:srgbClr val="FF0000"/>
                </a:solidFill>
              </a:rPr>
              <a:t>Autonomous</a:t>
            </a:r>
          </a:p>
        </p:txBody>
      </p:sp>
      <p:sp>
        <p:nvSpPr>
          <p:cNvPr id="34" name="TextBox 33"/>
          <p:cNvSpPr txBox="1"/>
          <p:nvPr/>
        </p:nvSpPr>
        <p:spPr>
          <a:xfrm>
            <a:off x="1494679" y="3669268"/>
            <a:ext cx="1149545" cy="307777"/>
          </a:xfrm>
          <a:prstGeom prst="rect">
            <a:avLst/>
          </a:prstGeom>
          <a:noFill/>
        </p:spPr>
        <p:txBody>
          <a:bodyPr wrap="none" rtlCol="0">
            <a:spAutoFit/>
          </a:bodyPr>
          <a:lstStyle/>
          <a:p>
            <a:r>
              <a:rPr lang="en-US" sz="1400" b="1" dirty="0">
                <a:solidFill>
                  <a:srgbClr val="FF0000"/>
                </a:solidFill>
              </a:rPr>
              <a:t>Autonomous</a:t>
            </a:r>
          </a:p>
        </p:txBody>
      </p:sp>
      <p:sp>
        <p:nvSpPr>
          <p:cNvPr id="35" name="TextBox 34"/>
          <p:cNvSpPr txBox="1"/>
          <p:nvPr/>
        </p:nvSpPr>
        <p:spPr>
          <a:xfrm>
            <a:off x="1494679" y="2132570"/>
            <a:ext cx="1494192" cy="307777"/>
          </a:xfrm>
          <a:prstGeom prst="rect">
            <a:avLst/>
          </a:prstGeom>
          <a:noFill/>
        </p:spPr>
        <p:txBody>
          <a:bodyPr wrap="none" rtlCol="0">
            <a:spAutoFit/>
          </a:bodyPr>
          <a:lstStyle/>
          <a:p>
            <a:r>
              <a:rPr lang="en-US" sz="1400" b="1" dirty="0">
                <a:solidFill>
                  <a:srgbClr val="FF0000"/>
                </a:solidFill>
              </a:rPr>
              <a:t>Non-autonomous</a:t>
            </a:r>
          </a:p>
        </p:txBody>
      </p:sp>
      <p:sp>
        <p:nvSpPr>
          <p:cNvPr id="36" name="TextBox 35"/>
          <p:cNvSpPr txBox="1"/>
          <p:nvPr/>
        </p:nvSpPr>
        <p:spPr>
          <a:xfrm>
            <a:off x="1494679" y="3135868"/>
            <a:ext cx="1494192" cy="307777"/>
          </a:xfrm>
          <a:prstGeom prst="rect">
            <a:avLst/>
          </a:prstGeom>
          <a:noFill/>
        </p:spPr>
        <p:txBody>
          <a:bodyPr wrap="none" rtlCol="0">
            <a:spAutoFit/>
          </a:bodyPr>
          <a:lstStyle/>
          <a:p>
            <a:r>
              <a:rPr lang="en-US" sz="1400" b="1" dirty="0">
                <a:solidFill>
                  <a:srgbClr val="FF0000"/>
                </a:solidFill>
              </a:rPr>
              <a:t>Non-autonomous</a:t>
            </a:r>
          </a:p>
        </p:txBody>
      </p:sp>
      <p:sp>
        <p:nvSpPr>
          <p:cNvPr id="37" name="TextBox 36"/>
          <p:cNvSpPr txBox="1"/>
          <p:nvPr/>
        </p:nvSpPr>
        <p:spPr>
          <a:xfrm>
            <a:off x="1494679" y="4202668"/>
            <a:ext cx="1494192" cy="307777"/>
          </a:xfrm>
          <a:prstGeom prst="rect">
            <a:avLst/>
          </a:prstGeom>
          <a:noFill/>
        </p:spPr>
        <p:txBody>
          <a:bodyPr wrap="none" rtlCol="0">
            <a:spAutoFit/>
          </a:bodyPr>
          <a:lstStyle/>
          <a:p>
            <a:r>
              <a:rPr lang="en-US" sz="1400" b="1" dirty="0">
                <a:solidFill>
                  <a:srgbClr val="FF0000"/>
                </a:solidFill>
              </a:rPr>
              <a:t>Non-autonomous</a:t>
            </a:r>
          </a:p>
        </p:txBody>
      </p:sp>
      <p:cxnSp>
        <p:nvCxnSpPr>
          <p:cNvPr id="2048" name="Straight Connector 2047"/>
          <p:cNvCxnSpPr/>
          <p:nvPr/>
        </p:nvCxnSpPr>
        <p:spPr>
          <a:xfrm>
            <a:off x="2988871" y="1900139"/>
            <a:ext cx="201100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3841427" y="2333657"/>
            <a:ext cx="394388" cy="9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2988871" y="2778097"/>
            <a:ext cx="2373517"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3781241" y="3289705"/>
            <a:ext cx="10055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56" name="Group 2055"/>
          <p:cNvGrpSpPr/>
          <p:nvPr/>
        </p:nvGrpSpPr>
        <p:grpSpPr>
          <a:xfrm>
            <a:off x="3434705" y="3762851"/>
            <a:ext cx="1599077" cy="178511"/>
            <a:chOff x="3540226" y="3762851"/>
            <a:chExt cx="1599077" cy="178511"/>
          </a:xfrm>
        </p:grpSpPr>
        <p:cxnSp>
          <p:nvCxnSpPr>
            <p:cNvPr id="46" name="Straight Connector 45"/>
            <p:cNvCxnSpPr/>
            <p:nvPr/>
          </p:nvCxnSpPr>
          <p:spPr>
            <a:xfrm>
              <a:off x="3603078" y="3852106"/>
              <a:ext cx="150232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54" name="Isosceles Triangle 2053"/>
            <p:cNvSpPr/>
            <p:nvPr/>
          </p:nvSpPr>
          <p:spPr>
            <a:xfrm rot="5400000">
              <a:off x="3527915" y="3775162"/>
              <a:ext cx="178511" cy="15388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p:cNvSpPr/>
            <p:nvPr/>
          </p:nvSpPr>
          <p:spPr>
            <a:xfrm rot="16200000" flipH="1">
              <a:off x="4973103" y="3775162"/>
              <a:ext cx="178511" cy="15388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60" name="Group 2059"/>
          <p:cNvGrpSpPr/>
          <p:nvPr/>
        </p:nvGrpSpPr>
        <p:grpSpPr>
          <a:xfrm>
            <a:off x="3434705" y="4267200"/>
            <a:ext cx="1599077" cy="243043"/>
            <a:chOff x="3540226" y="4267200"/>
            <a:chExt cx="1599077" cy="243043"/>
          </a:xfrm>
        </p:grpSpPr>
        <p:grpSp>
          <p:nvGrpSpPr>
            <p:cNvPr id="2055" name="Group 2054"/>
            <p:cNvGrpSpPr/>
            <p:nvPr/>
          </p:nvGrpSpPr>
          <p:grpSpPr>
            <a:xfrm>
              <a:off x="3540226" y="4299466"/>
              <a:ext cx="1599077" cy="178511"/>
              <a:chOff x="3505200" y="4317289"/>
              <a:chExt cx="1599077" cy="178511"/>
            </a:xfrm>
          </p:grpSpPr>
          <p:cxnSp>
            <p:nvCxnSpPr>
              <p:cNvPr id="51" name="Straight Connector 50"/>
              <p:cNvCxnSpPr/>
              <p:nvPr/>
            </p:nvCxnSpPr>
            <p:spPr>
              <a:xfrm>
                <a:off x="3568052" y="4406544"/>
                <a:ext cx="150232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Isosceles Triangle 51"/>
              <p:cNvSpPr/>
              <p:nvPr/>
            </p:nvSpPr>
            <p:spPr>
              <a:xfrm rot="5400000">
                <a:off x="3492889" y="4329600"/>
                <a:ext cx="178511" cy="15388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Isosceles Triangle 52"/>
              <p:cNvSpPr/>
              <p:nvPr/>
            </p:nvSpPr>
            <p:spPr>
              <a:xfrm rot="16200000" flipH="1">
                <a:off x="4938077" y="4329600"/>
                <a:ext cx="178511" cy="15388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59" name="Rectangle 2058"/>
            <p:cNvSpPr/>
            <p:nvPr/>
          </p:nvSpPr>
          <p:spPr>
            <a:xfrm>
              <a:off x="3886200" y="4356556"/>
              <a:ext cx="1051785" cy="6304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58" name="Group 2057"/>
            <p:cNvGrpSpPr/>
            <p:nvPr/>
          </p:nvGrpSpPr>
          <p:grpSpPr>
            <a:xfrm>
              <a:off x="4800600" y="4267200"/>
              <a:ext cx="137385" cy="243043"/>
              <a:chOff x="4800600" y="4633757"/>
              <a:chExt cx="137385" cy="243043"/>
            </a:xfrm>
          </p:grpSpPr>
          <p:sp>
            <p:nvSpPr>
              <p:cNvPr id="2057" name="Arc 2056"/>
              <p:cNvSpPr/>
              <p:nvPr/>
            </p:nvSpPr>
            <p:spPr>
              <a:xfrm flipV="1">
                <a:off x="4800600" y="4633757"/>
                <a:ext cx="137385" cy="243043"/>
              </a:xfrm>
              <a:prstGeom prst="arc">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7" name="Arc 56"/>
              <p:cNvSpPr/>
              <p:nvPr/>
            </p:nvSpPr>
            <p:spPr>
              <a:xfrm>
                <a:off x="4800600" y="4633757"/>
                <a:ext cx="137385" cy="243043"/>
              </a:xfrm>
              <a:prstGeom prst="arc">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59" name="Group 58"/>
            <p:cNvGrpSpPr/>
            <p:nvPr/>
          </p:nvGrpSpPr>
          <p:grpSpPr>
            <a:xfrm flipH="1">
              <a:off x="3886200" y="4267200"/>
              <a:ext cx="137385" cy="243043"/>
              <a:chOff x="4800600" y="4633757"/>
              <a:chExt cx="137385" cy="243043"/>
            </a:xfrm>
          </p:grpSpPr>
          <p:sp>
            <p:nvSpPr>
              <p:cNvPr id="60" name="Arc 59"/>
              <p:cNvSpPr/>
              <p:nvPr/>
            </p:nvSpPr>
            <p:spPr>
              <a:xfrm flipV="1">
                <a:off x="4800600" y="4633757"/>
                <a:ext cx="137385" cy="243043"/>
              </a:xfrm>
              <a:prstGeom prst="arc">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1" name="Arc 60"/>
              <p:cNvSpPr/>
              <p:nvPr/>
            </p:nvSpPr>
            <p:spPr>
              <a:xfrm>
                <a:off x="4800600" y="4633757"/>
                <a:ext cx="137385" cy="243043"/>
              </a:xfrm>
              <a:prstGeom prst="arc">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grpSp>
        <p:nvGrpSpPr>
          <p:cNvPr id="2062" name="Group 2061"/>
          <p:cNvGrpSpPr/>
          <p:nvPr/>
        </p:nvGrpSpPr>
        <p:grpSpPr>
          <a:xfrm>
            <a:off x="3475879" y="3194566"/>
            <a:ext cx="428888" cy="190278"/>
            <a:chOff x="3581400" y="3188732"/>
            <a:chExt cx="428888" cy="190278"/>
          </a:xfrm>
        </p:grpSpPr>
        <p:sp>
          <p:nvSpPr>
            <p:cNvPr id="66" name="Isosceles Triangle 65"/>
            <p:cNvSpPr/>
            <p:nvPr/>
          </p:nvSpPr>
          <p:spPr>
            <a:xfrm rot="5400000">
              <a:off x="3844088" y="3206927"/>
              <a:ext cx="178511" cy="15388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1" name="Rectangle 2060"/>
            <p:cNvSpPr/>
            <p:nvPr/>
          </p:nvSpPr>
          <p:spPr>
            <a:xfrm>
              <a:off x="3581400" y="3188732"/>
              <a:ext cx="253321" cy="19027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70"/>
          <p:cNvGrpSpPr/>
          <p:nvPr/>
        </p:nvGrpSpPr>
        <p:grpSpPr>
          <a:xfrm>
            <a:off x="4570991" y="3194566"/>
            <a:ext cx="428888" cy="190278"/>
            <a:chOff x="3581400" y="3188732"/>
            <a:chExt cx="428888" cy="190278"/>
          </a:xfrm>
        </p:grpSpPr>
        <p:sp>
          <p:nvSpPr>
            <p:cNvPr id="72" name="Isosceles Triangle 71"/>
            <p:cNvSpPr/>
            <p:nvPr/>
          </p:nvSpPr>
          <p:spPr>
            <a:xfrm rot="5400000">
              <a:off x="3844088" y="3206927"/>
              <a:ext cx="178511" cy="15388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3581400" y="3188732"/>
              <a:ext cx="253321" cy="19027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73"/>
          <p:cNvGrpSpPr/>
          <p:nvPr/>
        </p:nvGrpSpPr>
        <p:grpSpPr>
          <a:xfrm>
            <a:off x="2729849" y="2682958"/>
            <a:ext cx="428888" cy="190278"/>
            <a:chOff x="3581400" y="3188732"/>
            <a:chExt cx="428888" cy="190278"/>
          </a:xfrm>
        </p:grpSpPr>
        <p:sp>
          <p:nvSpPr>
            <p:cNvPr id="75" name="Isosceles Triangle 74"/>
            <p:cNvSpPr/>
            <p:nvPr/>
          </p:nvSpPr>
          <p:spPr>
            <a:xfrm rot="5400000">
              <a:off x="3844088" y="3206927"/>
              <a:ext cx="178511" cy="15388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3581400" y="3188732"/>
              <a:ext cx="253321" cy="19027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76"/>
          <p:cNvGrpSpPr/>
          <p:nvPr/>
        </p:nvGrpSpPr>
        <p:grpSpPr>
          <a:xfrm>
            <a:off x="5317751" y="2682958"/>
            <a:ext cx="428888" cy="190278"/>
            <a:chOff x="3581400" y="3188732"/>
            <a:chExt cx="428888" cy="190278"/>
          </a:xfrm>
        </p:grpSpPr>
        <p:sp>
          <p:nvSpPr>
            <p:cNvPr id="78" name="Isosceles Triangle 77"/>
            <p:cNvSpPr/>
            <p:nvPr/>
          </p:nvSpPr>
          <p:spPr>
            <a:xfrm rot="5400000">
              <a:off x="3844088" y="3206927"/>
              <a:ext cx="178511" cy="15388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3581400" y="3188732"/>
              <a:ext cx="253321" cy="190278"/>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63" name="TextBox 2062"/>
          <p:cNvSpPr txBox="1"/>
          <p:nvPr/>
        </p:nvSpPr>
        <p:spPr>
          <a:xfrm>
            <a:off x="3953020" y="3005356"/>
            <a:ext cx="547714" cy="307777"/>
          </a:xfrm>
          <a:prstGeom prst="rect">
            <a:avLst/>
          </a:prstGeom>
          <a:noFill/>
        </p:spPr>
        <p:txBody>
          <a:bodyPr wrap="none" rtlCol="0">
            <a:spAutoFit/>
          </a:bodyPr>
          <a:lstStyle/>
          <a:p>
            <a:r>
              <a:rPr lang="en-US" sz="1400" dirty="0"/>
              <a:t>(gag)</a:t>
            </a:r>
          </a:p>
        </p:txBody>
      </p:sp>
      <p:sp>
        <p:nvSpPr>
          <p:cNvPr id="81" name="TextBox 80"/>
          <p:cNvSpPr txBox="1"/>
          <p:nvPr/>
        </p:nvSpPr>
        <p:spPr>
          <a:xfrm>
            <a:off x="3514305" y="2511623"/>
            <a:ext cx="1561774" cy="307777"/>
          </a:xfrm>
          <a:prstGeom prst="rect">
            <a:avLst/>
          </a:prstGeom>
          <a:noFill/>
        </p:spPr>
        <p:txBody>
          <a:bodyPr wrap="none" rtlCol="0">
            <a:spAutoFit/>
          </a:bodyPr>
          <a:lstStyle/>
          <a:p>
            <a:r>
              <a:rPr lang="en-US" sz="1400" dirty="0"/>
              <a:t>gag      pol      (</a:t>
            </a:r>
            <a:r>
              <a:rPr lang="en-US" sz="1400" dirty="0" err="1"/>
              <a:t>env</a:t>
            </a:r>
            <a:r>
              <a:rPr lang="en-US" sz="1400" dirty="0"/>
              <a:t>) </a:t>
            </a:r>
          </a:p>
        </p:txBody>
      </p:sp>
      <p:sp>
        <p:nvSpPr>
          <p:cNvPr id="2064" name="TextBox 2063"/>
          <p:cNvSpPr txBox="1"/>
          <p:nvPr/>
        </p:nvSpPr>
        <p:spPr>
          <a:xfrm>
            <a:off x="3708616" y="3578423"/>
            <a:ext cx="1062663" cy="307777"/>
          </a:xfrm>
          <a:prstGeom prst="rect">
            <a:avLst/>
          </a:prstGeom>
          <a:noFill/>
        </p:spPr>
        <p:txBody>
          <a:bodyPr wrap="none" rtlCol="0">
            <a:spAutoFit/>
          </a:bodyPr>
          <a:lstStyle/>
          <a:p>
            <a:r>
              <a:rPr lang="en-US" sz="1400" dirty="0" err="1"/>
              <a:t>transposase</a:t>
            </a:r>
            <a:endParaRPr lang="en-US" sz="1400" dirty="0"/>
          </a:p>
        </p:txBody>
      </p:sp>
      <p:sp>
        <p:nvSpPr>
          <p:cNvPr id="2065" name="TextBox 2064"/>
          <p:cNvSpPr txBox="1"/>
          <p:nvPr/>
        </p:nvSpPr>
        <p:spPr>
          <a:xfrm>
            <a:off x="3438084" y="1635442"/>
            <a:ext cx="1485595" cy="307777"/>
          </a:xfrm>
          <a:prstGeom prst="rect">
            <a:avLst/>
          </a:prstGeom>
          <a:noFill/>
        </p:spPr>
        <p:txBody>
          <a:bodyPr wrap="square" rtlCol="0">
            <a:spAutoFit/>
          </a:bodyPr>
          <a:lstStyle/>
          <a:p>
            <a:r>
              <a:rPr lang="en-US" sz="1400" dirty="0"/>
              <a:t>ORF1   ORF2 (pol)</a:t>
            </a:r>
          </a:p>
        </p:txBody>
      </p:sp>
      <p:sp>
        <p:nvSpPr>
          <p:cNvPr id="2066" name="Rectangle 2065"/>
          <p:cNvSpPr/>
          <p:nvPr/>
        </p:nvSpPr>
        <p:spPr>
          <a:xfrm>
            <a:off x="3017190" y="1807806"/>
            <a:ext cx="153889" cy="18466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7" name="TextBox 2066"/>
          <p:cNvSpPr txBox="1"/>
          <p:nvPr/>
        </p:nvSpPr>
        <p:spPr>
          <a:xfrm>
            <a:off x="4923679" y="1715473"/>
            <a:ext cx="611664" cy="369332"/>
          </a:xfrm>
          <a:prstGeom prst="rect">
            <a:avLst/>
          </a:prstGeom>
          <a:noFill/>
        </p:spPr>
        <p:txBody>
          <a:bodyPr wrap="square" rtlCol="0">
            <a:spAutoFit/>
          </a:bodyPr>
          <a:lstStyle/>
          <a:p>
            <a:r>
              <a:rPr lang="en-US" dirty="0"/>
              <a:t>AAA</a:t>
            </a:r>
          </a:p>
        </p:txBody>
      </p:sp>
      <p:sp>
        <p:nvSpPr>
          <p:cNvPr id="88" name="Rectangle 87"/>
          <p:cNvSpPr/>
          <p:nvPr/>
        </p:nvSpPr>
        <p:spPr>
          <a:xfrm>
            <a:off x="3780679" y="2241324"/>
            <a:ext cx="153889" cy="18466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88"/>
          <p:cNvSpPr/>
          <p:nvPr/>
        </p:nvSpPr>
        <p:spPr>
          <a:xfrm>
            <a:off x="4007790" y="2241324"/>
            <a:ext cx="153889" cy="184666"/>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8" name="TextBox 2067"/>
          <p:cNvSpPr txBox="1"/>
          <p:nvPr/>
        </p:nvSpPr>
        <p:spPr>
          <a:xfrm>
            <a:off x="3738035" y="2003390"/>
            <a:ext cx="506870" cy="307777"/>
          </a:xfrm>
          <a:prstGeom prst="rect">
            <a:avLst/>
          </a:prstGeom>
          <a:noFill/>
        </p:spPr>
        <p:txBody>
          <a:bodyPr wrap="none" rtlCol="0">
            <a:spAutoFit/>
          </a:bodyPr>
          <a:lstStyle/>
          <a:p>
            <a:r>
              <a:rPr lang="en-US" sz="1400" dirty="0"/>
              <a:t>A   B</a:t>
            </a:r>
          </a:p>
        </p:txBody>
      </p:sp>
      <p:sp>
        <p:nvSpPr>
          <p:cNvPr id="2071" name="TextBox 2070"/>
          <p:cNvSpPr txBox="1"/>
          <p:nvPr/>
        </p:nvSpPr>
        <p:spPr>
          <a:xfrm>
            <a:off x="106710" y="1112831"/>
            <a:ext cx="4955648" cy="369332"/>
          </a:xfrm>
          <a:prstGeom prst="rect">
            <a:avLst/>
          </a:prstGeom>
          <a:noFill/>
        </p:spPr>
        <p:txBody>
          <a:bodyPr wrap="square" rtlCol="0">
            <a:spAutoFit/>
          </a:bodyPr>
          <a:lstStyle/>
          <a:p>
            <a:r>
              <a:rPr lang="en-US" u="sng" dirty="0"/>
              <a:t>Major types of repeats in the human genome</a:t>
            </a:r>
          </a:p>
        </p:txBody>
      </p:sp>
      <p:sp>
        <p:nvSpPr>
          <p:cNvPr id="97" name="TextBox 96"/>
          <p:cNvSpPr txBox="1"/>
          <p:nvPr/>
        </p:nvSpPr>
        <p:spPr>
          <a:xfrm>
            <a:off x="4159615" y="2145268"/>
            <a:ext cx="611664" cy="369332"/>
          </a:xfrm>
          <a:prstGeom prst="rect">
            <a:avLst/>
          </a:prstGeom>
          <a:noFill/>
        </p:spPr>
        <p:txBody>
          <a:bodyPr wrap="square" rtlCol="0">
            <a:spAutoFit/>
          </a:bodyPr>
          <a:lstStyle/>
          <a:p>
            <a:r>
              <a:rPr lang="en-US" dirty="0"/>
              <a:t>AAA</a:t>
            </a:r>
          </a:p>
        </p:txBody>
      </p:sp>
    </p:spTree>
    <p:extLst>
      <p:ext uri="{BB962C8B-B14F-4D97-AF65-F5344CB8AC3E}">
        <p14:creationId xmlns:p14="http://schemas.microsoft.com/office/powerpoint/2010/main" val="15911169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304800"/>
            <a:ext cx="8991600" cy="5262979"/>
          </a:xfrm>
          <a:prstGeom prst="rect">
            <a:avLst/>
          </a:prstGeom>
        </p:spPr>
        <p:txBody>
          <a:bodyPr wrap="square">
            <a:spAutoFit/>
          </a:bodyPr>
          <a:lstStyle/>
          <a:p>
            <a:r>
              <a:rPr lang="en-US" sz="2400" b="1" dirty="0"/>
              <a:t>Here’s our Python program again to retrieve a single entry from Medline.  How would we modify this to count the authors?</a:t>
            </a:r>
          </a:p>
          <a:p>
            <a:r>
              <a:rPr lang="en-US" dirty="0"/>
              <a:t> </a:t>
            </a:r>
          </a:p>
          <a:p>
            <a:endParaRPr lang="en-US" dirty="0">
              <a:solidFill>
                <a:srgbClr val="92D050"/>
              </a:solidFill>
            </a:endParaRPr>
          </a:p>
          <a:p>
            <a:r>
              <a:rPr lang="en-US" dirty="0">
                <a:solidFill>
                  <a:srgbClr val="92D050"/>
                </a:solidFill>
              </a:rPr>
              <a:t>import</a:t>
            </a:r>
            <a:r>
              <a:rPr lang="en-US" dirty="0"/>
              <a:t> urllib2</a:t>
            </a:r>
          </a:p>
          <a:p>
            <a:r>
              <a:rPr lang="en-US" dirty="0" err="1"/>
              <a:t>pmid</a:t>
            </a:r>
            <a:r>
              <a:rPr lang="en-US" dirty="0"/>
              <a:t> = 11237011</a:t>
            </a:r>
          </a:p>
          <a:p>
            <a:endParaRPr lang="en-US" dirty="0"/>
          </a:p>
          <a:p>
            <a:r>
              <a:rPr lang="en-US" dirty="0"/>
              <a:t># Insert the </a:t>
            </a:r>
            <a:r>
              <a:rPr lang="en-US" dirty="0" err="1"/>
              <a:t>pmid</a:t>
            </a:r>
            <a:r>
              <a:rPr lang="en-US" dirty="0"/>
              <a:t> where the {} are in the following URL:</a:t>
            </a:r>
          </a:p>
          <a:p>
            <a:r>
              <a:rPr lang="en-US" dirty="0" err="1"/>
              <a:t>url</a:t>
            </a:r>
            <a:r>
              <a:rPr lang="en-US" dirty="0"/>
              <a:t> = "</a:t>
            </a:r>
            <a:r>
              <a:rPr lang="en-US" dirty="0">
                <a:solidFill>
                  <a:srgbClr val="92D050"/>
                </a:solidFill>
              </a:rPr>
              <a:t>https://pubmed.ncbi.nlm.nih.gov/?term={0}[</a:t>
            </a:r>
            <a:r>
              <a:rPr lang="en-US" dirty="0" err="1">
                <a:solidFill>
                  <a:srgbClr val="92D050"/>
                </a:solidFill>
              </a:rPr>
              <a:t>uid</a:t>
            </a:r>
            <a:r>
              <a:rPr lang="en-US" dirty="0">
                <a:solidFill>
                  <a:srgbClr val="92D050"/>
                </a:solidFill>
              </a:rPr>
              <a:t>]&amp;format=</a:t>
            </a:r>
            <a:r>
              <a:rPr lang="en-US" dirty="0" err="1">
                <a:solidFill>
                  <a:srgbClr val="92D050"/>
                </a:solidFill>
              </a:rPr>
              <a:t>pubmed</a:t>
            </a:r>
            <a:r>
              <a:rPr lang="en-US" dirty="0"/>
              <a:t>".format(</a:t>
            </a:r>
            <a:r>
              <a:rPr lang="en-US" dirty="0" err="1"/>
              <a:t>pmid</a:t>
            </a:r>
            <a:r>
              <a:rPr lang="en-US" dirty="0"/>
              <a:t>)</a:t>
            </a:r>
          </a:p>
          <a:p>
            <a:endParaRPr lang="en-US" dirty="0"/>
          </a:p>
          <a:p>
            <a:r>
              <a:rPr lang="en-US" dirty="0">
                <a:solidFill>
                  <a:srgbClr val="92D050"/>
                </a:solidFill>
              </a:rPr>
              <a:t>try</a:t>
            </a:r>
            <a:r>
              <a:rPr lang="en-US" dirty="0"/>
              <a:t>:			</a:t>
            </a:r>
            <a:r>
              <a:rPr lang="en-US" dirty="0">
                <a:solidFill>
                  <a:srgbClr val="FF0000"/>
                </a:solidFill>
              </a:rPr>
              <a:t># there might be an error!</a:t>
            </a:r>
          </a:p>
          <a:p>
            <a:r>
              <a:rPr lang="en-US" dirty="0"/>
              <a:t>     request = urllib2.urlopen(</a:t>
            </a:r>
            <a:r>
              <a:rPr lang="en-US" dirty="0" err="1"/>
              <a:t>url</a:t>
            </a:r>
            <a:r>
              <a:rPr lang="en-US" dirty="0"/>
              <a:t>)</a:t>
            </a:r>
          </a:p>
          <a:p>
            <a:r>
              <a:rPr lang="en-US" dirty="0"/>
              <a:t>     page = </a:t>
            </a:r>
            <a:r>
              <a:rPr lang="en-US" dirty="0" err="1"/>
              <a:t>request.read</a:t>
            </a:r>
            <a:r>
              <a:rPr lang="en-US" dirty="0"/>
              <a:t>()</a:t>
            </a:r>
          </a:p>
          <a:p>
            <a:r>
              <a:rPr lang="en-US" dirty="0"/>
              <a:t>     </a:t>
            </a:r>
            <a:r>
              <a:rPr lang="en-US" dirty="0">
                <a:solidFill>
                  <a:schemeClr val="accent1"/>
                </a:solidFill>
              </a:rPr>
              <a:t>print(</a:t>
            </a:r>
            <a:r>
              <a:rPr lang="en-US" dirty="0" err="1"/>
              <a:t>page.count</a:t>
            </a:r>
            <a:r>
              <a:rPr lang="en-US" dirty="0"/>
              <a:t>("AU  - "))</a:t>
            </a:r>
          </a:p>
          <a:p>
            <a:endParaRPr lang="en-US" dirty="0"/>
          </a:p>
          <a:p>
            <a:r>
              <a:rPr lang="en-US" dirty="0">
                <a:solidFill>
                  <a:srgbClr val="92D050"/>
                </a:solidFill>
              </a:rPr>
              <a:t>except</a:t>
            </a:r>
            <a:r>
              <a:rPr lang="en-US" dirty="0"/>
              <a:t> urllib2. </a:t>
            </a:r>
            <a:r>
              <a:rPr lang="en-US" dirty="0" err="1"/>
              <a:t>URLError</a:t>
            </a:r>
            <a:r>
              <a:rPr lang="en-US" dirty="0"/>
              <a:t>:	</a:t>
            </a:r>
            <a:r>
              <a:rPr lang="en-US" dirty="0">
                <a:solidFill>
                  <a:srgbClr val="FF0000"/>
                </a:solidFill>
              </a:rPr>
              <a:t># handle page not found error</a:t>
            </a:r>
          </a:p>
          <a:p>
            <a:r>
              <a:rPr lang="en-US" dirty="0">
                <a:solidFill>
                  <a:schemeClr val="accent1"/>
                </a:solidFill>
              </a:rPr>
              <a:t>     print(</a:t>
            </a:r>
            <a:r>
              <a:rPr lang="en-US" dirty="0">
                <a:solidFill>
                  <a:srgbClr val="92D050"/>
                </a:solidFill>
              </a:rPr>
              <a:t>"Could not connect to Medline!")</a:t>
            </a:r>
            <a:endParaRPr lang="en-US" dirty="0"/>
          </a:p>
          <a:p>
            <a:r>
              <a:rPr lang="en-US" dirty="0"/>
              <a:t> </a:t>
            </a:r>
          </a:p>
        </p:txBody>
      </p:sp>
      <p:sp>
        <p:nvSpPr>
          <p:cNvPr id="4" name="TextBox 3">
            <a:extLst>
              <a:ext uri="{FF2B5EF4-FFF2-40B4-BE49-F238E27FC236}">
                <a16:creationId xmlns:a16="http://schemas.microsoft.com/office/drawing/2014/main" id="{9491CB54-A1B5-4D45-8B34-4D70928D2B48}"/>
              </a:ext>
            </a:extLst>
          </p:cNvPr>
          <p:cNvSpPr txBox="1"/>
          <p:nvPr/>
        </p:nvSpPr>
        <p:spPr>
          <a:xfrm>
            <a:off x="7388904" y="6488668"/>
            <a:ext cx="1755096" cy="369332"/>
          </a:xfrm>
          <a:prstGeom prst="rect">
            <a:avLst/>
          </a:prstGeom>
          <a:noFill/>
        </p:spPr>
        <p:txBody>
          <a:bodyPr wrap="none" rtlCol="0">
            <a:spAutoFit/>
          </a:bodyPr>
          <a:lstStyle/>
          <a:p>
            <a:r>
              <a:rPr lang="en-US" dirty="0"/>
              <a:t>Python 2 version</a:t>
            </a:r>
          </a:p>
        </p:txBody>
      </p:sp>
    </p:spTree>
    <p:extLst>
      <p:ext uri="{BB962C8B-B14F-4D97-AF65-F5344CB8AC3E}">
        <p14:creationId xmlns:p14="http://schemas.microsoft.com/office/powerpoint/2010/main" val="4124685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0"/>
            <a:ext cx="8305800" cy="6001643"/>
          </a:xfrm>
          <a:prstGeom prst="rect">
            <a:avLst/>
          </a:prstGeom>
        </p:spPr>
        <p:txBody>
          <a:bodyPr wrap="square">
            <a:spAutoFit/>
          </a:bodyPr>
          <a:lstStyle/>
          <a:p>
            <a:pPr marL="285750" indent="-285750">
              <a:buFont typeface="Arial" pitchFamily="34" charset="0"/>
              <a:buChar char="•"/>
            </a:pPr>
            <a:r>
              <a:rPr lang="en-US" sz="2400" dirty="0"/>
              <a:t>Queries to Medline or any other NCBI database, including </a:t>
            </a:r>
            <a:r>
              <a:rPr lang="en-US" sz="2400" dirty="0" err="1"/>
              <a:t>GenBank</a:t>
            </a:r>
            <a:r>
              <a:rPr lang="en-US" sz="2400" dirty="0"/>
              <a:t>, are described at:  </a:t>
            </a:r>
            <a:r>
              <a:rPr lang="en-US" sz="2400" dirty="0">
                <a:hlinkClick r:id="rId2"/>
              </a:rPr>
              <a:t>http://www.ncbi.nlm.nih.gov/books/NBK3862/</a:t>
            </a:r>
            <a:endParaRPr lang="en-US" sz="2400" dirty="0"/>
          </a:p>
          <a:p>
            <a:r>
              <a:rPr lang="en-US" sz="2400" dirty="0"/>
              <a:t>	(&amp; for that matter, </a:t>
            </a:r>
            <a:r>
              <a:rPr lang="en-US" sz="2400" u="sng" dirty="0"/>
              <a:t>all</a:t>
            </a:r>
            <a:r>
              <a:rPr lang="en-US" sz="2400" dirty="0"/>
              <a:t> of </a:t>
            </a:r>
            <a:r>
              <a:rPr lang="en-US" sz="2400" dirty="0" err="1"/>
              <a:t>medline</a:t>
            </a:r>
            <a:r>
              <a:rPr lang="en-US" sz="2400" dirty="0"/>
              <a:t> is downloadable)</a:t>
            </a:r>
          </a:p>
          <a:p>
            <a:pPr marL="285750" indent="-285750">
              <a:buFont typeface="Arial" pitchFamily="34" charset="0"/>
              <a:buChar char="•"/>
            </a:pPr>
            <a:endParaRPr lang="en-US" sz="2400" dirty="0"/>
          </a:p>
          <a:p>
            <a:pPr marL="285750" indent="-285750">
              <a:buFont typeface="Arial" pitchFamily="34" charset="0"/>
              <a:buChar char="•"/>
            </a:pPr>
            <a:r>
              <a:rPr lang="en-US" sz="2400" dirty="0"/>
              <a:t>You can often figure out the form of the URL just by looking something up in a database, then noting the address of the web page with the data.</a:t>
            </a:r>
          </a:p>
          <a:p>
            <a:r>
              <a:rPr lang="en-US" sz="2400" dirty="0"/>
              <a:t> </a:t>
            </a:r>
          </a:p>
          <a:p>
            <a:pPr marL="285750" indent="-285750">
              <a:buFont typeface="Arial" pitchFamily="34" charset="0"/>
              <a:buChar char="•"/>
            </a:pPr>
            <a:r>
              <a:rPr lang="en-US" sz="2400" dirty="0"/>
              <a:t>This very simple approach could easily be the basis for:</a:t>
            </a:r>
          </a:p>
          <a:p>
            <a:pPr marL="742950" lvl="1" indent="-285750">
              <a:buFont typeface="Arial" pitchFamily="34" charset="0"/>
              <a:buChar char="•"/>
            </a:pPr>
            <a:r>
              <a:rPr lang="en-US" sz="2400" dirty="0"/>
              <a:t> a home-made web browser</a:t>
            </a:r>
          </a:p>
          <a:p>
            <a:pPr marL="742950" lvl="1" indent="-285750">
              <a:buFont typeface="Arial" pitchFamily="34" charset="0"/>
              <a:buChar char="•"/>
            </a:pPr>
            <a:r>
              <a:rPr lang="en-US" sz="2400" dirty="0"/>
              <a:t>a program to consult biological databases in real time</a:t>
            </a:r>
          </a:p>
          <a:p>
            <a:pPr marL="742950" lvl="1" indent="-285750">
              <a:buFont typeface="Arial" pitchFamily="34" charset="0"/>
              <a:buChar char="•"/>
            </a:pPr>
            <a:r>
              <a:rPr lang="en-US" sz="2400" dirty="0"/>
              <a:t>a program to map the internet, etc.</a:t>
            </a:r>
          </a:p>
          <a:p>
            <a:pPr marL="285750" indent="-285750">
              <a:buFont typeface="Arial" pitchFamily="34" charset="0"/>
              <a:buChar char="•"/>
            </a:pPr>
            <a:endParaRPr lang="en-US" sz="2400" dirty="0"/>
          </a:p>
          <a:p>
            <a:pPr marL="285750" indent="-285750">
              <a:buFont typeface="Arial" pitchFamily="34" charset="0"/>
              <a:buChar char="•"/>
            </a:pPr>
            <a:r>
              <a:rPr lang="en-US" sz="2400" dirty="0"/>
              <a:t>Of course, with this kind of power available to you, the imagination reels...</a:t>
            </a:r>
          </a:p>
        </p:txBody>
      </p:sp>
    </p:spTree>
    <p:extLst>
      <p:ext uri="{BB962C8B-B14F-4D97-AF65-F5344CB8AC3E}">
        <p14:creationId xmlns:p14="http://schemas.microsoft.com/office/powerpoint/2010/main" val="1621803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556707"/>
            <a:ext cx="8305800" cy="3046988"/>
          </a:xfrm>
          <a:prstGeom prst="rect">
            <a:avLst/>
          </a:prstGeom>
        </p:spPr>
        <p:txBody>
          <a:bodyPr wrap="square">
            <a:spAutoFit/>
          </a:bodyPr>
          <a:lstStyle/>
          <a:p>
            <a:r>
              <a:rPr lang="en-US" sz="2400" b="1" dirty="0"/>
              <a:t>So far, we’ve talked about</a:t>
            </a:r>
          </a:p>
          <a:p>
            <a:pPr marL="285750" indent="-285750">
              <a:buFont typeface="Arial" pitchFamily="34" charset="0"/>
              <a:buChar char="•"/>
            </a:pPr>
            <a:r>
              <a:rPr lang="en-US" sz="2400" b="1" dirty="0"/>
              <a:t>DNA, RNA and protein sequences</a:t>
            </a:r>
          </a:p>
          <a:p>
            <a:pPr marL="285750" indent="-285750">
              <a:buFont typeface="Arial" pitchFamily="34" charset="0"/>
              <a:buChar char="•"/>
            </a:pPr>
            <a:r>
              <a:rPr lang="en-US" sz="2400" b="1" dirty="0"/>
              <a:t>How to compare sequences to decide if they are related</a:t>
            </a:r>
          </a:p>
          <a:p>
            <a:pPr marL="285750" indent="-285750">
              <a:buFont typeface="Arial" pitchFamily="34" charset="0"/>
              <a:buChar char="•"/>
            </a:pPr>
            <a:r>
              <a:rPr lang="en-US" sz="2400" b="1" dirty="0"/>
              <a:t>Having databases full of sequences and comparing them rapidly (BLAST)</a:t>
            </a:r>
          </a:p>
          <a:p>
            <a:pPr marL="285750" indent="-285750">
              <a:buFont typeface="Arial" pitchFamily="34" charset="0"/>
              <a:buChar char="•"/>
            </a:pPr>
            <a:endParaRPr lang="en-US" sz="2400" b="1" dirty="0"/>
          </a:p>
          <a:p>
            <a:r>
              <a:rPr lang="en-US" sz="2400" b="1" dirty="0"/>
              <a:t>In fact, </a:t>
            </a:r>
            <a:r>
              <a:rPr lang="en-US" sz="2400" b="1" u="sng" dirty="0"/>
              <a:t>many</a:t>
            </a:r>
            <a:r>
              <a:rPr lang="en-US" sz="2400" b="1" dirty="0"/>
              <a:t> such databases exist, so today we’ll start with a brief tour of </a:t>
            </a:r>
            <a:r>
              <a:rPr lang="en-US" sz="2400" b="1" u="sng" dirty="0"/>
              <a:t>some</a:t>
            </a:r>
            <a:r>
              <a:rPr lang="en-US" sz="2400" b="1" dirty="0"/>
              <a:t> of the biological data on the web.</a:t>
            </a:r>
          </a:p>
        </p:txBody>
      </p:sp>
    </p:spTree>
    <p:extLst>
      <p:ext uri="{BB962C8B-B14F-4D97-AF65-F5344CB8AC3E}">
        <p14:creationId xmlns:p14="http://schemas.microsoft.com/office/powerpoint/2010/main" val="4061512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2"/>
          <p:cNvSpPr txBox="1">
            <a:spLocks noChangeArrowheads="1"/>
          </p:cNvSpPr>
          <p:nvPr/>
        </p:nvSpPr>
        <p:spPr bwMode="auto">
          <a:xfrm>
            <a:off x="0" y="381000"/>
            <a:ext cx="2057400" cy="3416320"/>
          </a:xfrm>
          <a:prstGeom prst="rect">
            <a:avLst/>
          </a:prstGeom>
          <a:noFill/>
          <a:ln w="9525" algn="ctr">
            <a:noFill/>
            <a:miter lim="800000"/>
            <a:headEnd/>
            <a:tailEnd/>
          </a:ln>
          <a:effectLst/>
        </p:spPr>
        <p:txBody>
          <a:bodyPr wrap="square">
            <a:spAutoFit/>
          </a:bodyPr>
          <a:lstStyle/>
          <a:p>
            <a:pPr>
              <a:defRPr/>
            </a:pPr>
            <a:r>
              <a:rPr lang="en-US" sz="2400" b="1" dirty="0">
                <a:effectLst>
                  <a:outerShdw blurRad="38100" dist="38100" dir="2700000" algn="tl">
                    <a:srgbClr val="C0C0C0"/>
                  </a:outerShdw>
                </a:effectLst>
                <a:latin typeface="Calibri" pitchFamily="34" charset="0"/>
              </a:rPr>
              <a:t>Just some of the resources available for bioinformatics </a:t>
            </a:r>
          </a:p>
          <a:p>
            <a:pPr>
              <a:defRPr/>
            </a:pPr>
            <a:endParaRPr lang="en-US" sz="2400" b="1" dirty="0">
              <a:effectLst>
                <a:outerShdw blurRad="38100" dist="38100" dir="2700000" algn="tl">
                  <a:srgbClr val="C0C0C0"/>
                </a:outerShdw>
              </a:effectLst>
              <a:latin typeface="Calibri" pitchFamily="34" charset="0"/>
            </a:endParaRPr>
          </a:p>
          <a:p>
            <a:pPr>
              <a:defRPr/>
            </a:pPr>
            <a:r>
              <a:rPr lang="en-US" sz="2400" b="1" dirty="0">
                <a:effectLst>
                  <a:outerShdw blurRad="38100" dist="38100" dir="2700000" algn="tl">
                    <a:srgbClr val="C0C0C0"/>
                  </a:outerShdw>
                </a:effectLst>
                <a:latin typeface="Calibri" pitchFamily="34" charset="0"/>
              </a:rPr>
              <a:t>Think of these as the raw data for new discoveries</a:t>
            </a:r>
          </a:p>
        </p:txBody>
      </p:sp>
      <p:graphicFrame>
        <p:nvGraphicFramePr>
          <p:cNvPr id="2" name="Table 1"/>
          <p:cNvGraphicFramePr>
            <a:graphicFrameLocks noGrp="1"/>
          </p:cNvGraphicFramePr>
          <p:nvPr>
            <p:extLst>
              <p:ext uri="{D42A27DB-BD31-4B8C-83A1-F6EECF244321}">
                <p14:modId xmlns:p14="http://schemas.microsoft.com/office/powerpoint/2010/main" val="3026029732"/>
              </p:ext>
            </p:extLst>
          </p:nvPr>
        </p:nvGraphicFramePr>
        <p:xfrm>
          <a:off x="2057400" y="76200"/>
          <a:ext cx="6946783" cy="6782439"/>
        </p:xfrm>
        <a:graphic>
          <a:graphicData uri="http://schemas.openxmlformats.org/drawingml/2006/table">
            <a:tbl>
              <a:tblPr>
                <a:tableStyleId>{5C22544A-7EE6-4342-B048-85BDC9FD1C3A}</a:tableStyleId>
              </a:tblPr>
              <a:tblGrid>
                <a:gridCol w="1872258">
                  <a:extLst>
                    <a:ext uri="{9D8B030D-6E8A-4147-A177-3AD203B41FA5}">
                      <a16:colId xmlns:a16="http://schemas.microsoft.com/office/drawing/2014/main" val="20000"/>
                    </a:ext>
                  </a:extLst>
                </a:gridCol>
                <a:gridCol w="2471142">
                  <a:extLst>
                    <a:ext uri="{9D8B030D-6E8A-4147-A177-3AD203B41FA5}">
                      <a16:colId xmlns:a16="http://schemas.microsoft.com/office/drawing/2014/main" val="20001"/>
                    </a:ext>
                  </a:extLst>
                </a:gridCol>
                <a:gridCol w="2603383">
                  <a:extLst>
                    <a:ext uri="{9D8B030D-6E8A-4147-A177-3AD203B41FA5}">
                      <a16:colId xmlns:a16="http://schemas.microsoft.com/office/drawing/2014/main" val="20002"/>
                    </a:ext>
                  </a:extLst>
                </a:gridCol>
              </a:tblGrid>
              <a:tr h="241185">
                <a:tc>
                  <a:txBody>
                    <a:bodyPr/>
                    <a:lstStyle/>
                    <a:p>
                      <a:pPr marL="0" marR="0" algn="ctr">
                        <a:lnSpc>
                          <a:spcPct val="115000"/>
                        </a:lnSpc>
                        <a:spcBef>
                          <a:spcPts val="0"/>
                        </a:spcBef>
                        <a:spcAft>
                          <a:spcPts val="0"/>
                        </a:spcAft>
                      </a:pPr>
                      <a:r>
                        <a:rPr lang="en-US" sz="900" b="1" dirty="0">
                          <a:effectLst/>
                        </a:rPr>
                        <a:t>Database</a:t>
                      </a:r>
                      <a:endParaRPr lang="en-US" sz="900" b="1" dirty="0">
                        <a:solidFill>
                          <a:srgbClr val="000000"/>
                        </a:solidFill>
                        <a:effectLst/>
                        <a:latin typeface="Calibri"/>
                        <a:ea typeface="Times New Roman"/>
                      </a:endParaRPr>
                    </a:p>
                  </a:txBody>
                  <a:tcPr marL="44702" marR="44702" marT="41390" marB="41390"/>
                </a:tc>
                <a:tc>
                  <a:txBody>
                    <a:bodyPr/>
                    <a:lstStyle/>
                    <a:p>
                      <a:pPr marL="0" marR="0" algn="ctr">
                        <a:lnSpc>
                          <a:spcPct val="115000"/>
                        </a:lnSpc>
                        <a:spcBef>
                          <a:spcPts val="0"/>
                        </a:spcBef>
                        <a:spcAft>
                          <a:spcPts val="0"/>
                        </a:spcAft>
                      </a:pPr>
                      <a:r>
                        <a:rPr lang="en-US" sz="900" b="1" dirty="0">
                          <a:effectLst/>
                        </a:rPr>
                        <a:t>Records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gn="ctr">
                        <a:lnSpc>
                          <a:spcPct val="115000"/>
                        </a:lnSpc>
                        <a:spcBef>
                          <a:spcPts val="0"/>
                        </a:spcBef>
                        <a:spcAft>
                          <a:spcPts val="0"/>
                        </a:spcAft>
                      </a:pPr>
                      <a:r>
                        <a:rPr lang="en-US" sz="900" b="1" dirty="0">
                          <a:effectLst/>
                        </a:rPr>
                        <a:t>Address</a:t>
                      </a:r>
                      <a:endParaRPr lang="en-US" sz="900" b="1" dirty="0">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0"/>
                  </a:ext>
                </a:extLst>
              </a:tr>
              <a:tr h="228773">
                <a:tc>
                  <a:txBody>
                    <a:bodyPr/>
                    <a:lstStyle/>
                    <a:p>
                      <a:pPr marL="0" marR="0">
                        <a:lnSpc>
                          <a:spcPct val="115000"/>
                        </a:lnSpc>
                        <a:spcBef>
                          <a:spcPts val="0"/>
                        </a:spcBef>
                        <a:spcAft>
                          <a:spcPts val="0"/>
                        </a:spcAft>
                      </a:pPr>
                      <a:r>
                        <a:rPr lang="en-US" sz="1200" b="1" dirty="0" err="1">
                          <a:effectLst/>
                        </a:rPr>
                        <a:t>BioGRID</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&gt;2 M protein interactions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https://thebiogrid.org</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1"/>
                  </a:ext>
                </a:extLst>
              </a:tr>
              <a:tr h="280301">
                <a:tc>
                  <a:txBody>
                    <a:bodyPr/>
                    <a:lstStyle/>
                    <a:p>
                      <a:pPr marL="0" marR="0">
                        <a:lnSpc>
                          <a:spcPct val="115000"/>
                        </a:lnSpc>
                        <a:spcBef>
                          <a:spcPts val="0"/>
                        </a:spcBef>
                        <a:spcAft>
                          <a:spcPts val="0"/>
                        </a:spcAft>
                      </a:pPr>
                      <a:r>
                        <a:rPr lang="en-US" sz="1200" b="1" dirty="0" err="1">
                          <a:effectLst/>
                        </a:rPr>
                        <a:t>EcoCyc</a:t>
                      </a:r>
                      <a:r>
                        <a:rPr lang="en-US" sz="1200" b="1" dirty="0">
                          <a:effectLst/>
                        </a:rPr>
                        <a:t>/</a:t>
                      </a:r>
                      <a:r>
                        <a:rPr lang="en-US" sz="1200" b="1" dirty="0" err="1">
                          <a:effectLst/>
                        </a:rPr>
                        <a:t>MetaCyc</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&gt;2,700 pathways from &gt;3,000 organisms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http://www.ecocyc.org, http://www.metacyc.org</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2"/>
                  </a:ext>
                </a:extLst>
              </a:tr>
              <a:tr h="422695">
                <a:tc>
                  <a:txBody>
                    <a:bodyPr/>
                    <a:lstStyle/>
                    <a:p>
                      <a:pPr marL="0" marR="0">
                        <a:lnSpc>
                          <a:spcPct val="115000"/>
                        </a:lnSpc>
                        <a:spcBef>
                          <a:spcPts val="0"/>
                        </a:spcBef>
                        <a:spcAft>
                          <a:spcPts val="0"/>
                        </a:spcAft>
                      </a:pPr>
                      <a:r>
                        <a:rPr lang="en-US" sz="1200" b="1" dirty="0" err="1">
                          <a:effectLst/>
                        </a:rPr>
                        <a:t>Ensembl</a:t>
                      </a:r>
                      <a:r>
                        <a:rPr lang="en-US" sz="1200" b="1" dirty="0">
                          <a:effectLst/>
                        </a:rPr>
                        <a:t> </a:t>
                      </a:r>
                      <a:r>
                        <a:rPr lang="en-US" sz="1200" b="1" dirty="0">
                          <a:solidFill>
                            <a:srgbClr val="FF0000"/>
                          </a:solidFill>
                          <a:effectLst/>
                        </a:rPr>
                        <a:t>(+ </a:t>
                      </a:r>
                      <a:r>
                        <a:rPr lang="en-US" sz="1200" b="1" dirty="0" err="1">
                          <a:solidFill>
                            <a:srgbClr val="FF0000"/>
                          </a:solidFill>
                          <a:effectLst/>
                        </a:rPr>
                        <a:t>BioMart</a:t>
                      </a:r>
                      <a:r>
                        <a:rPr lang="en-US" sz="1200" b="1" dirty="0">
                          <a:solidFill>
                            <a:srgbClr val="FF0000"/>
                          </a:solidFill>
                          <a:effectLst/>
                        </a:rPr>
                        <a:t> for easy sequence queries)</a:t>
                      </a:r>
                      <a:endParaRPr lang="en-US" sz="1200" b="1" dirty="0">
                        <a:solidFill>
                          <a:srgbClr val="FF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Major repository of DNA sequences, genomes, genes, proteins, and transcripts</a:t>
                      </a:r>
                      <a:endParaRPr lang="en-US" sz="900" b="1">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http://useast.ensembl.org/index.html</a:t>
                      </a:r>
                      <a:endParaRPr lang="en-US" sz="900" b="1" dirty="0">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3"/>
                  </a:ext>
                </a:extLst>
              </a:tr>
              <a:tr h="214815">
                <a:tc>
                  <a:txBody>
                    <a:bodyPr/>
                    <a:lstStyle/>
                    <a:p>
                      <a:pPr marL="0" marR="0">
                        <a:lnSpc>
                          <a:spcPct val="115000"/>
                        </a:lnSpc>
                        <a:spcBef>
                          <a:spcPts val="0"/>
                        </a:spcBef>
                        <a:spcAft>
                          <a:spcPts val="0"/>
                        </a:spcAft>
                      </a:pPr>
                      <a:r>
                        <a:rPr lang="en-US" sz="1200" b="1" dirty="0" err="1">
                          <a:effectLst/>
                        </a:rPr>
                        <a:t>Entrez</a:t>
                      </a:r>
                      <a:r>
                        <a:rPr lang="en-US" sz="1200" b="1" dirty="0">
                          <a:effectLst/>
                        </a:rPr>
                        <a:t> Genome</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Thousands of genome sequences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http://www.ncbi.nlm.nih.gov/genome?db=genome</a:t>
                      </a:r>
                      <a:endParaRPr lang="en-US" sz="900" b="1" dirty="0">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4"/>
                  </a:ext>
                </a:extLst>
              </a:tr>
              <a:tr h="214815">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200" b="1" dirty="0">
                          <a:effectLst/>
                        </a:rPr>
                        <a:t>Expression Atlas</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121K mRNA expression </a:t>
                      </a:r>
                      <a:r>
                        <a:rPr lang="en-US" sz="900" b="1" dirty="0" err="1">
                          <a:effectLst/>
                        </a:rPr>
                        <a:t>expts</a:t>
                      </a:r>
                      <a:r>
                        <a:rPr lang="en-US" sz="900" b="1" dirty="0">
                          <a:effectLst/>
                        </a:rPr>
                        <a:t> in 62 species</a:t>
                      </a:r>
                      <a:endParaRPr lang="en-US" sz="900" b="1" dirty="0">
                        <a:solidFill>
                          <a:srgbClr val="000000"/>
                        </a:solidFill>
                        <a:effectLst/>
                        <a:latin typeface="Times New Roman"/>
                        <a:ea typeface="Times New Roman"/>
                      </a:endParaRPr>
                    </a:p>
                  </a:txBody>
                  <a:tcPr marL="44702" marR="44702" marT="41390" marB="4139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900" b="1" dirty="0">
                          <a:effectLst/>
                        </a:rPr>
                        <a:t>https://ebi.ac.uk/gxa/home/</a:t>
                      </a:r>
                      <a:endParaRPr lang="en-US" sz="900" b="1" dirty="0">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4286505038"/>
                  </a:ext>
                </a:extLst>
              </a:tr>
              <a:tr h="370727">
                <a:tc>
                  <a:txBody>
                    <a:bodyPr/>
                    <a:lstStyle/>
                    <a:p>
                      <a:pPr marL="0" marR="0">
                        <a:lnSpc>
                          <a:spcPct val="115000"/>
                        </a:lnSpc>
                        <a:spcBef>
                          <a:spcPts val="0"/>
                        </a:spcBef>
                        <a:spcAft>
                          <a:spcPts val="0"/>
                        </a:spcAft>
                      </a:pPr>
                      <a:r>
                        <a:rPr lang="en-US" sz="1200" b="1" dirty="0" err="1">
                          <a:effectLst/>
                        </a:rPr>
                        <a:t>Genbank</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&gt;386 billion bases sequenced; &gt; 5 trillion bases as whole genome shotgun data</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https://www.ncbi.nlm.nih.gov/genbank/</a:t>
                      </a:r>
                      <a:endParaRPr lang="en-US" sz="900" b="1" dirty="0">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5"/>
                  </a:ext>
                </a:extLst>
              </a:tr>
              <a:tr h="370727">
                <a:tc>
                  <a:txBody>
                    <a:bodyPr/>
                    <a:lstStyle/>
                    <a:p>
                      <a:pPr marL="0" marR="0">
                        <a:lnSpc>
                          <a:spcPct val="115000"/>
                        </a:lnSpc>
                        <a:spcBef>
                          <a:spcPts val="0"/>
                        </a:spcBef>
                        <a:spcAft>
                          <a:spcPts val="0"/>
                        </a:spcAft>
                      </a:pPr>
                      <a:r>
                        <a:rPr lang="en-US" sz="1200" b="1" dirty="0">
                          <a:effectLst/>
                        </a:rPr>
                        <a:t>Gene Expression Omnibus (GEO)</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&gt;4 M mRNA or protein expression </a:t>
                      </a:r>
                      <a:r>
                        <a:rPr lang="en-US" sz="900" b="1" dirty="0" err="1">
                          <a:effectLst/>
                        </a:rPr>
                        <a:t>expts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http://www.ncbi.nlm.nih.gov/geo/</a:t>
                      </a:r>
                      <a:endParaRPr lang="en-US" sz="900" b="1" dirty="0">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6"/>
                  </a:ext>
                </a:extLst>
              </a:tr>
              <a:tr h="370727">
                <a:tc>
                  <a:txBody>
                    <a:bodyPr/>
                    <a:lstStyle/>
                    <a:p>
                      <a:pPr marL="0" marR="0">
                        <a:lnSpc>
                          <a:spcPct val="115000"/>
                        </a:lnSpc>
                        <a:spcBef>
                          <a:spcPts val="0"/>
                        </a:spcBef>
                        <a:spcAft>
                          <a:spcPts val="0"/>
                        </a:spcAft>
                      </a:pPr>
                      <a:r>
                        <a:rPr lang="en-US" sz="1200" b="1" dirty="0">
                          <a:effectLst/>
                        </a:rPr>
                        <a:t>Genomes Online Database (GOLD)</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&gt;150K genome sequences, many in progress</a:t>
                      </a:r>
                      <a:endParaRPr lang="en-US" sz="900" b="1">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https://gold.jgi.doe.gov/index</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7"/>
                  </a:ext>
                </a:extLst>
              </a:tr>
              <a:tr h="419633">
                <a:tc>
                  <a:txBody>
                    <a:bodyPr/>
                    <a:lstStyle/>
                    <a:p>
                      <a:pPr marL="0" marR="0">
                        <a:lnSpc>
                          <a:spcPct val="115000"/>
                        </a:lnSpc>
                        <a:spcBef>
                          <a:spcPts val="0"/>
                        </a:spcBef>
                        <a:spcAft>
                          <a:spcPts val="0"/>
                        </a:spcAft>
                      </a:pPr>
                      <a:r>
                        <a:rPr lang="en-US" sz="1200" b="1" dirty="0">
                          <a:effectLst/>
                        </a:rPr>
                        <a:t>Human Protein Atlas</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millions of high-res images of ~17K human proteins across tissues, cancers, &amp; cell lines</a:t>
                      </a:r>
                      <a:endParaRPr lang="en-US" sz="900" b="1">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http://www.proteinatlas.org/</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8"/>
                  </a:ext>
                </a:extLst>
              </a:tr>
              <a:tr h="431830">
                <a:tc>
                  <a:txBody>
                    <a:bodyPr/>
                    <a:lstStyle/>
                    <a:p>
                      <a:pPr marL="0" marR="0">
                        <a:lnSpc>
                          <a:spcPct val="115000"/>
                        </a:lnSpc>
                        <a:spcBef>
                          <a:spcPts val="0"/>
                        </a:spcBef>
                        <a:spcAft>
                          <a:spcPts val="0"/>
                        </a:spcAft>
                      </a:pPr>
                      <a:r>
                        <a:rPr lang="en-US" sz="1200" b="1" dirty="0">
                          <a:effectLst/>
                        </a:rPr>
                        <a:t>KEGG</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Most known pathways, in 538 graphical diagrams and &gt;6K organisms (</a:t>
                      </a:r>
                      <a:r>
                        <a:rPr lang="en-US" sz="900" b="1" i="1" dirty="0">
                          <a:effectLst/>
                        </a:rPr>
                        <a:t>via</a:t>
                      </a:r>
                      <a:r>
                        <a:rPr lang="en-US" sz="900" b="1" dirty="0">
                          <a:effectLst/>
                        </a:rPr>
                        <a:t> homology)</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http://www.genome.ad.jp/kegg/</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9"/>
                  </a:ext>
                </a:extLst>
              </a:tr>
              <a:tr h="228773">
                <a:tc>
                  <a:txBody>
                    <a:bodyPr/>
                    <a:lstStyle/>
                    <a:p>
                      <a:pPr marL="0" marR="0">
                        <a:lnSpc>
                          <a:spcPct val="115000"/>
                        </a:lnSpc>
                        <a:spcBef>
                          <a:spcPts val="0"/>
                        </a:spcBef>
                        <a:spcAft>
                          <a:spcPts val="0"/>
                        </a:spcAft>
                      </a:pPr>
                      <a:r>
                        <a:rPr lang="en-US" sz="1200" b="1" dirty="0">
                          <a:effectLst/>
                        </a:rPr>
                        <a:t>Medline / PubMed</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&gt;30 million references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https://www.ncbi.nlm.nih.gov/PubMed/</a:t>
                      </a:r>
                      <a:endParaRPr lang="en-US" sz="900" b="1" dirty="0">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10"/>
                  </a:ext>
                </a:extLst>
              </a:tr>
              <a:tr h="370727">
                <a:tc>
                  <a:txBody>
                    <a:bodyPr/>
                    <a:lstStyle/>
                    <a:p>
                      <a:pPr marL="0" marR="0">
                        <a:lnSpc>
                          <a:spcPct val="115000"/>
                        </a:lnSpc>
                        <a:spcBef>
                          <a:spcPts val="0"/>
                        </a:spcBef>
                        <a:spcAft>
                          <a:spcPts val="0"/>
                        </a:spcAft>
                      </a:pPr>
                      <a:r>
                        <a:rPr lang="en-US" sz="1200" b="1" dirty="0">
                          <a:effectLst/>
                        </a:rPr>
                        <a:t>Mouse Genome Informatics</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~20,000 mouse genes, diverse associated data &amp; annotations</a:t>
                      </a:r>
                      <a:endParaRPr lang="en-US" sz="900" b="1">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http://www.informatics.jax.org/</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11"/>
                  </a:ext>
                </a:extLst>
              </a:tr>
              <a:tr h="425394">
                <a:tc>
                  <a:txBody>
                    <a:bodyPr/>
                    <a:lstStyle/>
                    <a:p>
                      <a:pPr marL="0" marR="0">
                        <a:lnSpc>
                          <a:spcPct val="115000"/>
                        </a:lnSpc>
                        <a:spcBef>
                          <a:spcPts val="0"/>
                        </a:spcBef>
                        <a:spcAft>
                          <a:spcPts val="0"/>
                        </a:spcAft>
                      </a:pPr>
                      <a:r>
                        <a:rPr lang="en-US" sz="1200" b="1" dirty="0">
                          <a:effectLst/>
                        </a:rPr>
                        <a:t>Online </a:t>
                      </a:r>
                      <a:r>
                        <a:rPr lang="en-US" sz="1200" b="1" dirty="0" err="1">
                          <a:effectLst/>
                        </a:rPr>
                        <a:t>Mendelian</a:t>
                      </a:r>
                      <a:r>
                        <a:rPr lang="en-US" sz="1200" b="1" dirty="0">
                          <a:effectLst/>
                        </a:rPr>
                        <a:t> Inheritance in Man (OMIM)</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Compendium of human genes and genetic phenotypes, data for &gt;16,000 human genes</a:t>
                      </a:r>
                      <a:endParaRPr lang="en-US" sz="900" b="1">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https://www.ncbi.nlm.nih.gov/omim/</a:t>
                      </a:r>
                      <a:endParaRPr lang="en-US" sz="900" b="1" dirty="0">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12"/>
                  </a:ext>
                </a:extLst>
              </a:tr>
              <a:tr h="370727">
                <a:tc>
                  <a:txBody>
                    <a:bodyPr/>
                    <a:lstStyle/>
                    <a:p>
                      <a:pPr marL="0" marR="0">
                        <a:lnSpc>
                          <a:spcPct val="115000"/>
                        </a:lnSpc>
                        <a:spcBef>
                          <a:spcPts val="0"/>
                        </a:spcBef>
                        <a:spcAft>
                          <a:spcPts val="0"/>
                        </a:spcAft>
                      </a:pPr>
                      <a:r>
                        <a:rPr lang="en-US" sz="1200" b="1" dirty="0">
                          <a:effectLst/>
                        </a:rPr>
                        <a:t>Pride</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Hundreds of millions of peptide mass spectra from 10’s of thousands of experiments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https://www.ebi.ac.uk/pride/archive/</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13"/>
                  </a:ext>
                </a:extLst>
              </a:tr>
              <a:tr h="370727">
                <a:tc>
                  <a:txBody>
                    <a:bodyPr/>
                    <a:lstStyle/>
                    <a:p>
                      <a:pPr marL="0" marR="0">
                        <a:lnSpc>
                          <a:spcPct val="115000"/>
                        </a:lnSpc>
                        <a:spcBef>
                          <a:spcPts val="0"/>
                        </a:spcBef>
                        <a:spcAft>
                          <a:spcPts val="0"/>
                        </a:spcAft>
                      </a:pPr>
                      <a:r>
                        <a:rPr lang="en-US" sz="1200" b="1" dirty="0" err="1">
                          <a:effectLst/>
                        </a:rPr>
                        <a:t>Reactome</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&gt;2K pathways involving &gt;10K human proteins, also other organisms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https://www.reactome.org/</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14"/>
                  </a:ext>
                </a:extLst>
              </a:tr>
              <a:tr h="370727">
                <a:tc>
                  <a:txBody>
                    <a:bodyPr/>
                    <a:lstStyle/>
                    <a:p>
                      <a:pPr marL="0" marR="0">
                        <a:lnSpc>
                          <a:spcPct val="115000"/>
                        </a:lnSpc>
                        <a:spcBef>
                          <a:spcPts val="0"/>
                        </a:spcBef>
                        <a:spcAft>
                          <a:spcPts val="0"/>
                        </a:spcAft>
                      </a:pPr>
                      <a:r>
                        <a:rPr lang="en-US" sz="1200" b="1" dirty="0">
                          <a:effectLst/>
                        </a:rPr>
                        <a:t>SGD</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~6,000 yeast genes, diverse associated data &amp; annotations</a:t>
                      </a:r>
                      <a:endParaRPr lang="en-US" sz="900" b="1">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https://www.yeastgenome.org/</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15"/>
                  </a:ext>
                </a:extLst>
              </a:tr>
              <a:tr h="370727">
                <a:tc>
                  <a:txBody>
                    <a:bodyPr/>
                    <a:lstStyle/>
                    <a:p>
                      <a:pPr marL="0" marR="0">
                        <a:lnSpc>
                          <a:spcPct val="115000"/>
                        </a:lnSpc>
                        <a:spcBef>
                          <a:spcPts val="0"/>
                        </a:spcBef>
                        <a:spcAft>
                          <a:spcPts val="0"/>
                        </a:spcAft>
                      </a:pPr>
                      <a:r>
                        <a:rPr lang="en-US" sz="1200" b="1" dirty="0" err="1">
                          <a:effectLst/>
                        </a:rPr>
                        <a:t>UniProtKB</a:t>
                      </a:r>
                      <a:r>
                        <a:rPr lang="en-US" sz="1200" b="1" dirty="0">
                          <a:effectLst/>
                        </a:rPr>
                        <a:t>/SWISS-PROT</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&gt;550K hand-curated sequence entries from &gt;9K organisms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https://www.uniprot.org/</a:t>
                      </a:r>
                      <a:endParaRPr lang="en-US" sz="900" b="1" dirty="0">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16"/>
                  </a:ext>
                </a:extLst>
              </a:tr>
            </a:tbl>
          </a:graphicData>
        </a:graphic>
      </p:graphicFrame>
    </p:spTree>
    <p:extLst>
      <p:ext uri="{BB962C8B-B14F-4D97-AF65-F5344CB8AC3E}">
        <p14:creationId xmlns:p14="http://schemas.microsoft.com/office/powerpoint/2010/main" val="293414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Table 19">
            <a:extLst>
              <a:ext uri="{FF2B5EF4-FFF2-40B4-BE49-F238E27FC236}">
                <a16:creationId xmlns:a16="http://schemas.microsoft.com/office/drawing/2014/main" id="{522F7FC7-D7A2-4AF7-9994-F57260BEE6B5}"/>
              </a:ext>
            </a:extLst>
          </p:cNvPr>
          <p:cNvGraphicFramePr>
            <a:graphicFrameLocks noGrp="1"/>
          </p:cNvGraphicFramePr>
          <p:nvPr>
            <p:extLst>
              <p:ext uri="{D42A27DB-BD31-4B8C-83A1-F6EECF244321}">
                <p14:modId xmlns:p14="http://schemas.microsoft.com/office/powerpoint/2010/main" val="4108966193"/>
              </p:ext>
            </p:extLst>
          </p:nvPr>
        </p:nvGraphicFramePr>
        <p:xfrm>
          <a:off x="2057400" y="76200"/>
          <a:ext cx="6946783" cy="6782439"/>
        </p:xfrm>
        <a:graphic>
          <a:graphicData uri="http://schemas.openxmlformats.org/drawingml/2006/table">
            <a:tbl>
              <a:tblPr>
                <a:tableStyleId>{5C22544A-7EE6-4342-B048-85BDC9FD1C3A}</a:tableStyleId>
              </a:tblPr>
              <a:tblGrid>
                <a:gridCol w="1872258">
                  <a:extLst>
                    <a:ext uri="{9D8B030D-6E8A-4147-A177-3AD203B41FA5}">
                      <a16:colId xmlns:a16="http://schemas.microsoft.com/office/drawing/2014/main" val="20000"/>
                    </a:ext>
                  </a:extLst>
                </a:gridCol>
                <a:gridCol w="2471142">
                  <a:extLst>
                    <a:ext uri="{9D8B030D-6E8A-4147-A177-3AD203B41FA5}">
                      <a16:colId xmlns:a16="http://schemas.microsoft.com/office/drawing/2014/main" val="20001"/>
                    </a:ext>
                  </a:extLst>
                </a:gridCol>
                <a:gridCol w="2603383">
                  <a:extLst>
                    <a:ext uri="{9D8B030D-6E8A-4147-A177-3AD203B41FA5}">
                      <a16:colId xmlns:a16="http://schemas.microsoft.com/office/drawing/2014/main" val="20002"/>
                    </a:ext>
                  </a:extLst>
                </a:gridCol>
              </a:tblGrid>
              <a:tr h="241185">
                <a:tc>
                  <a:txBody>
                    <a:bodyPr/>
                    <a:lstStyle/>
                    <a:p>
                      <a:pPr marL="0" marR="0" algn="ctr">
                        <a:lnSpc>
                          <a:spcPct val="115000"/>
                        </a:lnSpc>
                        <a:spcBef>
                          <a:spcPts val="0"/>
                        </a:spcBef>
                        <a:spcAft>
                          <a:spcPts val="0"/>
                        </a:spcAft>
                      </a:pPr>
                      <a:r>
                        <a:rPr lang="en-US" sz="900" b="1" dirty="0">
                          <a:effectLst/>
                        </a:rPr>
                        <a:t>Database</a:t>
                      </a:r>
                      <a:endParaRPr lang="en-US" sz="900" b="1" dirty="0">
                        <a:solidFill>
                          <a:srgbClr val="000000"/>
                        </a:solidFill>
                        <a:effectLst/>
                        <a:latin typeface="Calibri"/>
                        <a:ea typeface="Times New Roman"/>
                      </a:endParaRPr>
                    </a:p>
                  </a:txBody>
                  <a:tcPr marL="44702" marR="44702" marT="41390" marB="41390"/>
                </a:tc>
                <a:tc>
                  <a:txBody>
                    <a:bodyPr/>
                    <a:lstStyle/>
                    <a:p>
                      <a:pPr marL="0" marR="0" algn="ctr">
                        <a:lnSpc>
                          <a:spcPct val="115000"/>
                        </a:lnSpc>
                        <a:spcBef>
                          <a:spcPts val="0"/>
                        </a:spcBef>
                        <a:spcAft>
                          <a:spcPts val="0"/>
                        </a:spcAft>
                      </a:pPr>
                      <a:r>
                        <a:rPr lang="en-US" sz="900" b="1" dirty="0">
                          <a:effectLst/>
                        </a:rPr>
                        <a:t>Records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gn="ctr">
                        <a:lnSpc>
                          <a:spcPct val="115000"/>
                        </a:lnSpc>
                        <a:spcBef>
                          <a:spcPts val="0"/>
                        </a:spcBef>
                        <a:spcAft>
                          <a:spcPts val="0"/>
                        </a:spcAft>
                      </a:pPr>
                      <a:r>
                        <a:rPr lang="en-US" sz="900" b="1" dirty="0">
                          <a:effectLst/>
                        </a:rPr>
                        <a:t>Address</a:t>
                      </a:r>
                      <a:endParaRPr lang="en-US" sz="900" b="1" dirty="0">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0"/>
                  </a:ext>
                </a:extLst>
              </a:tr>
              <a:tr h="228773">
                <a:tc>
                  <a:txBody>
                    <a:bodyPr/>
                    <a:lstStyle/>
                    <a:p>
                      <a:pPr marL="0" marR="0">
                        <a:lnSpc>
                          <a:spcPct val="115000"/>
                        </a:lnSpc>
                        <a:spcBef>
                          <a:spcPts val="0"/>
                        </a:spcBef>
                        <a:spcAft>
                          <a:spcPts val="0"/>
                        </a:spcAft>
                      </a:pPr>
                      <a:r>
                        <a:rPr lang="en-US" sz="1200" b="1" dirty="0" err="1">
                          <a:effectLst/>
                        </a:rPr>
                        <a:t>BioGRID</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&gt;2 M protein interactions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https://thebiogrid.org</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1"/>
                  </a:ext>
                </a:extLst>
              </a:tr>
              <a:tr h="280301">
                <a:tc>
                  <a:txBody>
                    <a:bodyPr/>
                    <a:lstStyle/>
                    <a:p>
                      <a:pPr marL="0" marR="0">
                        <a:lnSpc>
                          <a:spcPct val="115000"/>
                        </a:lnSpc>
                        <a:spcBef>
                          <a:spcPts val="0"/>
                        </a:spcBef>
                        <a:spcAft>
                          <a:spcPts val="0"/>
                        </a:spcAft>
                      </a:pPr>
                      <a:r>
                        <a:rPr lang="en-US" sz="1200" b="1" dirty="0" err="1">
                          <a:effectLst/>
                        </a:rPr>
                        <a:t>EcoCyc</a:t>
                      </a:r>
                      <a:r>
                        <a:rPr lang="en-US" sz="1200" b="1" dirty="0">
                          <a:effectLst/>
                        </a:rPr>
                        <a:t>/</a:t>
                      </a:r>
                      <a:r>
                        <a:rPr lang="en-US" sz="1200" b="1" dirty="0" err="1">
                          <a:effectLst/>
                        </a:rPr>
                        <a:t>MetaCyc</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&gt;2,700 pathways from &gt;3,000 organisms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http://www.ecocyc.org, http://www.metacyc.org</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2"/>
                  </a:ext>
                </a:extLst>
              </a:tr>
              <a:tr h="422695">
                <a:tc>
                  <a:txBody>
                    <a:bodyPr/>
                    <a:lstStyle/>
                    <a:p>
                      <a:pPr marL="0" marR="0">
                        <a:lnSpc>
                          <a:spcPct val="115000"/>
                        </a:lnSpc>
                        <a:spcBef>
                          <a:spcPts val="0"/>
                        </a:spcBef>
                        <a:spcAft>
                          <a:spcPts val="0"/>
                        </a:spcAft>
                      </a:pPr>
                      <a:r>
                        <a:rPr lang="en-US" sz="1200" b="1" dirty="0" err="1">
                          <a:effectLst/>
                        </a:rPr>
                        <a:t>Ensembl</a:t>
                      </a:r>
                      <a:r>
                        <a:rPr lang="en-US" sz="1200" b="1" dirty="0">
                          <a:effectLst/>
                        </a:rPr>
                        <a:t> </a:t>
                      </a:r>
                      <a:r>
                        <a:rPr lang="en-US" sz="1200" b="1" dirty="0">
                          <a:solidFill>
                            <a:srgbClr val="FF0000"/>
                          </a:solidFill>
                          <a:effectLst/>
                        </a:rPr>
                        <a:t>(+ </a:t>
                      </a:r>
                      <a:r>
                        <a:rPr lang="en-US" sz="1200" b="1" dirty="0" err="1">
                          <a:solidFill>
                            <a:srgbClr val="FF0000"/>
                          </a:solidFill>
                          <a:effectLst/>
                        </a:rPr>
                        <a:t>BioMart</a:t>
                      </a:r>
                      <a:r>
                        <a:rPr lang="en-US" sz="1200" b="1" dirty="0">
                          <a:solidFill>
                            <a:srgbClr val="FF0000"/>
                          </a:solidFill>
                          <a:effectLst/>
                        </a:rPr>
                        <a:t> for easy sequence queries)</a:t>
                      </a:r>
                      <a:endParaRPr lang="en-US" sz="1200" b="1" dirty="0">
                        <a:solidFill>
                          <a:srgbClr val="FF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Major repository of DNA sequences, genomes, genes, proteins, and transcripts</a:t>
                      </a:r>
                      <a:endParaRPr lang="en-US" sz="900" b="1">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http://useast.ensembl.org/index.html</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3"/>
                  </a:ext>
                </a:extLst>
              </a:tr>
              <a:tr h="214815">
                <a:tc>
                  <a:txBody>
                    <a:bodyPr/>
                    <a:lstStyle/>
                    <a:p>
                      <a:pPr marL="0" marR="0">
                        <a:lnSpc>
                          <a:spcPct val="115000"/>
                        </a:lnSpc>
                        <a:spcBef>
                          <a:spcPts val="0"/>
                        </a:spcBef>
                        <a:spcAft>
                          <a:spcPts val="0"/>
                        </a:spcAft>
                      </a:pPr>
                      <a:r>
                        <a:rPr lang="en-US" sz="1200" b="1" dirty="0" err="1">
                          <a:effectLst/>
                        </a:rPr>
                        <a:t>Entrez</a:t>
                      </a:r>
                      <a:r>
                        <a:rPr lang="en-US" sz="1200" b="1" dirty="0">
                          <a:effectLst/>
                        </a:rPr>
                        <a:t> Genome</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Thousands of genome sequences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http://www.ncbi.nlm.nih.gov/genome?db=genome</a:t>
                      </a:r>
                      <a:endParaRPr lang="en-US" sz="900" b="1" dirty="0">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4"/>
                  </a:ext>
                </a:extLst>
              </a:tr>
              <a:tr h="214815">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200" b="1" dirty="0">
                          <a:effectLst/>
                        </a:rPr>
                        <a:t>Expression Atlas</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121K mRNA expression </a:t>
                      </a:r>
                      <a:r>
                        <a:rPr lang="en-US" sz="900" b="1" dirty="0" err="1">
                          <a:effectLst/>
                        </a:rPr>
                        <a:t>expts</a:t>
                      </a:r>
                      <a:r>
                        <a:rPr lang="en-US" sz="900" b="1" dirty="0">
                          <a:effectLst/>
                        </a:rPr>
                        <a:t> in 62 species</a:t>
                      </a:r>
                      <a:endParaRPr lang="en-US" sz="900" b="1" dirty="0">
                        <a:solidFill>
                          <a:srgbClr val="000000"/>
                        </a:solidFill>
                        <a:effectLst/>
                        <a:latin typeface="Times New Roman"/>
                        <a:ea typeface="Times New Roman"/>
                      </a:endParaRPr>
                    </a:p>
                  </a:txBody>
                  <a:tcPr marL="44702" marR="44702" marT="41390" marB="4139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900" b="1" dirty="0">
                          <a:effectLst/>
                        </a:rPr>
                        <a:t>https://ebi.ac.uk/gxa/home/</a:t>
                      </a:r>
                      <a:endParaRPr lang="en-US" sz="900" b="1" dirty="0">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4286505038"/>
                  </a:ext>
                </a:extLst>
              </a:tr>
              <a:tr h="370727">
                <a:tc>
                  <a:txBody>
                    <a:bodyPr/>
                    <a:lstStyle/>
                    <a:p>
                      <a:pPr marL="0" marR="0">
                        <a:lnSpc>
                          <a:spcPct val="115000"/>
                        </a:lnSpc>
                        <a:spcBef>
                          <a:spcPts val="0"/>
                        </a:spcBef>
                        <a:spcAft>
                          <a:spcPts val="0"/>
                        </a:spcAft>
                      </a:pPr>
                      <a:r>
                        <a:rPr lang="en-US" sz="1200" b="1" dirty="0" err="1">
                          <a:effectLst/>
                        </a:rPr>
                        <a:t>Genbank</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&gt;386 billion bases sequenced; &gt; 5 trillion bases as whole genome shotgun data</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https://www.ncbi.nlm.nih.gov/genbank/</a:t>
                      </a:r>
                      <a:endParaRPr lang="en-US" sz="900" b="1" dirty="0">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5"/>
                  </a:ext>
                </a:extLst>
              </a:tr>
              <a:tr h="370727">
                <a:tc>
                  <a:txBody>
                    <a:bodyPr/>
                    <a:lstStyle/>
                    <a:p>
                      <a:pPr marL="0" marR="0">
                        <a:lnSpc>
                          <a:spcPct val="115000"/>
                        </a:lnSpc>
                        <a:spcBef>
                          <a:spcPts val="0"/>
                        </a:spcBef>
                        <a:spcAft>
                          <a:spcPts val="0"/>
                        </a:spcAft>
                      </a:pPr>
                      <a:r>
                        <a:rPr lang="en-US" sz="1200" b="1" dirty="0">
                          <a:effectLst/>
                        </a:rPr>
                        <a:t>Gene Expression Omnibus (GEO)</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&gt;4 M mRNA or protein expression </a:t>
                      </a:r>
                      <a:r>
                        <a:rPr lang="en-US" sz="900" b="1" dirty="0" err="1">
                          <a:effectLst/>
                        </a:rPr>
                        <a:t>expts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http://www.ncbi.nlm.nih.gov/geo/</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6"/>
                  </a:ext>
                </a:extLst>
              </a:tr>
              <a:tr h="370727">
                <a:tc>
                  <a:txBody>
                    <a:bodyPr/>
                    <a:lstStyle/>
                    <a:p>
                      <a:pPr marL="0" marR="0">
                        <a:lnSpc>
                          <a:spcPct val="115000"/>
                        </a:lnSpc>
                        <a:spcBef>
                          <a:spcPts val="0"/>
                        </a:spcBef>
                        <a:spcAft>
                          <a:spcPts val="0"/>
                        </a:spcAft>
                      </a:pPr>
                      <a:r>
                        <a:rPr lang="en-US" sz="1200" b="1" dirty="0">
                          <a:effectLst/>
                        </a:rPr>
                        <a:t>Genomes Online Database (GOLD)</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&gt;150K genome sequences, many in progress</a:t>
                      </a:r>
                      <a:endParaRPr lang="en-US" sz="900" b="1">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https://gold.jgi.doe.gov/index</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7"/>
                  </a:ext>
                </a:extLst>
              </a:tr>
              <a:tr h="419633">
                <a:tc>
                  <a:txBody>
                    <a:bodyPr/>
                    <a:lstStyle/>
                    <a:p>
                      <a:pPr marL="0" marR="0">
                        <a:lnSpc>
                          <a:spcPct val="115000"/>
                        </a:lnSpc>
                        <a:spcBef>
                          <a:spcPts val="0"/>
                        </a:spcBef>
                        <a:spcAft>
                          <a:spcPts val="0"/>
                        </a:spcAft>
                      </a:pPr>
                      <a:r>
                        <a:rPr lang="en-US" sz="1200" b="1" dirty="0">
                          <a:effectLst/>
                        </a:rPr>
                        <a:t>Human Protein Atlas</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millions of high-res images of ~17K human proteins across tissues, cancers, &amp; cell lines</a:t>
                      </a:r>
                      <a:endParaRPr lang="en-US" sz="900" b="1">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http://www.proteinatlas.org/</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8"/>
                  </a:ext>
                </a:extLst>
              </a:tr>
              <a:tr h="431830">
                <a:tc>
                  <a:txBody>
                    <a:bodyPr/>
                    <a:lstStyle/>
                    <a:p>
                      <a:pPr marL="0" marR="0">
                        <a:lnSpc>
                          <a:spcPct val="115000"/>
                        </a:lnSpc>
                        <a:spcBef>
                          <a:spcPts val="0"/>
                        </a:spcBef>
                        <a:spcAft>
                          <a:spcPts val="0"/>
                        </a:spcAft>
                      </a:pPr>
                      <a:r>
                        <a:rPr lang="en-US" sz="1200" b="1" dirty="0">
                          <a:effectLst/>
                        </a:rPr>
                        <a:t>KEGG</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Most known pathways, in 538 graphical diagrams and &gt;6K organisms (</a:t>
                      </a:r>
                      <a:r>
                        <a:rPr lang="en-US" sz="900" b="1" i="1" dirty="0">
                          <a:effectLst/>
                        </a:rPr>
                        <a:t>via</a:t>
                      </a:r>
                      <a:r>
                        <a:rPr lang="en-US" sz="900" b="1" dirty="0">
                          <a:effectLst/>
                        </a:rPr>
                        <a:t> homology)</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http://www.genome.ad.jp/kegg/</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09"/>
                  </a:ext>
                </a:extLst>
              </a:tr>
              <a:tr h="228773">
                <a:tc>
                  <a:txBody>
                    <a:bodyPr/>
                    <a:lstStyle/>
                    <a:p>
                      <a:pPr marL="0" marR="0">
                        <a:lnSpc>
                          <a:spcPct val="115000"/>
                        </a:lnSpc>
                        <a:spcBef>
                          <a:spcPts val="0"/>
                        </a:spcBef>
                        <a:spcAft>
                          <a:spcPts val="0"/>
                        </a:spcAft>
                      </a:pPr>
                      <a:r>
                        <a:rPr lang="en-US" sz="1200" b="1" dirty="0">
                          <a:effectLst/>
                        </a:rPr>
                        <a:t>Medline / PubMed</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&gt;30 million references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https://www.ncbi.nlm.nih.gov/PubMed/</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10"/>
                  </a:ext>
                </a:extLst>
              </a:tr>
              <a:tr h="370727">
                <a:tc>
                  <a:txBody>
                    <a:bodyPr/>
                    <a:lstStyle/>
                    <a:p>
                      <a:pPr marL="0" marR="0">
                        <a:lnSpc>
                          <a:spcPct val="115000"/>
                        </a:lnSpc>
                        <a:spcBef>
                          <a:spcPts val="0"/>
                        </a:spcBef>
                        <a:spcAft>
                          <a:spcPts val="0"/>
                        </a:spcAft>
                      </a:pPr>
                      <a:r>
                        <a:rPr lang="en-US" sz="1200" b="1" dirty="0">
                          <a:effectLst/>
                        </a:rPr>
                        <a:t>Mouse Genome Informatics</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~20,000 mouse genes, diverse associated data &amp; annotations</a:t>
                      </a:r>
                      <a:endParaRPr lang="en-US" sz="900" b="1">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http://www.informatics.jax.org/</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11"/>
                  </a:ext>
                </a:extLst>
              </a:tr>
              <a:tr h="425394">
                <a:tc>
                  <a:txBody>
                    <a:bodyPr/>
                    <a:lstStyle/>
                    <a:p>
                      <a:pPr marL="0" marR="0">
                        <a:lnSpc>
                          <a:spcPct val="115000"/>
                        </a:lnSpc>
                        <a:spcBef>
                          <a:spcPts val="0"/>
                        </a:spcBef>
                        <a:spcAft>
                          <a:spcPts val="0"/>
                        </a:spcAft>
                      </a:pPr>
                      <a:r>
                        <a:rPr lang="en-US" sz="1200" b="1" dirty="0">
                          <a:effectLst/>
                        </a:rPr>
                        <a:t>Online </a:t>
                      </a:r>
                      <a:r>
                        <a:rPr lang="en-US" sz="1200" b="1" dirty="0" err="1">
                          <a:effectLst/>
                        </a:rPr>
                        <a:t>Mendelian</a:t>
                      </a:r>
                      <a:r>
                        <a:rPr lang="en-US" sz="1200" b="1" dirty="0">
                          <a:effectLst/>
                        </a:rPr>
                        <a:t> Inheritance in Man (OMIM)</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Compendium of human genes and genetic phenotypes, data for &gt;16,000 human genes</a:t>
                      </a:r>
                      <a:endParaRPr lang="en-US" sz="900" b="1">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https://www.ncbi.nlm.nih.gov/omim/</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12"/>
                  </a:ext>
                </a:extLst>
              </a:tr>
              <a:tr h="370727">
                <a:tc>
                  <a:txBody>
                    <a:bodyPr/>
                    <a:lstStyle/>
                    <a:p>
                      <a:pPr marL="0" marR="0">
                        <a:lnSpc>
                          <a:spcPct val="115000"/>
                        </a:lnSpc>
                        <a:spcBef>
                          <a:spcPts val="0"/>
                        </a:spcBef>
                        <a:spcAft>
                          <a:spcPts val="0"/>
                        </a:spcAft>
                      </a:pPr>
                      <a:r>
                        <a:rPr lang="en-US" sz="1200" b="1" dirty="0">
                          <a:effectLst/>
                        </a:rPr>
                        <a:t>Pride</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Hundreds of millions of peptide mass spectra from 10’s of thousands of experiments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https://www.ebi.ac.uk/pride/archive/</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13"/>
                  </a:ext>
                </a:extLst>
              </a:tr>
              <a:tr h="370727">
                <a:tc>
                  <a:txBody>
                    <a:bodyPr/>
                    <a:lstStyle/>
                    <a:p>
                      <a:pPr marL="0" marR="0">
                        <a:lnSpc>
                          <a:spcPct val="115000"/>
                        </a:lnSpc>
                        <a:spcBef>
                          <a:spcPts val="0"/>
                        </a:spcBef>
                        <a:spcAft>
                          <a:spcPts val="0"/>
                        </a:spcAft>
                      </a:pPr>
                      <a:r>
                        <a:rPr lang="en-US" sz="1200" b="1" dirty="0" err="1">
                          <a:effectLst/>
                        </a:rPr>
                        <a:t>Reactome</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&gt;2K pathways involving &gt;10K human proteins, also other organisms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https://www.reactome.org/</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14"/>
                  </a:ext>
                </a:extLst>
              </a:tr>
              <a:tr h="370727">
                <a:tc>
                  <a:txBody>
                    <a:bodyPr/>
                    <a:lstStyle/>
                    <a:p>
                      <a:pPr marL="0" marR="0">
                        <a:lnSpc>
                          <a:spcPct val="115000"/>
                        </a:lnSpc>
                        <a:spcBef>
                          <a:spcPts val="0"/>
                        </a:spcBef>
                        <a:spcAft>
                          <a:spcPts val="0"/>
                        </a:spcAft>
                      </a:pPr>
                      <a:r>
                        <a:rPr lang="en-US" sz="1200" b="1" dirty="0">
                          <a:effectLst/>
                        </a:rPr>
                        <a:t>SGD</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~6,000 yeast genes, diverse associated data &amp; annotations</a:t>
                      </a:r>
                      <a:endParaRPr lang="en-US" sz="900" b="1">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a:effectLst/>
                        </a:rPr>
                        <a:t>https://www.yeastgenome.org/</a:t>
                      </a:r>
                      <a:endParaRPr lang="en-US" sz="900" b="1">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15"/>
                  </a:ext>
                </a:extLst>
              </a:tr>
              <a:tr h="370727">
                <a:tc>
                  <a:txBody>
                    <a:bodyPr/>
                    <a:lstStyle/>
                    <a:p>
                      <a:pPr marL="0" marR="0">
                        <a:lnSpc>
                          <a:spcPct val="115000"/>
                        </a:lnSpc>
                        <a:spcBef>
                          <a:spcPts val="0"/>
                        </a:spcBef>
                        <a:spcAft>
                          <a:spcPts val="0"/>
                        </a:spcAft>
                      </a:pPr>
                      <a:r>
                        <a:rPr lang="en-US" sz="1200" b="1" dirty="0" err="1">
                          <a:effectLst/>
                        </a:rPr>
                        <a:t>UniProtKB</a:t>
                      </a:r>
                      <a:r>
                        <a:rPr lang="en-US" sz="1200" b="1" dirty="0">
                          <a:effectLst/>
                        </a:rPr>
                        <a:t>/SWISS-PROT</a:t>
                      </a:r>
                      <a:endParaRPr lang="en-US" sz="12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&gt;550K hand-curated sequence entries from &gt;9K organisms</a:t>
                      </a:r>
                      <a:endParaRPr lang="en-US" sz="900" b="1" dirty="0">
                        <a:solidFill>
                          <a:srgbClr val="000000"/>
                        </a:solidFill>
                        <a:effectLst/>
                        <a:latin typeface="Times New Roman"/>
                        <a:ea typeface="Times New Roman"/>
                      </a:endParaRPr>
                    </a:p>
                  </a:txBody>
                  <a:tcPr marL="44702" marR="44702" marT="41390" marB="41390"/>
                </a:tc>
                <a:tc>
                  <a:txBody>
                    <a:bodyPr/>
                    <a:lstStyle/>
                    <a:p>
                      <a:pPr marL="0" marR="0">
                        <a:lnSpc>
                          <a:spcPct val="115000"/>
                        </a:lnSpc>
                        <a:spcBef>
                          <a:spcPts val="0"/>
                        </a:spcBef>
                        <a:spcAft>
                          <a:spcPts val="0"/>
                        </a:spcAft>
                      </a:pPr>
                      <a:r>
                        <a:rPr lang="en-US" sz="900" b="1" dirty="0">
                          <a:effectLst/>
                        </a:rPr>
                        <a:t>https://www.uniprot.org/</a:t>
                      </a:r>
                      <a:endParaRPr lang="en-US" sz="900" b="1" dirty="0">
                        <a:solidFill>
                          <a:srgbClr val="000000"/>
                        </a:solidFill>
                        <a:effectLst/>
                        <a:latin typeface="Times New Roman"/>
                        <a:ea typeface="Times New Roman"/>
                      </a:endParaRPr>
                    </a:p>
                  </a:txBody>
                  <a:tcPr marL="44702" marR="44702" marT="41390" marB="41390"/>
                </a:tc>
                <a:extLst>
                  <a:ext uri="{0D108BD9-81ED-4DB2-BD59-A6C34878D82A}">
                    <a16:rowId xmlns:a16="http://schemas.microsoft.com/office/drawing/2014/main" val="10016"/>
                  </a:ext>
                </a:extLst>
              </a:tr>
            </a:tbl>
          </a:graphicData>
        </a:graphic>
      </p:graphicFrame>
      <p:sp>
        <p:nvSpPr>
          <p:cNvPr id="3" name="Text Box 12"/>
          <p:cNvSpPr txBox="1">
            <a:spLocks noChangeArrowheads="1"/>
          </p:cNvSpPr>
          <p:nvPr/>
        </p:nvSpPr>
        <p:spPr bwMode="auto">
          <a:xfrm>
            <a:off x="0" y="381000"/>
            <a:ext cx="2057400" cy="3416320"/>
          </a:xfrm>
          <a:prstGeom prst="rect">
            <a:avLst/>
          </a:prstGeom>
          <a:noFill/>
          <a:ln w="9525" algn="ctr">
            <a:noFill/>
            <a:miter lim="800000"/>
            <a:headEnd/>
            <a:tailEnd/>
          </a:ln>
          <a:effectLst/>
        </p:spPr>
        <p:txBody>
          <a:bodyPr wrap="square">
            <a:spAutoFit/>
          </a:bodyPr>
          <a:lstStyle/>
          <a:p>
            <a:pPr>
              <a:defRPr/>
            </a:pPr>
            <a:r>
              <a:rPr lang="en-US" sz="2400" b="1" dirty="0">
                <a:effectLst>
                  <a:outerShdw blurRad="38100" dist="38100" dir="2700000" algn="tl">
                    <a:srgbClr val="C0C0C0"/>
                  </a:outerShdw>
                </a:effectLst>
                <a:latin typeface="Calibri" pitchFamily="34" charset="0"/>
              </a:rPr>
              <a:t>Just some of the resources available for bioinformatics </a:t>
            </a:r>
          </a:p>
          <a:p>
            <a:pPr>
              <a:defRPr/>
            </a:pPr>
            <a:endParaRPr lang="en-US" sz="2400" b="1" dirty="0">
              <a:effectLst>
                <a:outerShdw blurRad="38100" dist="38100" dir="2700000" algn="tl">
                  <a:srgbClr val="C0C0C0"/>
                </a:outerShdw>
              </a:effectLst>
              <a:latin typeface="Calibri" pitchFamily="34" charset="0"/>
            </a:endParaRPr>
          </a:p>
          <a:p>
            <a:pPr>
              <a:defRPr/>
            </a:pPr>
            <a:r>
              <a:rPr lang="en-US" sz="2400" b="1" dirty="0">
                <a:effectLst>
                  <a:outerShdw blurRad="38100" dist="38100" dir="2700000" algn="tl">
                    <a:srgbClr val="C0C0C0"/>
                  </a:outerShdw>
                </a:effectLst>
                <a:latin typeface="Calibri" pitchFamily="34" charset="0"/>
              </a:rPr>
              <a:t>Think of these as the raw data for new discoveries</a:t>
            </a:r>
          </a:p>
        </p:txBody>
      </p:sp>
      <p:sp>
        <p:nvSpPr>
          <p:cNvPr id="4" name="Rectangle 1"/>
          <p:cNvSpPr>
            <a:spLocks noChangeArrowheads="1"/>
          </p:cNvSpPr>
          <p:nvPr/>
        </p:nvSpPr>
        <p:spPr bwMode="auto">
          <a:xfrm>
            <a:off x="2187575" y="106362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endParaRPr kumimoji="0" lang="en-US" sz="1800" b="0" i="0" u="none" strike="noStrike" cap="none" normalizeH="0" baseline="0">
              <a:ln>
                <a:noFill/>
              </a:ln>
              <a:solidFill>
                <a:schemeClr val="tx1"/>
              </a:solidFill>
              <a:effectLst/>
              <a:latin typeface="Arial" pitchFamily="34" charset="0"/>
              <a:cs typeface="Arial" pitchFamily="34" charset="0"/>
            </a:endParaRPr>
          </a:p>
        </p:txBody>
      </p:sp>
      <p:grpSp>
        <p:nvGrpSpPr>
          <p:cNvPr id="5" name="Group 4"/>
          <p:cNvGrpSpPr/>
          <p:nvPr/>
        </p:nvGrpSpPr>
        <p:grpSpPr>
          <a:xfrm>
            <a:off x="4876800" y="127337"/>
            <a:ext cx="3907172" cy="1015663"/>
            <a:chOff x="4876800" y="58448"/>
            <a:chExt cx="3907172" cy="1015663"/>
          </a:xfrm>
        </p:grpSpPr>
        <p:sp>
          <p:nvSpPr>
            <p:cNvPr id="6" name="TextBox 5"/>
            <p:cNvSpPr txBox="1"/>
            <p:nvPr/>
          </p:nvSpPr>
          <p:spPr>
            <a:xfrm>
              <a:off x="5316872" y="58448"/>
              <a:ext cx="3467100" cy="1015663"/>
            </a:xfrm>
            <a:prstGeom prst="rect">
              <a:avLst/>
            </a:prstGeom>
            <a:solidFill>
              <a:schemeClr val="bg1"/>
            </a:solidFill>
            <a:ln w="25400">
              <a:solidFill>
                <a:srgbClr val="FF0000"/>
              </a:solidFill>
            </a:ln>
          </p:spPr>
          <p:txBody>
            <a:bodyPr wrap="square" rtlCol="0">
              <a:spAutoFit/>
            </a:bodyPr>
            <a:lstStyle/>
            <a:p>
              <a:pPr algn="ctr"/>
              <a:r>
                <a:rPr lang="en-US" sz="2000" dirty="0" err="1"/>
                <a:t>Biogrid</a:t>
              </a:r>
              <a:r>
                <a:rPr lang="en-US" sz="2000" dirty="0"/>
                <a:t> has &gt;2 M protein-protein interactions (https://thebiogrid.org/)</a:t>
              </a:r>
            </a:p>
          </p:txBody>
        </p:sp>
        <p:cxnSp>
          <p:nvCxnSpPr>
            <p:cNvPr id="7" name="Straight Arrow Connector 6"/>
            <p:cNvCxnSpPr>
              <a:cxnSpLocks/>
              <a:stCxn id="6" idx="1"/>
            </p:cNvCxnSpPr>
            <p:nvPr/>
          </p:nvCxnSpPr>
          <p:spPr>
            <a:xfrm flipH="1" flipV="1">
              <a:off x="4876800" y="464511"/>
              <a:ext cx="440072" cy="101769"/>
            </a:xfrm>
            <a:prstGeom prst="straightConnector1">
              <a:avLst/>
            </a:prstGeom>
            <a:ln w="254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a:off x="5410200" y="1569184"/>
            <a:ext cx="3588866" cy="1631216"/>
            <a:chOff x="5450359" y="1295400"/>
            <a:chExt cx="3588866" cy="1631216"/>
          </a:xfrm>
        </p:grpSpPr>
        <p:sp>
          <p:nvSpPr>
            <p:cNvPr id="9" name="TextBox 8"/>
            <p:cNvSpPr txBox="1"/>
            <p:nvPr/>
          </p:nvSpPr>
          <p:spPr>
            <a:xfrm>
              <a:off x="6448425" y="1295400"/>
              <a:ext cx="2590800" cy="1631216"/>
            </a:xfrm>
            <a:prstGeom prst="rect">
              <a:avLst/>
            </a:prstGeom>
            <a:solidFill>
              <a:schemeClr val="bg1"/>
            </a:solidFill>
            <a:ln w="25400">
              <a:solidFill>
                <a:srgbClr val="FF0000"/>
              </a:solidFill>
            </a:ln>
          </p:spPr>
          <p:txBody>
            <a:bodyPr wrap="square" rtlCol="0">
              <a:spAutoFit/>
            </a:bodyPr>
            <a:lstStyle/>
            <a:p>
              <a:pPr algn="ctr"/>
              <a:r>
                <a:rPr lang="en-US" sz="2000" dirty="0"/>
                <a:t>GEO has millions of experiments, each measuring 1000’s of mRNA or protein abundances</a:t>
              </a:r>
            </a:p>
          </p:txBody>
        </p:sp>
        <p:cxnSp>
          <p:nvCxnSpPr>
            <p:cNvPr id="10" name="Straight Arrow Connector 9"/>
            <p:cNvCxnSpPr/>
            <p:nvPr/>
          </p:nvCxnSpPr>
          <p:spPr>
            <a:xfrm flipH="1">
              <a:off x="5450359" y="1957119"/>
              <a:ext cx="998066" cy="251126"/>
            </a:xfrm>
            <a:prstGeom prst="straightConnector1">
              <a:avLst/>
            </a:prstGeom>
            <a:ln w="254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grpSp>
      <p:grpSp>
        <p:nvGrpSpPr>
          <p:cNvPr id="11" name="Group 10"/>
          <p:cNvGrpSpPr/>
          <p:nvPr/>
        </p:nvGrpSpPr>
        <p:grpSpPr>
          <a:xfrm>
            <a:off x="3505200" y="5334000"/>
            <a:ext cx="5341466" cy="1323439"/>
            <a:chOff x="5164472" y="4771266"/>
            <a:chExt cx="5341466" cy="1323439"/>
          </a:xfrm>
        </p:grpSpPr>
        <p:sp>
          <p:nvSpPr>
            <p:cNvPr id="12" name="TextBox 11"/>
            <p:cNvSpPr txBox="1"/>
            <p:nvPr/>
          </p:nvSpPr>
          <p:spPr>
            <a:xfrm>
              <a:off x="6076950" y="4771266"/>
              <a:ext cx="4428988" cy="1323439"/>
            </a:xfrm>
            <a:prstGeom prst="rect">
              <a:avLst/>
            </a:prstGeom>
            <a:solidFill>
              <a:schemeClr val="bg1"/>
            </a:solidFill>
            <a:ln w="25400">
              <a:solidFill>
                <a:srgbClr val="FF0000"/>
              </a:solidFill>
            </a:ln>
          </p:spPr>
          <p:txBody>
            <a:bodyPr wrap="square" rtlCol="0">
              <a:spAutoFit/>
            </a:bodyPr>
            <a:lstStyle/>
            <a:p>
              <a:pPr algn="ctr"/>
              <a:r>
                <a:rPr lang="en-US" sz="2000" dirty="0" err="1"/>
                <a:t>Uniprot</a:t>
              </a:r>
              <a:r>
                <a:rPr lang="en-US" sz="2000" dirty="0"/>
                <a:t> = a frequent</a:t>
              </a:r>
            </a:p>
            <a:p>
              <a:pPr algn="ctr"/>
              <a:r>
                <a:rPr lang="en-US" sz="2000" dirty="0"/>
                <a:t>first step to learn about genes.  </a:t>
              </a:r>
              <a:r>
                <a:rPr lang="en-US" sz="2000" b="1" dirty="0">
                  <a:solidFill>
                    <a:srgbClr val="FF0000"/>
                  </a:solidFill>
                </a:rPr>
                <a:t>Also</a:t>
              </a:r>
              <a:r>
                <a:rPr lang="en-US" sz="2000" b="1" u="sng" dirty="0">
                  <a:solidFill>
                    <a:srgbClr val="FF0000"/>
                  </a:solidFill>
                </a:rPr>
                <a:t> amazingly useful</a:t>
              </a:r>
              <a:r>
                <a:rPr lang="en-US" sz="2000" b="1" dirty="0">
                  <a:solidFill>
                    <a:srgbClr val="FF0000"/>
                  </a:solidFill>
                </a:rPr>
                <a:t> for interconverting IDs and linking to other resources</a:t>
              </a:r>
              <a:endParaRPr lang="en-US" sz="2000" dirty="0"/>
            </a:p>
          </p:txBody>
        </p:sp>
        <p:cxnSp>
          <p:nvCxnSpPr>
            <p:cNvPr id="13" name="Straight Arrow Connector 12"/>
            <p:cNvCxnSpPr>
              <a:cxnSpLocks/>
            </p:cNvCxnSpPr>
            <p:nvPr/>
          </p:nvCxnSpPr>
          <p:spPr>
            <a:xfrm flipH="1">
              <a:off x="5164472" y="5499928"/>
              <a:ext cx="912478" cy="490538"/>
            </a:xfrm>
            <a:prstGeom prst="straightConnector1">
              <a:avLst/>
            </a:prstGeom>
            <a:ln w="254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grpSp>
      <p:grpSp>
        <p:nvGrpSpPr>
          <p:cNvPr id="14" name="Group 13"/>
          <p:cNvGrpSpPr/>
          <p:nvPr/>
        </p:nvGrpSpPr>
        <p:grpSpPr>
          <a:xfrm>
            <a:off x="5638800" y="3705761"/>
            <a:ext cx="3371850" cy="1323439"/>
            <a:chOff x="5638800" y="3300680"/>
            <a:chExt cx="3371850" cy="1323439"/>
          </a:xfrm>
        </p:grpSpPr>
        <p:sp>
          <p:nvSpPr>
            <p:cNvPr id="15" name="TextBox 14"/>
            <p:cNvSpPr txBox="1"/>
            <p:nvPr/>
          </p:nvSpPr>
          <p:spPr>
            <a:xfrm>
              <a:off x="6610350" y="3300680"/>
              <a:ext cx="2400300" cy="1323439"/>
            </a:xfrm>
            <a:prstGeom prst="rect">
              <a:avLst/>
            </a:prstGeom>
            <a:solidFill>
              <a:schemeClr val="bg1"/>
            </a:solidFill>
            <a:ln w="25400">
              <a:solidFill>
                <a:srgbClr val="FF0000"/>
              </a:solidFill>
            </a:ln>
          </p:spPr>
          <p:txBody>
            <a:bodyPr wrap="square" rtlCol="0">
              <a:spAutoFit/>
            </a:bodyPr>
            <a:lstStyle/>
            <a:p>
              <a:pPr algn="ctr"/>
              <a:r>
                <a:rPr lang="en-US" sz="2000" dirty="0"/>
                <a:t>OMIM = the most important resource for human genetic disease</a:t>
              </a:r>
            </a:p>
          </p:txBody>
        </p:sp>
        <p:cxnSp>
          <p:nvCxnSpPr>
            <p:cNvPr id="16" name="Straight Arrow Connector 15"/>
            <p:cNvCxnSpPr/>
            <p:nvPr/>
          </p:nvCxnSpPr>
          <p:spPr>
            <a:xfrm flipH="1">
              <a:off x="5638800" y="4267200"/>
              <a:ext cx="971550" cy="349852"/>
            </a:xfrm>
            <a:prstGeom prst="straightConnector1">
              <a:avLst/>
            </a:prstGeom>
            <a:ln w="254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grpSp>
      <p:grpSp>
        <p:nvGrpSpPr>
          <p:cNvPr id="17" name="Group 16"/>
          <p:cNvGrpSpPr/>
          <p:nvPr/>
        </p:nvGrpSpPr>
        <p:grpSpPr>
          <a:xfrm>
            <a:off x="3276600" y="3172361"/>
            <a:ext cx="3009900" cy="1323439"/>
            <a:chOff x="4406342" y="2783175"/>
            <a:chExt cx="3009900" cy="1323439"/>
          </a:xfrm>
        </p:grpSpPr>
        <p:sp>
          <p:nvSpPr>
            <p:cNvPr id="18" name="TextBox 17"/>
            <p:cNvSpPr txBox="1"/>
            <p:nvPr/>
          </p:nvSpPr>
          <p:spPr>
            <a:xfrm>
              <a:off x="5015942" y="2783175"/>
              <a:ext cx="2400300" cy="1323439"/>
            </a:xfrm>
            <a:prstGeom prst="rect">
              <a:avLst/>
            </a:prstGeom>
            <a:solidFill>
              <a:schemeClr val="bg1"/>
            </a:solidFill>
            <a:ln w="25400">
              <a:solidFill>
                <a:srgbClr val="FF0000"/>
              </a:solidFill>
            </a:ln>
          </p:spPr>
          <p:txBody>
            <a:bodyPr wrap="square" rtlCol="0">
              <a:spAutoFit/>
            </a:bodyPr>
            <a:lstStyle/>
            <a:p>
              <a:pPr algn="ctr"/>
              <a:r>
                <a:rPr lang="en-US" sz="2000" dirty="0"/>
                <a:t>Medline has &gt;30 million research articles, many with complete text online</a:t>
              </a:r>
            </a:p>
          </p:txBody>
        </p:sp>
        <p:cxnSp>
          <p:nvCxnSpPr>
            <p:cNvPr id="19" name="Straight Arrow Connector 18"/>
            <p:cNvCxnSpPr>
              <a:stCxn id="18" idx="1"/>
            </p:cNvCxnSpPr>
            <p:nvPr/>
          </p:nvCxnSpPr>
          <p:spPr>
            <a:xfrm flipH="1">
              <a:off x="4406342" y="3444895"/>
              <a:ext cx="609600" cy="316873"/>
            </a:xfrm>
            <a:prstGeom prst="straightConnector1">
              <a:avLst/>
            </a:prstGeom>
            <a:ln w="254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34064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92" y="2322823"/>
            <a:ext cx="9157251" cy="1077218"/>
          </a:xfrm>
          <a:prstGeom prst="rect">
            <a:avLst/>
          </a:prstGeom>
          <a:noFill/>
        </p:spPr>
        <p:txBody>
          <a:bodyPr wrap="none" rtlCol="0">
            <a:spAutoFit/>
          </a:bodyPr>
          <a:lstStyle/>
          <a:p>
            <a:pPr algn="ctr"/>
            <a:r>
              <a:rPr lang="en-US" sz="3200" dirty="0"/>
              <a:t>Live demo </a:t>
            </a:r>
            <a:r>
              <a:rPr lang="en-US" sz="3200" dirty="0" err="1"/>
              <a:t>Ensembl</a:t>
            </a:r>
            <a:r>
              <a:rPr lang="en-US" sz="3200" dirty="0"/>
              <a:t>-&gt;</a:t>
            </a:r>
            <a:r>
              <a:rPr lang="en-US" sz="3200" dirty="0" err="1"/>
              <a:t>BioMart</a:t>
            </a:r>
            <a:r>
              <a:rPr lang="en-US" sz="3200" dirty="0"/>
              <a:t>-&gt;filter for [IPR031588﻿],</a:t>
            </a:r>
          </a:p>
          <a:p>
            <a:pPr algn="ctr"/>
            <a:r>
              <a:rPr lang="en-US" sz="3200" dirty="0"/>
              <a:t>OMIM, </a:t>
            </a:r>
            <a:r>
              <a:rPr lang="en-US" sz="3200" dirty="0" err="1"/>
              <a:t>Reactome</a:t>
            </a:r>
            <a:r>
              <a:rPr lang="en-US" sz="3200" dirty="0"/>
              <a:t>, Human Protein Atlas</a:t>
            </a:r>
          </a:p>
        </p:txBody>
      </p:sp>
    </p:spTree>
    <p:extLst>
      <p:ext uri="{BB962C8B-B14F-4D97-AF65-F5344CB8AC3E}">
        <p14:creationId xmlns:p14="http://schemas.microsoft.com/office/powerpoint/2010/main" val="1626786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774357"/>
            <a:ext cx="7848600" cy="2677656"/>
          </a:xfrm>
          <a:prstGeom prst="rect">
            <a:avLst/>
          </a:prstGeom>
        </p:spPr>
        <p:txBody>
          <a:bodyPr wrap="square">
            <a:spAutoFit/>
          </a:bodyPr>
          <a:lstStyle/>
          <a:p>
            <a:r>
              <a:rPr lang="en-US" sz="2400" b="1" dirty="0"/>
              <a:t>It’s nice to know that all of this exists, but ideally, you’d like to be able to so something constructive with the data.  </a:t>
            </a:r>
          </a:p>
          <a:p>
            <a:endParaRPr lang="en-US" sz="2400" b="1" dirty="0"/>
          </a:p>
          <a:p>
            <a:r>
              <a:rPr lang="en-US" sz="2400" b="1" dirty="0"/>
              <a:t>That means getting the data inside your own programs.  </a:t>
            </a:r>
          </a:p>
          <a:p>
            <a:endParaRPr lang="en-US" sz="2400" b="1" dirty="0"/>
          </a:p>
          <a:p>
            <a:r>
              <a:rPr lang="en-US" sz="2400" b="1" dirty="0"/>
              <a:t>All of these databases let you download data in big batches, but this isn’t always the case, so….</a:t>
            </a:r>
          </a:p>
        </p:txBody>
      </p:sp>
    </p:spTree>
    <p:extLst>
      <p:ext uri="{BB962C8B-B14F-4D97-AF65-F5344CB8AC3E}">
        <p14:creationId xmlns:p14="http://schemas.microsoft.com/office/powerpoint/2010/main" val="1899742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47816"/>
            <a:ext cx="8305800" cy="5632311"/>
          </a:xfrm>
          <a:prstGeom prst="rect">
            <a:avLst/>
          </a:prstGeom>
        </p:spPr>
        <p:txBody>
          <a:bodyPr wrap="square">
            <a:spAutoFit/>
          </a:bodyPr>
          <a:lstStyle/>
          <a:p>
            <a:r>
              <a:rPr lang="en-US" sz="2400" b="1" dirty="0"/>
              <a:t>Let’s empower your Python scripts to grab data from the web.  </a:t>
            </a:r>
          </a:p>
          <a:p>
            <a:endParaRPr lang="en-US" sz="2400" dirty="0"/>
          </a:p>
          <a:p>
            <a:r>
              <a:rPr lang="en-US" sz="2400" dirty="0"/>
              <a:t>We’ll use Python </a:t>
            </a:r>
            <a:r>
              <a:rPr lang="en-US" sz="2400" u="sng" dirty="0"/>
              <a:t>library/module</a:t>
            </a:r>
            <a:r>
              <a:rPr lang="en-US" sz="2400" dirty="0"/>
              <a:t> = an optional, specialized set of Python methods</a:t>
            </a:r>
          </a:p>
          <a:p>
            <a:endParaRPr lang="en-US" sz="2400" dirty="0"/>
          </a:p>
          <a:p>
            <a:r>
              <a:rPr lang="en-US" sz="2400" dirty="0"/>
              <a:t>This particular Python module is called </a:t>
            </a:r>
            <a:r>
              <a:rPr lang="en-US" sz="2400" b="1" i="1" dirty="0" err="1"/>
              <a:t>urllib</a:t>
            </a:r>
            <a:r>
              <a:rPr lang="en-US" sz="2400" dirty="0"/>
              <a:t> (Py3) or</a:t>
            </a:r>
            <a:r>
              <a:rPr lang="en-US" sz="2400" b="1" i="1" dirty="0"/>
              <a:t> urllib2 </a:t>
            </a:r>
            <a:r>
              <a:rPr lang="en-US" sz="2400" dirty="0"/>
              <a:t>(Py2) </a:t>
            </a:r>
          </a:p>
          <a:p>
            <a:endParaRPr lang="en-US" sz="2400" dirty="0"/>
          </a:p>
          <a:p>
            <a:r>
              <a:rPr lang="en-US" sz="2400" dirty="0" err="1"/>
              <a:t>urllib</a:t>
            </a:r>
            <a:r>
              <a:rPr lang="en-US" sz="2400" dirty="0"/>
              <a:t>/urllib2 is:</a:t>
            </a:r>
          </a:p>
          <a:p>
            <a:pPr marL="285750" indent="-285750">
              <a:buFont typeface="Arial" pitchFamily="34" charset="0"/>
              <a:buChar char="•"/>
            </a:pPr>
            <a:r>
              <a:rPr lang="en-US" sz="2400" dirty="0"/>
              <a:t>A collection of programs/tools to let you to surf the web from inside your programs.  </a:t>
            </a:r>
          </a:p>
          <a:p>
            <a:pPr marL="285750" indent="-285750">
              <a:buFont typeface="Arial" pitchFamily="34" charset="0"/>
              <a:buChar char="•"/>
            </a:pPr>
            <a:r>
              <a:rPr lang="en-US" sz="2400" dirty="0"/>
              <a:t>Much more powerful than the simple tasks we’ll do with it.  </a:t>
            </a:r>
          </a:p>
          <a:p>
            <a:pPr marL="285750" indent="-285750">
              <a:buFont typeface="Arial" pitchFamily="34" charset="0"/>
              <a:buChar char="•"/>
            </a:pPr>
            <a:r>
              <a:rPr lang="en-US" sz="2400" dirty="0"/>
              <a:t>More details: </a:t>
            </a:r>
            <a:r>
              <a:rPr lang="en-US" sz="2400" dirty="0">
                <a:hlinkClick r:id="rId2"/>
              </a:rPr>
              <a:t>https://docs.python.org/3.8/library/urllib.request.html</a:t>
            </a:r>
            <a:endParaRPr lang="en-US" sz="2400" dirty="0"/>
          </a:p>
          <a:p>
            <a:r>
              <a:rPr lang="en-US" sz="2400" dirty="0"/>
              <a:t>    or </a:t>
            </a:r>
            <a:r>
              <a:rPr lang="en-US" sz="2400" u="sng" dirty="0">
                <a:hlinkClick r:id="rId3"/>
              </a:rPr>
              <a:t>http://docs.python.org/2/library/urllib2.html</a:t>
            </a:r>
            <a:endParaRPr lang="en-US" sz="2400" dirty="0"/>
          </a:p>
          <a:p>
            <a:r>
              <a:rPr lang="en-US" sz="2400" dirty="0"/>
              <a:t> </a:t>
            </a:r>
          </a:p>
        </p:txBody>
      </p:sp>
    </p:spTree>
    <p:extLst>
      <p:ext uri="{BB962C8B-B14F-4D97-AF65-F5344CB8AC3E}">
        <p14:creationId xmlns:p14="http://schemas.microsoft.com/office/powerpoint/2010/main" val="36524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762000"/>
            <a:ext cx="8305800" cy="4524315"/>
          </a:xfrm>
          <a:prstGeom prst="rect">
            <a:avLst/>
          </a:prstGeom>
        </p:spPr>
        <p:txBody>
          <a:bodyPr wrap="square">
            <a:spAutoFit/>
          </a:bodyPr>
          <a:lstStyle/>
          <a:p>
            <a:r>
              <a:rPr lang="en-US" sz="2400" b="1" dirty="0"/>
              <a:t>The basic idea:</a:t>
            </a:r>
          </a:p>
          <a:p>
            <a:endParaRPr lang="en-US" sz="2400" dirty="0"/>
          </a:p>
          <a:p>
            <a:r>
              <a:rPr lang="en-US" sz="2400" dirty="0"/>
              <a:t>We first set up a “request” by opening a connection to the URL.</a:t>
            </a:r>
          </a:p>
          <a:p>
            <a:endParaRPr lang="en-US" sz="2400" dirty="0"/>
          </a:p>
          <a:p>
            <a:r>
              <a:rPr lang="en-US" sz="2400" dirty="0"/>
              <a:t>We then save the response in a variable and print it. </a:t>
            </a:r>
          </a:p>
          <a:p>
            <a:endParaRPr lang="en-US" sz="2400" dirty="0"/>
          </a:p>
          <a:p>
            <a:r>
              <a:rPr lang="en-US" sz="2400" dirty="0"/>
              <a:t>If it can’t connect to the site, it’ll print out a helpful error message instead of the page.</a:t>
            </a:r>
          </a:p>
          <a:p>
            <a:endParaRPr lang="en-US" sz="2400" dirty="0"/>
          </a:p>
          <a:p>
            <a:endParaRPr lang="en-US" sz="2400" dirty="0"/>
          </a:p>
          <a:p>
            <a:endParaRPr lang="en-US" sz="2400" dirty="0"/>
          </a:p>
          <a:p>
            <a:r>
              <a:rPr lang="en-US" sz="2400" dirty="0"/>
              <a:t>You can more or less use the commands in a cookbook fashion….</a:t>
            </a:r>
          </a:p>
        </p:txBody>
      </p:sp>
    </p:spTree>
    <p:extLst>
      <p:ext uri="{BB962C8B-B14F-4D97-AF65-F5344CB8AC3E}">
        <p14:creationId xmlns:p14="http://schemas.microsoft.com/office/powerpoint/2010/main" val="3019043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1417</TotalTime>
  <Words>3050</Words>
  <Application>Microsoft Office PowerPoint</Application>
  <PresentationFormat>On-screen Show (4:3)</PresentationFormat>
  <Paragraphs>419</Paragraphs>
  <Slides>21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Edward Marcotte</dc:creator>
  <cp:lastModifiedBy>Marcotte</cp:lastModifiedBy>
  <cp:revision>68</cp:revision>
  <cp:lastPrinted>2020-02-10T23:43:09Z</cp:lastPrinted>
  <dcterms:created xsi:type="dcterms:W3CDTF">2014-01-13T19:44:00Z</dcterms:created>
  <dcterms:modified xsi:type="dcterms:W3CDTF">2021-02-09T16:28:23Z</dcterms:modified>
</cp:coreProperties>
</file>