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0" r:id="rId2"/>
    <p:sldId id="262" r:id="rId3"/>
    <p:sldId id="263" r:id="rId4"/>
    <p:sldId id="264" r:id="rId5"/>
    <p:sldId id="265" r:id="rId6"/>
    <p:sldId id="266" r:id="rId7"/>
    <p:sldId id="267" r:id="rId8"/>
    <p:sldId id="256" r:id="rId9"/>
    <p:sldId id="257" r:id="rId10"/>
    <p:sldId id="258" r:id="rId11"/>
    <p:sldId id="259" r:id="rId12"/>
    <p:sldId id="268" r:id="rId13"/>
    <p:sldId id="280" r:id="rId14"/>
    <p:sldId id="284" r:id="rId15"/>
    <p:sldId id="287" r:id="rId16"/>
    <p:sldId id="286" r:id="rId17"/>
    <p:sldId id="288" r:id="rId18"/>
    <p:sldId id="271" r:id="rId19"/>
    <p:sldId id="272" r:id="rId20"/>
    <p:sldId id="270" r:id="rId21"/>
    <p:sldId id="273" r:id="rId22"/>
    <p:sldId id="274" r:id="rId23"/>
    <p:sldId id="277" r:id="rId24"/>
    <p:sldId id="276" r:id="rId25"/>
    <p:sldId id="261" r:id="rId26"/>
    <p:sldId id="278" r:id="rId27"/>
    <p:sldId id="269"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114" d="100"/>
          <a:sy n="114" d="100"/>
        </p:scale>
        <p:origin x="570" y="12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4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A501C5B3-1282-4968-86CF-069207FFCF4D}" type="slidenum">
              <a:rPr lang="en-US" smtClean="0"/>
              <a:t>‹#›</a:t>
            </a:fld>
            <a:endParaRPr lang="en-US"/>
          </a:p>
        </p:txBody>
      </p:sp>
    </p:spTree>
    <p:extLst>
      <p:ext uri="{BB962C8B-B14F-4D97-AF65-F5344CB8AC3E}">
        <p14:creationId xmlns:p14="http://schemas.microsoft.com/office/powerpoint/2010/main" val="192799782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a:defRPr sz="1200"/>
            </a:lvl1pPr>
          </a:lstStyle>
          <a:p>
            <a:fld id="{85507B79-B056-40BA-AFA7-A25A09F55CD5}" type="slidenum">
              <a:rPr lang="en-US" smtClean="0"/>
              <a:t>‹#›</a:t>
            </a:fld>
            <a:endParaRPr lang="en-US"/>
          </a:p>
        </p:txBody>
      </p:sp>
    </p:spTree>
    <p:extLst>
      <p:ext uri="{BB962C8B-B14F-4D97-AF65-F5344CB8AC3E}">
        <p14:creationId xmlns:p14="http://schemas.microsoft.com/office/powerpoint/2010/main" val="213360916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85507B79-B056-40BA-AFA7-A25A09F55CD5}" type="slidenum">
              <a:rPr lang="en-US" smtClean="0"/>
              <a:t>1</a:t>
            </a:fld>
            <a:endParaRPr lang="en-US"/>
          </a:p>
        </p:txBody>
      </p:sp>
    </p:spTree>
    <p:extLst>
      <p:ext uri="{BB962C8B-B14F-4D97-AF65-F5344CB8AC3E}">
        <p14:creationId xmlns:p14="http://schemas.microsoft.com/office/powerpoint/2010/main" val="1645715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5507B79-B056-40BA-AFA7-A25A09F55CD5}" type="slidenum">
              <a:rPr lang="en-US" smtClean="0"/>
              <a:t>7</a:t>
            </a:fld>
            <a:endParaRPr lang="en-US"/>
          </a:p>
        </p:txBody>
      </p:sp>
    </p:spTree>
    <p:extLst>
      <p:ext uri="{BB962C8B-B14F-4D97-AF65-F5344CB8AC3E}">
        <p14:creationId xmlns:p14="http://schemas.microsoft.com/office/powerpoint/2010/main" val="5101863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5407D0E-F905-4AA5-906F-DBD9A2766A5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981273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40281454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45838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407D0E-F905-4AA5-906F-DBD9A2766A5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663595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407D0E-F905-4AA5-906F-DBD9A2766A5A}" type="datetimeFigureOut">
              <a:rPr lang="en-US" smtClean="0"/>
              <a:t>1/18/2021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4272543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07D0E-F905-4AA5-906F-DBD9A2766A5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399298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407D0E-F905-4AA5-906F-DBD9A2766A5A}" type="datetimeFigureOut">
              <a:rPr lang="en-US" smtClean="0"/>
              <a:t>1/18/2021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367028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407D0E-F905-4AA5-906F-DBD9A2766A5A}" type="datetimeFigureOut">
              <a:rPr lang="en-US" smtClean="0"/>
              <a:t>1/18/2021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3187681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407D0E-F905-4AA5-906F-DBD9A2766A5A}" type="datetimeFigureOut">
              <a:rPr lang="en-US" smtClean="0"/>
              <a:t>1/18/2021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765522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07D0E-F905-4AA5-906F-DBD9A2766A5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2451524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407D0E-F905-4AA5-906F-DBD9A2766A5A}" type="datetimeFigureOut">
              <a:rPr lang="en-US" smtClean="0"/>
              <a:t>1/18/2021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C5F575-BA88-4F74-8D5A-947BCF011038}" type="slidenum">
              <a:rPr lang="en-US" smtClean="0"/>
              <a:t>‹#›</a:t>
            </a:fld>
            <a:endParaRPr lang="en-US"/>
          </a:p>
        </p:txBody>
      </p:sp>
    </p:spTree>
    <p:extLst>
      <p:ext uri="{BB962C8B-B14F-4D97-AF65-F5344CB8AC3E}">
        <p14:creationId xmlns:p14="http://schemas.microsoft.com/office/powerpoint/2010/main" val="1516801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407D0E-F905-4AA5-906F-DBD9A2766A5A}" type="datetimeFigureOut">
              <a:rPr lang="en-US" smtClean="0"/>
              <a:t>1/18/2021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C5F575-BA88-4F74-8D5A-947BCF011038}" type="slidenum">
              <a:rPr lang="en-US" smtClean="0"/>
              <a:t>‹#›</a:t>
            </a:fld>
            <a:endParaRPr lang="en-US"/>
          </a:p>
        </p:txBody>
      </p:sp>
    </p:spTree>
    <p:extLst>
      <p:ext uri="{BB962C8B-B14F-4D97-AF65-F5344CB8AC3E}">
        <p14:creationId xmlns:p14="http://schemas.microsoft.com/office/powerpoint/2010/main" val="355340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rosalind.info/faq/"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9195" y="304800"/>
            <a:ext cx="8763000" cy="1384995"/>
          </a:xfrm>
          <a:prstGeom prst="rect">
            <a:avLst/>
          </a:prstGeom>
        </p:spPr>
        <p:txBody>
          <a:bodyPr wrap="square">
            <a:spAutoFit/>
          </a:bodyPr>
          <a:lstStyle/>
          <a:p>
            <a:pPr algn="ctr"/>
            <a:r>
              <a:rPr lang="en-US" sz="2800" b="1" dirty="0"/>
              <a:t>BCH394P/BCH364C  Systems Biology &amp; Bioinformatics </a:t>
            </a:r>
          </a:p>
          <a:p>
            <a:pPr algn="ctr"/>
            <a:r>
              <a:rPr lang="en-US" sz="2800" dirty="0"/>
              <a:t>(course # 55680/55580)</a:t>
            </a:r>
          </a:p>
          <a:p>
            <a:pPr algn="ctr"/>
            <a:r>
              <a:rPr lang="en-US" sz="2800" b="1" dirty="0"/>
              <a:t>Spring 2021	  Tues/Thurs	  11 – 12:30 PM	 Virtual</a:t>
            </a:r>
            <a:endParaRPr lang="en-US" sz="2800" dirty="0"/>
          </a:p>
        </p:txBody>
      </p:sp>
      <p:pic>
        <p:nvPicPr>
          <p:cNvPr id="410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8598689"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An external file that holds a picture, illustration, etc.&#10;Object name is nihms953904f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67087"/>
          <a:stretch/>
        </p:blipFill>
        <p:spPr bwMode="auto">
          <a:xfrm>
            <a:off x="5181600" y="5257800"/>
            <a:ext cx="2576706" cy="11003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msb.embopress.org/content/msb/13/6/932/F8.large.jpg?width=800&amp;height=600&amp;carousel=1"/>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0120"/>
          <a:stretch/>
        </p:blipFill>
        <p:spPr bwMode="auto">
          <a:xfrm>
            <a:off x="2355742" y="4661563"/>
            <a:ext cx="2825858" cy="22106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n external file that holds a picture, illustration, etc.&#10;Object name is nihms953904f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1132" y="4038600"/>
            <a:ext cx="3058193"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298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49D0F88-9B99-4312-863F-9D993C194BEC}"/>
              </a:ext>
            </a:extLst>
          </p:cNvPr>
          <p:cNvGrpSpPr/>
          <p:nvPr/>
        </p:nvGrpSpPr>
        <p:grpSpPr>
          <a:xfrm>
            <a:off x="350798" y="465862"/>
            <a:ext cx="8382054" cy="6772720"/>
            <a:chOff x="350798" y="465862"/>
            <a:chExt cx="8382054" cy="6772720"/>
          </a:xfrm>
        </p:grpSpPr>
        <p:pic>
          <p:nvPicPr>
            <p:cNvPr id="5" name="Picture 4">
              <a:extLst>
                <a:ext uri="{FF2B5EF4-FFF2-40B4-BE49-F238E27FC236}">
                  <a16:creationId xmlns:a16="http://schemas.microsoft.com/office/drawing/2014/main" id="{2CE9545B-D833-4855-9D2D-EC2D6F57DACC}"/>
                </a:ext>
              </a:extLst>
            </p:cNvPr>
            <p:cNvPicPr>
              <a:picLocks noChangeAspect="1"/>
            </p:cNvPicPr>
            <p:nvPr/>
          </p:nvPicPr>
          <p:blipFill rotWithShape="1">
            <a:blip r:embed="rId2"/>
            <a:srcRect l="8504" t="47330" r="8764" b="7990"/>
            <a:stretch/>
          </p:blipFill>
          <p:spPr>
            <a:xfrm>
              <a:off x="361156" y="4695431"/>
              <a:ext cx="8371696" cy="2543151"/>
            </a:xfrm>
            <a:prstGeom prst="rect">
              <a:avLst/>
            </a:prstGeom>
          </p:spPr>
        </p:pic>
        <p:pic>
          <p:nvPicPr>
            <p:cNvPr id="2" name="Picture 1">
              <a:extLst>
                <a:ext uri="{FF2B5EF4-FFF2-40B4-BE49-F238E27FC236}">
                  <a16:creationId xmlns:a16="http://schemas.microsoft.com/office/drawing/2014/main" id="{BB2E668F-5D4F-477F-ACA2-C74E94E2801D}"/>
                </a:ext>
              </a:extLst>
            </p:cNvPr>
            <p:cNvPicPr>
              <a:picLocks noChangeAspect="1"/>
            </p:cNvPicPr>
            <p:nvPr/>
          </p:nvPicPr>
          <p:blipFill rotWithShape="1">
            <a:blip r:embed="rId3"/>
            <a:srcRect l="8332" t="14445" r="8989" b="5384"/>
            <a:stretch/>
          </p:blipFill>
          <p:spPr>
            <a:xfrm>
              <a:off x="350798" y="465862"/>
              <a:ext cx="8366204" cy="4563338"/>
            </a:xfrm>
            <a:prstGeom prst="rect">
              <a:avLst/>
            </a:prstGeom>
          </p:spPr>
        </p:pic>
      </p:grpSp>
      <p:grpSp>
        <p:nvGrpSpPr>
          <p:cNvPr id="15" name="Group 14"/>
          <p:cNvGrpSpPr/>
          <p:nvPr/>
        </p:nvGrpSpPr>
        <p:grpSpPr>
          <a:xfrm>
            <a:off x="2133600" y="84020"/>
            <a:ext cx="4327730" cy="740113"/>
            <a:chOff x="1981200" y="98087"/>
            <a:chExt cx="4327730" cy="740113"/>
          </a:xfrm>
        </p:grpSpPr>
        <p:sp>
          <p:nvSpPr>
            <p:cNvPr id="3" name="Oval 2"/>
            <p:cNvSpPr/>
            <p:nvPr/>
          </p:nvSpPr>
          <p:spPr>
            <a:xfrm>
              <a:off x="1981200" y="533400"/>
              <a:ext cx="5334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52847" y="98087"/>
              <a:ext cx="3956083" cy="369332"/>
            </a:xfrm>
            <a:prstGeom prst="rect">
              <a:avLst/>
            </a:prstGeom>
            <a:noFill/>
          </p:spPr>
          <p:txBody>
            <a:bodyPr wrap="none" rtlCol="0">
              <a:spAutoFit/>
            </a:bodyPr>
            <a:lstStyle/>
            <a:p>
              <a:r>
                <a:rPr lang="en-US" b="1" dirty="0">
                  <a:solidFill>
                    <a:srgbClr val="FF0000"/>
                  </a:solidFill>
                </a:rPr>
                <a:t>If you’re feeling restless/adventurous…</a:t>
              </a:r>
            </a:p>
          </p:txBody>
        </p:sp>
        <p:cxnSp>
          <p:nvCxnSpPr>
            <p:cNvPr id="6" name="Straight Connector 5"/>
            <p:cNvCxnSpPr/>
            <p:nvPr/>
          </p:nvCxnSpPr>
          <p:spPr>
            <a:xfrm flipV="1">
              <a:off x="2323142" y="381000"/>
              <a:ext cx="157024" cy="1728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420954" y="5823466"/>
            <a:ext cx="3981253" cy="1034534"/>
            <a:chOff x="2438400" y="260866"/>
            <a:chExt cx="3981253" cy="1034534"/>
          </a:xfrm>
        </p:grpSpPr>
        <p:sp>
          <p:nvSpPr>
            <p:cNvPr id="9" name="Oval 8"/>
            <p:cNvSpPr/>
            <p:nvPr/>
          </p:nvSpPr>
          <p:spPr>
            <a:xfrm>
              <a:off x="2438400" y="9144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124199" y="260866"/>
              <a:ext cx="3295454" cy="369332"/>
            </a:xfrm>
            <a:prstGeom prst="rect">
              <a:avLst/>
            </a:prstGeom>
            <a:noFill/>
          </p:spPr>
          <p:txBody>
            <a:bodyPr wrap="none" rtlCol="0">
              <a:spAutoFit/>
            </a:bodyPr>
            <a:lstStyle/>
            <a:p>
              <a:r>
                <a:rPr lang="en-US" b="1" dirty="0">
                  <a:solidFill>
                    <a:srgbClr val="FF0000"/>
                  </a:solidFill>
                </a:rPr>
                <a:t>Click here to turn in your answer</a:t>
              </a:r>
            </a:p>
          </p:txBody>
        </p:sp>
        <p:cxnSp>
          <p:nvCxnSpPr>
            <p:cNvPr id="11" name="Straight Connector 10"/>
            <p:cNvCxnSpPr/>
            <p:nvPr/>
          </p:nvCxnSpPr>
          <p:spPr>
            <a:xfrm flipV="1">
              <a:off x="2932742" y="571500"/>
              <a:ext cx="345889" cy="36333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22AFB260-BFB1-44E8-82A7-5418C3D4E71B}"/>
              </a:ext>
            </a:extLst>
          </p:cNvPr>
          <p:cNvPicPr>
            <a:picLocks noChangeAspect="1"/>
          </p:cNvPicPr>
          <p:nvPr/>
        </p:nvPicPr>
        <p:blipFill rotWithShape="1">
          <a:blip r:embed="rId4"/>
          <a:srcRect l="3334" t="25085" r="4669" b="56229"/>
          <a:stretch/>
        </p:blipFill>
        <p:spPr>
          <a:xfrm>
            <a:off x="228600" y="914400"/>
            <a:ext cx="8505967" cy="924592"/>
          </a:xfrm>
          <a:prstGeom prst="rect">
            <a:avLst/>
          </a:prstGeom>
        </p:spPr>
      </p:pic>
      <p:grpSp>
        <p:nvGrpSpPr>
          <p:cNvPr id="14" name="Group 13">
            <a:extLst>
              <a:ext uri="{FF2B5EF4-FFF2-40B4-BE49-F238E27FC236}">
                <a16:creationId xmlns:a16="http://schemas.microsoft.com/office/drawing/2014/main" id="{BF20FF94-9A3B-4513-B6F2-5D1EAD96105E}"/>
              </a:ext>
            </a:extLst>
          </p:cNvPr>
          <p:cNvGrpSpPr/>
          <p:nvPr/>
        </p:nvGrpSpPr>
        <p:grpSpPr>
          <a:xfrm>
            <a:off x="5382028" y="2590800"/>
            <a:ext cx="3249865" cy="1252278"/>
            <a:chOff x="447881" y="914400"/>
            <a:chExt cx="3249865" cy="1252278"/>
          </a:xfrm>
        </p:grpSpPr>
        <p:sp>
          <p:nvSpPr>
            <p:cNvPr id="16" name="Oval 15">
              <a:extLst>
                <a:ext uri="{FF2B5EF4-FFF2-40B4-BE49-F238E27FC236}">
                  <a16:creationId xmlns:a16="http://schemas.microsoft.com/office/drawing/2014/main" id="{BBB1BE20-131A-4A6C-865D-73DC92C7D052}"/>
                </a:ext>
              </a:extLst>
            </p:cNvPr>
            <p:cNvSpPr/>
            <p:nvPr/>
          </p:nvSpPr>
          <p:spPr>
            <a:xfrm>
              <a:off x="2438400" y="914400"/>
              <a:ext cx="990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1B6BFC3-10B7-45BA-A1A0-A456D6FD02A9}"/>
                </a:ext>
              </a:extLst>
            </p:cNvPr>
            <p:cNvSpPr txBox="1"/>
            <p:nvPr/>
          </p:nvSpPr>
          <p:spPr>
            <a:xfrm>
              <a:off x="447881" y="1520347"/>
              <a:ext cx="3249865" cy="646331"/>
            </a:xfrm>
            <a:prstGeom prst="rect">
              <a:avLst/>
            </a:prstGeom>
            <a:noFill/>
          </p:spPr>
          <p:txBody>
            <a:bodyPr wrap="none" rtlCol="0">
              <a:spAutoFit/>
            </a:bodyPr>
            <a:lstStyle/>
            <a:p>
              <a:pPr algn="ctr"/>
              <a:r>
                <a:rPr lang="en-US" b="1" dirty="0">
                  <a:solidFill>
                    <a:srgbClr val="FF0000"/>
                  </a:solidFill>
                </a:rPr>
                <a:t>Rosalind uses Python version 2,</a:t>
              </a:r>
            </a:p>
            <a:p>
              <a:pPr algn="ctr"/>
              <a:r>
                <a:rPr lang="en-US" b="1" dirty="0">
                  <a:solidFill>
                    <a:srgbClr val="FF0000"/>
                  </a:solidFill>
                </a:rPr>
                <a:t>but we’ll use version 3</a:t>
              </a:r>
            </a:p>
          </p:txBody>
        </p:sp>
        <p:cxnSp>
          <p:nvCxnSpPr>
            <p:cNvPr id="18" name="Straight Connector 17">
              <a:extLst>
                <a:ext uri="{FF2B5EF4-FFF2-40B4-BE49-F238E27FC236}">
                  <a16:creationId xmlns:a16="http://schemas.microsoft.com/office/drawing/2014/main" id="{E50C2B09-D5EF-4A0A-AAD2-F637F675CA6F}"/>
                </a:ext>
              </a:extLst>
            </p:cNvPr>
            <p:cNvCxnSpPr>
              <a:cxnSpLocks/>
            </p:cNvCxnSpPr>
            <p:nvPr/>
          </p:nvCxnSpPr>
          <p:spPr>
            <a:xfrm flipH="1">
              <a:off x="2304853" y="1273773"/>
              <a:ext cx="358931" cy="30455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7387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478" t="10386" r="19288" b="1107"/>
          <a:stretch/>
        </p:blipFill>
        <p:spPr bwMode="auto">
          <a:xfrm>
            <a:off x="787040" y="457200"/>
            <a:ext cx="7620316"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168053" y="87868"/>
            <a:ext cx="6761851" cy="369332"/>
          </a:xfrm>
          <a:prstGeom prst="rect">
            <a:avLst/>
          </a:prstGeom>
          <a:noFill/>
        </p:spPr>
        <p:txBody>
          <a:bodyPr wrap="none" rtlCol="0">
            <a:spAutoFit/>
          </a:bodyPr>
          <a:lstStyle/>
          <a:p>
            <a:r>
              <a:rPr lang="en-US" b="1" dirty="0">
                <a:solidFill>
                  <a:srgbClr val="FF0000"/>
                </a:solidFill>
              </a:rPr>
              <a:t>…there are quite a few good bioinformatics problems in the archives.</a:t>
            </a:r>
          </a:p>
        </p:txBody>
      </p:sp>
      <p:sp>
        <p:nvSpPr>
          <p:cNvPr id="4" name="TextBox 3"/>
          <p:cNvSpPr txBox="1"/>
          <p:nvPr/>
        </p:nvSpPr>
        <p:spPr>
          <a:xfrm rot="5400000">
            <a:off x="1940884" y="6452818"/>
            <a:ext cx="439544" cy="523220"/>
          </a:xfrm>
          <a:prstGeom prst="rect">
            <a:avLst/>
          </a:prstGeom>
          <a:noFill/>
        </p:spPr>
        <p:txBody>
          <a:bodyPr wrap="none" rtlCol="0">
            <a:spAutoFit/>
          </a:bodyPr>
          <a:lstStyle/>
          <a:p>
            <a:r>
              <a:rPr lang="en-US" sz="2800" b="1" dirty="0">
                <a:solidFill>
                  <a:srgbClr val="FF0000"/>
                </a:solidFill>
              </a:rPr>
              <a:t>…</a:t>
            </a:r>
          </a:p>
        </p:txBody>
      </p:sp>
      <p:sp>
        <p:nvSpPr>
          <p:cNvPr id="6" name="TextBox 5"/>
          <p:cNvSpPr txBox="1"/>
          <p:nvPr/>
        </p:nvSpPr>
        <p:spPr>
          <a:xfrm rot="5400000">
            <a:off x="5386018" y="6452818"/>
            <a:ext cx="439544" cy="523220"/>
          </a:xfrm>
          <a:prstGeom prst="rect">
            <a:avLst/>
          </a:prstGeom>
          <a:noFill/>
        </p:spPr>
        <p:txBody>
          <a:bodyPr wrap="none" rtlCol="0">
            <a:spAutoFit/>
          </a:bodyPr>
          <a:lstStyle/>
          <a:p>
            <a:r>
              <a:rPr lang="en-US" sz="2800" b="1" dirty="0">
                <a:solidFill>
                  <a:srgbClr val="FF0000"/>
                </a:solidFill>
              </a:rPr>
              <a:t>…</a:t>
            </a:r>
          </a:p>
        </p:txBody>
      </p:sp>
      <p:sp>
        <p:nvSpPr>
          <p:cNvPr id="7" name="TextBox 6"/>
          <p:cNvSpPr txBox="1"/>
          <p:nvPr/>
        </p:nvSpPr>
        <p:spPr>
          <a:xfrm rot="5400000">
            <a:off x="5843218" y="6452818"/>
            <a:ext cx="439544" cy="523220"/>
          </a:xfrm>
          <a:prstGeom prst="rect">
            <a:avLst/>
          </a:prstGeom>
          <a:noFill/>
        </p:spPr>
        <p:txBody>
          <a:bodyPr wrap="none" rtlCol="0">
            <a:spAutoFit/>
          </a:bodyPr>
          <a:lstStyle/>
          <a:p>
            <a:r>
              <a:rPr lang="en-US" sz="2800" b="1" dirty="0">
                <a:solidFill>
                  <a:srgbClr val="FF0000"/>
                </a:solidFill>
              </a:rPr>
              <a:t>…</a:t>
            </a:r>
          </a:p>
        </p:txBody>
      </p:sp>
    </p:spTree>
    <p:extLst>
      <p:ext uri="{BB962C8B-B14F-4D97-AF65-F5344CB8AC3E}">
        <p14:creationId xmlns:p14="http://schemas.microsoft.com/office/powerpoint/2010/main" val="457716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0"/>
            <a:ext cx="8839200" cy="4401205"/>
          </a:xfrm>
          <a:prstGeom prst="rect">
            <a:avLst/>
          </a:prstGeom>
        </p:spPr>
        <p:txBody>
          <a:bodyPr wrap="square">
            <a:spAutoFit/>
          </a:bodyPr>
          <a:lstStyle/>
          <a:p>
            <a:pPr algn="ctr"/>
            <a:r>
              <a:rPr lang="en-US" sz="2800" dirty="0"/>
              <a:t>Students are welcome to discuss ideas and problems with each other, but </a:t>
            </a:r>
            <a:r>
              <a:rPr lang="en-US" sz="2800" b="1" u="sng" dirty="0"/>
              <a:t>all programs, Rosalind homework, problem sets, and written solutions</a:t>
            </a:r>
          </a:p>
          <a:p>
            <a:pPr algn="ctr"/>
            <a:r>
              <a:rPr lang="en-US" sz="2800" b="1" u="sng" dirty="0"/>
              <a:t>should be performed independently</a:t>
            </a:r>
            <a:r>
              <a:rPr lang="en-US" sz="2800" dirty="0"/>
              <a:t>,</a:t>
            </a:r>
          </a:p>
          <a:p>
            <a:pPr algn="ctr"/>
            <a:endParaRPr lang="en-US" sz="2800" dirty="0"/>
          </a:p>
          <a:p>
            <a:r>
              <a:rPr lang="en-US" sz="2800" dirty="0">
                <a:sym typeface="Wingdings" pitchFamily="2" charset="2"/>
              </a:rPr>
              <a:t>		 </a:t>
            </a:r>
            <a:r>
              <a:rPr lang="en-US" sz="2800" dirty="0"/>
              <a:t>except the final presentation.</a:t>
            </a:r>
          </a:p>
          <a:p>
            <a:endParaRPr lang="en-US" sz="2800" dirty="0"/>
          </a:p>
          <a:p>
            <a:r>
              <a:rPr lang="en-US" sz="2800" dirty="0" err="1"/>
              <a:t>tl;dr</a:t>
            </a:r>
            <a:r>
              <a:rPr lang="en-US" sz="2800" dirty="0"/>
              <a:t>:  	study/discuss together</a:t>
            </a:r>
          </a:p>
          <a:p>
            <a:r>
              <a:rPr lang="en-US" sz="2800" dirty="0"/>
              <a:t>	do your own programming/writing/project</a:t>
            </a:r>
          </a:p>
          <a:p>
            <a:r>
              <a:rPr lang="en-US" sz="2800" dirty="0"/>
              <a:t>	collaborate on the final presentation</a:t>
            </a:r>
          </a:p>
        </p:txBody>
      </p:sp>
      <p:sp>
        <p:nvSpPr>
          <p:cNvPr id="4" name="TextBox 3"/>
          <p:cNvSpPr txBox="1"/>
          <p:nvPr/>
        </p:nvSpPr>
        <p:spPr>
          <a:xfrm>
            <a:off x="1876904" y="168876"/>
            <a:ext cx="5209696" cy="523220"/>
          </a:xfrm>
          <a:prstGeom prst="rect">
            <a:avLst/>
          </a:prstGeom>
          <a:noFill/>
        </p:spPr>
        <p:txBody>
          <a:bodyPr wrap="none" rtlCol="0">
            <a:spAutoFit/>
          </a:bodyPr>
          <a:lstStyle/>
          <a:p>
            <a:r>
              <a:rPr lang="en-US" sz="2800" b="1" dirty="0"/>
              <a:t>Expectations on working together</a:t>
            </a:r>
          </a:p>
        </p:txBody>
      </p:sp>
    </p:spTree>
    <p:extLst>
      <p:ext uri="{BB962C8B-B14F-4D97-AF65-F5344CB8AC3E}">
        <p14:creationId xmlns:p14="http://schemas.microsoft.com/office/powerpoint/2010/main" val="1316101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06" t="42674" r="38996" b="26215"/>
          <a:stretch/>
        </p:blipFill>
        <p:spPr bwMode="auto">
          <a:xfrm>
            <a:off x="842554" y="1447800"/>
            <a:ext cx="6548846"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6492484"/>
            <a:ext cx="7924800" cy="369332"/>
          </a:xfrm>
          <a:prstGeom prst="rect">
            <a:avLst/>
          </a:prstGeom>
        </p:spPr>
        <p:txBody>
          <a:bodyPr wrap="square">
            <a:spAutoFit/>
          </a:bodyPr>
          <a:lstStyle/>
          <a:p>
            <a:r>
              <a:rPr lang="en-US" dirty="0"/>
              <a:t>https://deanofstudents.utexas.edu/conduct/academicintegrity.php</a:t>
            </a:r>
          </a:p>
        </p:txBody>
      </p:sp>
      <p:pic>
        <p:nvPicPr>
          <p:cNvPr id="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34" t="9650" r="46165" b="79683"/>
          <a:stretch/>
        </p:blipFill>
        <p:spPr bwMode="auto">
          <a:xfrm>
            <a:off x="228600" y="76200"/>
            <a:ext cx="530352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680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76200"/>
            <a:ext cx="8458200" cy="6740307"/>
          </a:xfrm>
          <a:prstGeom prst="rect">
            <a:avLst/>
          </a:prstGeom>
        </p:spPr>
        <p:txBody>
          <a:bodyPr wrap="square">
            <a:spAutoFit/>
          </a:bodyPr>
          <a:lstStyle/>
          <a:p>
            <a:pPr marL="571500" indent="-571500">
              <a:buFont typeface="Arial" pitchFamily="34" charset="0"/>
              <a:buChar char="•"/>
            </a:pPr>
            <a:r>
              <a:rPr lang="en-US" sz="3600" dirty="0"/>
              <a:t>By submitting </a:t>
            </a:r>
            <a:r>
              <a:rPr lang="en-US" sz="3600" i="1" dirty="0"/>
              <a:t>as your own work</a:t>
            </a:r>
            <a:r>
              <a:rPr lang="en-US" sz="3600" dirty="0"/>
              <a:t> any unattributed material that you obtained from other sources, you have committed plagiarism.</a:t>
            </a:r>
          </a:p>
          <a:p>
            <a:pPr marL="571500" indent="-571500">
              <a:buFont typeface="Arial" pitchFamily="34" charset="0"/>
              <a:buChar char="•"/>
            </a:pPr>
            <a:r>
              <a:rPr lang="en-US" sz="3600" dirty="0"/>
              <a:t>Copying homework solutions from other students or internet sources (e.g. </a:t>
            </a:r>
            <a:r>
              <a:rPr lang="en-US" sz="3600" dirty="0" err="1"/>
              <a:t>CourseHero</a:t>
            </a:r>
            <a:r>
              <a:rPr lang="en-US" sz="3600" dirty="0"/>
              <a:t>) is cheating, collusion, and/or plagiarism.</a:t>
            </a:r>
          </a:p>
          <a:p>
            <a:pPr marL="571500" indent="-571500">
              <a:buFont typeface="Arial" pitchFamily="34" charset="0"/>
              <a:buChar char="•"/>
            </a:pPr>
            <a:r>
              <a:rPr lang="en-US" sz="3600" dirty="0"/>
              <a:t>Software and computer code are legally considered in the same framework as other written works.  Copying code directly without attribution is plagiarism.</a:t>
            </a:r>
          </a:p>
        </p:txBody>
      </p:sp>
    </p:spTree>
    <p:extLst>
      <p:ext uri="{BB962C8B-B14F-4D97-AF65-F5344CB8AC3E}">
        <p14:creationId xmlns:p14="http://schemas.microsoft.com/office/powerpoint/2010/main" val="1368426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4093428"/>
          </a:xfrm>
          <a:prstGeom prst="rect">
            <a:avLst/>
          </a:prstGeom>
          <a:noFill/>
        </p:spPr>
        <p:txBody>
          <a:bodyPr wrap="square" rtlCol="0">
            <a:spAutoFit/>
          </a:bodyPr>
          <a:lstStyle/>
          <a:p>
            <a:pPr marL="171450" indent="-171450">
              <a:buFont typeface="Arial" panose="020B0604020202020204" pitchFamily="34" charset="0"/>
              <a:buChar char="•"/>
            </a:pPr>
            <a:endParaRPr lang="en-US" sz="800" dirty="0"/>
          </a:p>
          <a:p>
            <a:pPr marL="571500" indent="-571500">
              <a:buFont typeface="Arial" panose="020B0604020202020204" pitchFamily="34" charset="0"/>
              <a:buChar char="•"/>
            </a:pPr>
            <a:r>
              <a:rPr lang="en-US" sz="3600" dirty="0"/>
              <a:t>Any materials found online (e.g. </a:t>
            </a:r>
            <a:r>
              <a:rPr lang="en-US" sz="3600" dirty="0" err="1"/>
              <a:t>CourseHero</a:t>
            </a:r>
            <a:r>
              <a:rPr lang="en-US" sz="3600" dirty="0"/>
              <a:t>) that are associated with you, or any suspected unauthorized sharing of materials, will be reported to Student Conduct and Academic Integrity in the Office of the Dean of Students. These reports can result in sanctions, including failure in the course.</a:t>
            </a:r>
          </a:p>
        </p:txBody>
      </p:sp>
      <p:sp>
        <p:nvSpPr>
          <p:cNvPr id="3" name="Rectangle 2">
            <a:extLst>
              <a:ext uri="{FF2B5EF4-FFF2-40B4-BE49-F238E27FC236}">
                <a16:creationId xmlns:a16="http://schemas.microsoft.com/office/drawing/2014/main" id="{74B332D5-8844-4317-BE5A-4A21E0633CD2}"/>
              </a:ext>
            </a:extLst>
          </p:cNvPr>
          <p:cNvSpPr/>
          <p:nvPr/>
        </p:nvSpPr>
        <p:spPr>
          <a:xfrm>
            <a:off x="0" y="6211669"/>
            <a:ext cx="9144000" cy="646331"/>
          </a:xfrm>
          <a:prstGeom prst="rect">
            <a:avLst/>
          </a:prstGeom>
        </p:spPr>
        <p:txBody>
          <a:bodyPr wrap="square">
            <a:spAutoFit/>
          </a:bodyPr>
          <a:lstStyle/>
          <a:p>
            <a:r>
              <a:rPr lang="en-US" dirty="0"/>
              <a:t>See the university’s official policy on plagiarism here:   https://catalog.utexas.edu/general-information/appendices/appendix-c/student-discipline-and-conduct/</a:t>
            </a:r>
          </a:p>
        </p:txBody>
      </p:sp>
    </p:spTree>
    <p:extLst>
      <p:ext uri="{BB962C8B-B14F-4D97-AF65-F5344CB8AC3E}">
        <p14:creationId xmlns:p14="http://schemas.microsoft.com/office/powerpoint/2010/main" val="2115985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65287"/>
            <a:ext cx="9067800" cy="5632311"/>
          </a:xfrm>
          <a:prstGeom prst="rect">
            <a:avLst/>
          </a:prstGeom>
        </p:spPr>
        <p:txBody>
          <a:bodyPr wrap="square">
            <a:spAutoFit/>
          </a:bodyPr>
          <a:lstStyle/>
          <a:p>
            <a:pPr marL="571500" indent="-571500">
              <a:buFont typeface="Arial" pitchFamily="34" charset="0"/>
              <a:buChar char="•"/>
            </a:pPr>
            <a:r>
              <a:rPr lang="en-US" sz="3600" dirty="0"/>
              <a:t>You can use the internet to get </a:t>
            </a:r>
            <a:r>
              <a:rPr lang="en-US" sz="3600" i="1" dirty="0"/>
              <a:t>ideas</a:t>
            </a:r>
            <a:r>
              <a:rPr lang="en-US" sz="3600" dirty="0"/>
              <a:t>, programming </a:t>
            </a:r>
            <a:r>
              <a:rPr lang="en-US" sz="3600" i="1" dirty="0"/>
              <a:t>suggestions</a:t>
            </a:r>
            <a:r>
              <a:rPr lang="en-US" sz="3600" dirty="0"/>
              <a:t> and </a:t>
            </a:r>
            <a:r>
              <a:rPr lang="en-US" sz="3600" i="1" dirty="0"/>
              <a:t>syntax</a:t>
            </a:r>
            <a:r>
              <a:rPr lang="en-US" sz="3600" dirty="0"/>
              <a:t>, but </a:t>
            </a:r>
            <a:r>
              <a:rPr lang="en-US" sz="3600" b="1" u="sng" dirty="0"/>
              <a:t>downloading completed answers to assigned questions and submitting these as your own work is cheating/plagiarism</a:t>
            </a:r>
            <a:r>
              <a:rPr lang="en-US" sz="3600" dirty="0"/>
              <a:t>.</a:t>
            </a:r>
          </a:p>
          <a:p>
            <a:pPr marL="571500" indent="-571500">
              <a:buFont typeface="Arial" pitchFamily="34" charset="0"/>
              <a:buChar char="•"/>
            </a:pPr>
            <a:endParaRPr lang="en-US" sz="3600" dirty="0"/>
          </a:p>
          <a:p>
            <a:pPr marL="571500" indent="-571500">
              <a:buFont typeface="Arial" pitchFamily="34" charset="0"/>
              <a:buChar char="•"/>
            </a:pPr>
            <a:r>
              <a:rPr lang="en-US" sz="3600" b="1" u="sng" dirty="0"/>
              <a:t>Copying entire programs</a:t>
            </a:r>
            <a:r>
              <a:rPr lang="en-US" sz="3600" dirty="0"/>
              <a:t> verbatim from marked repositories offering Rosalind homework solutions </a:t>
            </a:r>
            <a:r>
              <a:rPr lang="en-US" sz="3600" b="1" u="sng" dirty="0"/>
              <a:t>is cheating and plagiarism</a:t>
            </a:r>
            <a:r>
              <a:rPr lang="en-US" sz="3600" dirty="0"/>
              <a:t>.</a:t>
            </a:r>
          </a:p>
        </p:txBody>
      </p:sp>
    </p:spTree>
    <p:extLst>
      <p:ext uri="{BB962C8B-B14F-4D97-AF65-F5344CB8AC3E}">
        <p14:creationId xmlns:p14="http://schemas.microsoft.com/office/powerpoint/2010/main" val="380605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508" t="32003" r="38995" b="46663"/>
          <a:stretch/>
        </p:blipFill>
        <p:spPr bwMode="auto">
          <a:xfrm>
            <a:off x="685800" y="1600200"/>
            <a:ext cx="7162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4834" t="9650" r="46165" b="79683"/>
          <a:stretch/>
        </p:blipFill>
        <p:spPr bwMode="auto">
          <a:xfrm>
            <a:off x="228600" y="76200"/>
            <a:ext cx="5303520" cy="1097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488668"/>
            <a:ext cx="8458200" cy="369332"/>
          </a:xfrm>
          <a:prstGeom prst="rect">
            <a:avLst/>
          </a:prstGeom>
        </p:spPr>
        <p:txBody>
          <a:bodyPr wrap="square">
            <a:spAutoFit/>
          </a:bodyPr>
          <a:lstStyle/>
          <a:p>
            <a:r>
              <a:rPr lang="en-US" dirty="0"/>
              <a:t>http://deanofstudents.utexas.edu/sjs/acadint_conseq.php</a:t>
            </a:r>
          </a:p>
        </p:txBody>
      </p:sp>
    </p:spTree>
    <p:extLst>
      <p:ext uri="{BB962C8B-B14F-4D97-AF65-F5344CB8AC3E}">
        <p14:creationId xmlns:p14="http://schemas.microsoft.com/office/powerpoint/2010/main" val="2031390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2895600"/>
            <a:ext cx="7259551" cy="523220"/>
          </a:xfrm>
          <a:prstGeom prst="rect">
            <a:avLst/>
          </a:prstGeom>
          <a:noFill/>
        </p:spPr>
        <p:txBody>
          <a:bodyPr wrap="none" rtlCol="0">
            <a:spAutoFit/>
          </a:bodyPr>
          <a:lstStyle/>
          <a:p>
            <a:r>
              <a:rPr lang="en-US" sz="2800" b="1" dirty="0"/>
              <a:t>Why are we here? (practically, not existentially)</a:t>
            </a:r>
          </a:p>
        </p:txBody>
      </p:sp>
    </p:spTree>
    <p:extLst>
      <p:ext uri="{BB962C8B-B14F-4D97-AF65-F5344CB8AC3E}">
        <p14:creationId xmlns:p14="http://schemas.microsoft.com/office/powerpoint/2010/main" val="38048755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62" t="6416" r="23474" b="1729"/>
          <a:stretch/>
        </p:blipFill>
        <p:spPr bwMode="auto">
          <a:xfrm>
            <a:off x="218532" y="457200"/>
            <a:ext cx="8510065" cy="5928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4534949" y="6211669"/>
            <a:ext cx="4572000" cy="646331"/>
          </a:xfrm>
          <a:prstGeom prst="rect">
            <a:avLst/>
          </a:prstGeom>
        </p:spPr>
        <p:txBody>
          <a:bodyPr>
            <a:spAutoFit/>
          </a:bodyPr>
          <a:lstStyle/>
          <a:p>
            <a:r>
              <a:rPr lang="en-US" dirty="0"/>
              <a:t>http://web.expasy.org/cgi-bin/pathways/show_thumbnails.pl</a:t>
            </a:r>
          </a:p>
        </p:txBody>
      </p:sp>
      <p:sp>
        <p:nvSpPr>
          <p:cNvPr id="4" name="TextBox 3"/>
          <p:cNvSpPr txBox="1"/>
          <p:nvPr/>
        </p:nvSpPr>
        <p:spPr>
          <a:xfrm>
            <a:off x="1230825" y="-76200"/>
            <a:ext cx="4143891" cy="523220"/>
          </a:xfrm>
          <a:prstGeom prst="rect">
            <a:avLst/>
          </a:prstGeom>
          <a:noFill/>
        </p:spPr>
        <p:txBody>
          <a:bodyPr wrap="none" rtlCol="0">
            <a:spAutoFit/>
          </a:bodyPr>
          <a:lstStyle/>
          <a:p>
            <a:r>
              <a:rPr lang="en-US" sz="2800" b="1" dirty="0"/>
              <a:t>The metabolic wall chart…</a:t>
            </a:r>
          </a:p>
        </p:txBody>
      </p:sp>
      <p:grpSp>
        <p:nvGrpSpPr>
          <p:cNvPr id="12" name="Group 11"/>
          <p:cNvGrpSpPr/>
          <p:nvPr/>
        </p:nvGrpSpPr>
        <p:grpSpPr>
          <a:xfrm>
            <a:off x="3302770" y="0"/>
            <a:ext cx="5841230" cy="4572000"/>
            <a:chOff x="3302770" y="0"/>
            <a:chExt cx="5841230" cy="4572000"/>
          </a:xfrm>
        </p:grpSpPr>
        <p:pic>
          <p:nvPicPr>
            <p:cNvPr id="2052" name="Picture 4" descr="Map biochem_E7.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0"/>
              <a:ext cx="5257800" cy="4381500"/>
            </a:xfrm>
            <a:prstGeom prst="rect">
              <a:avLst/>
            </a:prstGeom>
            <a:noFill/>
            <a:ln w="25400">
              <a:solidFill>
                <a:srgbClr val="FF0000"/>
              </a:solidFill>
            </a:ln>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V="1">
              <a:off x="3302770" y="0"/>
              <a:ext cx="583430" cy="4038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839561" y="4381500"/>
              <a:ext cx="5304439" cy="1905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302770" y="4038600"/>
              <a:ext cx="536791"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0849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447800"/>
            <a:ext cx="9067800" cy="4524315"/>
          </a:xfrm>
          <a:prstGeom prst="rect">
            <a:avLst/>
          </a:prstGeom>
        </p:spPr>
        <p:txBody>
          <a:bodyPr wrap="square">
            <a:spAutoFit/>
          </a:bodyPr>
          <a:lstStyle/>
          <a:p>
            <a:r>
              <a:rPr lang="en-US" sz="2400" b="1" dirty="0"/>
              <a:t>Instructor:  Prof. Edward Marcotte	       	marcotte@utexas.edu </a:t>
            </a:r>
          </a:p>
          <a:p>
            <a:r>
              <a:rPr lang="en-US" sz="2400" b="1" dirty="0"/>
              <a:t>Zoom office hours:  Fri 11 – 12	       	       	</a:t>
            </a:r>
          </a:p>
          <a:p>
            <a:pPr algn="ctr"/>
            <a:r>
              <a:rPr lang="en-US" sz="2400" b="1" dirty="0"/>
              <a:t> </a:t>
            </a:r>
          </a:p>
          <a:p>
            <a:r>
              <a:rPr lang="en-US" sz="2400" b="1" dirty="0"/>
              <a:t>TA:  </a:t>
            </a:r>
            <a:r>
              <a:rPr lang="en-US" sz="2400" b="1" dirty="0" err="1"/>
              <a:t>Vy</a:t>
            </a:r>
            <a:r>
              <a:rPr lang="en-US" sz="2400" b="1" dirty="0"/>
              <a:t> Dang				       	vyqtdang@utexas.edu </a:t>
            </a:r>
          </a:p>
          <a:p>
            <a:r>
              <a:rPr lang="en-US" sz="2400" b="1" dirty="0"/>
              <a:t>Zoom office hours:  Mon 3 – 4/Wed 1 – 2</a:t>
            </a:r>
          </a:p>
          <a:p>
            <a:r>
              <a:rPr lang="en-US" sz="2400" b="1" dirty="0"/>
              <a:t>						</a:t>
            </a:r>
          </a:p>
          <a:p>
            <a:endParaRPr lang="en-US" sz="2400" b="1" dirty="0"/>
          </a:p>
          <a:p>
            <a:r>
              <a:rPr lang="en-US" sz="2400" b="1" dirty="0"/>
              <a:t>Class Slack channel:  bch394pbch364c2021.slack.com</a:t>
            </a:r>
          </a:p>
          <a:p>
            <a:endParaRPr lang="en-US" sz="2400" b="1" dirty="0"/>
          </a:p>
          <a:p>
            <a:r>
              <a:rPr lang="en-US" sz="2400" b="1" dirty="0"/>
              <a:t>The class zoom channel will be posted on Canvas.</a:t>
            </a:r>
          </a:p>
          <a:p>
            <a:r>
              <a:rPr lang="en-US" sz="2400" b="1" dirty="0"/>
              <a:t>It will be the same zoom for class and office hours.</a:t>
            </a:r>
          </a:p>
          <a:p>
            <a:endParaRPr lang="en-US" sz="2400" b="1" dirty="0"/>
          </a:p>
        </p:txBody>
      </p:sp>
    </p:spTree>
    <p:extLst>
      <p:ext uri="{BB962C8B-B14F-4D97-AF65-F5344CB8AC3E}">
        <p14:creationId xmlns:p14="http://schemas.microsoft.com/office/powerpoint/2010/main" val="2681306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2958"/>
          <a:stretch/>
        </p:blipFill>
        <p:spPr bwMode="auto">
          <a:xfrm>
            <a:off x="1706881" y="1172880"/>
            <a:ext cx="4480560" cy="33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82879" r="4642"/>
          <a:stretch/>
        </p:blipFill>
        <p:spPr bwMode="auto">
          <a:xfrm>
            <a:off x="6202680" y="1172880"/>
            <a:ext cx="1188720" cy="3322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181600" y="6172200"/>
            <a:ext cx="3889911" cy="646331"/>
          </a:xfrm>
          <a:prstGeom prst="rect">
            <a:avLst/>
          </a:prstGeom>
        </p:spPr>
        <p:txBody>
          <a:bodyPr wrap="none">
            <a:spAutoFit/>
          </a:bodyPr>
          <a:lstStyle/>
          <a:p>
            <a:r>
              <a:rPr lang="en-US" dirty="0"/>
              <a:t>Nat </a:t>
            </a:r>
            <a:r>
              <a:rPr lang="en-US" dirty="0" err="1"/>
              <a:t>Biotechnol</a:t>
            </a:r>
            <a:r>
              <a:rPr lang="en-US" dirty="0"/>
              <a:t>. 2013 May;31(5):419-25</a:t>
            </a:r>
          </a:p>
          <a:p>
            <a:r>
              <a:rPr lang="en-US" dirty="0"/>
              <a:t>Updated in Metabolomics 2016 12:109</a:t>
            </a:r>
          </a:p>
        </p:txBody>
      </p:sp>
      <p:sp>
        <p:nvSpPr>
          <p:cNvPr id="7" name="TextBox 6"/>
          <p:cNvSpPr txBox="1"/>
          <p:nvPr/>
        </p:nvSpPr>
        <p:spPr>
          <a:xfrm>
            <a:off x="762000" y="168876"/>
            <a:ext cx="7787453" cy="523220"/>
          </a:xfrm>
          <a:prstGeom prst="rect">
            <a:avLst/>
          </a:prstGeom>
          <a:noFill/>
        </p:spPr>
        <p:txBody>
          <a:bodyPr wrap="none" rtlCol="0">
            <a:spAutoFit/>
          </a:bodyPr>
          <a:lstStyle/>
          <a:p>
            <a:r>
              <a:rPr lang="en-US" sz="2800" b="1" dirty="0"/>
              <a:t>Our current-</a:t>
            </a:r>
            <a:r>
              <a:rPr lang="en-US" sz="2800" b="1" dirty="0" err="1"/>
              <a:t>ish</a:t>
            </a:r>
            <a:r>
              <a:rPr lang="en-US" sz="2800" b="1" dirty="0"/>
              <a:t> knowledge of human metabolism…</a:t>
            </a:r>
          </a:p>
        </p:txBody>
      </p:sp>
    </p:spTree>
    <p:extLst>
      <p:ext uri="{BB962C8B-B14F-4D97-AF65-F5344CB8AC3E}">
        <p14:creationId xmlns:p14="http://schemas.microsoft.com/office/powerpoint/2010/main" val="3993095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genome.gov/images/content/cost_per_megabase_ap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 y="762000"/>
            <a:ext cx="7725403" cy="5791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0"/>
            <a:ext cx="9237337" cy="523220"/>
          </a:xfrm>
          <a:prstGeom prst="rect">
            <a:avLst/>
          </a:prstGeom>
          <a:noFill/>
        </p:spPr>
        <p:txBody>
          <a:bodyPr wrap="none" rtlCol="0">
            <a:spAutoFit/>
          </a:bodyPr>
          <a:lstStyle/>
          <a:p>
            <a:r>
              <a:rPr lang="en-US" sz="2800" b="1" dirty="0"/>
              <a:t>Pales beside the phenomenal drop in DNA sequencing costs…</a:t>
            </a:r>
          </a:p>
        </p:txBody>
      </p:sp>
    </p:spTree>
    <p:extLst>
      <p:ext uri="{BB962C8B-B14F-4D97-AF65-F5344CB8AC3E}">
        <p14:creationId xmlns:p14="http://schemas.microsoft.com/office/powerpoint/2010/main" val="1671802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7020" y="0"/>
            <a:ext cx="8700780" cy="523220"/>
          </a:xfrm>
          <a:prstGeom prst="rect">
            <a:avLst/>
          </a:prstGeom>
          <a:noFill/>
        </p:spPr>
        <p:txBody>
          <a:bodyPr wrap="none" rtlCol="0">
            <a:spAutoFit/>
          </a:bodyPr>
          <a:lstStyle/>
          <a:p>
            <a:r>
              <a:rPr lang="en-US" sz="2800" b="1" dirty="0"/>
              <a:t>&amp; the corresponding explosion of DNA sequencing data…</a:t>
            </a:r>
          </a:p>
        </p:txBody>
      </p:sp>
      <p:pic>
        <p:nvPicPr>
          <p:cNvPr id="4100" name="Picture 4" descr="Graphic of the growth of GenBank 1982-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599" y="609600"/>
            <a:ext cx="5438775" cy="557907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414713" y="6172200"/>
            <a:ext cx="5957887" cy="369332"/>
          </a:xfrm>
          <a:prstGeom prst="rect">
            <a:avLst/>
          </a:prstGeom>
        </p:spPr>
        <p:txBody>
          <a:bodyPr wrap="square">
            <a:spAutoFit/>
          </a:bodyPr>
          <a:lstStyle/>
          <a:p>
            <a:r>
              <a:rPr lang="en-US" dirty="0"/>
              <a:t>http://www.ncbi.nlm.nih.gov/genbank/genbankstats-2008/</a:t>
            </a:r>
          </a:p>
        </p:txBody>
      </p:sp>
      <p:sp>
        <p:nvSpPr>
          <p:cNvPr id="16" name="Freeform 15"/>
          <p:cNvSpPr/>
          <p:nvPr/>
        </p:nvSpPr>
        <p:spPr>
          <a:xfrm>
            <a:off x="6481638" y="564543"/>
            <a:ext cx="71562" cy="811033"/>
          </a:xfrm>
          <a:custGeom>
            <a:avLst/>
            <a:gdLst>
              <a:gd name="connsiteX0" fmla="*/ 0 w 286247"/>
              <a:gd name="connsiteY0" fmla="*/ 811033 h 811033"/>
              <a:gd name="connsiteX1" fmla="*/ 39756 w 286247"/>
              <a:gd name="connsiteY1" fmla="*/ 652007 h 811033"/>
              <a:gd name="connsiteX2" fmla="*/ 47708 w 286247"/>
              <a:gd name="connsiteY2" fmla="*/ 628153 h 811033"/>
              <a:gd name="connsiteX3" fmla="*/ 95415 w 286247"/>
              <a:gd name="connsiteY3" fmla="*/ 572494 h 811033"/>
              <a:gd name="connsiteX4" fmla="*/ 119269 w 286247"/>
              <a:gd name="connsiteY4" fmla="*/ 540688 h 811033"/>
              <a:gd name="connsiteX5" fmla="*/ 143123 w 286247"/>
              <a:gd name="connsiteY5" fmla="*/ 516834 h 811033"/>
              <a:gd name="connsiteX6" fmla="*/ 166977 w 286247"/>
              <a:gd name="connsiteY6" fmla="*/ 477078 h 811033"/>
              <a:gd name="connsiteX7" fmla="*/ 198782 w 286247"/>
              <a:gd name="connsiteY7" fmla="*/ 421419 h 811033"/>
              <a:gd name="connsiteX8" fmla="*/ 206734 w 286247"/>
              <a:gd name="connsiteY8" fmla="*/ 365760 h 811033"/>
              <a:gd name="connsiteX9" fmla="*/ 222636 w 286247"/>
              <a:gd name="connsiteY9" fmla="*/ 318052 h 811033"/>
              <a:gd name="connsiteX10" fmla="*/ 230588 w 286247"/>
              <a:gd name="connsiteY10" fmla="*/ 294198 h 811033"/>
              <a:gd name="connsiteX11" fmla="*/ 254442 w 286247"/>
              <a:gd name="connsiteY11" fmla="*/ 206734 h 811033"/>
              <a:gd name="connsiteX12" fmla="*/ 278295 w 286247"/>
              <a:gd name="connsiteY12" fmla="*/ 71561 h 811033"/>
              <a:gd name="connsiteX13" fmla="*/ 286247 w 286247"/>
              <a:gd name="connsiteY13" fmla="*/ 0 h 811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6247" h="811033">
                <a:moveTo>
                  <a:pt x="0" y="811033"/>
                </a:moveTo>
                <a:cubicBezTo>
                  <a:pt x="11673" y="752665"/>
                  <a:pt x="17703" y="718161"/>
                  <a:pt x="39756" y="652007"/>
                </a:cubicBezTo>
                <a:cubicBezTo>
                  <a:pt x="42407" y="644056"/>
                  <a:pt x="43550" y="635430"/>
                  <a:pt x="47708" y="628153"/>
                </a:cubicBezTo>
                <a:cubicBezTo>
                  <a:pt x="67642" y="593270"/>
                  <a:pt x="71242" y="600696"/>
                  <a:pt x="95415" y="572494"/>
                </a:cubicBezTo>
                <a:cubicBezTo>
                  <a:pt x="104039" y="562432"/>
                  <a:pt x="110645" y="550750"/>
                  <a:pt x="119269" y="540688"/>
                </a:cubicBezTo>
                <a:cubicBezTo>
                  <a:pt x="126587" y="532150"/>
                  <a:pt x="136376" y="525830"/>
                  <a:pt x="143123" y="516834"/>
                </a:cubicBezTo>
                <a:cubicBezTo>
                  <a:pt x="152396" y="504471"/>
                  <a:pt x="158786" y="490183"/>
                  <a:pt x="166977" y="477078"/>
                </a:cubicBezTo>
                <a:cubicBezTo>
                  <a:pt x="195073" y="432125"/>
                  <a:pt x="171638" y="475709"/>
                  <a:pt x="198782" y="421419"/>
                </a:cubicBezTo>
                <a:cubicBezTo>
                  <a:pt x="201433" y="402866"/>
                  <a:pt x="202520" y="384021"/>
                  <a:pt x="206734" y="365760"/>
                </a:cubicBezTo>
                <a:cubicBezTo>
                  <a:pt x="210503" y="349426"/>
                  <a:pt x="217335" y="333955"/>
                  <a:pt x="222636" y="318052"/>
                </a:cubicBezTo>
                <a:cubicBezTo>
                  <a:pt x="225286" y="310101"/>
                  <a:pt x="228944" y="302417"/>
                  <a:pt x="230588" y="294198"/>
                </a:cubicBezTo>
                <a:cubicBezTo>
                  <a:pt x="241826" y="238004"/>
                  <a:pt x="234265" y="267262"/>
                  <a:pt x="254442" y="206734"/>
                </a:cubicBezTo>
                <a:cubicBezTo>
                  <a:pt x="271529" y="87118"/>
                  <a:pt x="258491" y="130975"/>
                  <a:pt x="278295" y="71561"/>
                </a:cubicBezTo>
                <a:lnTo>
                  <a:pt x="286247" y="0"/>
                </a:lnTo>
              </a:path>
            </a:pathLst>
          </a:custGeom>
          <a:noFill/>
          <a:ln>
            <a:solidFill>
              <a:schemeClr val="tx1">
                <a:lumMod val="75000"/>
                <a:lumOff val="25000"/>
              </a:schemeClr>
            </a:solidFill>
            <a:prstDash val="sysDash"/>
            <a:headEnd w="lg" len="lg"/>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146149" y="6484491"/>
            <a:ext cx="3921651" cy="369332"/>
          </a:xfrm>
          <a:prstGeom prst="rect">
            <a:avLst/>
          </a:prstGeom>
        </p:spPr>
        <p:txBody>
          <a:bodyPr wrap="none">
            <a:spAutoFit/>
          </a:bodyPr>
          <a:lstStyle/>
          <a:p>
            <a:r>
              <a:rPr lang="en-US" dirty="0"/>
              <a:t>ftp://ftp.ncbi.nih.gov/genbank/gbrel.txt</a:t>
            </a:r>
          </a:p>
        </p:txBody>
      </p:sp>
      <p:sp>
        <p:nvSpPr>
          <p:cNvPr id="5" name="TextBox 4">
            <a:extLst>
              <a:ext uri="{FF2B5EF4-FFF2-40B4-BE49-F238E27FC236}">
                <a16:creationId xmlns:a16="http://schemas.microsoft.com/office/drawing/2014/main" id="{3489DD90-2136-4142-A9C2-837D931AD754}"/>
              </a:ext>
            </a:extLst>
          </p:cNvPr>
          <p:cNvSpPr txBox="1"/>
          <p:nvPr/>
        </p:nvSpPr>
        <p:spPr>
          <a:xfrm>
            <a:off x="6586257" y="467380"/>
            <a:ext cx="652743" cy="523220"/>
          </a:xfrm>
          <a:prstGeom prst="rect">
            <a:avLst/>
          </a:prstGeom>
          <a:noFill/>
        </p:spPr>
        <p:txBody>
          <a:bodyPr wrap="none" rtlCol="0">
            <a:spAutoFit/>
          </a:bodyPr>
          <a:lstStyle/>
          <a:p>
            <a:r>
              <a:rPr lang="en-US" sz="2800" b="1" dirty="0"/>
              <a:t>!!!!</a:t>
            </a:r>
          </a:p>
        </p:txBody>
      </p:sp>
    </p:spTree>
    <p:extLst>
      <p:ext uri="{BB962C8B-B14F-4D97-AF65-F5344CB8AC3E}">
        <p14:creationId xmlns:p14="http://schemas.microsoft.com/office/powerpoint/2010/main" val="4155237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6FFF62-8FD4-44B7-B851-08C96C829A8F}"/>
              </a:ext>
            </a:extLst>
          </p:cNvPr>
          <p:cNvPicPr>
            <a:picLocks noChangeAspect="1"/>
          </p:cNvPicPr>
          <p:nvPr/>
        </p:nvPicPr>
        <p:blipFill rotWithShape="1">
          <a:blip r:embed="rId2"/>
          <a:srcRect l="1269" t="34013" r="13835" b="11486"/>
          <a:stretch/>
        </p:blipFill>
        <p:spPr>
          <a:xfrm>
            <a:off x="14784" y="734545"/>
            <a:ext cx="8951795" cy="3075456"/>
          </a:xfrm>
          <a:prstGeom prst="rect">
            <a:avLst/>
          </a:prstGeom>
        </p:spPr>
      </p:pic>
      <p:sp>
        <p:nvSpPr>
          <p:cNvPr id="4" name="TextBox 3"/>
          <p:cNvSpPr txBox="1"/>
          <p:nvPr/>
        </p:nvSpPr>
        <p:spPr>
          <a:xfrm>
            <a:off x="367020" y="0"/>
            <a:ext cx="8700780" cy="523220"/>
          </a:xfrm>
          <a:prstGeom prst="rect">
            <a:avLst/>
          </a:prstGeom>
          <a:noFill/>
        </p:spPr>
        <p:txBody>
          <a:bodyPr wrap="none" rtlCol="0">
            <a:spAutoFit/>
          </a:bodyPr>
          <a:lstStyle/>
          <a:p>
            <a:r>
              <a:rPr lang="en-US" sz="2800" b="1" dirty="0"/>
              <a:t>&amp; the corresponding explosion of DNA sequencing data…</a:t>
            </a:r>
          </a:p>
        </p:txBody>
      </p:sp>
      <p:sp>
        <p:nvSpPr>
          <p:cNvPr id="5" name="Rectangle 4"/>
          <p:cNvSpPr/>
          <p:nvPr/>
        </p:nvSpPr>
        <p:spPr>
          <a:xfrm>
            <a:off x="3414713" y="6172200"/>
            <a:ext cx="5957887" cy="369332"/>
          </a:xfrm>
          <a:prstGeom prst="rect">
            <a:avLst/>
          </a:prstGeom>
        </p:spPr>
        <p:txBody>
          <a:bodyPr wrap="square">
            <a:spAutoFit/>
          </a:bodyPr>
          <a:lstStyle/>
          <a:p>
            <a:r>
              <a:rPr lang="en-US" dirty="0"/>
              <a:t>http://www.ncbi.nlm.nih.gov/genbank/statistics</a:t>
            </a:r>
          </a:p>
        </p:txBody>
      </p:sp>
      <p:sp>
        <p:nvSpPr>
          <p:cNvPr id="2" name="TextBox 1"/>
          <p:cNvSpPr txBox="1"/>
          <p:nvPr/>
        </p:nvSpPr>
        <p:spPr>
          <a:xfrm>
            <a:off x="3992983" y="1016566"/>
            <a:ext cx="700833" cy="261610"/>
          </a:xfrm>
          <a:prstGeom prst="rect">
            <a:avLst/>
          </a:prstGeom>
          <a:solidFill>
            <a:schemeClr val="bg1"/>
          </a:solidFill>
        </p:spPr>
        <p:txBody>
          <a:bodyPr wrap="none" rtlCol="0">
            <a:spAutoFit/>
          </a:bodyPr>
          <a:lstStyle/>
          <a:p>
            <a:r>
              <a:rPr lang="en-US" sz="1100" dirty="0" err="1"/>
              <a:t>GenBank</a:t>
            </a:r>
            <a:endParaRPr lang="en-US" sz="1100" dirty="0"/>
          </a:p>
        </p:txBody>
      </p:sp>
      <p:sp>
        <p:nvSpPr>
          <p:cNvPr id="8" name="TextBox 7"/>
          <p:cNvSpPr txBox="1"/>
          <p:nvPr/>
        </p:nvSpPr>
        <p:spPr>
          <a:xfrm>
            <a:off x="3947367" y="3825498"/>
            <a:ext cx="2068195" cy="1754326"/>
          </a:xfrm>
          <a:prstGeom prst="rect">
            <a:avLst/>
          </a:prstGeom>
          <a:noFill/>
        </p:spPr>
        <p:txBody>
          <a:bodyPr wrap="none" rtlCol="0">
            <a:spAutoFit/>
          </a:bodyPr>
          <a:lstStyle/>
          <a:p>
            <a:r>
              <a:rPr lang="en-US" b="1" dirty="0"/>
              <a:t>December 2020:</a:t>
            </a:r>
          </a:p>
          <a:p>
            <a:r>
              <a:rPr lang="en-US" dirty="0"/>
              <a:t>723 billion bp</a:t>
            </a:r>
          </a:p>
          <a:p>
            <a:r>
              <a:rPr lang="en-US" dirty="0"/>
              <a:t>+</a:t>
            </a:r>
          </a:p>
          <a:p>
            <a:r>
              <a:rPr lang="en-US" dirty="0"/>
              <a:t>11.8 trillion bp DNA</a:t>
            </a:r>
          </a:p>
          <a:p>
            <a:r>
              <a:rPr lang="en-US" dirty="0"/>
              <a:t>whole genome</a:t>
            </a:r>
          </a:p>
          <a:p>
            <a:r>
              <a:rPr lang="en-US" dirty="0"/>
              <a:t>shotgun sequencing</a:t>
            </a:r>
          </a:p>
        </p:txBody>
      </p:sp>
      <p:sp>
        <p:nvSpPr>
          <p:cNvPr id="11" name="TextBox 10"/>
          <p:cNvSpPr txBox="1"/>
          <p:nvPr/>
        </p:nvSpPr>
        <p:spPr>
          <a:xfrm>
            <a:off x="7244397" y="4267200"/>
            <a:ext cx="1905000" cy="1200329"/>
          </a:xfrm>
          <a:prstGeom prst="rect">
            <a:avLst/>
          </a:prstGeom>
          <a:noFill/>
        </p:spPr>
        <p:txBody>
          <a:bodyPr wrap="square" rtlCol="0">
            <a:spAutoFit/>
          </a:bodyPr>
          <a:lstStyle/>
          <a:p>
            <a:r>
              <a:rPr lang="en-US" dirty="0"/>
              <a:t>Which basically means </a:t>
            </a:r>
            <a:r>
              <a:rPr lang="en-US" dirty="0" err="1"/>
              <a:t>GenBank</a:t>
            </a:r>
            <a:r>
              <a:rPr lang="en-US" dirty="0"/>
              <a:t> is falling behind more every year!</a:t>
            </a:r>
          </a:p>
        </p:txBody>
      </p:sp>
      <p:sp>
        <p:nvSpPr>
          <p:cNvPr id="7" name="TextBox 6"/>
          <p:cNvSpPr txBox="1"/>
          <p:nvPr/>
        </p:nvSpPr>
        <p:spPr>
          <a:xfrm>
            <a:off x="304800" y="4191000"/>
            <a:ext cx="1928348" cy="646331"/>
          </a:xfrm>
          <a:prstGeom prst="rect">
            <a:avLst/>
          </a:prstGeom>
          <a:noFill/>
        </p:spPr>
        <p:txBody>
          <a:bodyPr wrap="none" rtlCol="0">
            <a:spAutoFit/>
          </a:bodyPr>
          <a:lstStyle/>
          <a:p>
            <a:r>
              <a:rPr lang="en-US" dirty="0"/>
              <a:t>Here are the latest</a:t>
            </a:r>
          </a:p>
          <a:p>
            <a:r>
              <a:rPr lang="en-US" dirty="0"/>
              <a:t>statistics…</a:t>
            </a:r>
          </a:p>
        </p:txBody>
      </p:sp>
      <p:cxnSp>
        <p:nvCxnSpPr>
          <p:cNvPr id="9" name="Straight Arrow Connector 8"/>
          <p:cNvCxnSpPr>
            <a:cxnSpLocks/>
          </p:cNvCxnSpPr>
          <p:nvPr/>
        </p:nvCxnSpPr>
        <p:spPr>
          <a:xfrm flipH="1" flipV="1">
            <a:off x="3992983" y="1981200"/>
            <a:ext cx="350419" cy="182880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0758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758240"/>
            <a:ext cx="8077200" cy="6124754"/>
          </a:xfrm>
          <a:prstGeom prst="rect">
            <a:avLst/>
          </a:prstGeom>
          <a:noFill/>
        </p:spPr>
        <p:txBody>
          <a:bodyPr wrap="square" rtlCol="0">
            <a:spAutoFit/>
          </a:bodyPr>
          <a:lstStyle/>
          <a:p>
            <a:r>
              <a:rPr lang="en-US" sz="2800" b="1" dirty="0"/>
              <a:t>We have no choice!</a:t>
            </a:r>
          </a:p>
          <a:p>
            <a:endParaRPr lang="en-US" sz="2800" b="1" dirty="0"/>
          </a:p>
          <a:p>
            <a:r>
              <a:rPr lang="en-US" sz="2800" b="1" dirty="0"/>
              <a:t>Biologists are now faced with a staggering deluge of data, growing at exponential rates.</a:t>
            </a:r>
          </a:p>
          <a:p>
            <a:endParaRPr lang="en-US" sz="2800" b="1" dirty="0"/>
          </a:p>
          <a:p>
            <a:r>
              <a:rPr lang="en-US" sz="2800" b="1" dirty="0"/>
              <a:t>Bioinformatics offers tools and approaches to understand these data and work productively, and to build algorithmic models that help us better understand biological systems.</a:t>
            </a:r>
          </a:p>
          <a:p>
            <a:endParaRPr lang="en-US" sz="2800" b="1" dirty="0"/>
          </a:p>
          <a:p>
            <a:r>
              <a:rPr lang="en-US" sz="2800" b="1" dirty="0"/>
              <a:t>We’ll learn some of the important basic concepts in this field, along with getting exposed to key technologies driving the field forward.</a:t>
            </a:r>
          </a:p>
          <a:p>
            <a:endParaRPr lang="en-US" sz="2800" b="1" dirty="0"/>
          </a:p>
        </p:txBody>
      </p:sp>
    </p:spTree>
    <p:extLst>
      <p:ext uri="{BB962C8B-B14F-4D97-AF65-F5344CB8AC3E}">
        <p14:creationId xmlns:p14="http://schemas.microsoft.com/office/powerpoint/2010/main" val="24244071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352800" y="168876"/>
            <a:ext cx="2108269" cy="523220"/>
          </a:xfrm>
          <a:prstGeom prst="rect">
            <a:avLst/>
          </a:prstGeom>
          <a:noFill/>
        </p:spPr>
        <p:txBody>
          <a:bodyPr wrap="none" rtlCol="0">
            <a:spAutoFit/>
          </a:bodyPr>
          <a:lstStyle/>
          <a:p>
            <a:r>
              <a:rPr lang="en-US" sz="2800" b="1" dirty="0"/>
              <a:t>Specifically…</a:t>
            </a:r>
          </a:p>
        </p:txBody>
      </p:sp>
      <p:sp>
        <p:nvSpPr>
          <p:cNvPr id="2" name="TextBox 1"/>
          <p:cNvSpPr txBox="1"/>
          <p:nvPr/>
        </p:nvSpPr>
        <p:spPr>
          <a:xfrm>
            <a:off x="284436" y="990600"/>
            <a:ext cx="8494633" cy="5016758"/>
          </a:xfrm>
          <a:prstGeom prst="rect">
            <a:avLst/>
          </a:prstGeom>
          <a:noFill/>
        </p:spPr>
        <p:txBody>
          <a:bodyPr wrap="none" rtlCol="0">
            <a:spAutoFit/>
          </a:bodyPr>
          <a:lstStyle/>
          <a:p>
            <a:r>
              <a:rPr lang="en-US" sz="2000" dirty="0">
                <a:latin typeface="Arial" pitchFamily="34" charset="0"/>
                <a:cs typeface="Arial" pitchFamily="34" charset="0"/>
              </a:rPr>
              <a:t>We’ll cover the following topics, approximately in this order:</a:t>
            </a:r>
          </a:p>
          <a:p>
            <a:endParaRPr lang="en-US" sz="2000" dirty="0">
              <a:latin typeface="Arial" pitchFamily="34" charset="0"/>
              <a:cs typeface="Arial" pitchFamily="34" charset="0"/>
            </a:endParaRPr>
          </a:p>
          <a:p>
            <a:r>
              <a:rPr lang="en-US" sz="2000" b="1" dirty="0">
                <a:latin typeface="Arial" pitchFamily="34" charset="0"/>
                <a:cs typeface="Arial" pitchFamily="34" charset="0"/>
              </a:rPr>
              <a:t>BASICS OF PROGRAMMING</a:t>
            </a:r>
            <a:endParaRPr lang="en-US" sz="2000" dirty="0">
              <a:latin typeface="Arial" pitchFamily="34" charset="0"/>
              <a:cs typeface="Arial" pitchFamily="34" charset="0"/>
            </a:endParaRPr>
          </a:p>
          <a:p>
            <a:r>
              <a:rPr lang="en-US" sz="2000" dirty="0">
                <a:latin typeface="Arial" pitchFamily="34" charset="0"/>
                <a:cs typeface="Arial" pitchFamily="34" charset="0"/>
              </a:rPr>
              <a:t>Introduction to Rosalind</a:t>
            </a:r>
          </a:p>
          <a:p>
            <a:r>
              <a:rPr lang="en-US" sz="2000" dirty="0">
                <a:latin typeface="Arial" pitchFamily="34" charset="0"/>
                <a:cs typeface="Arial" pitchFamily="34" charset="0"/>
              </a:rPr>
              <a:t>A Python programming primer for non-programmers</a:t>
            </a:r>
          </a:p>
          <a:p>
            <a:r>
              <a:rPr lang="en-US" sz="2000" dirty="0">
                <a:latin typeface="Arial" pitchFamily="34" charset="0"/>
                <a:cs typeface="Arial" pitchFamily="34" charset="0"/>
              </a:rPr>
              <a:t>Rosalind help &amp; programming Q/A</a:t>
            </a:r>
          </a:p>
          <a:p>
            <a:r>
              <a:rPr lang="en-US" sz="2000" dirty="0">
                <a:latin typeface="Arial" pitchFamily="34" charset="0"/>
                <a:cs typeface="Arial" pitchFamily="34" charset="0"/>
              </a:rPr>
              <a:t> </a:t>
            </a:r>
          </a:p>
          <a:p>
            <a:r>
              <a:rPr lang="en-US" sz="2000" b="1" dirty="0">
                <a:latin typeface="Arial" pitchFamily="34" charset="0"/>
                <a:cs typeface="Arial" pitchFamily="34" charset="0"/>
              </a:rPr>
              <a:t>BIOLOGICAL SEQUENCE ANALYSIS</a:t>
            </a:r>
            <a:endParaRPr lang="en-US" sz="2000" dirty="0">
              <a:latin typeface="Arial" pitchFamily="34" charset="0"/>
              <a:cs typeface="Arial" pitchFamily="34" charset="0"/>
            </a:endParaRPr>
          </a:p>
          <a:p>
            <a:r>
              <a:rPr lang="en-US" sz="2000" dirty="0">
                <a:latin typeface="Arial" pitchFamily="34" charset="0"/>
                <a:cs typeface="Arial" pitchFamily="34" charset="0"/>
              </a:rPr>
              <a:t>Substitution matrices (BLOSSUM, PAM) &amp; sequence alignment</a:t>
            </a:r>
          </a:p>
          <a:p>
            <a:r>
              <a:rPr lang="en-US" sz="2000" dirty="0">
                <a:latin typeface="Arial" pitchFamily="34" charset="0"/>
                <a:cs typeface="Arial" pitchFamily="34" charset="0"/>
              </a:rPr>
              <a:t>Protein and nucleic acid sequence alignments, dynamic programming	</a:t>
            </a:r>
          </a:p>
          <a:p>
            <a:r>
              <a:rPr lang="en-US" sz="2000" dirty="0">
                <a:latin typeface="Arial" pitchFamily="34" charset="0"/>
                <a:cs typeface="Arial" pitchFamily="34" charset="0"/>
              </a:rPr>
              <a:t>Sequence profiles</a:t>
            </a:r>
          </a:p>
          <a:p>
            <a:r>
              <a:rPr lang="en-US" sz="2000" dirty="0">
                <a:latin typeface="Arial" pitchFamily="34" charset="0"/>
                <a:cs typeface="Arial" pitchFamily="34" charset="0"/>
              </a:rPr>
              <a:t>BLAST! (the algorithm)</a:t>
            </a:r>
          </a:p>
          <a:p>
            <a:r>
              <a:rPr lang="en-US" sz="2000" dirty="0">
                <a:latin typeface="Arial" pitchFamily="34" charset="0"/>
                <a:cs typeface="Arial" pitchFamily="34" charset="0"/>
              </a:rPr>
              <a:t>Biological databases	</a:t>
            </a:r>
          </a:p>
          <a:p>
            <a:r>
              <a:rPr lang="en-US" sz="2000" dirty="0">
                <a:latin typeface="Arial" pitchFamily="34" charset="0"/>
                <a:cs typeface="Arial" pitchFamily="34" charset="0"/>
              </a:rPr>
              <a:t>Markov processes and Hidden Markov Models</a:t>
            </a:r>
          </a:p>
          <a:p>
            <a:r>
              <a:rPr lang="en-US" sz="2000" dirty="0">
                <a:latin typeface="Arial" pitchFamily="34" charset="0"/>
                <a:cs typeface="Arial" pitchFamily="34" charset="0"/>
              </a:rPr>
              <a:t> </a:t>
            </a:r>
          </a:p>
          <a:p>
            <a:endParaRPr lang="en-US" sz="2000" dirty="0">
              <a:latin typeface="Arial" pitchFamily="34" charset="0"/>
              <a:cs typeface="Arial" pitchFamily="34" charset="0"/>
            </a:endParaRPr>
          </a:p>
        </p:txBody>
      </p:sp>
    </p:spTree>
    <p:extLst>
      <p:ext uri="{BB962C8B-B14F-4D97-AF65-F5344CB8AC3E}">
        <p14:creationId xmlns:p14="http://schemas.microsoft.com/office/powerpoint/2010/main" val="270955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2763" y="1003042"/>
            <a:ext cx="7749237" cy="4708981"/>
          </a:xfrm>
          <a:prstGeom prst="rect">
            <a:avLst/>
          </a:prstGeom>
          <a:noFill/>
        </p:spPr>
        <p:txBody>
          <a:bodyPr wrap="none" rtlCol="0">
            <a:spAutoFit/>
          </a:bodyPr>
          <a:lstStyle/>
          <a:p>
            <a:r>
              <a:rPr lang="en-US" sz="2000" b="1" dirty="0">
                <a:latin typeface="Arial" pitchFamily="34" charset="0"/>
                <a:cs typeface="Arial" pitchFamily="34" charset="0"/>
              </a:rPr>
              <a:t>GENOMES, PROTEOMES, &amp; "BIG BIOLOGY"</a:t>
            </a:r>
            <a:endParaRPr lang="en-US" sz="2000" dirty="0">
              <a:latin typeface="Arial" pitchFamily="34" charset="0"/>
              <a:cs typeface="Arial" pitchFamily="34" charset="0"/>
            </a:endParaRPr>
          </a:p>
          <a:p>
            <a:r>
              <a:rPr lang="en-US" sz="2000" dirty="0">
                <a:latin typeface="Arial" pitchFamily="34" charset="0"/>
                <a:cs typeface="Arial" pitchFamily="34" charset="0"/>
              </a:rPr>
              <a:t>Gene finding algorithms	</a:t>
            </a:r>
          </a:p>
          <a:p>
            <a:r>
              <a:rPr lang="en-US" sz="2000" dirty="0">
                <a:latin typeface="Arial" pitchFamily="34" charset="0"/>
                <a:cs typeface="Arial" pitchFamily="34" charset="0"/>
              </a:rPr>
              <a:t>Genome assembly &amp; how the human genome was sequenced</a:t>
            </a:r>
          </a:p>
          <a:p>
            <a:r>
              <a:rPr lang="en-US" sz="2000" dirty="0">
                <a:latin typeface="Arial" pitchFamily="34" charset="0"/>
                <a:cs typeface="Arial" pitchFamily="34" charset="0"/>
              </a:rPr>
              <a:t>An introduction to large gene expression data sets	</a:t>
            </a:r>
          </a:p>
          <a:p>
            <a:r>
              <a:rPr lang="en-US" sz="2000" dirty="0">
                <a:latin typeface="Arial" pitchFamily="34" charset="0"/>
                <a:cs typeface="Arial" pitchFamily="34" charset="0"/>
              </a:rPr>
              <a:t>Promoter and motif finding, Gibbs sampling	</a:t>
            </a:r>
          </a:p>
          <a:p>
            <a:r>
              <a:rPr lang="en-US" sz="2000" dirty="0">
                <a:latin typeface="Arial" pitchFamily="34" charset="0"/>
                <a:cs typeface="Arial" pitchFamily="34" charset="0"/>
              </a:rPr>
              <a:t>Clustering algorithms, hierarchical, k-means, self-organizing maps,</a:t>
            </a:r>
          </a:p>
          <a:p>
            <a:r>
              <a:rPr lang="en-US" sz="2000" dirty="0">
                <a:latin typeface="Arial" pitchFamily="34" charset="0"/>
                <a:cs typeface="Arial" pitchFamily="34" charset="0"/>
              </a:rPr>
              <a:t>	force-directed maps</a:t>
            </a:r>
          </a:p>
          <a:p>
            <a:r>
              <a:rPr lang="en-US" sz="2000" dirty="0">
                <a:latin typeface="Arial" pitchFamily="34" charset="0"/>
                <a:cs typeface="Arial" pitchFamily="34" charset="0"/>
              </a:rPr>
              <a:t>Classification algorithms	</a:t>
            </a:r>
          </a:p>
          <a:p>
            <a:r>
              <a:rPr lang="en-US" sz="2000" dirty="0">
                <a:latin typeface="Arial" pitchFamily="34" charset="0"/>
                <a:cs typeface="Arial" pitchFamily="34" charset="0"/>
              </a:rPr>
              <a:t>Principal component analysis and data transformations</a:t>
            </a:r>
          </a:p>
          <a:p>
            <a:r>
              <a:rPr lang="en-US" sz="2000" dirty="0">
                <a:latin typeface="Arial" pitchFamily="34" charset="0"/>
                <a:cs typeface="Arial" pitchFamily="34" charset="0"/>
              </a:rPr>
              <a:t> </a:t>
            </a:r>
          </a:p>
          <a:p>
            <a:r>
              <a:rPr lang="en-US" sz="2000" b="1" dirty="0">
                <a:latin typeface="Arial" pitchFamily="34" charset="0"/>
                <a:cs typeface="Arial" pitchFamily="34" charset="0"/>
              </a:rPr>
              <a:t>NETWORK &amp; SYNTHETIC BIOLOGY</a:t>
            </a:r>
            <a:endParaRPr lang="en-US" sz="2000" dirty="0">
              <a:latin typeface="Arial" pitchFamily="34" charset="0"/>
              <a:cs typeface="Arial" pitchFamily="34" charset="0"/>
            </a:endParaRPr>
          </a:p>
          <a:p>
            <a:r>
              <a:rPr lang="en-US" sz="2000" dirty="0">
                <a:latin typeface="Arial" pitchFamily="34" charset="0"/>
                <a:cs typeface="Arial" pitchFamily="34" charset="0"/>
              </a:rPr>
              <a:t>Biological networks: metabolic, signaling, graphs, regulatory</a:t>
            </a:r>
          </a:p>
          <a:p>
            <a:r>
              <a:rPr lang="en-US" sz="2000" dirty="0">
                <a:latin typeface="Arial" pitchFamily="34" charset="0"/>
                <a:cs typeface="Arial" pitchFamily="34" charset="0"/>
              </a:rPr>
              <a:t>Deep homology and the evolution of traits</a:t>
            </a:r>
          </a:p>
          <a:p>
            <a:r>
              <a:rPr lang="en-US" sz="2000" dirty="0">
                <a:latin typeface="Arial" pitchFamily="34" charset="0"/>
                <a:cs typeface="Arial" pitchFamily="34" charset="0"/>
              </a:rPr>
              <a:t>Designing, simulating, and building gene circuits</a:t>
            </a:r>
          </a:p>
          <a:p>
            <a:r>
              <a:rPr lang="en-US" sz="2000" dirty="0">
                <a:latin typeface="Arial" pitchFamily="34" charset="0"/>
                <a:cs typeface="Arial" pitchFamily="34" charset="0"/>
              </a:rPr>
              <a:t>Genome design and synthesis</a:t>
            </a:r>
          </a:p>
        </p:txBody>
      </p:sp>
    </p:spTree>
    <p:extLst>
      <p:ext uri="{BB962C8B-B14F-4D97-AF65-F5344CB8AC3E}">
        <p14:creationId xmlns:p14="http://schemas.microsoft.com/office/powerpoint/2010/main" val="35803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315361"/>
            <a:ext cx="8458200" cy="1323439"/>
          </a:xfrm>
          <a:prstGeom prst="rect">
            <a:avLst/>
          </a:prstGeom>
        </p:spPr>
        <p:txBody>
          <a:bodyPr wrap="square">
            <a:spAutoFit/>
          </a:bodyPr>
          <a:lstStyle/>
          <a:p>
            <a:pPr algn="ctr"/>
            <a:r>
              <a:rPr lang="en-US" sz="2000" b="1" dirty="0">
                <a:latin typeface="Arial" pitchFamily="34" charset="0"/>
                <a:cs typeface="Arial" pitchFamily="34" charset="0"/>
              </a:rPr>
              <a:t>THE FINAL COURSE PROJECT IS DUE by midnight, April 26, 2021</a:t>
            </a:r>
          </a:p>
          <a:p>
            <a:endParaRPr lang="en-US" sz="2000" b="1" dirty="0">
              <a:latin typeface="Arial" pitchFamily="34" charset="0"/>
              <a:cs typeface="Arial" pitchFamily="34" charset="0"/>
            </a:endParaRPr>
          </a:p>
          <a:p>
            <a:pPr algn="ctr"/>
            <a:r>
              <a:rPr lang="en-US" sz="2000" b="1" dirty="0">
                <a:latin typeface="Arial" pitchFamily="34" charset="0"/>
                <a:cs typeface="Arial" pitchFamily="34" charset="0"/>
              </a:rPr>
              <a:t>The last 3 class days will be devoted to presenting your projects to the rest of the class. </a:t>
            </a:r>
          </a:p>
        </p:txBody>
      </p:sp>
      <p:sp>
        <p:nvSpPr>
          <p:cNvPr id="3" name="TextBox 2"/>
          <p:cNvSpPr txBox="1"/>
          <p:nvPr/>
        </p:nvSpPr>
        <p:spPr>
          <a:xfrm>
            <a:off x="533400" y="609600"/>
            <a:ext cx="6077305" cy="2862322"/>
          </a:xfrm>
          <a:prstGeom prst="rect">
            <a:avLst/>
          </a:prstGeom>
          <a:noFill/>
        </p:spPr>
        <p:txBody>
          <a:bodyPr wrap="none" rtlCol="0">
            <a:spAutoFit/>
          </a:bodyPr>
          <a:lstStyle/>
          <a:p>
            <a:r>
              <a:rPr lang="en-US" sz="2000" b="1" dirty="0">
                <a:latin typeface="Arial" pitchFamily="34" charset="0"/>
                <a:cs typeface="Arial" pitchFamily="34" charset="0"/>
              </a:rPr>
              <a:t>Plus, expert guest lectures on: </a:t>
            </a:r>
          </a:p>
          <a:p>
            <a:endParaRPr lang="en-US" sz="2000" b="1" dirty="0">
              <a:latin typeface="Arial" pitchFamily="34" charset="0"/>
              <a:cs typeface="Arial" pitchFamily="34" charset="0"/>
            </a:endParaRPr>
          </a:p>
          <a:p>
            <a:r>
              <a:rPr lang="en-US" sz="2000" dirty="0">
                <a:latin typeface="Arial" pitchFamily="34" charset="0"/>
                <a:cs typeface="Arial" pitchFamily="34" charset="0"/>
              </a:rPr>
              <a:t>NGS best practices</a:t>
            </a:r>
          </a:p>
          <a:p>
            <a:r>
              <a:rPr lang="en-US" sz="2000" dirty="0">
                <a:latin typeface="Arial" pitchFamily="34" charset="0"/>
                <a:cs typeface="Arial" pitchFamily="34" charset="0"/>
              </a:rPr>
              <a:t>Overview of mass spectrometry shotgun proteomics</a:t>
            </a:r>
          </a:p>
          <a:p>
            <a:r>
              <a:rPr lang="en-US" sz="2000" dirty="0">
                <a:latin typeface="Arial" pitchFamily="34" charset="0"/>
                <a:cs typeface="Arial" pitchFamily="34" charset="0"/>
              </a:rPr>
              <a:t>Protein 3D structural modeling</a:t>
            </a:r>
          </a:p>
          <a:p>
            <a:endParaRPr lang="en-US" sz="2000" dirty="0">
              <a:latin typeface="Arial" pitchFamily="34" charset="0"/>
              <a:cs typeface="Arial" pitchFamily="34" charset="0"/>
            </a:endParaRPr>
          </a:p>
          <a:p>
            <a:r>
              <a:rPr lang="en-US" sz="2000" b="1" dirty="0">
                <a:latin typeface="Arial" pitchFamily="34" charset="0"/>
                <a:cs typeface="Arial" pitchFamily="34" charset="0"/>
              </a:rPr>
              <a:t>Plus, plus:</a:t>
            </a:r>
          </a:p>
          <a:p>
            <a:r>
              <a:rPr lang="en-US" sz="2000" b="1" dirty="0">
                <a:latin typeface="Arial" pitchFamily="34" charset="0"/>
                <a:cs typeface="Arial" pitchFamily="34" charset="0"/>
              </a:rPr>
              <a:t>we’ll attempt a “live” (on zoom) demo in-class</a:t>
            </a:r>
          </a:p>
          <a:p>
            <a:r>
              <a:rPr lang="en-US" sz="2000" b="1" dirty="0">
                <a:latin typeface="Arial" pitchFamily="34" charset="0"/>
                <a:cs typeface="Arial" pitchFamily="34" charset="0"/>
              </a:rPr>
              <a:t>	of nanopore sequencing….</a:t>
            </a:r>
          </a:p>
        </p:txBody>
      </p:sp>
    </p:spTree>
    <p:extLst>
      <p:ext uri="{BB962C8B-B14F-4D97-AF65-F5344CB8AC3E}">
        <p14:creationId xmlns:p14="http://schemas.microsoft.com/office/powerpoint/2010/main" val="422484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244" y="1371599"/>
            <a:ext cx="9430556" cy="1384995"/>
          </a:xfrm>
          <a:prstGeom prst="rect">
            <a:avLst/>
          </a:prstGeom>
        </p:spPr>
        <p:txBody>
          <a:bodyPr wrap="square">
            <a:spAutoFit/>
          </a:bodyPr>
          <a:lstStyle/>
          <a:p>
            <a:r>
              <a:rPr lang="en-US" sz="2800" dirty="0"/>
              <a:t>Course web page: </a:t>
            </a:r>
          </a:p>
          <a:p>
            <a:pPr algn="ctr"/>
            <a:r>
              <a:rPr lang="en-US" sz="2800" b="1" dirty="0"/>
              <a:t>http://www.marcottelab.org/</a:t>
            </a:r>
          </a:p>
          <a:p>
            <a:pPr algn="ctr"/>
            <a:r>
              <a:rPr lang="en-US" sz="2800" b="1" dirty="0" err="1"/>
              <a:t>index.php</a:t>
            </a:r>
            <a:r>
              <a:rPr lang="en-US" sz="2800" b="1" dirty="0"/>
              <a:t>/BCH394P_BCH364C_2021</a:t>
            </a:r>
            <a:endParaRPr lang="en-US" sz="2800" dirty="0"/>
          </a:p>
        </p:txBody>
      </p:sp>
      <p:sp>
        <p:nvSpPr>
          <p:cNvPr id="4" name="Rectangle 3"/>
          <p:cNvSpPr/>
          <p:nvPr/>
        </p:nvSpPr>
        <p:spPr>
          <a:xfrm>
            <a:off x="249195" y="152400"/>
            <a:ext cx="8763000" cy="523220"/>
          </a:xfrm>
          <a:prstGeom prst="rect">
            <a:avLst/>
          </a:prstGeom>
        </p:spPr>
        <p:txBody>
          <a:bodyPr wrap="square">
            <a:spAutoFit/>
          </a:bodyPr>
          <a:lstStyle/>
          <a:p>
            <a:pPr algn="ctr"/>
            <a:r>
              <a:rPr lang="en-US" sz="2800" b="1" dirty="0"/>
              <a:t>Probably the most important slide today!</a:t>
            </a:r>
          </a:p>
        </p:txBody>
      </p:sp>
      <p:sp>
        <p:nvSpPr>
          <p:cNvPr id="5" name="Rectangle 4"/>
          <p:cNvSpPr/>
          <p:nvPr/>
        </p:nvSpPr>
        <p:spPr>
          <a:xfrm>
            <a:off x="18244" y="3352800"/>
            <a:ext cx="9125756" cy="2031325"/>
          </a:xfrm>
          <a:prstGeom prst="rect">
            <a:avLst/>
          </a:prstGeom>
        </p:spPr>
        <p:txBody>
          <a:bodyPr wrap="square">
            <a:spAutoFit/>
          </a:bodyPr>
          <a:lstStyle/>
          <a:p>
            <a:r>
              <a:rPr lang="en-US" b="1" dirty="0"/>
              <a:t>This is a graduate student class!</a:t>
            </a:r>
          </a:p>
          <a:p>
            <a:endParaRPr lang="en-US" dirty="0"/>
          </a:p>
          <a:p>
            <a:r>
              <a:rPr lang="en-US" dirty="0"/>
              <a:t>It is open to a small # of upper division undergrads in natural sciences and engineering.</a:t>
            </a:r>
          </a:p>
          <a:p>
            <a:endParaRPr lang="en-US" dirty="0"/>
          </a:p>
          <a:p>
            <a:r>
              <a:rPr lang="en-US" dirty="0"/>
              <a:t>UG prerequisites:  Biochemistry 339F with a grade of at least B; Computer Science 303E and Statistics and Data Sciences 328M (or Statistics and Scientific Computation 318M, 328M) with a grade of at least C-; and </a:t>
            </a:r>
            <a:r>
              <a:rPr lang="en-US" i="1" dirty="0"/>
              <a:t>consent of the instructor</a:t>
            </a:r>
            <a:r>
              <a:rPr lang="en-US" dirty="0"/>
              <a:t>. </a:t>
            </a:r>
            <a:endParaRPr lang="en-US" b="1" dirty="0">
              <a:solidFill>
                <a:srgbClr val="FF0000"/>
              </a:solidFill>
            </a:endParaRPr>
          </a:p>
        </p:txBody>
      </p:sp>
    </p:spTree>
    <p:extLst>
      <p:ext uri="{BB962C8B-B14F-4D97-AF65-F5344CB8AC3E}">
        <p14:creationId xmlns:p14="http://schemas.microsoft.com/office/powerpoint/2010/main" val="4208868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6001643"/>
          </a:xfrm>
          <a:prstGeom prst="rect">
            <a:avLst/>
          </a:prstGeom>
        </p:spPr>
        <p:txBody>
          <a:bodyPr wrap="square">
            <a:spAutoFit/>
          </a:bodyPr>
          <a:lstStyle/>
          <a:p>
            <a:pPr algn="ctr"/>
            <a:r>
              <a:rPr lang="en-US" sz="2400" b="1" dirty="0"/>
              <a:t>An introduction to systems biology and bioinformatics, </a:t>
            </a:r>
            <a:r>
              <a:rPr lang="en-US" sz="2400" dirty="0"/>
              <a:t>emphasizing quantitative analysis of high-throughput biological data, and covering typical data, data analysis, and computer algorithms.  </a:t>
            </a:r>
          </a:p>
          <a:p>
            <a:pPr algn="ctr"/>
            <a:endParaRPr lang="en-US" sz="2400" dirty="0"/>
          </a:p>
          <a:p>
            <a:pPr algn="ctr"/>
            <a:r>
              <a:rPr lang="en-US" sz="2400" dirty="0"/>
              <a:t>Topics will include introductory probability and statistics, basics of Python programming, protein and nucleic acid sequence analysis, genome sequencing and assembly, proteomics, synthetic biology, analysis of large-scale gene expression data, data clustering, biological pattern recognition, and gene and protein networks.</a:t>
            </a:r>
          </a:p>
          <a:p>
            <a:pPr algn="ctr"/>
            <a:r>
              <a:rPr lang="en-US" sz="2400" dirty="0"/>
              <a:t> </a:t>
            </a:r>
          </a:p>
          <a:p>
            <a:pPr algn="ctr"/>
            <a:endParaRPr lang="en-US" sz="2400" dirty="0"/>
          </a:p>
          <a:p>
            <a:pPr algn="ctr"/>
            <a:r>
              <a:rPr lang="en-US" sz="2400" dirty="0"/>
              <a:t>** NOT a course on practical sequence analysis or using web-based tools (although we’ll use those too), but rather on algorithms, exploratory data analyses and their applications in high-throughput biology. **</a:t>
            </a:r>
          </a:p>
        </p:txBody>
      </p:sp>
    </p:spTree>
    <p:extLst>
      <p:ext uri="{BB962C8B-B14F-4D97-AF65-F5344CB8AC3E}">
        <p14:creationId xmlns:p14="http://schemas.microsoft.com/office/powerpoint/2010/main" val="1501079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73978"/>
            <a:ext cx="8839200" cy="5755422"/>
          </a:xfrm>
          <a:prstGeom prst="rect">
            <a:avLst/>
          </a:prstGeom>
        </p:spPr>
        <p:txBody>
          <a:bodyPr wrap="square">
            <a:spAutoFit/>
          </a:bodyPr>
          <a:lstStyle/>
          <a:p>
            <a:r>
              <a:rPr lang="en-US" sz="2400" dirty="0"/>
              <a:t>Most of the lectures will be from research articles and slides. For sequence analysis, there will be an </a:t>
            </a:r>
            <a:r>
              <a:rPr lang="en-US" sz="2400" b="1" dirty="0"/>
              <a:t>Optional text:</a:t>
            </a:r>
            <a:r>
              <a:rPr lang="en-US" sz="2400" dirty="0"/>
              <a:t> </a:t>
            </a:r>
          </a:p>
          <a:p>
            <a:endParaRPr lang="en-US" sz="2400" i="1" dirty="0"/>
          </a:p>
          <a:p>
            <a:r>
              <a:rPr lang="en-US" sz="2400" i="1" dirty="0"/>
              <a:t>Biological sequence analysis, </a:t>
            </a:r>
            <a:r>
              <a:rPr lang="en-US" sz="2400" dirty="0"/>
              <a:t>Durbin, Eddy, Krogh, </a:t>
            </a:r>
            <a:r>
              <a:rPr lang="en-US" sz="2400" dirty="0" err="1"/>
              <a:t>Mitchison</a:t>
            </a:r>
            <a:r>
              <a:rPr lang="en-US" sz="2400" dirty="0"/>
              <a:t>, Cambridge Univ. Press (available from Amazon, used &amp; </a:t>
            </a:r>
            <a:r>
              <a:rPr lang="en-US" sz="2400" dirty="0" err="1"/>
              <a:t>ebook</a:t>
            </a:r>
            <a:r>
              <a:rPr lang="en-US" sz="2400" dirty="0"/>
              <a:t>)</a:t>
            </a:r>
          </a:p>
          <a:p>
            <a:r>
              <a:rPr lang="en-US" sz="2400" dirty="0"/>
              <a:t> </a:t>
            </a:r>
          </a:p>
          <a:p>
            <a:r>
              <a:rPr lang="en-US" sz="2400" dirty="0"/>
              <a:t>For biologists rusty on their stats, </a:t>
            </a:r>
            <a:r>
              <a:rPr lang="en-US" sz="2400" i="1" dirty="0"/>
              <a:t>The Cartoon Guide to Statistics</a:t>
            </a:r>
            <a:r>
              <a:rPr lang="en-US" sz="2400" dirty="0"/>
              <a:t> (</a:t>
            </a:r>
            <a:r>
              <a:rPr lang="en-US" sz="2400" dirty="0" err="1"/>
              <a:t>Gonick</a:t>
            </a:r>
            <a:r>
              <a:rPr lang="en-US" sz="2400" dirty="0"/>
              <a:t>/Smith) is very good (really!).</a:t>
            </a:r>
          </a:p>
          <a:p>
            <a:r>
              <a:rPr lang="en-US" sz="2400" dirty="0"/>
              <a:t> </a:t>
            </a:r>
          </a:p>
          <a:p>
            <a:endParaRPr lang="en-US" sz="2400" dirty="0"/>
          </a:p>
          <a:p>
            <a:endParaRPr lang="en-US" sz="2400" dirty="0"/>
          </a:p>
          <a:p>
            <a:r>
              <a:rPr lang="en-US" sz="2400" dirty="0"/>
              <a:t>We will also be learning some Python programming.  </a:t>
            </a:r>
          </a:p>
          <a:p>
            <a:r>
              <a:rPr lang="en-US" sz="2400" dirty="0"/>
              <a:t>I </a:t>
            </a:r>
            <a:r>
              <a:rPr lang="en-US" sz="2400" u="sng" dirty="0"/>
              <a:t>highly</a:t>
            </a:r>
            <a:r>
              <a:rPr lang="en-US" sz="2400" dirty="0"/>
              <a:t> recommend…</a:t>
            </a:r>
          </a:p>
          <a:p>
            <a:r>
              <a:rPr lang="en-US" sz="2800" b="1" dirty="0"/>
              <a:t>Python programming for biologists:	 	https://pythonforbiologists.com/introduction/</a:t>
            </a:r>
          </a:p>
        </p:txBody>
      </p:sp>
      <p:sp>
        <p:nvSpPr>
          <p:cNvPr id="3" name="TextBox 2"/>
          <p:cNvSpPr txBox="1"/>
          <p:nvPr/>
        </p:nvSpPr>
        <p:spPr>
          <a:xfrm>
            <a:off x="3804636" y="168876"/>
            <a:ext cx="1084208" cy="523220"/>
          </a:xfrm>
          <a:prstGeom prst="rect">
            <a:avLst/>
          </a:prstGeom>
          <a:noFill/>
        </p:spPr>
        <p:txBody>
          <a:bodyPr wrap="none" rtlCol="0">
            <a:spAutoFit/>
          </a:bodyPr>
          <a:lstStyle/>
          <a:p>
            <a:r>
              <a:rPr lang="en-US" sz="2800" b="1" dirty="0"/>
              <a:t>Books</a:t>
            </a:r>
          </a:p>
        </p:txBody>
      </p:sp>
    </p:spTree>
    <p:extLst>
      <p:ext uri="{BB962C8B-B14F-4D97-AF65-F5344CB8AC3E}">
        <p14:creationId xmlns:p14="http://schemas.microsoft.com/office/powerpoint/2010/main" val="382606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2741" y="762000"/>
            <a:ext cx="8686800" cy="6124754"/>
          </a:xfrm>
          <a:prstGeom prst="rect">
            <a:avLst/>
          </a:prstGeom>
        </p:spPr>
        <p:txBody>
          <a:bodyPr wrap="square">
            <a:spAutoFit/>
          </a:bodyPr>
          <a:lstStyle/>
          <a:p>
            <a:r>
              <a:rPr lang="en-US" sz="2400" b="1" dirty="0"/>
              <a:t>No exams.   Instead, grades will be based on:</a:t>
            </a:r>
          </a:p>
          <a:p>
            <a:pPr marL="285750" indent="-285750">
              <a:buFont typeface="Arial" pitchFamily="34" charset="0"/>
              <a:buChar char="•"/>
            </a:pPr>
            <a:r>
              <a:rPr lang="en-US" sz="2400" b="1" dirty="0"/>
              <a:t>Online programming homework </a:t>
            </a:r>
          </a:p>
          <a:p>
            <a:pPr lvl="1"/>
            <a:r>
              <a:rPr lang="en-US" sz="2400" dirty="0"/>
              <a:t>(10 points each and counting 30% of the final grade) </a:t>
            </a:r>
          </a:p>
          <a:p>
            <a:pPr marL="285750" indent="-285750">
              <a:buFont typeface="Arial" pitchFamily="34" charset="0"/>
              <a:buChar char="•"/>
            </a:pPr>
            <a:r>
              <a:rPr lang="en-US" sz="2400" b="1" dirty="0"/>
              <a:t>3 problem sets</a:t>
            </a:r>
            <a:r>
              <a:rPr lang="en-US" sz="2400" dirty="0"/>
              <a:t> </a:t>
            </a:r>
          </a:p>
          <a:p>
            <a:pPr lvl="1"/>
            <a:r>
              <a:rPr lang="en-US" sz="2400" dirty="0"/>
              <a:t>(15 points each and counting 45% of the final grade) </a:t>
            </a:r>
          </a:p>
          <a:p>
            <a:pPr marL="285750" indent="-285750">
              <a:buFont typeface="Arial" pitchFamily="34" charset="0"/>
              <a:buChar char="•"/>
            </a:pPr>
            <a:r>
              <a:rPr lang="en-US" sz="2400" b="1" dirty="0"/>
              <a:t>A course project</a:t>
            </a:r>
            <a:r>
              <a:rPr lang="en-US" sz="2400" dirty="0"/>
              <a:t> that you will develop over the semester &amp; present in the last 2.5 days of class (25% of final grade)  </a:t>
            </a:r>
          </a:p>
          <a:p>
            <a:pPr lvl="1"/>
            <a:endParaRPr lang="en-US" sz="2400" dirty="0"/>
          </a:p>
          <a:p>
            <a:r>
              <a:rPr lang="en-US" sz="2400" dirty="0"/>
              <a:t>The course project will consist of a research project on a bioinformatics topic chosen by the student (with approval by the instructor) containing an element of independent computational biology research (e.g. calculation, programming, database analysis, etc.) turned in as a web URL (20%) and presented in class (5%).</a:t>
            </a:r>
          </a:p>
          <a:p>
            <a:endParaRPr lang="en-US" sz="800" dirty="0"/>
          </a:p>
          <a:p>
            <a:r>
              <a:rPr lang="en-US" sz="2400" b="1" dirty="0"/>
              <a:t>The project will be emailed as a web URL to the TA &amp; I, developed through the semester and finished by midnight, April 26, 2021.  The last few classes will be spent presenting your projects.</a:t>
            </a:r>
            <a:endParaRPr lang="en-US" sz="2400" dirty="0"/>
          </a:p>
        </p:txBody>
      </p:sp>
      <p:sp>
        <p:nvSpPr>
          <p:cNvPr id="4" name="TextBox 3"/>
          <p:cNvSpPr txBox="1"/>
          <p:nvPr/>
        </p:nvSpPr>
        <p:spPr>
          <a:xfrm>
            <a:off x="3804636" y="168876"/>
            <a:ext cx="1354986" cy="523220"/>
          </a:xfrm>
          <a:prstGeom prst="rect">
            <a:avLst/>
          </a:prstGeom>
          <a:noFill/>
        </p:spPr>
        <p:txBody>
          <a:bodyPr wrap="none" rtlCol="0">
            <a:spAutoFit/>
          </a:bodyPr>
          <a:lstStyle/>
          <a:p>
            <a:r>
              <a:rPr lang="en-US" sz="2800" b="1" dirty="0"/>
              <a:t>Grading</a:t>
            </a:r>
          </a:p>
        </p:txBody>
      </p:sp>
    </p:spTree>
    <p:extLst>
      <p:ext uri="{BB962C8B-B14F-4D97-AF65-F5344CB8AC3E}">
        <p14:creationId xmlns:p14="http://schemas.microsoft.com/office/powerpoint/2010/main" val="9459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736223"/>
            <a:ext cx="8763000" cy="5816977"/>
          </a:xfrm>
          <a:prstGeom prst="rect">
            <a:avLst/>
          </a:prstGeom>
        </p:spPr>
        <p:txBody>
          <a:bodyPr wrap="square">
            <a:spAutoFit/>
          </a:bodyPr>
          <a:lstStyle/>
          <a:p>
            <a:pPr marL="285750" indent="-285750">
              <a:buFont typeface="Arial" pitchFamily="34" charset="0"/>
              <a:buChar char="•"/>
            </a:pPr>
            <a:r>
              <a:rPr lang="en-US" sz="2400" b="1" dirty="0"/>
              <a:t>All projects and homework will be turned in electronically and time-stamped. </a:t>
            </a:r>
          </a:p>
          <a:p>
            <a:pPr marL="285750" indent="-285750">
              <a:buFont typeface="Arial" pitchFamily="34" charset="0"/>
              <a:buChar char="•"/>
            </a:pPr>
            <a:endParaRPr lang="en-US" sz="2400" dirty="0"/>
          </a:p>
          <a:p>
            <a:pPr marL="285750" indent="-285750">
              <a:buFont typeface="Arial" pitchFamily="34" charset="0"/>
              <a:buChar char="•"/>
            </a:pPr>
            <a:r>
              <a:rPr lang="en-US" sz="2400" b="1" dirty="0"/>
              <a:t>No makeup work will be given.</a:t>
            </a:r>
          </a:p>
          <a:p>
            <a:pPr marL="285750" indent="-285750">
              <a:buFont typeface="Arial" pitchFamily="34" charset="0"/>
              <a:buChar char="•"/>
            </a:pPr>
            <a:endParaRPr lang="en-US" sz="2400" dirty="0"/>
          </a:p>
          <a:p>
            <a:pPr marL="285750" indent="-285750">
              <a:buFont typeface="Arial" pitchFamily="34" charset="0"/>
              <a:buChar char="•"/>
            </a:pPr>
            <a:r>
              <a:rPr lang="en-US" sz="2400" b="1" dirty="0"/>
              <a:t>Instead, all students have 5 days of free “late time”.</a:t>
            </a:r>
          </a:p>
          <a:p>
            <a:pPr lvl="1"/>
            <a:r>
              <a:rPr lang="en-US" sz="2400" b="1" dirty="0"/>
              <a:t>This is for the </a:t>
            </a:r>
            <a:r>
              <a:rPr lang="en-US" sz="2400" b="1" u="sng" dirty="0"/>
              <a:t>entire semester</a:t>
            </a:r>
            <a:r>
              <a:rPr lang="en-US" sz="2400" b="1" dirty="0"/>
              <a:t>, NOT per project, and counting weekends/holidays just like any other day. </a:t>
            </a:r>
          </a:p>
          <a:p>
            <a:pPr marL="285750" indent="-285750">
              <a:buFont typeface="Arial" pitchFamily="34" charset="0"/>
              <a:buChar char="•"/>
            </a:pPr>
            <a:endParaRPr lang="en-US" dirty="0"/>
          </a:p>
          <a:p>
            <a:pPr marL="742950" lvl="1" indent="-285750">
              <a:buFont typeface="Arial" pitchFamily="34" charset="0"/>
              <a:buChar char="•"/>
            </a:pPr>
            <a:r>
              <a:rPr lang="en-US" dirty="0"/>
              <a:t>For projects turned in late, days will be deducted from the 5 day total (or what remains of it) by the # of days late.</a:t>
            </a:r>
          </a:p>
          <a:p>
            <a:pPr marL="742950" lvl="1" indent="-285750">
              <a:buFont typeface="Arial" pitchFamily="34" charset="0"/>
              <a:buChar char="•"/>
            </a:pPr>
            <a:endParaRPr lang="en-US" dirty="0"/>
          </a:p>
          <a:p>
            <a:pPr marL="742950" lvl="1" indent="-285750">
              <a:buFont typeface="Arial" pitchFamily="34" charset="0"/>
              <a:buChar char="•"/>
            </a:pPr>
            <a:r>
              <a:rPr lang="en-US" dirty="0"/>
              <a:t>Deductions are in 1 day increments, </a:t>
            </a:r>
            <a:r>
              <a:rPr lang="en-US" u="sng" dirty="0"/>
              <a:t>rounding up</a:t>
            </a:r>
          </a:p>
          <a:p>
            <a:pPr lvl="2"/>
            <a:r>
              <a:rPr lang="en-US" i="1" dirty="0"/>
              <a:t>e.g.</a:t>
            </a:r>
            <a:r>
              <a:rPr lang="en-US" dirty="0"/>
              <a:t> 10 minutes late = 1 day deducted. </a:t>
            </a:r>
          </a:p>
          <a:p>
            <a:pPr marL="742950" lvl="1" indent="-285750">
              <a:buFont typeface="Arial" pitchFamily="34" charset="0"/>
              <a:buChar char="•"/>
            </a:pPr>
            <a:endParaRPr lang="en-US" dirty="0"/>
          </a:p>
          <a:p>
            <a:pPr marL="742950" lvl="1" indent="-285750">
              <a:buFont typeface="Arial" pitchFamily="34" charset="0"/>
              <a:buChar char="•"/>
            </a:pPr>
            <a:r>
              <a:rPr lang="en-US" dirty="0"/>
              <a:t>Once the 5 days are used up, assignments will be penalized 10% / day late (rounding up), e.g., a 50 point assignment turned in 1 ½ days late would be penalized 20%, or 10 points.</a:t>
            </a:r>
          </a:p>
        </p:txBody>
      </p:sp>
      <p:sp>
        <p:nvSpPr>
          <p:cNvPr id="3" name="TextBox 2"/>
          <p:cNvSpPr txBox="1"/>
          <p:nvPr/>
        </p:nvSpPr>
        <p:spPr>
          <a:xfrm>
            <a:off x="3505200" y="168876"/>
            <a:ext cx="1776768" cy="523220"/>
          </a:xfrm>
          <a:prstGeom prst="rect">
            <a:avLst/>
          </a:prstGeom>
          <a:noFill/>
        </p:spPr>
        <p:txBody>
          <a:bodyPr wrap="none" rtlCol="0">
            <a:spAutoFit/>
          </a:bodyPr>
          <a:lstStyle/>
          <a:p>
            <a:r>
              <a:rPr lang="en-US" sz="2800" b="1" dirty="0"/>
              <a:t>Late policy</a:t>
            </a:r>
          </a:p>
        </p:txBody>
      </p:sp>
    </p:spTree>
    <p:extLst>
      <p:ext uri="{BB962C8B-B14F-4D97-AF65-F5344CB8AC3E}">
        <p14:creationId xmlns:p14="http://schemas.microsoft.com/office/powerpoint/2010/main" val="2263346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6B5B14-B792-47E3-B80B-DC473240473C}"/>
              </a:ext>
            </a:extLst>
          </p:cNvPr>
          <p:cNvPicPr>
            <a:picLocks noChangeAspect="1"/>
          </p:cNvPicPr>
          <p:nvPr/>
        </p:nvPicPr>
        <p:blipFill rotWithShape="1">
          <a:blip r:embed="rId2"/>
          <a:srcRect l="5000" t="16315" r="4167" b="9683"/>
          <a:stretch/>
        </p:blipFill>
        <p:spPr>
          <a:xfrm>
            <a:off x="202657" y="1829561"/>
            <a:ext cx="8825776" cy="3847908"/>
          </a:xfrm>
          <a:prstGeom prst="rect">
            <a:avLst/>
          </a:prstGeom>
        </p:spPr>
      </p:pic>
      <p:sp>
        <p:nvSpPr>
          <p:cNvPr id="4" name="TextBox 3"/>
          <p:cNvSpPr txBox="1"/>
          <p:nvPr/>
        </p:nvSpPr>
        <p:spPr>
          <a:xfrm>
            <a:off x="0" y="76200"/>
            <a:ext cx="9283182" cy="1569660"/>
          </a:xfrm>
          <a:prstGeom prst="rect">
            <a:avLst/>
          </a:prstGeom>
          <a:noFill/>
        </p:spPr>
        <p:txBody>
          <a:bodyPr wrap="none" rtlCol="0">
            <a:spAutoFit/>
          </a:bodyPr>
          <a:lstStyle/>
          <a:p>
            <a:r>
              <a:rPr lang="en-US" sz="2400" b="1" dirty="0"/>
              <a:t>Online homework will be via </a:t>
            </a:r>
            <a:r>
              <a:rPr lang="en-US" sz="2400" b="1" i="1" dirty="0"/>
              <a:t>Rosalind</a:t>
            </a:r>
            <a:r>
              <a:rPr lang="en-US" sz="2400" b="1" dirty="0"/>
              <a:t>:    </a:t>
            </a:r>
            <a:r>
              <a:rPr lang="en-US" sz="2400" b="1" dirty="0">
                <a:hlinkClick r:id="rId3"/>
              </a:rPr>
              <a:t>http://rosalind.info/faq/</a:t>
            </a:r>
            <a:endParaRPr lang="en-US" sz="2400" b="1" dirty="0"/>
          </a:p>
          <a:p>
            <a:endParaRPr lang="en-US" sz="2400" b="1" dirty="0"/>
          </a:p>
          <a:p>
            <a:r>
              <a:rPr lang="en-US" sz="2400" b="1" dirty="0"/>
              <a:t>Enroll specifically for BCH394P/364C at:  </a:t>
            </a:r>
          </a:p>
          <a:p>
            <a:r>
              <a:rPr lang="en-US" sz="2400" b="1" dirty="0"/>
              <a:t>			 http://rosalind.info/classes/enroll/8e60607640/</a:t>
            </a:r>
            <a:endParaRPr lang="en-US" sz="2400" b="1" i="1" dirty="0"/>
          </a:p>
        </p:txBody>
      </p:sp>
      <p:sp>
        <p:nvSpPr>
          <p:cNvPr id="6" name="TextBox 5"/>
          <p:cNvSpPr txBox="1"/>
          <p:nvPr/>
        </p:nvSpPr>
        <p:spPr>
          <a:xfrm>
            <a:off x="409930" y="6019800"/>
            <a:ext cx="8429270" cy="461665"/>
          </a:xfrm>
          <a:prstGeom prst="rect">
            <a:avLst/>
          </a:prstGeom>
          <a:noFill/>
          <a:ln w="25400">
            <a:solidFill>
              <a:srgbClr val="FF0000"/>
            </a:solidFill>
          </a:ln>
        </p:spPr>
        <p:txBody>
          <a:bodyPr wrap="square" rtlCol="0">
            <a:spAutoFit/>
          </a:bodyPr>
          <a:lstStyle/>
          <a:p>
            <a:r>
              <a:rPr lang="en-US" sz="2400" b="1" dirty="0"/>
              <a:t>The first homework will be due (in Rosalind) by midnight, Jan 27. </a:t>
            </a:r>
          </a:p>
        </p:txBody>
      </p:sp>
    </p:spTree>
    <p:extLst>
      <p:ext uri="{BB962C8B-B14F-4D97-AF65-F5344CB8AC3E}">
        <p14:creationId xmlns:p14="http://schemas.microsoft.com/office/powerpoint/2010/main" val="2011490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8DCA80-BD53-4EFE-BE31-CA4AA4D8C159}"/>
              </a:ext>
            </a:extLst>
          </p:cNvPr>
          <p:cNvPicPr>
            <a:picLocks noChangeAspect="1"/>
          </p:cNvPicPr>
          <p:nvPr/>
        </p:nvPicPr>
        <p:blipFill rotWithShape="1">
          <a:blip r:embed="rId2"/>
          <a:srcRect l="8709" t="14815" r="8159" b="15288"/>
          <a:stretch/>
        </p:blipFill>
        <p:spPr>
          <a:xfrm>
            <a:off x="304799" y="465862"/>
            <a:ext cx="8412203" cy="3978548"/>
          </a:xfrm>
          <a:prstGeom prst="rect">
            <a:avLst/>
          </a:prstGeom>
        </p:spPr>
      </p:pic>
      <p:sp>
        <p:nvSpPr>
          <p:cNvPr id="2" name="Oval 1"/>
          <p:cNvSpPr/>
          <p:nvPr/>
        </p:nvSpPr>
        <p:spPr>
          <a:xfrm>
            <a:off x="1371600" y="2133600"/>
            <a:ext cx="6096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D82A9C1-6A99-4769-8C1A-B55EF1057388}"/>
              </a:ext>
            </a:extLst>
          </p:cNvPr>
          <p:cNvPicPr>
            <a:picLocks noChangeAspect="1"/>
          </p:cNvPicPr>
          <p:nvPr/>
        </p:nvPicPr>
        <p:blipFill rotWithShape="1">
          <a:blip r:embed="rId3"/>
          <a:srcRect l="3334" t="25085" r="4669" b="56229"/>
          <a:stretch/>
        </p:blipFill>
        <p:spPr>
          <a:xfrm>
            <a:off x="228600" y="914400"/>
            <a:ext cx="8505967" cy="924592"/>
          </a:xfrm>
          <a:prstGeom prst="rect">
            <a:avLst/>
          </a:prstGeom>
        </p:spPr>
      </p:pic>
    </p:spTree>
    <p:extLst>
      <p:ext uri="{BB962C8B-B14F-4D97-AF65-F5344CB8AC3E}">
        <p14:creationId xmlns:p14="http://schemas.microsoft.com/office/powerpoint/2010/main" val="177846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1405</TotalTime>
  <Words>1626</Words>
  <Application>Microsoft Office PowerPoint</Application>
  <PresentationFormat>On-screen Show (4:3)</PresentationFormat>
  <Paragraphs>174</Paragraphs>
  <Slides>27</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27</vt:i4>
      </vt:variant>
    </vt:vector>
  </HeadingPairs>
  <TitlesOfParts>
    <vt:vector size="30"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Marcotte</dc:creator>
  <cp:lastModifiedBy>Marcotte</cp:lastModifiedBy>
  <cp:revision>67</cp:revision>
  <cp:lastPrinted>2021-01-18T18:03:26Z</cp:lastPrinted>
  <dcterms:created xsi:type="dcterms:W3CDTF">2014-01-13T19:44:00Z</dcterms:created>
  <dcterms:modified xsi:type="dcterms:W3CDTF">2021-01-18T18:04:03Z</dcterms:modified>
</cp:coreProperties>
</file>