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87" r:id="rId2"/>
    <p:sldId id="288" r:id="rId3"/>
    <p:sldId id="289" r:id="rId4"/>
    <p:sldId id="290" r:id="rId5"/>
    <p:sldId id="306" r:id="rId6"/>
    <p:sldId id="305" r:id="rId7"/>
    <p:sldId id="307" r:id="rId8"/>
    <p:sldId id="257" r:id="rId9"/>
    <p:sldId id="258" r:id="rId10"/>
    <p:sldId id="269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7" r:id="rId19"/>
    <p:sldId id="266" r:id="rId20"/>
    <p:sldId id="293" r:id="rId21"/>
    <p:sldId id="270" r:id="rId22"/>
    <p:sldId id="268" r:id="rId23"/>
    <p:sldId id="271" r:id="rId24"/>
    <p:sldId id="272" r:id="rId25"/>
    <p:sldId id="280" r:id="rId26"/>
    <p:sldId id="278" r:id="rId27"/>
    <p:sldId id="277" r:id="rId28"/>
    <p:sldId id="276" r:id="rId29"/>
    <p:sldId id="274" r:id="rId30"/>
    <p:sldId id="275" r:id="rId31"/>
    <p:sldId id="281" r:id="rId32"/>
    <p:sldId id="279" r:id="rId33"/>
    <p:sldId id="283" r:id="rId34"/>
    <p:sldId id="282" r:id="rId35"/>
    <p:sldId id="284" r:id="rId36"/>
    <p:sldId id="285" r:id="rId37"/>
    <p:sldId id="296" r:id="rId38"/>
    <p:sldId id="304" r:id="rId39"/>
    <p:sldId id="302" r:id="rId40"/>
    <p:sldId id="297" r:id="rId41"/>
    <p:sldId id="301" r:id="rId42"/>
    <p:sldId id="300" r:id="rId43"/>
    <p:sldId id="294" r:id="rId44"/>
    <p:sldId id="295" r:id="rId4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84547" autoAdjust="0"/>
  </p:normalViewPr>
  <p:slideViewPr>
    <p:cSldViewPr>
      <p:cViewPr varScale="1">
        <p:scale>
          <a:sx n="80" d="100"/>
          <a:sy n="80" d="100"/>
        </p:scale>
        <p:origin x="1347" y="7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FDB24DC-0292-4BFF-B0E9-F18C0E5F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1197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E22DDEF-0DC8-482E-A0DE-2D065396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4347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14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A vertical arrow means to add a gap in </a:t>
            </a:r>
            <a:r>
              <a:rPr lang="en-US" sz="1300" i="1" dirty="0"/>
              <a:t>x</a:t>
            </a:r>
            <a:r>
              <a:rPr lang="en-US" sz="1300" dirty="0"/>
              <a:t> (the sequence on the top) and a symbol in </a:t>
            </a:r>
            <a:r>
              <a:rPr lang="en-US" sz="1300" i="1" dirty="0"/>
              <a:t>y</a:t>
            </a:r>
            <a:r>
              <a:rPr lang="en-US" sz="1300" dirty="0"/>
              <a:t> (the sequence on the left side), a horizontal move is a gap in </a:t>
            </a:r>
            <a:r>
              <a:rPr lang="en-US" sz="1300" i="1" dirty="0"/>
              <a:t>y</a:t>
            </a:r>
            <a:r>
              <a:rPr lang="en-US" sz="1300" dirty="0"/>
              <a:t> and a symbol in </a:t>
            </a:r>
            <a:r>
              <a:rPr lang="en-US" sz="1300" i="1" dirty="0"/>
              <a:t>x</a:t>
            </a:r>
            <a:r>
              <a:rPr lang="en-US" sz="1300" dirty="0"/>
              <a:t>, and a diagonal move is a symbol from </a:t>
            </a:r>
            <a:r>
              <a:rPr lang="en-US" sz="1300" i="1" dirty="0"/>
              <a:t>x</a:t>
            </a:r>
            <a:r>
              <a:rPr lang="en-US" sz="1300" dirty="0"/>
              <a:t> aligned to one of </a:t>
            </a:r>
            <a:r>
              <a:rPr lang="en-US" sz="1300" i="1" dirty="0"/>
              <a:t>y</a:t>
            </a:r>
            <a:r>
              <a:rPr lang="en-US" sz="130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A vertical arrow means to add a gap in </a:t>
            </a:r>
            <a:r>
              <a:rPr lang="en-US" sz="1300" i="1" dirty="0"/>
              <a:t>x</a:t>
            </a:r>
            <a:r>
              <a:rPr lang="en-US" sz="1300" dirty="0"/>
              <a:t> (the sequence on the top) and a symbol in </a:t>
            </a:r>
            <a:r>
              <a:rPr lang="en-US" sz="1300" i="1" dirty="0"/>
              <a:t>y</a:t>
            </a:r>
            <a:r>
              <a:rPr lang="en-US" sz="1300" dirty="0"/>
              <a:t> (the sequence on the left side), a horizontal move is a gap in </a:t>
            </a:r>
            <a:r>
              <a:rPr lang="en-US" sz="1300" i="1" dirty="0"/>
              <a:t>y</a:t>
            </a:r>
            <a:r>
              <a:rPr lang="en-US" sz="1300" dirty="0"/>
              <a:t> and a symbol in </a:t>
            </a:r>
            <a:r>
              <a:rPr lang="en-US" sz="1300" i="1" dirty="0"/>
              <a:t>x</a:t>
            </a:r>
            <a:r>
              <a:rPr lang="en-US" sz="1300" dirty="0"/>
              <a:t>, and a diagonal move is a symbol from </a:t>
            </a:r>
            <a:r>
              <a:rPr lang="en-US" sz="1300" i="1" dirty="0"/>
              <a:t>x</a:t>
            </a:r>
            <a:r>
              <a:rPr lang="en-US" sz="1300" dirty="0"/>
              <a:t> aligned to one of </a:t>
            </a:r>
            <a:r>
              <a:rPr lang="en-US" sz="1300" i="1" dirty="0"/>
              <a:t>y</a:t>
            </a:r>
            <a:r>
              <a:rPr lang="en-US" sz="130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Horse-racing</a:t>
            </a:r>
            <a:r>
              <a:rPr lang="en-US" baseline="0" dirty="0"/>
              <a:t> (3:1 odds)</a:t>
            </a:r>
          </a:p>
          <a:p>
            <a:r>
              <a:rPr lang="en-US" baseline="0" dirty="0"/>
              <a:t>Medicine, disease risks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Can’t test all alignments! </a:t>
            </a:r>
            <a:r>
              <a:rPr lang="en-US" sz="1300" dirty="0"/>
              <a:t>For two 100 amino acid proteins =&gt; 10</a:t>
            </a:r>
            <a:r>
              <a:rPr lang="en-US" sz="1300" baseline="30000" dirty="0"/>
              <a:t>59</a:t>
            </a:r>
            <a:r>
              <a:rPr lang="en-US" sz="1300" dirty="0"/>
              <a:t> possible alignments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A with A gives a score of 5  (remember, the score equals </a:t>
            </a:r>
            <a:r>
              <a:rPr lang="en-US" sz="1300" i="1" dirty="0"/>
              <a:t>F</a:t>
            </a:r>
            <a:r>
              <a:rPr lang="en-US" sz="1300" dirty="0"/>
              <a:t>(</a:t>
            </a:r>
            <a:r>
              <a:rPr lang="en-US" sz="1300" i="1" dirty="0"/>
              <a:t>i</a:t>
            </a:r>
            <a:r>
              <a:rPr lang="en-US" sz="1300" dirty="0"/>
              <a:t>-1,</a:t>
            </a:r>
            <a:r>
              <a:rPr lang="en-US" sz="1300" i="1" dirty="0"/>
              <a:t>j</a:t>
            </a:r>
            <a:r>
              <a:rPr lang="en-US" sz="1300" dirty="0"/>
              <a:t>-1) + </a:t>
            </a:r>
            <a:r>
              <a:rPr lang="en-US" sz="1300" i="1" dirty="0"/>
              <a:t>s</a:t>
            </a:r>
            <a:r>
              <a:rPr lang="en-US" sz="1300" dirty="0"/>
              <a:t>(</a:t>
            </a:r>
            <a:r>
              <a:rPr lang="en-US" sz="1300" i="1" dirty="0" err="1"/>
              <a:t>x</a:t>
            </a:r>
            <a:r>
              <a:rPr lang="en-US" sz="1300" i="1" baseline="-25000" dirty="0" err="1"/>
              <a:t>i</a:t>
            </a:r>
            <a:r>
              <a:rPr lang="en-US" sz="1300" i="1" dirty="0" err="1"/>
              <a:t>,y</a:t>
            </a:r>
            <a:r>
              <a:rPr lang="en-US" sz="1300" i="1" baseline="-25000" dirty="0" err="1"/>
              <a:t>j</a:t>
            </a:r>
            <a:r>
              <a:rPr lang="en-US" sz="1300" dirty="0"/>
              <a:t>), which is 0+5=5 in this case).  </a:t>
            </a:r>
          </a:p>
          <a:p>
            <a:r>
              <a:rPr lang="en-US" sz="1300" dirty="0"/>
              <a:t>So, we write 5 in the A,A cell, and draw an arrow from the cell it came from, which is the P,E cell.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A vertical arrow means to add a gap in </a:t>
            </a:r>
            <a:r>
              <a:rPr lang="en-US" sz="1300" i="1" dirty="0"/>
              <a:t>x</a:t>
            </a:r>
            <a:r>
              <a:rPr lang="en-US" sz="1300" dirty="0"/>
              <a:t> (the sequence on the top) and a symbol in </a:t>
            </a:r>
            <a:r>
              <a:rPr lang="en-US" sz="1300" i="1" dirty="0"/>
              <a:t>y</a:t>
            </a:r>
            <a:r>
              <a:rPr lang="en-US" sz="1300" dirty="0"/>
              <a:t> (the sequence on the left side), a horizontal move is a gap in </a:t>
            </a:r>
            <a:r>
              <a:rPr lang="en-US" sz="1300" i="1" dirty="0"/>
              <a:t>y</a:t>
            </a:r>
            <a:r>
              <a:rPr lang="en-US" sz="1300" dirty="0"/>
              <a:t> and a symbol in </a:t>
            </a:r>
            <a:r>
              <a:rPr lang="en-US" sz="1300" i="1" dirty="0"/>
              <a:t>x</a:t>
            </a:r>
            <a:r>
              <a:rPr lang="en-US" sz="1300" dirty="0"/>
              <a:t>, and a diagonal move is a symbol from </a:t>
            </a:r>
            <a:r>
              <a:rPr lang="en-US" sz="1300" i="1" dirty="0"/>
              <a:t>x</a:t>
            </a:r>
            <a:r>
              <a:rPr lang="en-US" sz="1300" dirty="0"/>
              <a:t> aligned to one of </a:t>
            </a:r>
            <a:r>
              <a:rPr lang="en-US" sz="1300" i="1" dirty="0"/>
              <a:t>y</a:t>
            </a:r>
            <a:r>
              <a:rPr lang="en-US" sz="130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A vertical arrow means to add a gap in </a:t>
            </a:r>
            <a:r>
              <a:rPr lang="en-US" sz="1300" i="1" dirty="0"/>
              <a:t>x</a:t>
            </a:r>
            <a:r>
              <a:rPr lang="en-US" sz="1300" dirty="0"/>
              <a:t> (the sequence on the top) and a symbol in </a:t>
            </a:r>
            <a:r>
              <a:rPr lang="en-US" sz="1300" i="1" dirty="0"/>
              <a:t>y</a:t>
            </a:r>
            <a:r>
              <a:rPr lang="en-US" sz="1300" dirty="0"/>
              <a:t> (the sequence on the left side), a horizontal move is a gap in </a:t>
            </a:r>
            <a:r>
              <a:rPr lang="en-US" sz="1300" i="1" dirty="0"/>
              <a:t>y</a:t>
            </a:r>
            <a:r>
              <a:rPr lang="en-US" sz="1300" dirty="0"/>
              <a:t> and a symbol in </a:t>
            </a:r>
            <a:r>
              <a:rPr lang="en-US" sz="1300" i="1" dirty="0"/>
              <a:t>x</a:t>
            </a:r>
            <a:r>
              <a:rPr lang="en-US" sz="1300" dirty="0"/>
              <a:t>, and a diagonal move is a symbol from </a:t>
            </a:r>
            <a:r>
              <a:rPr lang="en-US" sz="1300" i="1" dirty="0"/>
              <a:t>x</a:t>
            </a:r>
            <a:r>
              <a:rPr lang="en-US" sz="1300" dirty="0"/>
              <a:t> aligned to one of </a:t>
            </a:r>
            <a:r>
              <a:rPr lang="en-US" sz="1300" i="1" dirty="0"/>
              <a:t>y</a:t>
            </a:r>
            <a:r>
              <a:rPr lang="en-US" sz="130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A vertical arrow means to add a gap in </a:t>
            </a:r>
            <a:r>
              <a:rPr lang="en-US" sz="1300" i="1" dirty="0"/>
              <a:t>x</a:t>
            </a:r>
            <a:r>
              <a:rPr lang="en-US" sz="1300" dirty="0"/>
              <a:t> (the sequence on the top) and a symbol in </a:t>
            </a:r>
            <a:r>
              <a:rPr lang="en-US" sz="1300" i="1" dirty="0"/>
              <a:t>y</a:t>
            </a:r>
            <a:r>
              <a:rPr lang="en-US" sz="1300" dirty="0"/>
              <a:t> (the sequence on the left side), a horizontal move is a gap in </a:t>
            </a:r>
            <a:r>
              <a:rPr lang="en-US" sz="1300" i="1" dirty="0"/>
              <a:t>y</a:t>
            </a:r>
            <a:r>
              <a:rPr lang="en-US" sz="1300" dirty="0"/>
              <a:t> and a symbol in </a:t>
            </a:r>
            <a:r>
              <a:rPr lang="en-US" sz="1300" i="1" dirty="0"/>
              <a:t>x</a:t>
            </a:r>
            <a:r>
              <a:rPr lang="en-US" sz="1300" dirty="0"/>
              <a:t>, and a diagonal move is a symbol from </a:t>
            </a:r>
            <a:r>
              <a:rPr lang="en-US" sz="1300" i="1" dirty="0"/>
              <a:t>x</a:t>
            </a:r>
            <a:r>
              <a:rPr lang="en-US" sz="1300" dirty="0"/>
              <a:t> aligned to one of </a:t>
            </a:r>
            <a:r>
              <a:rPr lang="en-US" sz="1300" i="1" dirty="0"/>
              <a:t>y</a:t>
            </a:r>
            <a:r>
              <a:rPr lang="en-US" sz="130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A vertical arrow means to add a gap in </a:t>
            </a:r>
            <a:r>
              <a:rPr lang="en-US" sz="1300" i="1" dirty="0"/>
              <a:t>x</a:t>
            </a:r>
            <a:r>
              <a:rPr lang="en-US" sz="1300" dirty="0"/>
              <a:t> (the sequence on the top) and a symbol in </a:t>
            </a:r>
            <a:r>
              <a:rPr lang="en-US" sz="1300" i="1" dirty="0"/>
              <a:t>y</a:t>
            </a:r>
            <a:r>
              <a:rPr lang="en-US" sz="1300" dirty="0"/>
              <a:t> (the sequence on the left side), a horizontal move is a gap in </a:t>
            </a:r>
            <a:r>
              <a:rPr lang="en-US" sz="1300" i="1" dirty="0"/>
              <a:t>y</a:t>
            </a:r>
            <a:r>
              <a:rPr lang="en-US" sz="1300" dirty="0"/>
              <a:t> and a symbol in </a:t>
            </a:r>
            <a:r>
              <a:rPr lang="en-US" sz="1300" i="1" dirty="0"/>
              <a:t>x</a:t>
            </a:r>
            <a:r>
              <a:rPr lang="en-US" sz="1300" dirty="0"/>
              <a:t>, and a diagonal move is a symbol from </a:t>
            </a:r>
            <a:r>
              <a:rPr lang="en-US" sz="1300" i="1" dirty="0"/>
              <a:t>x</a:t>
            </a:r>
            <a:r>
              <a:rPr lang="en-US" sz="1300" dirty="0"/>
              <a:t> aligned to one of </a:t>
            </a:r>
            <a:r>
              <a:rPr lang="en-US" sz="1300" i="1" dirty="0"/>
              <a:t>y</a:t>
            </a:r>
            <a:r>
              <a:rPr lang="en-US" sz="130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A vertical arrow means to add a gap in </a:t>
            </a:r>
            <a:r>
              <a:rPr lang="en-US" sz="1300" i="1" dirty="0"/>
              <a:t>x</a:t>
            </a:r>
            <a:r>
              <a:rPr lang="en-US" sz="1300" dirty="0"/>
              <a:t> (the sequence on the top) and a symbol in </a:t>
            </a:r>
            <a:r>
              <a:rPr lang="en-US" sz="1300" i="1" dirty="0"/>
              <a:t>y</a:t>
            </a:r>
            <a:r>
              <a:rPr lang="en-US" sz="1300" dirty="0"/>
              <a:t> (the sequence on the left side), a horizontal move is a gap in </a:t>
            </a:r>
            <a:r>
              <a:rPr lang="en-US" sz="1300" i="1" dirty="0"/>
              <a:t>y</a:t>
            </a:r>
            <a:r>
              <a:rPr lang="en-US" sz="1300" dirty="0"/>
              <a:t> and a symbol in </a:t>
            </a:r>
            <a:r>
              <a:rPr lang="en-US" sz="1300" i="1" dirty="0"/>
              <a:t>x</a:t>
            </a:r>
            <a:r>
              <a:rPr lang="en-US" sz="1300" dirty="0"/>
              <a:t>, and a diagonal move is a symbol from </a:t>
            </a:r>
            <a:r>
              <a:rPr lang="en-US" sz="1300" i="1" dirty="0"/>
              <a:t>x</a:t>
            </a:r>
            <a:r>
              <a:rPr lang="en-US" sz="1300" dirty="0"/>
              <a:t> aligned to one of </a:t>
            </a:r>
            <a:r>
              <a:rPr lang="en-US" sz="1300" i="1" dirty="0"/>
              <a:t>y</a:t>
            </a:r>
            <a:r>
              <a:rPr lang="en-US" sz="130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6200" y="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Typically, to be “biologically related” means to </a:t>
            </a:r>
            <a:r>
              <a:rPr lang="en-US" sz="2400" b="1" u="sng" dirty="0">
                <a:ea typeface="Times New Roman" pitchFamily="18" charset="0"/>
                <a:cs typeface="Calibri" pitchFamily="34" charset="0"/>
              </a:rPr>
              <a:t>share a common ancestor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.  In biology, we call this </a:t>
            </a:r>
            <a:r>
              <a:rPr lang="en-US" sz="2400" b="1" i="1" dirty="0">
                <a:ea typeface="Times New Roman" pitchFamily="18" charset="0"/>
                <a:cs typeface="Calibri" pitchFamily="34" charset="0"/>
              </a:rPr>
              <a:t>homologous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Two proteins sharing a common ancestor are said to be </a:t>
            </a:r>
            <a:r>
              <a:rPr lang="en-US" sz="2400" b="1" i="1" dirty="0">
                <a:ea typeface="Times New Roman" pitchFamily="18" charset="0"/>
                <a:cs typeface="Calibri" pitchFamily="34" charset="0"/>
              </a:rPr>
              <a:t>homologs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.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Homology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often implies structural similarity &amp; sometimes (not always) sequence similarity. 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A statistically significant sequence or structural similarity can be used to infer homology (common ancestry).</a:t>
            </a:r>
          </a:p>
        </p:txBody>
      </p:sp>
      <p:pic>
        <p:nvPicPr>
          <p:cNvPr id="1026" name="Picture 2" descr="File:1GZX Haemoglob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741" y="1766835"/>
            <a:ext cx="533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Myoglob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80000">
            <a:off x="45069" y="3688099"/>
            <a:ext cx="2857470" cy="289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3779" y="3059668"/>
            <a:ext cx="399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e.g., Myoglobin          &amp;          Hemoglobin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76600" y="502920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619540" y="6642556"/>
            <a:ext cx="360065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http://en.wikipedia.org/wiki/File:Myoglobin.png &amp;  File:1GZX_Haemoglobin.png</a:t>
            </a:r>
          </a:p>
        </p:txBody>
      </p:sp>
    </p:spTree>
    <p:extLst>
      <p:ext uri="{BB962C8B-B14F-4D97-AF65-F5344CB8AC3E}">
        <p14:creationId xmlns:p14="http://schemas.microsoft.com/office/powerpoint/2010/main" val="266788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" y="99060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To align two sequences, we need to perform 3 steps: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We need some way to decide which alignments are better than others.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For this,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we’ll invent a way to give the alignments a “score” indicating their quality.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lign the two proteins so that they get the best possible score.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lang="en-US" sz="2400" b="1" dirty="0">
              <a:solidFill>
                <a:schemeClr val="bg1">
                  <a:lumMod val="8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Decide if the score is “good enough” for us to believe the 	alignment is biologically significant.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85800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We’ll treat mutations as independent events. </a:t>
            </a:r>
          </a:p>
          <a:p>
            <a:endParaRPr lang="en-US" sz="2400" dirty="0"/>
          </a:p>
          <a:p>
            <a:r>
              <a:rPr lang="en-US" sz="2400" dirty="0"/>
              <a:t>This allows us to create an </a:t>
            </a:r>
            <a:r>
              <a:rPr lang="en-US" sz="2400" b="1" i="1" dirty="0"/>
              <a:t>additive scoring scheme.</a:t>
            </a:r>
          </a:p>
          <a:p>
            <a:r>
              <a:rPr lang="en-US" sz="2400" dirty="0"/>
              <a:t>The score for a sequence alignment will be the sum of the scores for aligning each of the individual positions in two sequences.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4191000"/>
            <a:ext cx="5652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What kind of mutations should we expect?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28600" y="609600"/>
            <a:ext cx="8534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Substitutions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insertions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and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deletions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Insertions and deletions can be treated as equivalent events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by considering one or the other sequence as the reference, and are usually called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gaps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9803" t="78513" r="77304"/>
          <a:stretch>
            <a:fillRect/>
          </a:stretch>
        </p:blipFill>
        <p:spPr bwMode="auto">
          <a:xfrm>
            <a:off x="2514600" y="3429000"/>
            <a:ext cx="4027089" cy="2633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flipV="1">
            <a:off x="3124200" y="5562600"/>
            <a:ext cx="687388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>
            <a:off x="5106988" y="5562600"/>
            <a:ext cx="531812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638800" y="5867400"/>
            <a:ext cx="9973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gap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1295400" y="5867400"/>
            <a:ext cx="27217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substitution</a:t>
            </a:r>
            <a:endParaRPr lang="en-US"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85800"/>
            <a:ext cx="89916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Let’s consider two models:</a:t>
            </a:r>
          </a:p>
          <a:p>
            <a:endParaRPr lang="en-US" sz="2400" dirty="0"/>
          </a:p>
          <a:p>
            <a:r>
              <a:rPr lang="en-US" sz="2400" dirty="0"/>
              <a:t>First, a </a:t>
            </a:r>
            <a:r>
              <a:rPr lang="en-US" sz="2400" b="1" u="sng" dirty="0"/>
              <a:t>random</a:t>
            </a:r>
            <a:r>
              <a:rPr lang="en-US" sz="2400" dirty="0"/>
              <a:t> model, where amino acids in the sequences occur independently at some given frequencies.</a:t>
            </a:r>
          </a:p>
          <a:p>
            <a:endParaRPr lang="en-US" sz="2400" dirty="0"/>
          </a:p>
          <a:p>
            <a:r>
              <a:rPr lang="en-US" sz="2400" dirty="0"/>
              <a:t>The probability of observing an alignment between </a:t>
            </a:r>
            <a:r>
              <a:rPr lang="en-US" sz="2400" i="1" dirty="0"/>
              <a:t>x</a:t>
            </a:r>
            <a:r>
              <a:rPr lang="en-US" sz="2400" dirty="0"/>
              <a:t> and </a:t>
            </a:r>
            <a:r>
              <a:rPr lang="en-US" sz="2400" i="1" dirty="0"/>
              <a:t>y</a:t>
            </a:r>
            <a:r>
              <a:rPr lang="en-US" sz="2400" dirty="0"/>
              <a:t> is just the product of the frequencies (q) with which we find each amino acid.</a:t>
            </a:r>
          </a:p>
          <a:p>
            <a:endParaRPr lang="en-US" sz="2400" dirty="0"/>
          </a:p>
          <a:p>
            <a:r>
              <a:rPr lang="en-US" sz="2400" dirty="0"/>
              <a:t>We can write this as: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676775"/>
            <a:ext cx="3810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648200" y="5867400"/>
            <a:ext cx="250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What’s this mean?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5867400"/>
            <a:ext cx="250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What’s this mean?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3009900" y="55245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4800600" y="5486400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00600" y="3733800"/>
            <a:ext cx="4136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the capital pi mean?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762500" y="43053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Second, a </a:t>
            </a:r>
            <a:r>
              <a:rPr lang="en-US" sz="2400" b="1" u="sng" dirty="0"/>
              <a:t>match</a:t>
            </a:r>
            <a:r>
              <a:rPr lang="en-US" sz="2400" dirty="0"/>
              <a:t> model, where amino acids at a given position in the alignment arise from some common ancestor with a probability given by the joint probability </a:t>
            </a:r>
            <a:r>
              <a:rPr lang="en-US" sz="2400" i="1" dirty="0" err="1"/>
              <a:t>p</a:t>
            </a:r>
            <a:r>
              <a:rPr lang="en-US" sz="2400" i="1" baseline="-25000" dirty="0" err="1"/>
              <a:t>ab</a:t>
            </a:r>
            <a:r>
              <a:rPr lang="en-US" sz="2400" dirty="0"/>
              <a:t>.  </a:t>
            </a:r>
          </a:p>
          <a:p>
            <a:endParaRPr lang="en-US" sz="2400" dirty="0"/>
          </a:p>
          <a:p>
            <a:r>
              <a:rPr lang="en-US" sz="2400" dirty="0"/>
              <a:t>So, under this model, the probability of the alignment is the product of the probabilities of seeing the individual amino acids aligned.</a:t>
            </a:r>
          </a:p>
          <a:p>
            <a:endParaRPr lang="en-US" sz="2400" dirty="0"/>
          </a:p>
          <a:p>
            <a:r>
              <a:rPr lang="en-US" sz="2400" dirty="0"/>
              <a:t>We can write that as: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114800"/>
            <a:ext cx="34099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966402" y="5562600"/>
            <a:ext cx="250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What’s this mean?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5562600"/>
            <a:ext cx="250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What’s this mean?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3009900" y="52197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5118802" y="5181600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67200" y="3272135"/>
            <a:ext cx="4871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the capital pi mean again?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067300" y="38481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28600" y="457200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To decide which model better describes an alignment, we’ll take the ratio: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447800"/>
            <a:ext cx="59531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04800" y="3969603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Such a ratio of probabilities under 2 different models is called an </a:t>
            </a:r>
            <a:r>
              <a:rPr lang="en-US" sz="2400" b="1" i="1" dirty="0"/>
              <a:t>odds ratio</a:t>
            </a:r>
            <a:r>
              <a:rPr lang="en-US" sz="2400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1600" y="3200400"/>
            <a:ext cx="3747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did these mean again?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1600" y="4953000"/>
            <a:ext cx="35886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Where else have you heard</a:t>
            </a:r>
          </a:p>
          <a:p>
            <a:r>
              <a:rPr lang="en-US" sz="2400" dirty="0">
                <a:solidFill>
                  <a:srgbClr val="FF0000"/>
                </a:solidFill>
              </a:rPr>
              <a:t>odds ratios used?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58674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Basically: 	if the ratio &gt; 1, model </a:t>
            </a:r>
            <a:r>
              <a:rPr lang="en-US" sz="2400" i="1" dirty="0"/>
              <a:t>M</a:t>
            </a:r>
            <a:r>
              <a:rPr lang="en-US" sz="2400" dirty="0"/>
              <a:t> is more probable </a:t>
            </a:r>
          </a:p>
          <a:p>
            <a:r>
              <a:rPr lang="en-US" sz="2400" dirty="0"/>
              <a:t>		if &lt; 1, model </a:t>
            </a:r>
            <a:r>
              <a:rPr lang="en-US" sz="2400" i="1" dirty="0"/>
              <a:t>R</a:t>
            </a:r>
            <a:r>
              <a:rPr lang="en-US" sz="2400" dirty="0"/>
              <a:t> is more probable.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" y="0"/>
            <a:ext cx="891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Now, to convert this to an </a:t>
            </a:r>
            <a:r>
              <a:rPr kumimoji="0" lang="en-US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additive score</a:t>
            </a:r>
            <a:r>
              <a:rPr kumimoji="0" lang="en-US" sz="2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we can simply take the logarithm of the odds ratio (called the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log odds ratio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):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914400"/>
            <a:ext cx="24288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362200" y="2133600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This is just the score for aligning one amino acid with another amino acid: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895600" y="1676400"/>
            <a:ext cx="1219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048000"/>
            <a:ext cx="32385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04800" y="4495800"/>
            <a:ext cx="883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Here written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and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rather than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x</a:t>
            </a:r>
            <a:r>
              <a:rPr kumimoji="0" lang="en-US" sz="2400" b="0" i="1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and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y</a:t>
            </a:r>
            <a:r>
              <a:rPr kumimoji="0" lang="en-US" sz="2400" b="0" i="1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to emphasize that this score reflects the </a:t>
            </a:r>
            <a:r>
              <a:rPr kumimoji="0" lang="en-US" sz="24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inherent preference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of the two amino acids (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and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 to be aligned. 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6096000"/>
            <a:ext cx="3511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Almost done with step 1…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The last trick: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Take a big set of </a:t>
            </a:r>
            <a:r>
              <a:rPr kumimoji="0" lang="en-US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pre-aligned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protein sequence alignments (that are correct!) and </a:t>
            </a:r>
            <a:r>
              <a:rPr kumimoji="0" lang="en-US" sz="2400" b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measure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all of the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pairwise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amino acid substitution scores (the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(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a,b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)’s).  Put them in a 20x20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amino acid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substitution matrix</a:t>
            </a:r>
            <a:r>
              <a:rPr kumimoji="0" lang="en-US" sz="24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:</a:t>
            </a: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7830280" cy="513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This is the </a:t>
            </a:r>
            <a:r>
              <a:rPr lang="en-US" sz="24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BLOSUM50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matrix.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(The numbers are scaled &amp; rounded off to the nearest integer):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7830280" cy="513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0" y="7620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What’s the score for </a:t>
            </a:r>
            <a:r>
              <a:rPr lang="en-US" sz="2400" dirty="0" err="1">
                <a:solidFill>
                  <a:srgbClr val="FF0000"/>
                </a:solidFill>
              </a:rPr>
              <a:t>aspartate</a:t>
            </a:r>
            <a:r>
              <a:rPr lang="en-US" sz="2400" dirty="0">
                <a:solidFill>
                  <a:srgbClr val="FF0000"/>
                </a:solidFill>
              </a:rPr>
              <a:t> (D) aligning with itself?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How about </a:t>
            </a:r>
            <a:r>
              <a:rPr lang="en-US" sz="2400" dirty="0" err="1">
                <a:solidFill>
                  <a:srgbClr val="FF0000"/>
                </a:solidFill>
              </a:rPr>
              <a:t>aspartate</a:t>
            </a:r>
            <a:r>
              <a:rPr lang="en-US" sz="2400" dirty="0">
                <a:solidFill>
                  <a:srgbClr val="FF0000"/>
                </a:solidFill>
              </a:rPr>
              <a:t> with phenylalanine (F)?  Why?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52400" y="152400"/>
            <a:ext cx="85344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Using this matrix,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we can score any alignment as the sum of scores of individual pairs of amino acids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 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For example, the top alignment in our earlier example: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ets the score: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S(FlgA1,FlgA2) = – 1 – 2 – 2 + 2 + 4 + 6 + ... = 186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cs typeface="Arial" pitchFamily="34" charset="0"/>
              </a:rPr>
              <a:t>We also need to penalize </a:t>
            </a:r>
            <a:r>
              <a:rPr lang="en-US" sz="2400" b="1" u="sng" dirty="0">
                <a:cs typeface="Arial" pitchFamily="34" charset="0"/>
              </a:rPr>
              <a:t>gaps</a:t>
            </a:r>
            <a:r>
              <a:rPr lang="en-US" sz="2400" dirty="0">
                <a:cs typeface="Arial" pitchFamily="34" charset="0"/>
              </a:rPr>
              <a:t>.  For now, let’s just use a constant penalty </a:t>
            </a:r>
            <a:r>
              <a:rPr lang="en-US" sz="2400" b="1" i="1" dirty="0">
                <a:cs typeface="Arial" pitchFamily="34" charset="0"/>
              </a:rPr>
              <a:t>d</a:t>
            </a:r>
            <a:r>
              <a:rPr lang="en-US" sz="2400" dirty="0">
                <a:cs typeface="Arial" pitchFamily="34" charset="0"/>
              </a:rPr>
              <a:t> for each amino acid gap in an alignment, </a:t>
            </a:r>
            <a:r>
              <a:rPr lang="en-US" sz="2400" i="1" dirty="0" err="1">
                <a:cs typeface="Arial" pitchFamily="34" charset="0"/>
              </a:rPr>
              <a:t>i</a:t>
            </a:r>
            <a:r>
              <a:rPr lang="en-US" sz="2400" i="1" dirty="0">
                <a:cs typeface="Arial" pitchFamily="34" charset="0"/>
              </a:rPr>
              <a:t>. e</a:t>
            </a:r>
            <a:r>
              <a:rPr lang="en-US" sz="2400" dirty="0">
                <a:cs typeface="Arial" pitchFamily="34" charset="0"/>
              </a:rPr>
              <a:t>.: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cs typeface="Arial" pitchFamily="34" charset="0"/>
              </a:rPr>
              <a:t>	the penalty for a gap of length g = -g*d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10706" b="69591"/>
          <a:stretch>
            <a:fillRect/>
          </a:stretch>
        </p:blipFill>
        <p:spPr bwMode="auto">
          <a:xfrm>
            <a:off x="76200" y="2135998"/>
            <a:ext cx="8839200" cy="68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1012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In practice, searching for sequence or structural similarity is one of the most powerful computational approaches to discover a gene’s function. We can often gain insight about a protein from its homologs.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ea typeface="Times New Roman" pitchFamily="18" charset="0"/>
                <a:cs typeface="Calibri" pitchFamily="34" charset="0"/>
              </a:rPr>
              <a:t>For example, my lab discovered that </a:t>
            </a:r>
            <a:r>
              <a:rPr lang="en-US" sz="2400" dirty="0" err="1">
                <a:ea typeface="Times New Roman" pitchFamily="18" charset="0"/>
                <a:cs typeface="Calibri" pitchFamily="34" charset="0"/>
              </a:rPr>
              <a:t>myelinating</a:t>
            </a:r>
            <a:r>
              <a:rPr lang="en-US" sz="2400" dirty="0">
                <a:ea typeface="Times New Roman" pitchFamily="18" charset="0"/>
                <a:cs typeface="Calibri" pitchFamily="34" charset="0"/>
              </a:rPr>
              <a:t> the neurons in your brain reuses the same biochemical mechanism that phage use to make capsids.  The key breakthrough was recognizing that the human and phage proteins contained homologous domains.</a:t>
            </a:r>
          </a:p>
        </p:txBody>
      </p:sp>
      <p:pic>
        <p:nvPicPr>
          <p:cNvPr id="2050" name="Picture 2" descr="C:\Users\marcotte\Desktop\journal.pbio.1001624.g006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84512"/>
            <a:ext cx="7573884" cy="369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731434" y="6400800"/>
            <a:ext cx="141256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dirty="0"/>
              <a:t>Li, Park, </a:t>
            </a:r>
            <a:r>
              <a:rPr lang="en-US" sz="1200" dirty="0" err="1"/>
              <a:t>Marcotte</a:t>
            </a:r>
            <a:endParaRPr lang="en-US" sz="1200" dirty="0"/>
          </a:p>
          <a:p>
            <a:r>
              <a:rPr lang="en-US" sz="1200" i="1" dirty="0" err="1"/>
              <a:t>PLoS</a:t>
            </a:r>
            <a:r>
              <a:rPr lang="en-US" sz="1200" i="1" dirty="0"/>
              <a:t> Biology </a:t>
            </a:r>
            <a:r>
              <a:rPr lang="en-US" sz="1200" dirty="0"/>
              <a:t>(2013)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09600" y="4425434"/>
            <a:ext cx="228600" cy="222766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09600" y="4191000"/>
            <a:ext cx="3124200" cy="468868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562" y="4659868"/>
            <a:ext cx="11304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Homologs</a:t>
            </a:r>
          </a:p>
        </p:txBody>
      </p:sp>
    </p:spTree>
    <p:extLst>
      <p:ext uri="{BB962C8B-B14F-4D97-AF65-F5344CB8AC3E}">
        <p14:creationId xmlns:p14="http://schemas.microsoft.com/office/powerpoint/2010/main" val="2497154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rgaret Oakley Dayhoff cro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60" y="580072"/>
            <a:ext cx="20955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0260" y="3187640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Margaret </a:t>
            </a:r>
            <a:r>
              <a:rPr lang="en-US" dirty="0" err="1"/>
              <a:t>Dayhoff</a:t>
            </a:r>
            <a:r>
              <a:rPr lang="en-US" dirty="0"/>
              <a:t> (1925-1983)</a:t>
            </a:r>
          </a:p>
          <a:p>
            <a:pPr algn="ctr"/>
            <a:r>
              <a:rPr lang="en-US" dirty="0"/>
              <a:t>Developed point accepted mutation matrices</a:t>
            </a:r>
          </a:p>
          <a:p>
            <a:pPr algn="ctr"/>
            <a:r>
              <a:rPr lang="en-US" dirty="0"/>
              <a:t>(PAM matrices) </a:t>
            </a:r>
          </a:p>
          <a:p>
            <a:endParaRPr lang="en-US" dirty="0"/>
          </a:p>
        </p:txBody>
      </p:sp>
      <p:pic>
        <p:nvPicPr>
          <p:cNvPr id="1030" name="Picture 6" descr="http://research.fhcrc.org/content/dam/stripe/henikoff/headshots_227x227/jorja_henikoff_438x43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4" t="22525" r="2097" b="5146"/>
          <a:stretch/>
        </p:blipFill>
        <p:spPr bwMode="auto">
          <a:xfrm>
            <a:off x="6286131" y="1171384"/>
            <a:ext cx="2453178" cy="252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esearch.fhcrc.org/content/dam/stripe/henikoff/headshots_227x227/steve_henikoff_227x2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633" y="761047"/>
            <a:ext cx="216217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55195" y="3780472"/>
            <a:ext cx="3030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Steve and </a:t>
            </a:r>
            <a:r>
              <a:rPr lang="en-US" dirty="0" err="1"/>
              <a:t>Jorja</a:t>
            </a:r>
            <a:r>
              <a:rPr lang="en-US" dirty="0"/>
              <a:t> </a:t>
            </a:r>
            <a:r>
              <a:rPr lang="en-US" dirty="0" err="1"/>
              <a:t>Henikoff</a:t>
            </a:r>
            <a:endParaRPr lang="en-US" dirty="0"/>
          </a:p>
          <a:p>
            <a:pPr algn="ctr"/>
            <a:r>
              <a:rPr lang="en-US" dirty="0"/>
              <a:t>Developed BLOSUM matrices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033" y="4419711"/>
            <a:ext cx="41354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Calibrated for different evolutionary times</a:t>
            </a:r>
          </a:p>
          <a:p>
            <a:r>
              <a:rPr lang="en-US" dirty="0"/>
              <a:t>PAM-</a:t>
            </a:r>
            <a:r>
              <a:rPr lang="en-US" i="1" dirty="0"/>
              <a:t>n</a:t>
            </a:r>
            <a:r>
              <a:rPr lang="en-US" dirty="0"/>
              <a:t> = </a:t>
            </a:r>
            <a:r>
              <a:rPr lang="en-US" i="1" dirty="0"/>
              <a:t>n</a:t>
            </a:r>
            <a:r>
              <a:rPr lang="en-US" dirty="0"/>
              <a:t> substitutions per 100 residues</a:t>
            </a:r>
          </a:p>
          <a:p>
            <a:r>
              <a:rPr lang="en-US" dirty="0"/>
              <a:t>   e.g. matrices from PAM1 to PAM250</a:t>
            </a:r>
          </a:p>
          <a:p>
            <a:r>
              <a:rPr lang="en-US" dirty="0"/>
              <a:t>measure PAM1,</a:t>
            </a:r>
          </a:p>
          <a:p>
            <a:r>
              <a:rPr lang="en-US" dirty="0"/>
              <a:t>   calculate higher PAMs from that</a:t>
            </a:r>
          </a:p>
          <a:p>
            <a:endParaRPr lang="en-US" u="sng" dirty="0"/>
          </a:p>
          <a:p>
            <a:r>
              <a:rPr lang="en-US" u="sng" dirty="0"/>
              <a:t>Explicit model of evolution</a:t>
            </a:r>
          </a:p>
          <a:p>
            <a:r>
              <a:rPr lang="en-US" dirty="0"/>
              <a:t>   (calculated using a phylogenetic tree)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28233" y="4419600"/>
            <a:ext cx="47395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Calibrated for different % identity sequences</a:t>
            </a:r>
          </a:p>
          <a:p>
            <a:r>
              <a:rPr lang="en-US" dirty="0"/>
              <a:t>BLOSUM-</a:t>
            </a:r>
            <a:r>
              <a:rPr lang="en-US" i="1" dirty="0"/>
              <a:t>n</a:t>
            </a:r>
            <a:r>
              <a:rPr lang="en-US" dirty="0"/>
              <a:t> = for sequences of about </a:t>
            </a:r>
            <a:r>
              <a:rPr lang="en-US" i="1" dirty="0"/>
              <a:t>n</a:t>
            </a:r>
            <a:r>
              <a:rPr lang="en-US" dirty="0"/>
              <a:t> % identity</a:t>
            </a:r>
          </a:p>
          <a:p>
            <a:r>
              <a:rPr lang="en-US" dirty="0"/>
              <a:t>averages substitution probabilities over</a:t>
            </a:r>
          </a:p>
          <a:p>
            <a:r>
              <a:rPr lang="en-US" dirty="0"/>
              <a:t>   sequence clusters, gives better estimates</a:t>
            </a:r>
          </a:p>
          <a:p>
            <a:r>
              <a:rPr lang="en-US" dirty="0"/>
              <a:t>   for highly divergent cases</a:t>
            </a:r>
          </a:p>
          <a:p>
            <a:endParaRPr lang="en-US" u="sng" dirty="0"/>
          </a:p>
          <a:p>
            <a:r>
              <a:rPr lang="en-US" u="sng" dirty="0"/>
              <a:t>Implicit model of evolution</a:t>
            </a:r>
          </a:p>
          <a:p>
            <a:r>
              <a:rPr lang="en-US" dirty="0"/>
              <a:t>   (calculated from blocks of aligned sequences)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52781" y="-16276"/>
            <a:ext cx="6354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      PAM 		vs. 		   BLOSUM</a:t>
            </a:r>
          </a:p>
        </p:txBody>
      </p:sp>
    </p:spTree>
    <p:extLst>
      <p:ext uri="{BB962C8B-B14F-4D97-AF65-F5344CB8AC3E}">
        <p14:creationId xmlns:p14="http://schemas.microsoft.com/office/powerpoint/2010/main" val="61107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" y="99060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To align two sequences, we need to perform 3 steps: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We need some way to decide which alignments are better than others.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For this, we’ll invent a way to give the alignments a “score” indicating their quality.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lign the two proteins so that they get the best possible score.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lang="en-US" sz="2400" b="1" dirty="0">
              <a:solidFill>
                <a:schemeClr val="bg1">
                  <a:lumMod val="8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Decide if the score is “good enough” for us to believe the 	alignment is biologically significant.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915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We’ll use something called </a:t>
            </a:r>
            <a:r>
              <a:rPr lang="en-US" sz="2400" b="1" i="1" dirty="0"/>
              <a:t>dynamic programming.</a:t>
            </a:r>
          </a:p>
          <a:p>
            <a:endParaRPr lang="en-US" sz="2400" b="1" i="1" dirty="0"/>
          </a:p>
          <a:p>
            <a:r>
              <a:rPr lang="en-US" sz="2400" dirty="0"/>
              <a:t>This is </a:t>
            </a:r>
            <a:r>
              <a:rPr lang="en-US" sz="2400" b="1" dirty="0"/>
              <a:t>mathematically guaranteed </a:t>
            </a:r>
            <a:r>
              <a:rPr lang="en-US" sz="2400" dirty="0"/>
              <a:t>to find the best scoring alignment, and uses </a:t>
            </a:r>
            <a:r>
              <a:rPr lang="en-US" sz="2400" b="1" i="1" dirty="0"/>
              <a:t>recursion.   </a:t>
            </a:r>
            <a:r>
              <a:rPr lang="en-US" sz="2400" dirty="0"/>
              <a:t>This means problems are broken into sub-problems, which are in turn broken into sub-problems, etc, until the simplest sub-problems can be solved.</a:t>
            </a:r>
          </a:p>
          <a:p>
            <a:endParaRPr lang="en-US" sz="2400" dirty="0"/>
          </a:p>
          <a:p>
            <a:r>
              <a:rPr lang="en-US" sz="2400" dirty="0"/>
              <a:t>We’re going to find the best </a:t>
            </a:r>
            <a:r>
              <a:rPr lang="en-US" sz="2400" b="1" i="1" dirty="0"/>
              <a:t>local</a:t>
            </a:r>
            <a:r>
              <a:rPr lang="en-US" sz="2400" dirty="0"/>
              <a:t> alignment—the best matching</a:t>
            </a:r>
          </a:p>
          <a:p>
            <a:r>
              <a:rPr lang="en-US" sz="2400" dirty="0"/>
              <a:t>internal alignment—without forcing </a:t>
            </a:r>
            <a:r>
              <a:rPr lang="en-US" sz="2400" u="sng" dirty="0"/>
              <a:t>all</a:t>
            </a:r>
            <a:r>
              <a:rPr lang="en-US" sz="2400" dirty="0"/>
              <a:t> of the amino acids to align (i.e. to match </a:t>
            </a:r>
            <a:r>
              <a:rPr lang="en-US" sz="2400" b="1" i="1" dirty="0"/>
              <a:t>globally</a:t>
            </a:r>
            <a:r>
              <a:rPr lang="en-US" sz="2400" dirty="0"/>
              <a:t>).</a:t>
            </a:r>
          </a:p>
          <a:p>
            <a:endParaRPr lang="en-US" sz="2400" dirty="0">
              <a:latin typeface="Courier" pitchFamily="49" charset="0"/>
            </a:endParaRPr>
          </a:p>
          <a:p>
            <a:r>
              <a:rPr lang="en-US" sz="2400" dirty="0">
                <a:latin typeface="Courier" pitchFamily="49" charset="0"/>
              </a:rPr>
              <a:t>			     ATGCAT</a:t>
            </a:r>
          </a:p>
          <a:p>
            <a:r>
              <a:rPr lang="en-US" sz="2400" dirty="0">
                <a:latin typeface="Courier" pitchFamily="49" charset="0"/>
              </a:rPr>
              <a:t>			     ATGCAT</a:t>
            </a:r>
          </a:p>
          <a:p>
            <a:endParaRPr lang="en-US" sz="2400" dirty="0"/>
          </a:p>
          <a:p>
            <a:r>
              <a:rPr lang="en-US" sz="2400" dirty="0"/>
              <a:t>			</a:t>
            </a:r>
            <a:r>
              <a:rPr lang="en-US" sz="2400" dirty="0">
                <a:latin typeface="Courier" pitchFamily="49" charset="0"/>
              </a:rPr>
              <a:t>ACGTTATGCATGACGTA</a:t>
            </a:r>
          </a:p>
          <a:p>
            <a:r>
              <a:rPr lang="en-US" sz="2400" dirty="0">
                <a:latin typeface="Courier" pitchFamily="49" charset="0"/>
              </a:rPr>
              <a:t>			-C---ATGCAT----T-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4419600"/>
            <a:ext cx="1164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i.e., this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5562600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Not this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05000" y="46482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05000" y="57912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Here’s the main idea: </a:t>
            </a:r>
          </a:p>
          <a:p>
            <a:r>
              <a:rPr lang="en-US" sz="2400" dirty="0"/>
              <a:t>We’ll make a </a:t>
            </a:r>
            <a:r>
              <a:rPr lang="en-US" sz="2400" b="1" i="1" dirty="0"/>
              <a:t>path matrix</a:t>
            </a:r>
            <a:r>
              <a:rPr lang="en-US" sz="2400" dirty="0"/>
              <a:t>, showing the possible alignments and their scores.  There are simple rules for how to fill in the matrix.  </a:t>
            </a:r>
            <a:r>
              <a:rPr lang="en-US" sz="2400" b="1" i="1" u="sng" dirty="0"/>
              <a:t>This will test all possible alignments &amp; give us the top-scoring alignment between the two sequences</a:t>
            </a:r>
            <a:r>
              <a:rPr lang="en-US" sz="2400" u="sng" dirty="0"/>
              <a:t>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43754"/>
            <a:ext cx="8382000" cy="284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52399" y="228600"/>
            <a:ext cx="8991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Here are the rules:</a:t>
            </a:r>
          </a:p>
          <a:p>
            <a:r>
              <a:rPr lang="en-US" sz="2400" dirty="0"/>
              <a:t>For a given square in the matrix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 err="1"/>
              <a:t>i</a:t>
            </a:r>
            <a:r>
              <a:rPr lang="en-US" sz="2400" dirty="0" err="1"/>
              <a:t>,</a:t>
            </a:r>
            <a:r>
              <a:rPr lang="en-US" sz="2400" i="1" dirty="0" err="1"/>
              <a:t>j</a:t>
            </a:r>
            <a:r>
              <a:rPr lang="en-US" sz="2400" dirty="0"/>
              <a:t>), we look at the squares to its left 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i</a:t>
            </a:r>
            <a:r>
              <a:rPr lang="en-US" sz="2400" dirty="0"/>
              <a:t>-1,</a:t>
            </a:r>
            <a:r>
              <a:rPr lang="en-US" sz="2400" i="1" dirty="0"/>
              <a:t>j</a:t>
            </a:r>
            <a:r>
              <a:rPr lang="en-US" sz="2400" dirty="0"/>
              <a:t>) , top 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i,j</a:t>
            </a:r>
            <a:r>
              <a:rPr lang="en-US" sz="2400" dirty="0"/>
              <a:t>-1) , and top-left 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i</a:t>
            </a:r>
            <a:r>
              <a:rPr lang="en-US" sz="2400" dirty="0"/>
              <a:t>-1,</a:t>
            </a:r>
            <a:r>
              <a:rPr lang="en-US" sz="2400" i="1" dirty="0"/>
              <a:t>j</a:t>
            </a:r>
            <a:r>
              <a:rPr lang="en-US" sz="2400" dirty="0"/>
              <a:t>-1).    Each should have a score. </a:t>
            </a:r>
          </a:p>
          <a:p>
            <a:endParaRPr lang="en-US" sz="2400" dirty="0"/>
          </a:p>
          <a:p>
            <a:r>
              <a:rPr lang="en-US" sz="2400" dirty="0"/>
              <a:t>We consider </a:t>
            </a:r>
            <a:r>
              <a:rPr lang="en-US" sz="2400" b="1" u="sng" dirty="0"/>
              <a:t>3 possible events </a:t>
            </a:r>
            <a:r>
              <a:rPr lang="en-US" sz="2400" dirty="0"/>
              <a:t>&amp; </a:t>
            </a:r>
            <a:r>
              <a:rPr lang="en-US" sz="2400" b="1" u="sng" dirty="0"/>
              <a:t>choose the one scoring the highest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(1) </a:t>
            </a:r>
            <a:r>
              <a:rPr lang="en-US" sz="2400" i="1" dirty="0"/>
              <a:t>x</a:t>
            </a:r>
            <a:r>
              <a:rPr lang="en-US" sz="2400" i="1" baseline="-25000" dirty="0"/>
              <a:t>i</a:t>
            </a:r>
            <a:r>
              <a:rPr lang="en-US" sz="2400" baseline="-25000" dirty="0"/>
              <a:t> </a:t>
            </a:r>
            <a:r>
              <a:rPr lang="en-US" sz="2400" dirty="0"/>
              <a:t>is aligned to </a:t>
            </a:r>
            <a:r>
              <a:rPr lang="en-US" sz="2400" i="1" dirty="0" err="1"/>
              <a:t>y</a:t>
            </a:r>
            <a:r>
              <a:rPr lang="en-US" sz="2400" i="1" baseline="-25000" dirty="0" err="1"/>
              <a:t>j</a:t>
            </a:r>
            <a:r>
              <a:rPr lang="en-US" sz="2400" dirty="0"/>
              <a:t>			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i</a:t>
            </a:r>
            <a:r>
              <a:rPr lang="en-US" sz="2400" dirty="0"/>
              <a:t>-1,</a:t>
            </a:r>
            <a:r>
              <a:rPr lang="en-US" sz="2400" i="1" dirty="0"/>
              <a:t>j</a:t>
            </a:r>
            <a:r>
              <a:rPr lang="en-US" sz="2400" dirty="0"/>
              <a:t>-1) + </a:t>
            </a:r>
            <a:r>
              <a:rPr lang="en-US" sz="2400" i="1" dirty="0"/>
              <a:t>s</a:t>
            </a:r>
            <a:r>
              <a:rPr lang="en-US" sz="2400" dirty="0"/>
              <a:t>(</a:t>
            </a:r>
            <a:r>
              <a:rPr lang="en-US" sz="2400" i="1" dirty="0" err="1"/>
              <a:t>x</a:t>
            </a:r>
            <a:r>
              <a:rPr lang="en-US" sz="2400" i="1" baseline="-25000" dirty="0" err="1"/>
              <a:t>i</a:t>
            </a:r>
            <a:r>
              <a:rPr lang="en-US" sz="2400" i="1" dirty="0" err="1"/>
              <a:t>,y</a:t>
            </a:r>
            <a:r>
              <a:rPr lang="en-US" sz="2400" i="1" baseline="-25000" dirty="0" err="1"/>
              <a:t>j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(2) </a:t>
            </a:r>
            <a:r>
              <a:rPr lang="en-US" sz="2400" i="1" dirty="0"/>
              <a:t>x</a:t>
            </a:r>
            <a:r>
              <a:rPr lang="en-US" sz="2400" i="1" baseline="-25000" dirty="0"/>
              <a:t>i</a:t>
            </a:r>
            <a:r>
              <a:rPr lang="en-US" sz="2400" baseline="-25000" dirty="0"/>
              <a:t> </a:t>
            </a:r>
            <a:r>
              <a:rPr lang="en-US" sz="2400" dirty="0"/>
              <a:t>is aligned to a gap			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i</a:t>
            </a:r>
            <a:r>
              <a:rPr lang="en-US" sz="2400" dirty="0"/>
              <a:t>-1,</a:t>
            </a:r>
            <a:r>
              <a:rPr lang="en-US" sz="2400" i="1" dirty="0"/>
              <a:t>j</a:t>
            </a:r>
            <a:r>
              <a:rPr lang="en-US" sz="2400" dirty="0"/>
              <a:t>) – </a:t>
            </a:r>
            <a:r>
              <a:rPr lang="en-US" sz="2400" i="1" dirty="0"/>
              <a:t>d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(3) </a:t>
            </a:r>
            <a:r>
              <a:rPr lang="en-US" sz="2400" i="1" dirty="0" err="1"/>
              <a:t>y</a:t>
            </a:r>
            <a:r>
              <a:rPr lang="en-US" sz="2400" i="1" baseline="-25000" dirty="0" err="1"/>
              <a:t>j</a:t>
            </a:r>
            <a:r>
              <a:rPr lang="en-US" sz="2400" dirty="0"/>
              <a:t> is aligned to a gap			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i</a:t>
            </a:r>
            <a:r>
              <a:rPr lang="en-US" sz="2400" dirty="0"/>
              <a:t>,</a:t>
            </a:r>
            <a:r>
              <a:rPr lang="en-US" sz="2400" i="1" dirty="0"/>
              <a:t>j</a:t>
            </a:r>
            <a:r>
              <a:rPr lang="en-US" sz="2400" dirty="0"/>
              <a:t>-1) – </a:t>
            </a:r>
            <a:r>
              <a:rPr lang="en-US" sz="2400" i="1" dirty="0"/>
              <a:t>d</a:t>
            </a:r>
            <a:r>
              <a:rPr lang="en-US" sz="2400" dirty="0"/>
              <a:t>    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For this example, we’ll use </a:t>
            </a:r>
            <a:r>
              <a:rPr lang="en-US" sz="2400" i="1" dirty="0"/>
              <a:t>d</a:t>
            </a:r>
            <a:r>
              <a:rPr lang="en-US" sz="2400" dirty="0"/>
              <a:t> = 8.  We also set the left-most &amp; top-most entries to zero.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1790700" y="2247901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5295900" y="2324101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4800"/>
            <a:ext cx="8534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Just two more rules:</a:t>
            </a:r>
          </a:p>
          <a:p>
            <a:endParaRPr lang="en-US" sz="2400" b="1" u="sng" dirty="0"/>
          </a:p>
          <a:p>
            <a:pPr lvl="0"/>
            <a:r>
              <a:rPr lang="en-US" sz="24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If the score is negative, set it equal to zero.</a:t>
            </a:r>
          </a:p>
          <a:p>
            <a:pPr lvl="0"/>
            <a:endParaRPr lang="en-US" sz="24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/>
            <a:r>
              <a:rPr lang="en-US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At each step, we also keep track of which event was chosen by </a:t>
            </a:r>
            <a:r>
              <a:rPr lang="en-US" sz="24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drawing an arrow from the cell we just filled back to the cell which contributed its score to this one.</a:t>
            </a:r>
          </a:p>
          <a:p>
            <a:pPr lvl="0"/>
            <a:endParaRPr lang="en-US" sz="2400" b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/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sz="2400" b="1" dirty="0">
                <a:latin typeface="Calibri" pitchFamily="34" charset="0"/>
                <a:cs typeface="Calibri" pitchFamily="34" charset="0"/>
              </a:rPr>
              <a:t>That’s it!   Just repeat this to fill the entire matrix.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endParaRPr lang="en-US" sz="2400" b="1" u="sng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SW-5"/>
          <p:cNvPicPr>
            <a:picLocks noChangeAspect="1" noChangeArrowheads="1"/>
          </p:cNvPicPr>
          <p:nvPr/>
        </p:nvPicPr>
        <p:blipFill>
          <a:blip r:embed="rId3"/>
          <a:srcRect t="6358" b="87947"/>
          <a:stretch>
            <a:fillRect/>
          </a:stretch>
        </p:blipFill>
        <p:spPr bwMode="auto">
          <a:xfrm>
            <a:off x="632460" y="2133599"/>
            <a:ext cx="8325273" cy="2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289560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16168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42776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69384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95992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4225998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57200" y="609600"/>
            <a:ext cx="6831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Here we go!   Start with the borders  &amp; the first entry.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286000" y="1066800"/>
            <a:ext cx="3810000" cy="152400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600" y="5638800"/>
            <a:ext cx="8686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Why is this zero?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What’s the score from our BLOSSUM matrix for substituting H for P?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SW-5"/>
          <p:cNvPicPr>
            <a:picLocks noChangeAspect="1" noChangeArrowheads="1"/>
          </p:cNvPicPr>
          <p:nvPr/>
        </p:nvPicPr>
        <p:blipFill>
          <a:blip r:embed="rId4"/>
          <a:srcRect t="6358" b="87947"/>
          <a:stretch>
            <a:fillRect/>
          </a:stretch>
        </p:blipFill>
        <p:spPr bwMode="auto">
          <a:xfrm>
            <a:off x="632460" y="2133599"/>
            <a:ext cx="8325273" cy="2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39028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65636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92244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418852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4454598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04800" y="54102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Terrible!  Again, none of the possible give positive scores.    </a:t>
            </a:r>
          </a:p>
          <a:p>
            <a:r>
              <a:rPr lang="en-US" sz="2400" dirty="0"/>
              <a:t>We have to go a bit further in before we find a positive score…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609600"/>
            <a:ext cx="1689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Next round!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SW-1"/>
          <p:cNvPicPr>
            <a:picLocks noChangeAspect="1" noChangeArrowheads="1"/>
          </p:cNvPicPr>
          <p:nvPr/>
        </p:nvPicPr>
        <p:blipFill>
          <a:blip r:embed="rId3"/>
          <a:srcRect l="8000" t="30530" r="89600" b="61060"/>
          <a:stretch>
            <a:fillRect/>
          </a:stretch>
        </p:blipFill>
        <p:spPr bwMode="auto">
          <a:xfrm>
            <a:off x="1323850" y="396240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SW-1"/>
          <p:cNvPicPr>
            <a:picLocks noChangeAspect="1" noChangeArrowheads="1"/>
          </p:cNvPicPr>
          <p:nvPr/>
        </p:nvPicPr>
        <p:blipFill>
          <a:blip r:embed="rId3"/>
          <a:srcRect l="8000" t="30530" r="89600" b="61060"/>
          <a:stretch>
            <a:fillRect/>
          </a:stretch>
        </p:blipFill>
        <p:spPr bwMode="auto">
          <a:xfrm>
            <a:off x="1323850" y="422848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SW-1"/>
          <p:cNvPicPr>
            <a:picLocks noChangeAspect="1" noChangeArrowheads="1"/>
          </p:cNvPicPr>
          <p:nvPr/>
        </p:nvPicPr>
        <p:blipFill>
          <a:blip r:embed="rId3"/>
          <a:srcRect l="8000" t="30530" r="89600" b="61060"/>
          <a:stretch>
            <a:fillRect/>
          </a:stretch>
        </p:blipFill>
        <p:spPr bwMode="auto">
          <a:xfrm>
            <a:off x="1323850" y="449456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SW-1"/>
          <p:cNvPicPr>
            <a:picLocks noChangeAspect="1" noChangeArrowheads="1"/>
          </p:cNvPicPr>
          <p:nvPr/>
        </p:nvPicPr>
        <p:blipFill>
          <a:blip r:embed="rId3"/>
          <a:srcRect l="8000" t="30530" r="89600" b="61060"/>
          <a:stretch>
            <a:fillRect/>
          </a:stretch>
        </p:blipFill>
        <p:spPr bwMode="auto">
          <a:xfrm>
            <a:off x="1323850" y="4760638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SW-5"/>
          <p:cNvPicPr>
            <a:picLocks noChangeAspect="1" noChangeArrowheads="1"/>
          </p:cNvPicPr>
          <p:nvPr/>
        </p:nvPicPr>
        <p:blipFill>
          <a:blip r:embed="rId6"/>
          <a:srcRect l="38933" t="6358" b="87947"/>
          <a:stretch>
            <a:fillRect/>
          </a:stretch>
        </p:blipFill>
        <p:spPr bwMode="auto">
          <a:xfrm>
            <a:off x="3962400" y="2133599"/>
            <a:ext cx="5083866" cy="2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57200" y="609600"/>
            <a:ext cx="6102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few more rounds, and a positive score at last!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9200" y="5943600"/>
            <a:ext cx="3339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did we get this one?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SW-5"/>
          <p:cNvPicPr>
            <a:picLocks noChangeAspect="1" noChangeArrowheads="1"/>
          </p:cNvPicPr>
          <p:nvPr/>
        </p:nvPicPr>
        <p:blipFill>
          <a:blip r:embed="rId6"/>
          <a:srcRect l="46400" t="6358" b="87947"/>
          <a:stretch>
            <a:fillRect/>
          </a:stretch>
        </p:blipFill>
        <p:spPr bwMode="auto">
          <a:xfrm>
            <a:off x="4419600" y="2133599"/>
            <a:ext cx="4462270" cy="2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295400" y="4428499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295400" y="4694579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295400" y="4960657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57200" y="609600"/>
            <a:ext cx="30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&amp; a few more rounds…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2209800" y="4876800"/>
            <a:ext cx="1371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24200" y="5943600"/>
            <a:ext cx="2979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this mean?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541" y="381000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Sequence alignment algorithms such 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BLAST, PSI-BLAST, FASTA, and the </a:t>
            </a:r>
            <a:r>
              <a:rPr lang="en-US" sz="2400" b="1" dirty="0"/>
              <a:t>Needleman–</a:t>
            </a:r>
            <a:r>
              <a:rPr lang="en-US" sz="2400" b="1" dirty="0" err="1"/>
              <a:t>Wunsch</a:t>
            </a:r>
            <a:r>
              <a:rPr lang="en-US" sz="2400" b="1" dirty="0"/>
              <a:t> &amp;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Smith-Waterman algorithms arguably comprise some of the most important driver technologies of modern biology and underlie the sequencing revolution.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ea typeface="Times New Roman" pitchFamily="18" charset="0"/>
              <a:cs typeface="Calibri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So, let’s start learning bioinformatics algorithms by learning how to align two protein sequences.</a:t>
            </a:r>
          </a:p>
        </p:txBody>
      </p:sp>
    </p:spTree>
    <p:extLst>
      <p:ext uri="{BB962C8B-B14F-4D97-AF65-F5344CB8AC3E}">
        <p14:creationId xmlns:p14="http://schemas.microsoft.com/office/powerpoint/2010/main" val="24473712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304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whole thing filled in!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304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Now, find the optimal alignment using a </a:t>
            </a:r>
            <a:r>
              <a:rPr lang="en-US" sz="2400" b="1" i="1" dirty="0" err="1"/>
              <a:t>traceback</a:t>
            </a:r>
            <a:r>
              <a:rPr lang="en-US" sz="2400" dirty="0"/>
              <a:t> process: </a:t>
            </a:r>
          </a:p>
          <a:p>
            <a:r>
              <a:rPr lang="en-US" sz="2400" b="1" dirty="0"/>
              <a:t>	Look for the highest score, then follow the arrows back.</a:t>
            </a:r>
          </a:p>
          <a:p>
            <a:r>
              <a:rPr lang="en-US" sz="2400" b="1" dirty="0"/>
              <a:t>	The alignment “grows” from right to left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SW-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228600"/>
            <a:ext cx="85986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gives the following alignment:</a:t>
            </a:r>
          </a:p>
          <a:p>
            <a:r>
              <a:rPr lang="en-US" sz="2400" dirty="0"/>
              <a:t>	</a:t>
            </a:r>
          </a:p>
          <a:p>
            <a:endParaRPr lang="en-US" sz="2400" dirty="0"/>
          </a:p>
          <a:p>
            <a:r>
              <a:rPr lang="en-US" sz="2400" dirty="0"/>
              <a:t>(Note: for gaps, the arrow points to the sequence that gets the gap)</a:t>
            </a: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29200" y="304800"/>
            <a:ext cx="14573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037303" y="4388491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126064" y="43810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722265" y="4910336"/>
            <a:ext cx="152400" cy="282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815213" y="490292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435699" y="5455291"/>
            <a:ext cx="152400" cy="24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501013" y="54478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435321" y="3857603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4082" y="3850193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445369" y="4390166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534130" y="438275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128657" y="4380117"/>
            <a:ext cx="152400" cy="25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244213" y="437270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781800" y="4932777"/>
            <a:ext cx="228600" cy="259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934200" y="492536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485184" y="4942825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573945" y="4935415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" y="99060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To align two sequences, we need to perform 3 steps: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We need some way to decide which alignments are better than others.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For this, we’ll invent a way to give the alignments a “score” indicating their quality.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lign the two proteins so that they get the best possible score.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lang="en-US" sz="2400" b="1" dirty="0">
              <a:solidFill>
                <a:schemeClr val="bg1">
                  <a:lumMod val="8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Decide if the score is “good enough” for us to believe the 	alignment is biologically significant.</a:t>
            </a:r>
            <a:endParaRPr kumimoji="0" lang="en-US" sz="24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76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algorithm </a:t>
            </a:r>
            <a:r>
              <a:rPr lang="en-US" sz="2400" u="sng" dirty="0"/>
              <a:t>always</a:t>
            </a:r>
            <a:r>
              <a:rPr lang="en-US" sz="2400" dirty="0"/>
              <a:t> gives the best alignment.  </a:t>
            </a:r>
          </a:p>
          <a:p>
            <a:endParaRPr lang="en-US" sz="2400" dirty="0"/>
          </a:p>
          <a:p>
            <a:r>
              <a:rPr lang="en-US" sz="2400" u="sng" dirty="0"/>
              <a:t>Every</a:t>
            </a:r>
            <a:r>
              <a:rPr lang="en-US" sz="2400" dirty="0"/>
              <a:t> pair of sequences can be aligned in </a:t>
            </a:r>
            <a:r>
              <a:rPr lang="en-US" sz="2400" u="sng" dirty="0"/>
              <a:t>some</a:t>
            </a:r>
            <a:r>
              <a:rPr lang="en-US" sz="2400" dirty="0"/>
              <a:t> fashion.</a:t>
            </a:r>
          </a:p>
          <a:p>
            <a:endParaRPr lang="en-US" sz="2400" b="1" dirty="0"/>
          </a:p>
          <a:p>
            <a:r>
              <a:rPr lang="en-US" sz="2400" b="1" dirty="0"/>
              <a:t>So, when is a score “good enough”?  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How can we figure this out?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Here’s one approach:</a:t>
            </a:r>
          </a:p>
          <a:p>
            <a:endParaRPr lang="en-US" sz="2400" b="1" dirty="0"/>
          </a:p>
          <a:p>
            <a:r>
              <a:rPr lang="en-US" sz="2400" b="1" dirty="0"/>
              <a:t>Shuffle one sequence.  Calculate the best alignment &amp; its score.</a:t>
            </a:r>
          </a:p>
          <a:p>
            <a:r>
              <a:rPr lang="en-US" sz="2400" b="1" dirty="0"/>
              <a:t>	Repeat 1000 times.</a:t>
            </a:r>
          </a:p>
          <a:p>
            <a:endParaRPr lang="en-US" sz="2400" dirty="0"/>
          </a:p>
          <a:p>
            <a:r>
              <a:rPr lang="en-US" sz="2400" dirty="0"/>
              <a:t>If we never see a score as high as the real one, we say the real score has &lt;1 in a 1000 chance of happening just by luck.</a:t>
            </a:r>
          </a:p>
          <a:p>
            <a:endParaRPr lang="en-US" sz="2400" dirty="0"/>
          </a:p>
          <a:p>
            <a:r>
              <a:rPr lang="en-US" sz="2400" dirty="0"/>
              <a:t>But if we want something that only occurs &lt; 1 in a million, we’d have to shuffle 1,000,000 times…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Luckily, alignment scores follow a well-behaved distribution,</a:t>
            </a:r>
          </a:p>
          <a:p>
            <a:r>
              <a:rPr lang="en-US" sz="2400" dirty="0"/>
              <a:t>the </a:t>
            </a:r>
            <a:r>
              <a:rPr lang="en-US" sz="2400" b="1" i="1" dirty="0"/>
              <a:t>extreme value distribution</a:t>
            </a:r>
            <a:r>
              <a:rPr lang="en-US" sz="2400" dirty="0"/>
              <a:t>, so we can do a few trials &amp; fit to this.</a:t>
            </a:r>
            <a:endParaRPr lang="en-US" sz="2400" b="1" i="1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143000"/>
            <a:ext cx="5629275" cy="257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724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0" y="3962400"/>
            <a:ext cx="3706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random trials  &amp; their average score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6362700" y="4533900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7581900" y="44577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48400" y="6096000"/>
            <a:ext cx="2624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Describe the shape &amp; can</a:t>
            </a:r>
          </a:p>
          <a:p>
            <a:r>
              <a:rPr lang="en-US" dirty="0"/>
              <a:t>be fit from a few trials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6134100" y="5524500"/>
            <a:ext cx="838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6515100" y="55245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6200" y="5600699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p-value gives the significance of your alignment.</a:t>
            </a:r>
          </a:p>
          <a:p>
            <a:r>
              <a:rPr lang="en-US" dirty="0"/>
              <a:t>But, if we search a database and perform many alignments, </a:t>
            </a:r>
            <a:r>
              <a:rPr lang="en-US" u="sng" dirty="0"/>
              <a:t>we still need something more </a:t>
            </a:r>
            <a:r>
              <a:rPr lang="en-US" dirty="0"/>
              <a:t>(next time).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SW-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037303" y="4388491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126064" y="43810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722265" y="4910336"/>
            <a:ext cx="152400" cy="282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815213" y="490292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435699" y="5455291"/>
            <a:ext cx="152400" cy="24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501013" y="54478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435321" y="3857603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4082" y="3850193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445369" y="4390166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534130" y="438275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128657" y="4380117"/>
            <a:ext cx="152400" cy="25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244213" y="437270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781800" y="4932777"/>
            <a:ext cx="228600" cy="259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934200" y="492536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485184" y="4942825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573945" y="4935415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8600" y="76200"/>
            <a:ext cx="83006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Some extensions:  </a:t>
            </a:r>
            <a:r>
              <a:rPr lang="en-US" sz="3200" u="sng" dirty="0"/>
              <a:t>Local</a:t>
            </a:r>
            <a:r>
              <a:rPr lang="en-US" sz="3200" dirty="0"/>
              <a:t> vs. </a:t>
            </a:r>
            <a:r>
              <a:rPr lang="en-US" sz="3200" u="sng" dirty="0"/>
              <a:t>global</a:t>
            </a:r>
            <a:r>
              <a:rPr lang="en-US" sz="3200" dirty="0"/>
              <a:t> alignments</a:t>
            </a:r>
          </a:p>
          <a:p>
            <a:r>
              <a:rPr lang="en-US" sz="3200" dirty="0"/>
              <a:t>How might you force the full sequences to align?</a:t>
            </a:r>
          </a:p>
        </p:txBody>
      </p:sp>
      <p:pic>
        <p:nvPicPr>
          <p:cNvPr id="34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34000" y="6019800"/>
            <a:ext cx="14573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7532724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28600" y="76200"/>
            <a:ext cx="83006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Some extensions:  </a:t>
            </a:r>
            <a:r>
              <a:rPr lang="en-US" sz="3200" u="sng" dirty="0"/>
              <a:t>Local</a:t>
            </a:r>
            <a:r>
              <a:rPr lang="en-US" sz="3200" dirty="0"/>
              <a:t> vs. </a:t>
            </a:r>
            <a:r>
              <a:rPr lang="en-US" sz="3200" u="sng" dirty="0"/>
              <a:t>global</a:t>
            </a:r>
            <a:r>
              <a:rPr lang="en-US" sz="3200" dirty="0"/>
              <a:t> alignments</a:t>
            </a:r>
          </a:p>
          <a:p>
            <a:r>
              <a:rPr lang="en-US" sz="3200" dirty="0"/>
              <a:t>How might you force the full sequences to align?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09600" y="1371600"/>
            <a:ext cx="7543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 few tiny changes:</a:t>
            </a:r>
          </a:p>
          <a:p>
            <a:endParaRPr lang="en-US" sz="2400" dirty="0"/>
          </a:p>
          <a:p>
            <a:r>
              <a:rPr lang="en-US" sz="2400" dirty="0"/>
              <a:t>Initialize only the top left cell of the path matrix to zero</a:t>
            </a:r>
          </a:p>
          <a:p>
            <a:r>
              <a:rPr lang="en-US" sz="2400" dirty="0"/>
              <a:t>	(not all top and left cells).</a:t>
            </a:r>
          </a:p>
          <a:p>
            <a:endParaRPr lang="en-US" sz="2400" dirty="0"/>
          </a:p>
          <a:p>
            <a:r>
              <a:rPr lang="en-US" sz="2400" dirty="0"/>
              <a:t>Leave the negative values (don’t set them to zero).</a:t>
            </a:r>
          </a:p>
          <a:p>
            <a:endParaRPr lang="en-US" sz="2400" dirty="0"/>
          </a:p>
          <a:p>
            <a:r>
              <a:rPr lang="en-US" sz="2400" dirty="0"/>
              <a:t>The optimal alignment should start at the </a:t>
            </a:r>
            <a:r>
              <a:rPr lang="en-US" sz="2400" u="sng" dirty="0"/>
              <a:t>top left</a:t>
            </a:r>
            <a:r>
              <a:rPr lang="en-US" sz="2400" dirty="0"/>
              <a:t> cell and finish at the </a:t>
            </a:r>
            <a:r>
              <a:rPr lang="en-US" sz="2400" u="sng" dirty="0"/>
              <a:t>bottom right</a:t>
            </a:r>
            <a:r>
              <a:rPr lang="en-US" sz="2400" dirty="0"/>
              <a:t> cell of the path matrix.  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Start the trace-back at the </a:t>
            </a:r>
            <a:r>
              <a:rPr lang="en-US" sz="2400" u="sng" dirty="0"/>
              <a:t>bottom right </a:t>
            </a:r>
            <a:r>
              <a:rPr lang="en-US" sz="2400" dirty="0"/>
              <a:t>cell</a:t>
            </a:r>
          </a:p>
        </p:txBody>
      </p:sp>
    </p:spTree>
    <p:extLst>
      <p:ext uri="{BB962C8B-B14F-4D97-AF65-F5344CB8AC3E}">
        <p14:creationId xmlns:p14="http://schemas.microsoft.com/office/powerpoint/2010/main" val="214606405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SW-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037303" y="4388491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126064" y="43810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722265" y="4910336"/>
            <a:ext cx="152400" cy="282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815213" y="490292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435699" y="5455291"/>
            <a:ext cx="152400" cy="24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501013" y="54478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435321" y="3857603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4082" y="3850193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445369" y="4390166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534130" y="438275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128657" y="4380117"/>
            <a:ext cx="152400" cy="25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244213" y="437270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781800" y="4932777"/>
            <a:ext cx="228600" cy="259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934200" y="492536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485184" y="4942825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573945" y="4935415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8600" y="76200"/>
            <a:ext cx="83006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Some extensions:  </a:t>
            </a:r>
            <a:r>
              <a:rPr lang="en-US" sz="3200" u="sng" dirty="0"/>
              <a:t>Local</a:t>
            </a:r>
            <a:r>
              <a:rPr lang="en-US" sz="3200" dirty="0"/>
              <a:t> vs. </a:t>
            </a:r>
            <a:r>
              <a:rPr lang="en-US" sz="3200" u="sng" dirty="0"/>
              <a:t>global</a:t>
            </a:r>
            <a:r>
              <a:rPr lang="en-US" sz="3200" dirty="0"/>
              <a:t> alignments</a:t>
            </a:r>
          </a:p>
          <a:p>
            <a:r>
              <a:rPr lang="en-US" sz="3200" dirty="0"/>
              <a:t>How might you force the full sequences to align?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47701" y="1852144"/>
            <a:ext cx="8122722" cy="5045563"/>
            <a:chOff x="647701" y="1852144"/>
            <a:chExt cx="8122722" cy="5045563"/>
          </a:xfrm>
        </p:grpSpPr>
        <p:pic>
          <p:nvPicPr>
            <p:cNvPr id="5122" name="Picture 2" descr="NM-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1" y="1852144"/>
              <a:ext cx="8122722" cy="434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572000" y="5943600"/>
              <a:ext cx="28194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HEAGAWGHE-E</a:t>
              </a:r>
            </a:p>
            <a:p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--P-AW-HEAE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2070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1" y="762000"/>
            <a:ext cx="8153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Live demo:</a:t>
            </a:r>
          </a:p>
          <a:p>
            <a:endParaRPr lang="en-US" dirty="0"/>
          </a:p>
          <a:p>
            <a:r>
              <a:rPr lang="en-US" dirty="0"/>
              <a:t>http://blast.ncbi.nlm.nih.gov/Blast.cgi?PROGRAM=blastp&amp;BLAST_PROGRAMS=blastp&amp;PAGE_TYPE=BlastSearch&amp;SHOW_DEFAULTS=on&amp;LINK_LOC=blasthome</a:t>
            </a:r>
          </a:p>
          <a:p>
            <a:endParaRPr lang="en-US" dirty="0"/>
          </a:p>
          <a:p>
            <a:r>
              <a:rPr lang="en-US" dirty="0"/>
              <a:t>MVLSPADKTNVKAAWGKVGAHAGEYGAEALERMFLSFPTTKTYFPHFDLSHGSAQVKGHG KKVADALTNAVAHVDDMPNALSALSDLHAHKLRVDPVNFKLLSHCLLVTLAAHLPAEFTP AVHASLDKFLASVSTVLTSKYR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Title: All non-redundant GenBank CDS </a:t>
            </a:r>
            <a:r>
              <a:rPr lang="en-US" dirty="0" err="1"/>
              <a:t>translations+PDB+SwissProt+PIR+PRF</a:t>
            </a:r>
            <a:r>
              <a:rPr lang="en-US" dirty="0"/>
              <a:t> excluding environmental samples from WGS projects</a:t>
            </a:r>
          </a:p>
          <a:p>
            <a:r>
              <a:rPr lang="en-US" dirty="0"/>
              <a:t>Molecule Type: Protein</a:t>
            </a:r>
          </a:p>
          <a:p>
            <a:r>
              <a:rPr lang="en-US" dirty="0"/>
              <a:t>Update date: 2019/03/22</a:t>
            </a:r>
          </a:p>
          <a:p>
            <a:r>
              <a:rPr lang="en-US" dirty="0"/>
              <a:t>Number of sequences: 251,406,437</a:t>
            </a:r>
          </a:p>
        </p:txBody>
      </p:sp>
    </p:spTree>
    <p:extLst>
      <p:ext uri="{BB962C8B-B14F-4D97-AF65-F5344CB8AC3E}">
        <p14:creationId xmlns:p14="http://schemas.microsoft.com/office/powerpoint/2010/main" val="9303184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28600" y="76200"/>
            <a:ext cx="865576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Some extensions:  </a:t>
            </a:r>
          </a:p>
          <a:p>
            <a:r>
              <a:rPr lang="en-US" sz="3200" dirty="0"/>
              <a:t>What about overlapping sequences?</a:t>
            </a:r>
          </a:p>
          <a:p>
            <a:r>
              <a:rPr lang="en-US" sz="3200" dirty="0"/>
              <a:t>e.g. as in ‘shotgun sequencing’ genomes where </a:t>
            </a:r>
          </a:p>
          <a:p>
            <a:r>
              <a:rPr lang="en-US" sz="3200" dirty="0"/>
              <a:t>   ‘</a:t>
            </a:r>
            <a:r>
              <a:rPr lang="en-US" sz="3200" dirty="0" err="1"/>
              <a:t>contigs</a:t>
            </a:r>
            <a:r>
              <a:rPr lang="en-US" sz="3200" dirty="0"/>
              <a:t>’ are built up from overlapping sequences</a:t>
            </a:r>
          </a:p>
        </p:txBody>
      </p:sp>
      <p:pic>
        <p:nvPicPr>
          <p:cNvPr id="3074" name="Picture 2" descr="cont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670931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96127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28600" y="76200"/>
            <a:ext cx="62776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Some extensions:  </a:t>
            </a:r>
          </a:p>
          <a:p>
            <a:r>
              <a:rPr lang="en-US" sz="3200" dirty="0"/>
              <a:t>What about overlapping sequences?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1371600"/>
            <a:ext cx="7543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Modify global alignment to </a:t>
            </a:r>
            <a:r>
              <a:rPr lang="en-US" sz="2400" u="sng" dirty="0"/>
              <a:t>not penalize overhangs:</a:t>
            </a:r>
          </a:p>
          <a:p>
            <a:endParaRPr lang="en-US" sz="2400" u="sng" dirty="0"/>
          </a:p>
          <a:p>
            <a:r>
              <a:rPr lang="en-US" sz="2400" dirty="0"/>
              <a:t>The optimal alignment should start at the </a:t>
            </a:r>
            <a:r>
              <a:rPr lang="en-US" sz="2400" u="sng" dirty="0"/>
              <a:t>top</a:t>
            </a:r>
            <a:r>
              <a:rPr lang="en-US" sz="2400" dirty="0"/>
              <a:t> or </a:t>
            </a:r>
            <a:r>
              <a:rPr lang="en-US" sz="2400" u="sng" dirty="0"/>
              <a:t>left</a:t>
            </a:r>
            <a:r>
              <a:rPr lang="en-US" sz="2400" dirty="0"/>
              <a:t> edge and finish at the </a:t>
            </a:r>
            <a:r>
              <a:rPr lang="en-US" sz="2400" u="sng" dirty="0"/>
              <a:t>bottom</a:t>
            </a:r>
            <a:r>
              <a:rPr lang="en-US" sz="2400" dirty="0"/>
              <a:t> or </a:t>
            </a:r>
            <a:r>
              <a:rPr lang="en-US" sz="2400" u="sng" dirty="0"/>
              <a:t>right</a:t>
            </a:r>
            <a:r>
              <a:rPr lang="en-US" sz="2400" dirty="0"/>
              <a:t> edge of the path matrix.  </a:t>
            </a:r>
          </a:p>
          <a:p>
            <a:endParaRPr lang="en-US" sz="2400" dirty="0"/>
          </a:p>
          <a:p>
            <a:r>
              <a:rPr lang="en-US" sz="2400" dirty="0"/>
              <a:t>Set these boundary conditions :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		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i,0</a:t>
            </a:r>
            <a:r>
              <a:rPr lang="en-US" sz="2400" dirty="0"/>
              <a:t>) = 0 for </a:t>
            </a:r>
            <a:r>
              <a:rPr lang="en-US" sz="2400" i="1" dirty="0" err="1"/>
              <a:t>i</a:t>
            </a:r>
            <a:r>
              <a:rPr lang="en-US" sz="2400" dirty="0"/>
              <a:t>=1 to </a:t>
            </a:r>
            <a:r>
              <a:rPr lang="en-US" sz="2400" i="1" dirty="0"/>
              <a:t>n</a:t>
            </a:r>
            <a:endParaRPr lang="en-US" sz="2400" dirty="0"/>
          </a:p>
          <a:p>
            <a:r>
              <a:rPr lang="en-US" sz="2400" dirty="0"/>
              <a:t>		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0,j</a:t>
            </a:r>
            <a:r>
              <a:rPr lang="en-US" sz="2400" dirty="0"/>
              <a:t>) = 0 for </a:t>
            </a:r>
            <a:r>
              <a:rPr lang="en-US" sz="2400" i="1" dirty="0"/>
              <a:t>j</a:t>
            </a:r>
            <a:r>
              <a:rPr lang="en-US" sz="2400" dirty="0"/>
              <a:t>=1 to </a:t>
            </a:r>
            <a:r>
              <a:rPr lang="en-US" sz="2400" i="1" dirty="0"/>
              <a:t>m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Start the </a:t>
            </a:r>
            <a:r>
              <a:rPr lang="en-US" sz="2400" dirty="0" err="1"/>
              <a:t>traceback</a:t>
            </a:r>
            <a:r>
              <a:rPr lang="en-US" sz="2400" dirty="0"/>
              <a:t> at the cell with the highest score on the </a:t>
            </a:r>
            <a:r>
              <a:rPr lang="en-US" sz="2400" u="sng" dirty="0"/>
              <a:t>right</a:t>
            </a:r>
            <a:r>
              <a:rPr lang="en-US" sz="2400" dirty="0"/>
              <a:t> or </a:t>
            </a:r>
            <a:r>
              <a:rPr lang="en-US" sz="2400" u="sng" dirty="0"/>
              <a:t>bottom</a:t>
            </a:r>
            <a:r>
              <a:rPr lang="en-US" sz="2400" dirty="0"/>
              <a:t> border</a:t>
            </a:r>
          </a:p>
        </p:txBody>
      </p:sp>
    </p:spTree>
    <p:extLst>
      <p:ext uri="{BB962C8B-B14F-4D97-AF65-F5344CB8AC3E}">
        <p14:creationId xmlns:p14="http://schemas.microsoft.com/office/powerpoint/2010/main" val="4122930512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28600" y="76200"/>
            <a:ext cx="865576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Some extensions:  </a:t>
            </a:r>
          </a:p>
          <a:p>
            <a:r>
              <a:rPr lang="en-US" sz="3200" dirty="0"/>
              <a:t>What about overlapping sequences?</a:t>
            </a:r>
          </a:p>
          <a:p>
            <a:r>
              <a:rPr lang="en-US" sz="3200" dirty="0"/>
              <a:t>e.g. as in ‘shotgun sequencing’ genomes where </a:t>
            </a:r>
          </a:p>
          <a:p>
            <a:r>
              <a:rPr lang="en-US" sz="3200" dirty="0"/>
              <a:t>   ‘</a:t>
            </a:r>
            <a:r>
              <a:rPr lang="en-US" sz="3200" dirty="0" err="1"/>
              <a:t>contigs</a:t>
            </a:r>
            <a:r>
              <a:rPr lang="en-US" sz="3200" dirty="0"/>
              <a:t>’ are built up from overlapping sequences</a:t>
            </a:r>
          </a:p>
        </p:txBody>
      </p:sp>
      <p:pic>
        <p:nvPicPr>
          <p:cNvPr id="4098" name="Picture 2" descr="NM-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600"/>
            <a:ext cx="54864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685800" y="5678269"/>
            <a:ext cx="1013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(overhang = HEA)	GAWGHEE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	PAW-HEA   (overhang = E)</a:t>
            </a:r>
          </a:p>
        </p:txBody>
      </p:sp>
    </p:spTree>
    <p:extLst>
      <p:ext uri="{BB962C8B-B14F-4D97-AF65-F5344CB8AC3E}">
        <p14:creationId xmlns:p14="http://schemas.microsoft.com/office/powerpoint/2010/main" val="3419662564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"/>
            <a:ext cx="72016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Some extensions:</a:t>
            </a:r>
          </a:p>
          <a:p>
            <a:r>
              <a:rPr lang="en-US" sz="3200" dirty="0"/>
              <a:t>How might you find repetitive sequences?</a:t>
            </a:r>
          </a:p>
        </p:txBody>
      </p:sp>
      <p:pic>
        <p:nvPicPr>
          <p:cNvPr id="3" name="Picture 4" descr="File:PDB 3du1 EB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43025"/>
            <a:ext cx="383003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38800" y="3432952"/>
            <a:ext cx="3048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Structure of the </a:t>
            </a:r>
            <a:r>
              <a:rPr lang="en-US" dirty="0" err="1"/>
              <a:t>pentapeptide</a:t>
            </a:r>
            <a:r>
              <a:rPr lang="en-US" dirty="0"/>
              <a:t> repeat protein </a:t>
            </a:r>
            <a:r>
              <a:rPr lang="en-US" dirty="0" err="1"/>
              <a:t>HetL</a:t>
            </a:r>
            <a:endParaRPr lang="en-US" dirty="0"/>
          </a:p>
          <a:p>
            <a:pPr algn="ctr"/>
            <a:r>
              <a:rPr lang="en-US" sz="1000" dirty="0"/>
              <a:t>(from wiki, PMID18952182)</a:t>
            </a:r>
          </a:p>
        </p:txBody>
      </p:sp>
    </p:spTree>
    <p:extLst>
      <p:ext uri="{BB962C8B-B14F-4D97-AF65-F5344CB8AC3E}">
        <p14:creationId xmlns:p14="http://schemas.microsoft.com/office/powerpoint/2010/main" val="11219856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384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Align the sequence to itself and ignore the diagonal (optimal) alignment</a:t>
            </a:r>
          </a:p>
          <a:p>
            <a:r>
              <a:rPr lang="en-US" sz="2400" dirty="0"/>
              <a:t>	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High-scoring off-diagonal alignments will be repeats</a:t>
            </a:r>
          </a:p>
        </p:txBody>
      </p:sp>
      <p:pic>
        <p:nvPicPr>
          <p:cNvPr id="1026" name="Picture 2" descr="File:HglK dotpl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4312412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PDB 3du1 EB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43025"/>
            <a:ext cx="383003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38800" y="3432952"/>
            <a:ext cx="3048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Structure of the </a:t>
            </a:r>
            <a:r>
              <a:rPr lang="en-US" dirty="0" err="1"/>
              <a:t>pentapeptide</a:t>
            </a:r>
            <a:r>
              <a:rPr lang="en-US" dirty="0"/>
              <a:t> repeat protein </a:t>
            </a:r>
            <a:r>
              <a:rPr lang="en-US" dirty="0" err="1"/>
              <a:t>HetL</a:t>
            </a:r>
            <a:endParaRPr lang="en-US" dirty="0"/>
          </a:p>
          <a:p>
            <a:pPr algn="ctr"/>
            <a:r>
              <a:rPr lang="en-US" sz="1000" dirty="0"/>
              <a:t>(from wiki, PMID18952182)</a:t>
            </a:r>
          </a:p>
        </p:txBody>
      </p:sp>
      <p:sp>
        <p:nvSpPr>
          <p:cNvPr id="6" name="Rectangle 5"/>
          <p:cNvSpPr/>
          <p:nvPr/>
        </p:nvSpPr>
        <p:spPr>
          <a:xfrm>
            <a:off x="4953000" y="5334000"/>
            <a:ext cx="3048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Dot plot (quick visualization of sequence similarity)</a:t>
            </a:r>
          </a:p>
          <a:p>
            <a:pPr algn="ctr"/>
            <a:r>
              <a:rPr lang="en-US" dirty="0"/>
              <a:t>of the </a:t>
            </a:r>
            <a:r>
              <a:rPr lang="en-US" dirty="0" err="1"/>
              <a:t>pentapeptide</a:t>
            </a:r>
            <a:r>
              <a:rPr lang="en-US" dirty="0"/>
              <a:t> repeat protein </a:t>
            </a:r>
            <a:r>
              <a:rPr lang="en-US" dirty="0" err="1"/>
              <a:t>HglK</a:t>
            </a:r>
            <a:r>
              <a:rPr lang="en-US" dirty="0"/>
              <a:t> protein vs. itself</a:t>
            </a:r>
          </a:p>
          <a:p>
            <a:pPr algn="ctr"/>
            <a:r>
              <a:rPr lang="en-US" sz="1000" dirty="0"/>
              <a:t>(http://en.wikipedia.org/wiki/Pentapeptide_repeat)</a:t>
            </a:r>
          </a:p>
        </p:txBody>
      </p:sp>
    </p:spTree>
    <p:extLst>
      <p:ext uri="{BB962C8B-B14F-4D97-AF65-F5344CB8AC3E}">
        <p14:creationId xmlns:p14="http://schemas.microsoft.com/office/powerpoint/2010/main" val="98883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B3BCB1-7ABA-4457-8BAA-1386F2C276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52" r="35000" b="8519"/>
          <a:stretch/>
        </p:blipFill>
        <p:spPr>
          <a:xfrm>
            <a:off x="19455" y="685800"/>
            <a:ext cx="910508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90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4202DD-F3EC-411C-8A60-24B6D34E62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7" t="21852" r="38333" b="11481"/>
          <a:stretch/>
        </p:blipFill>
        <p:spPr>
          <a:xfrm>
            <a:off x="60362" y="609226"/>
            <a:ext cx="9023275" cy="563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66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C3D517-269E-41C8-B57F-BE603D5235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52" r="35000" b="12963"/>
          <a:stretch/>
        </p:blipFill>
        <p:spPr>
          <a:xfrm>
            <a:off x="38100" y="676031"/>
            <a:ext cx="9067800" cy="511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52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865372"/>
            <a:ext cx="8839200" cy="346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47800" y="0"/>
            <a:ext cx="6143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Protein sequence alignment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4446" y="6308690"/>
            <a:ext cx="806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(FYI, we’ll draw examples from Durbin </a:t>
            </a:r>
            <a:r>
              <a:rPr lang="en-US" i="1" dirty="0"/>
              <a:t>et al</a:t>
            </a:r>
            <a:r>
              <a:rPr lang="en-US" dirty="0"/>
              <a:t>., </a:t>
            </a:r>
            <a:r>
              <a:rPr lang="en-US" i="1" dirty="0"/>
              <a:t>Biological Sequence Analysis</a:t>
            </a:r>
            <a:r>
              <a:rPr lang="en-US" dirty="0"/>
              <a:t>, Ch. 1 &amp; 2).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" y="99060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To align two sequences, we need to perform 3 steps: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We need some way to decide which alignments are better than others.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For this, we’ll invent a way to give the alignments a “score” indicating their quality.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lign the two proteins so that they get the best possible score.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lang="en-US" sz="2400" b="1" dirty="0"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Decide if the score is “good enough” for us to believe the 	alignment is biologically significant.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2968</Words>
  <Application>Microsoft Office PowerPoint</Application>
  <PresentationFormat>On-screen Show (4:3)</PresentationFormat>
  <Paragraphs>299</Paragraphs>
  <Slides>44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Courier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marcotte</dc:creator>
  <cp:lastModifiedBy>Marcotte</cp:lastModifiedBy>
  <cp:revision>55</cp:revision>
  <cp:lastPrinted>2018-01-15T20:51:03Z</cp:lastPrinted>
  <dcterms:created xsi:type="dcterms:W3CDTF">2012-02-29T20:59:31Z</dcterms:created>
  <dcterms:modified xsi:type="dcterms:W3CDTF">2020-01-27T03:13:40Z</dcterms:modified>
</cp:coreProperties>
</file>