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4" r:id="rId2"/>
    <p:sldId id="270" r:id="rId3"/>
    <p:sldId id="265" r:id="rId4"/>
    <p:sldId id="286" r:id="rId5"/>
    <p:sldId id="285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97B7-9CBB-4A6B-87F2-2B35053CC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6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Events like these, happening over and over again, have led to…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>
                <a:solidFill>
                  <a:srgbClr val="FF0000"/>
                </a:solidFill>
              </a:rPr>
              <a:t># 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"http://www.marcottelab.org/index.php/BCH394P_BCH364C_2020"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</a:t>
            </a:r>
            <a:r>
              <a:rPr lang="en-US" dirty="0">
                <a:solidFill>
                  <a:srgbClr val="FF0000"/>
                </a:solidFill>
              </a:rPr>
              <a:t># this 'try' statement tells Python that we might expect an error.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>
                <a:solidFill>
                  <a:srgbClr val="FF0000"/>
                </a:solidFill>
              </a:rPr>
              <a:t># 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example:</a:t>
            </a:r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589" y="1219199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&lt;!DOCTYPE html&gt;</a:t>
            </a:r>
          </a:p>
          <a:p>
            <a:r>
              <a:rPr lang="en-US" dirty="0"/>
              <a:t>&lt;html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 class="client-</a:t>
            </a:r>
            <a:r>
              <a:rPr lang="en-US" dirty="0" err="1"/>
              <a:t>nojs</a:t>
            </a:r>
            <a:r>
              <a:rPr lang="en-US" dirty="0"/>
              <a:t>"&gt;</a:t>
            </a:r>
          </a:p>
          <a:p>
            <a:r>
              <a:rPr lang="en-US" dirty="0"/>
              <a:t>&lt;head&gt;</a:t>
            </a:r>
          </a:p>
          <a:p>
            <a:r>
              <a:rPr lang="en-US" dirty="0"/>
              <a:t>&lt;title&gt;</a:t>
            </a:r>
            <a:r>
              <a:rPr lang="en-US" dirty="0">
                <a:solidFill>
                  <a:srgbClr val="FF0000"/>
                </a:solidFill>
              </a:rPr>
              <a:t>BCH394P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BCH364C 2020 - Marcotte Lab</a:t>
            </a:r>
            <a:r>
              <a:rPr lang="en-US" dirty="0"/>
              <a:t>&lt;/title&gt;</a:t>
            </a:r>
          </a:p>
          <a:p>
            <a:r>
              <a:rPr lang="en-US" dirty="0"/>
              <a:t>&lt;meta charset="UTF-8" /&gt;</a:t>
            </a:r>
          </a:p>
          <a:p>
            <a:r>
              <a:rPr lang="en-US" dirty="0"/>
              <a:t>&lt;meta name="generator" content="</a:t>
            </a:r>
            <a:r>
              <a:rPr lang="en-US" dirty="0" err="1"/>
              <a:t>MediaWiki</a:t>
            </a:r>
            <a:r>
              <a:rPr lang="en-US" dirty="0"/>
              <a:t> 1.21.2"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="/favicon.ico"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="search" type="application/</a:t>
            </a:r>
            <a:r>
              <a:rPr lang="en-US" dirty="0" err="1"/>
              <a:t>opensearchdescription+xml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="/</a:t>
            </a:r>
            <a:r>
              <a:rPr lang="en-US" dirty="0" err="1"/>
              <a:t>opensearch_desc.php</a:t>
            </a:r>
            <a:r>
              <a:rPr lang="en-US" dirty="0"/>
              <a:t>" title="</a:t>
            </a:r>
            <a:r>
              <a:rPr lang="en-US" dirty="0" err="1"/>
              <a:t>Marcotte</a:t>
            </a:r>
            <a:r>
              <a:rPr lang="en-US" dirty="0"/>
              <a:t> Lab (en)"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EditURI</a:t>
            </a:r>
            <a:r>
              <a:rPr lang="en-US" dirty="0"/>
              <a:t>" type="application/</a:t>
            </a:r>
            <a:r>
              <a:rPr lang="en-US" dirty="0" err="1"/>
              <a:t>rsd+xml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="http://www.marcottelab.org/api.php?action=rsd"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="copyright" </a:t>
            </a:r>
            <a:r>
              <a:rPr lang="en-US" dirty="0" err="1"/>
              <a:t>href</a:t>
            </a:r>
            <a:r>
              <a:rPr lang="en-US" dirty="0"/>
              <a:t>="http://creativecommons.org/licenses/by-</a:t>
            </a:r>
            <a:r>
              <a:rPr lang="en-US" dirty="0" err="1"/>
              <a:t>nc</a:t>
            </a:r>
            <a:r>
              <a:rPr lang="en-US" dirty="0"/>
              <a:t>-</a:t>
            </a:r>
            <a:r>
              <a:rPr lang="en-US" dirty="0" err="1"/>
              <a:t>nd</a:t>
            </a:r>
            <a:r>
              <a:rPr lang="en-US" dirty="0"/>
              <a:t>/3.0/"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="alternate" type="application/</a:t>
            </a:r>
            <a:r>
              <a:rPr lang="en-US" dirty="0" err="1"/>
              <a:t>atom+xml</a:t>
            </a:r>
            <a:r>
              <a:rPr lang="en-US" dirty="0"/>
              <a:t>" title="</a:t>
            </a:r>
            <a:r>
              <a:rPr lang="en-US" dirty="0" err="1"/>
              <a:t>Marcotte</a:t>
            </a:r>
            <a:r>
              <a:rPr lang="en-US" dirty="0"/>
              <a:t> Lab Atom feed“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	…and so on, and on, and on…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77793" y="152400"/>
            <a:ext cx="8402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W</a:t>
            </a:r>
            <a:r>
              <a:rPr lang="en-US" b="1" dirty="0"/>
              <a:t>e just captured the class web page and printed it out… </a:t>
            </a:r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That was a static web 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Let’s try one that requires some sort of action, </a:t>
            </a:r>
          </a:p>
          <a:p>
            <a:pPr algn="ctr"/>
            <a:r>
              <a:rPr lang="en-US" sz="2400" b="1" dirty="0"/>
              <a:t>for example by entering a document id or an id code for a 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Many web pages pass this information along in the web URL itself…</a:t>
            </a:r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a complete Python program to retrieve a single entry from Medline: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lander@genome.wi.mit.edu                         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lander@genome.wi.mit.edu                         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We just printed it.  We could have saved it or extracted data from it.</a:t>
            </a:r>
          </a:p>
          <a:p>
            <a:pPr algn="ctr"/>
            <a:r>
              <a:rPr lang="en-US" sz="2400" b="1" dirty="0"/>
              <a:t>For example…</a:t>
            </a:r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90678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Medline begins author lines with "AU  - " , so…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So, there were 256 authors on one (of the two) human genome papers</a:t>
            </a:r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Queries 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are described at:  </a:t>
            </a:r>
            <a:r>
              <a:rPr lang="en-US" sz="2400" dirty="0">
                <a:hlinkClick r:id="rId2"/>
              </a:rPr>
              <a:t>http://www.ncbi.nlm.nih.gov/books/NBK3862/</a:t>
            </a:r>
            <a:endParaRPr lang="en-US" sz="2400" dirty="0"/>
          </a:p>
          <a:p>
            <a:r>
              <a:rPr lang="en-US" sz="2400" dirty="0"/>
              <a:t>	(&amp; for that matter, </a:t>
            </a:r>
            <a:r>
              <a:rPr lang="en-US" sz="2400" u="sng" dirty="0"/>
              <a:t>all</a:t>
            </a:r>
            <a:r>
              <a:rPr lang="en-US" sz="2400" dirty="0"/>
              <a:t> of </a:t>
            </a:r>
            <a:r>
              <a:rPr lang="en-US" sz="2400" dirty="0" err="1"/>
              <a:t>medline</a:t>
            </a:r>
            <a:r>
              <a:rPr lang="en-US" sz="2400" dirty="0"/>
              <a:t> is downloadable)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You can 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 a home-made web 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consult biological databases in real 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>
              <a:solidFill>
                <a:srgbClr val="FF0000"/>
              </a:solidFill>
            </a:endParaRPr>
          </a:p>
          <a:p>
            <a:pPr algn="r"/>
            <a:r>
              <a:rPr lang="en-US" sz="2400" b="1" dirty="0">
                <a:solidFill>
                  <a:srgbClr val="FF0000"/>
                </a:solidFill>
              </a:rPr>
              <a:t>We know this (in part) from sequence alignments.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~45%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6-8 kb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100-300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6-11 kb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1.5-3 kb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kb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80-3,000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850,000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1,500,000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450,000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300,000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Fraction of</a:t>
            </a:r>
          </a:p>
          <a:p>
            <a:pPr algn="ctr"/>
            <a:r>
              <a:rPr lang="en-US" dirty="0"/>
              <a:t>genome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SINEs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Retrovirus-like</a:t>
            </a:r>
          </a:p>
          <a:p>
            <a:r>
              <a:rPr lang="en-US" b="1" dirty="0"/>
              <a:t>elements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DNA</a:t>
            </a:r>
          </a:p>
          <a:p>
            <a:r>
              <a:rPr lang="en-US" b="1" dirty="0"/>
              <a:t>transposon</a:t>
            </a:r>
          </a:p>
          <a:p>
            <a:r>
              <a:rPr lang="en-US" b="1" dirty="0"/>
              <a:t>fossils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(gag)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gag      pol      (</a:t>
            </a:r>
            <a:r>
              <a:rPr lang="en-US" sz="1400" dirty="0" err="1"/>
              <a:t>env</a:t>
            </a:r>
            <a:r>
              <a:rPr lang="en-US" sz="1400" dirty="0"/>
              <a:t>) </a:t>
            </a:r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ORF1   ORF2 (pol)</a:t>
            </a:r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  B</a:t>
            </a:r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Major types of repeats in the human genome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DNA, RNA and 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How to compare sequences to decide if they are 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Having databases full of sequences and 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today we’ll 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1.7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http://useast.ensembl.org/index.html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121K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62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&gt;386 billion bases sequenced; &gt; 5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&gt;3.4M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https://gold.jgi.doe.gov/index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538 graphical diagrams and &gt;6K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&gt;9K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1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22F7FC7-D7A2-4AF7-9994-F57260BEE6B5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1.7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http://useast.ensembl.org/index.html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121K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62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&gt;386 billion bases sequenced; &gt; 5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&gt;3.4M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https://gold.jgi.doe.gov/index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538 graphical diagrams and &gt;6K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&gt;9K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87575" y="1063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76800" y="127337"/>
            <a:ext cx="3907172" cy="1015663"/>
            <a:chOff x="4876800" y="58448"/>
            <a:chExt cx="3907172" cy="1015663"/>
          </a:xfrm>
        </p:grpSpPr>
        <p:sp>
          <p:nvSpPr>
            <p:cNvPr id="6" name="TextBox 5"/>
            <p:cNvSpPr txBox="1"/>
            <p:nvPr/>
          </p:nvSpPr>
          <p:spPr>
            <a:xfrm>
              <a:off x="5316872" y="58448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Biogrid</a:t>
              </a:r>
              <a:r>
                <a:rPr lang="en-US" sz="2000" dirty="0"/>
                <a:t> has 1.7 M protein-protein interactions (https://thebiogrid.org/)</a:t>
              </a:r>
            </a:p>
          </p:txBody>
        </p:sp>
        <p:cxnSp>
          <p:nvCxnSpPr>
            <p:cNvPr id="7" name="Straight Arrow Connector 6"/>
            <p:cNvCxnSpPr>
              <a:cxnSpLocks/>
              <a:stCxn id="6" idx="1"/>
            </p:cNvCxnSpPr>
            <p:nvPr/>
          </p:nvCxnSpPr>
          <p:spPr>
            <a:xfrm flipH="1" flipV="1">
              <a:off x="4876800" y="464511"/>
              <a:ext cx="440072" cy="1017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410200" y="1569184"/>
            <a:ext cx="3588866" cy="1631216"/>
            <a:chOff x="5450359" y="1295400"/>
            <a:chExt cx="3588866" cy="1631216"/>
          </a:xfrm>
        </p:grpSpPr>
        <p:sp>
          <p:nvSpPr>
            <p:cNvPr id="9" name="TextBox 8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GEO has millions of experiments, each measuring 1000’s of mRNA or protein abundances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505200" y="5334000"/>
            <a:ext cx="5341466" cy="1323439"/>
            <a:chOff x="5164472" y="4771266"/>
            <a:chExt cx="5341466" cy="1323439"/>
          </a:xfrm>
        </p:grpSpPr>
        <p:sp>
          <p:nvSpPr>
            <p:cNvPr id="12" name="TextBox 11"/>
            <p:cNvSpPr txBox="1"/>
            <p:nvPr/>
          </p:nvSpPr>
          <p:spPr>
            <a:xfrm>
              <a:off x="6076950" y="4771266"/>
              <a:ext cx="4428988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Uniprot</a:t>
              </a:r>
              <a:r>
                <a:rPr lang="en-US" sz="2000" dirty="0"/>
                <a:t> = a frequent</a:t>
              </a:r>
            </a:p>
            <a:p>
              <a:pPr algn="ctr"/>
              <a:r>
                <a:rPr lang="en-US" sz="2000" dirty="0"/>
                <a:t>first step to learn about genes.  </a:t>
              </a:r>
              <a:r>
                <a:rPr lang="en-US" sz="2000" b="1" dirty="0">
                  <a:solidFill>
                    <a:srgbClr val="FF0000"/>
                  </a:solidFill>
                </a:rPr>
                <a:t>Also</a:t>
              </a:r>
              <a:r>
                <a:rPr lang="en-US" sz="2000" b="1" u="sng" dirty="0">
                  <a:solidFill>
                    <a:srgbClr val="FF0000"/>
                  </a:solidFill>
                </a:rPr>
                <a:t> amazingly useful</a:t>
              </a:r>
              <a:r>
                <a:rPr lang="en-US" sz="2000" b="1" dirty="0">
                  <a:solidFill>
                    <a:srgbClr val="FF0000"/>
                  </a:solidFill>
                </a:rPr>
                <a:t> for interconverting IDs and linking to other resources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 flipH="1">
              <a:off x="5164472" y="5499928"/>
              <a:ext cx="912478" cy="4905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638800" y="3705761"/>
            <a:ext cx="3371850" cy="1323439"/>
            <a:chOff x="5638800" y="3300680"/>
            <a:chExt cx="3371850" cy="1323439"/>
          </a:xfrm>
        </p:grpSpPr>
        <p:sp>
          <p:nvSpPr>
            <p:cNvPr id="15" name="TextBox 14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OMIM = the most important resource for human genetic disease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276600" y="3172361"/>
            <a:ext cx="3009900" cy="1323439"/>
            <a:chOff x="4406342" y="2783175"/>
            <a:chExt cx="3009900" cy="1323439"/>
          </a:xfrm>
        </p:grpSpPr>
        <p:sp>
          <p:nvSpPr>
            <p:cNvPr id="18" name="TextBox 17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Medline has &gt;30 million research articles, many with complete text online</a:t>
              </a:r>
            </a:p>
          </p:txBody>
        </p:sp>
        <p:cxnSp>
          <p:nvCxnSpPr>
            <p:cNvPr id="19" name="Straight Arrow Connector 18"/>
            <p:cNvCxnSpPr>
              <a:stCxn id="18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0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7999" y="2322823"/>
            <a:ext cx="73524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Live demo </a:t>
            </a:r>
            <a:r>
              <a:rPr lang="en-US" sz="3200" dirty="0" err="1"/>
              <a:t>Ensembl</a:t>
            </a:r>
            <a:r>
              <a:rPr lang="en-US" sz="3200" dirty="0"/>
              <a:t> (</a:t>
            </a:r>
            <a:r>
              <a:rPr lang="en-US" sz="3200" dirty="0" err="1"/>
              <a:t>BioMart</a:t>
            </a:r>
            <a:r>
              <a:rPr lang="en-US" sz="3200" dirty="0"/>
              <a:t> [IPR001452]),</a:t>
            </a:r>
          </a:p>
          <a:p>
            <a:pPr algn="ctr"/>
            <a:r>
              <a:rPr lang="en-US" sz="3200" dirty="0"/>
              <a:t>OMIM, </a:t>
            </a:r>
            <a:r>
              <a:rPr lang="en-US" sz="3200" dirty="0" err="1"/>
              <a:t>Reactome</a:t>
            </a:r>
            <a:r>
              <a:rPr lang="en-US" sz="3200" dirty="0"/>
              <a:t>, Human Protein Atlas</a:t>
            </a:r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</a:p>
          <a:p>
            <a:endParaRPr lang="en-US" sz="2400" b="1" dirty="0"/>
          </a:p>
          <a:p>
            <a:r>
              <a:rPr lang="en-US" sz="2400" b="1" dirty="0"/>
              <a:t>That means getting the data inside your own programs.  </a:t>
            </a:r>
          </a:p>
          <a:p>
            <a:endParaRPr lang="en-US" sz="2400" b="1" dirty="0"/>
          </a:p>
          <a:p>
            <a:r>
              <a:rPr lang="en-US" sz="2400" b="1" dirty="0"/>
              <a:t>All of these databases let you download data in big batches, but this isn’t always the case, so….</a:t>
            </a:r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Let’s empower your Python scripts to grab data from the web.  </a:t>
            </a:r>
          </a:p>
          <a:p>
            <a:endParaRPr lang="en-US" sz="2400" dirty="0"/>
          </a:p>
          <a:p>
            <a:r>
              <a:rPr lang="en-US" sz="2400" dirty="0"/>
              <a:t>We’ll use Python </a:t>
            </a:r>
            <a:r>
              <a:rPr lang="en-US" sz="2400" u="sng" dirty="0"/>
              <a:t>library/module</a:t>
            </a:r>
            <a:r>
              <a:rPr lang="en-US" sz="2400" dirty="0"/>
              <a:t> = an optional, specialized set of Python methods</a:t>
            </a:r>
          </a:p>
          <a:p>
            <a:endParaRPr lang="en-US" sz="2400" dirty="0"/>
          </a:p>
          <a:p>
            <a:r>
              <a:rPr lang="en-US" sz="2400" dirty="0"/>
              <a:t>This particular Python module is 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/>
              <a:t>urllib2 is: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 collection of programs/tools to let you to surf the web from inside your programs.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Much more powerful than the simple tasks we’ll do with 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basic idea:</a:t>
            </a:r>
          </a:p>
          <a:p>
            <a:endParaRPr lang="en-US" sz="2400" dirty="0"/>
          </a:p>
          <a:p>
            <a:r>
              <a:rPr lang="en-US" sz="2400" dirty="0"/>
              <a:t>We first set up a “request” by opening a connection to the URL.</a:t>
            </a:r>
          </a:p>
          <a:p>
            <a:endParaRPr lang="en-US" sz="2400" dirty="0"/>
          </a:p>
          <a:p>
            <a:r>
              <a:rPr lang="en-US" sz="2400" dirty="0"/>
              <a:t>We then save the response in a variable and print it. </a:t>
            </a:r>
          </a:p>
          <a:p>
            <a:endParaRPr lang="en-US" sz="2400" dirty="0"/>
          </a:p>
          <a:p>
            <a:r>
              <a:rPr lang="en-US" sz="2400" dirty="0"/>
              <a:t>If it can’t connect to the site, it’ll print out a helpful error message instead of the page.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You can more or less use the commands in a cookbook fashion….</a:t>
            </a:r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2746</Words>
  <Application>Microsoft Office PowerPoint</Application>
  <PresentationFormat>On-screen Show (4:3)</PresentationFormat>
  <Paragraphs>365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56</cp:revision>
  <cp:lastPrinted>2020-02-10T23:43:09Z</cp:lastPrinted>
  <dcterms:created xsi:type="dcterms:W3CDTF">2014-01-13T19:44:00Z</dcterms:created>
  <dcterms:modified xsi:type="dcterms:W3CDTF">2020-02-10T23:43:37Z</dcterms:modified>
</cp:coreProperties>
</file>