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7" r:id="rId2"/>
    <p:sldId id="333" r:id="rId3"/>
    <p:sldId id="353" r:id="rId4"/>
    <p:sldId id="354" r:id="rId5"/>
    <p:sldId id="306" r:id="rId6"/>
    <p:sldId id="297" r:id="rId7"/>
    <p:sldId id="312" r:id="rId8"/>
    <p:sldId id="327" r:id="rId9"/>
    <p:sldId id="292" r:id="rId10"/>
    <p:sldId id="328" r:id="rId11"/>
    <p:sldId id="316" r:id="rId12"/>
    <p:sldId id="315" r:id="rId13"/>
    <p:sldId id="307" r:id="rId14"/>
    <p:sldId id="308" r:id="rId15"/>
    <p:sldId id="309" r:id="rId16"/>
    <p:sldId id="329" r:id="rId17"/>
    <p:sldId id="310" r:id="rId18"/>
    <p:sldId id="311" r:id="rId19"/>
    <p:sldId id="313" r:id="rId20"/>
    <p:sldId id="326" r:id="rId21"/>
    <p:sldId id="318" r:id="rId22"/>
    <p:sldId id="321" r:id="rId23"/>
    <p:sldId id="319" r:id="rId24"/>
    <p:sldId id="317" r:id="rId25"/>
    <p:sldId id="314" r:id="rId26"/>
    <p:sldId id="325" r:id="rId27"/>
    <p:sldId id="352" r:id="rId28"/>
    <p:sldId id="330" r:id="rId29"/>
    <p:sldId id="323" r:id="rId30"/>
    <p:sldId id="335" r:id="rId31"/>
    <p:sldId id="336" r:id="rId32"/>
    <p:sldId id="340" r:id="rId33"/>
    <p:sldId id="342" r:id="rId34"/>
    <p:sldId id="343" r:id="rId35"/>
    <p:sldId id="344" r:id="rId36"/>
    <p:sldId id="345" r:id="rId37"/>
    <p:sldId id="347" r:id="rId38"/>
    <p:sldId id="348" r:id="rId39"/>
    <p:sldId id="349" r:id="rId40"/>
    <p:sldId id="350" r:id="rId41"/>
    <p:sldId id="351" r:id="rId42"/>
    <p:sldId id="359" r:id="rId43"/>
    <p:sldId id="357" r:id="rId44"/>
    <p:sldId id="358" r:id="rId45"/>
    <p:sldId id="356" r:id="rId46"/>
    <p:sldId id="320" r:id="rId47"/>
    <p:sldId id="334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941" autoAdjust="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980-1DB3-43DC-997D-3064F1BFD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66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20AAA-546C-4D20-AA8C-9D2F0240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6549" y="1498937"/>
            <a:ext cx="43765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/>
              <a:t>Gene Finding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5181600"/>
            <a:ext cx="7537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BCH394P/374C Systems Biology / Bioinformatics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2743" y="57150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Edward </a:t>
            </a:r>
            <a:r>
              <a:rPr lang="en-US" sz="2800" b="1" dirty="0" err="1"/>
              <a:t>Marcotte</a:t>
            </a:r>
            <a:r>
              <a:rPr lang="en-US" sz="2800" b="1" dirty="0"/>
              <a:t>, </a:t>
            </a:r>
            <a:r>
              <a:rPr lang="en-US" sz="2800" b="1" dirty="0" err="1"/>
              <a:t>Univ</a:t>
            </a:r>
            <a:r>
              <a:rPr lang="en-US" sz="2800" b="1" dirty="0"/>
              <a:t> of Texas at Austin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901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One way to build a minimal gene finding Markov model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0379" y="2477869"/>
            <a:ext cx="189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Transition probabilities reflect codons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   C</a:t>
            </a:r>
          </a:p>
          <a:p>
            <a:endParaRPr lang="en-US" sz="3200" dirty="0"/>
          </a:p>
          <a:p>
            <a:r>
              <a:rPr lang="en-US" sz="3200" dirty="0"/>
              <a:t>T      G</a:t>
            </a:r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   C</a:t>
            </a:r>
          </a:p>
          <a:p>
            <a:endParaRPr lang="en-US" sz="3200" dirty="0"/>
          </a:p>
          <a:p>
            <a:r>
              <a:rPr lang="en-US" sz="3200" dirty="0"/>
              <a:t>T      G</a:t>
            </a:r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162800" y="2477869"/>
            <a:ext cx="179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Transition probabilities reflect </a:t>
            </a:r>
            <a:r>
              <a:rPr lang="en-US" b="1" dirty="0" err="1">
                <a:solidFill>
                  <a:srgbClr val="FF0000"/>
                </a:solidFill>
              </a:rPr>
              <a:t>intergenic</a:t>
            </a:r>
            <a:r>
              <a:rPr lang="en-US" b="1" dirty="0">
                <a:solidFill>
                  <a:srgbClr val="FF0000"/>
                </a:solidFill>
              </a:rPr>
              <a:t> DNA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coding) 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not coding)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398676" y="4078069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Coding DNA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198637" y="4078069"/>
            <a:ext cx="160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Intergenic</a:t>
            </a:r>
            <a:r>
              <a:rPr lang="en-US" dirty="0"/>
              <a:t> DNA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					just like the fair/biased coin test</a:t>
            </a:r>
          </a:p>
        </p:txBody>
      </p:sp>
    </p:spTree>
    <p:extLst>
      <p:ext uri="{BB962C8B-B14F-4D97-AF65-F5344CB8AC3E}">
        <p14:creationId xmlns:p14="http://schemas.microsoft.com/office/powerpoint/2010/main" val="340478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86" y="228600"/>
            <a:ext cx="84919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Really, we’ll want to detect codons.  </a:t>
            </a:r>
          </a:p>
          <a:p>
            <a:r>
              <a:rPr lang="en-US" sz="2800" b="1" dirty="0"/>
              <a:t>The usual trick is to use a </a:t>
            </a:r>
            <a:r>
              <a:rPr lang="en-US" sz="2800" b="1" i="1" dirty="0"/>
              <a:t>higher-order Markov process</a:t>
            </a:r>
            <a:r>
              <a:rPr lang="en-US" sz="2800" b="1" dirty="0"/>
              <a:t>.</a:t>
            </a:r>
          </a:p>
          <a:p>
            <a:endParaRPr lang="en-US" sz="2800" b="1" dirty="0"/>
          </a:p>
          <a:p>
            <a:r>
              <a:rPr lang="en-US" sz="2800" b="1" dirty="0"/>
              <a:t>A standard Markov process only considers the current position in calculating transition probabilities.</a:t>
            </a:r>
          </a:p>
          <a:p>
            <a:endParaRPr lang="en-US" sz="2800" b="1" dirty="0"/>
          </a:p>
          <a:p>
            <a:r>
              <a:rPr lang="en-US" sz="2800" b="1" dirty="0"/>
              <a:t>An </a:t>
            </a:r>
            <a:r>
              <a:rPr lang="en-US" sz="2800" b="1" i="1" dirty="0"/>
              <a:t>n</a:t>
            </a:r>
            <a:r>
              <a:rPr lang="en-US" sz="2800" b="1" i="1" baseline="30000" dirty="0"/>
              <a:t>th</a:t>
            </a:r>
            <a:r>
              <a:rPr lang="en-US" sz="2800" b="1" i="1" dirty="0"/>
              <a:t>-order Markov process </a:t>
            </a:r>
            <a:r>
              <a:rPr lang="en-US" sz="2800" b="1" dirty="0"/>
              <a:t>takes into account the past </a:t>
            </a:r>
            <a:r>
              <a:rPr lang="en-US" sz="2800" b="1" i="1" dirty="0"/>
              <a:t>n</a:t>
            </a:r>
            <a:r>
              <a:rPr lang="en-US" sz="2800" b="1" dirty="0"/>
              <a:t> nucleotides, e.g. as for a 5</a:t>
            </a:r>
            <a:r>
              <a:rPr lang="en-US" sz="2800" b="1" baseline="30000" dirty="0"/>
              <a:t>th</a:t>
            </a:r>
            <a:r>
              <a:rPr lang="en-US" sz="2800" b="1" dirty="0"/>
              <a:t> order: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1601"/>
            <a:ext cx="4932240" cy="156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4986" y="6705600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from </a:t>
            </a:r>
            <a:r>
              <a:rPr lang="en-US" sz="800" i="1" dirty="0" err="1"/>
              <a:t>Curr</a:t>
            </a:r>
            <a:r>
              <a:rPr lang="en-US" sz="800" i="1" dirty="0"/>
              <a:t> Op </a:t>
            </a:r>
            <a:r>
              <a:rPr lang="en-US" sz="800" i="1" dirty="0" err="1"/>
              <a:t>Struct</a:t>
            </a:r>
            <a:r>
              <a:rPr lang="en-US" sz="800" i="1" dirty="0"/>
              <a:t> </a:t>
            </a:r>
            <a:r>
              <a:rPr lang="en-US" sz="800" i="1" dirty="0" err="1"/>
              <a:t>Biol</a:t>
            </a:r>
            <a:r>
              <a:rPr lang="en-US" sz="800" i="1" dirty="0"/>
              <a:t> </a:t>
            </a:r>
            <a:r>
              <a:rPr lang="en-US" sz="800" dirty="0"/>
              <a:t>8:346-354 (1998)</a:t>
            </a:r>
          </a:p>
        </p:txBody>
      </p:sp>
      <p:sp>
        <p:nvSpPr>
          <p:cNvPr id="5" name="Right Brace 4"/>
          <p:cNvSpPr/>
          <p:nvPr/>
        </p:nvSpPr>
        <p:spPr>
          <a:xfrm rot="16200000">
            <a:off x="3363421" y="3951780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5856779" y="3951781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6956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Codon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5471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Codon 2</a:t>
            </a:r>
          </a:p>
        </p:txBody>
      </p:sp>
    </p:spTree>
    <p:extLst>
      <p:ext uri="{BB962C8B-B14F-4D97-AF65-F5344CB8AC3E}">
        <p14:creationId xmlns:p14="http://schemas.microsoft.com/office/powerpoint/2010/main" val="1632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78696"/>
            <a:ext cx="4796083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74" y="32365"/>
            <a:ext cx="907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 order Markov chain, using models of coding vs. non-coding using the classic algorithm </a:t>
            </a:r>
            <a:r>
              <a:rPr lang="en-US" sz="2400" dirty="0" err="1"/>
              <a:t>GenMark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27611" y="990600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reading frame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7611" y="19812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reading frame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7611" y="2983468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reading frame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7611" y="3974068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reading frame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7611" y="49530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reading frame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7611" y="5943600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reading frame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972" y="2057400"/>
            <a:ext cx="13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 strand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297" y="4967163"/>
            <a:ext cx="169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Complementary</a:t>
            </a:r>
          </a:p>
          <a:p>
            <a:r>
              <a:rPr lang="en-US" dirty="0"/>
              <a:t>(reverse) strand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724650"/>
            <a:ext cx="32289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9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/>
          <a:stretch/>
        </p:blipFill>
        <p:spPr bwMode="auto">
          <a:xfrm>
            <a:off x="533400" y="762000"/>
            <a:ext cx="7965111" cy="52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HMM version of </a:t>
            </a:r>
            <a:r>
              <a:rPr lang="en-US" sz="2400" dirty="0" err="1"/>
              <a:t>GenMark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17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8" y="2743200"/>
            <a:ext cx="857048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example, accounting for variation in start codons…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74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57091" r="2672" b="779"/>
          <a:stretch/>
        </p:blipFill>
        <p:spPr bwMode="auto">
          <a:xfrm>
            <a:off x="4648200" y="2135747"/>
            <a:ext cx="4279915" cy="266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35132" y="2083542"/>
            <a:ext cx="4360668" cy="27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467" y="1106269"/>
            <a:ext cx="7743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Length distributions (in # of nucleotides)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893" y="4953000"/>
            <a:ext cx="280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Coding (ORFs)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953000"/>
            <a:ext cx="477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Non-coding (</a:t>
            </a:r>
            <a:r>
              <a:rPr lang="en-US" sz="3600" dirty="0" err="1"/>
              <a:t>intergenic</a:t>
            </a:r>
            <a:r>
              <a:rPr lang="en-US" sz="36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 and variation in gene lengths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447800" y="1295400"/>
            <a:ext cx="6733309" cy="423949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05400" y="3053244"/>
            <a:ext cx="164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Coding (ORFs)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8468" y="3934691"/>
            <a:ext cx="1503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Non-coding (</a:t>
            </a:r>
            <a:r>
              <a:rPr lang="en-US" sz="2000" dirty="0" err="1">
                <a:solidFill>
                  <a:srgbClr val="FF0000"/>
                </a:solidFill>
              </a:rPr>
              <a:t>intergenic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2164724" y="-3505200"/>
            <a:ext cx="1030310" cy="8327300"/>
          </a:xfrm>
          <a:custGeom>
            <a:avLst/>
            <a:gdLst>
              <a:gd name="connsiteX0" fmla="*/ 0 w 1030310"/>
              <a:gd name="connsiteY0" fmla="*/ 0 h 1894303"/>
              <a:gd name="connsiteX1" fmla="*/ 64394 w 1030310"/>
              <a:gd name="connsiteY1" fmla="*/ 296214 h 1894303"/>
              <a:gd name="connsiteX2" fmla="*/ 218941 w 1030310"/>
              <a:gd name="connsiteY2" fmla="*/ 1043189 h 1894303"/>
              <a:gd name="connsiteX3" fmla="*/ 373487 w 1030310"/>
              <a:gd name="connsiteY3" fmla="*/ 1378040 h 1894303"/>
              <a:gd name="connsiteX4" fmla="*/ 528034 w 1030310"/>
              <a:gd name="connsiteY4" fmla="*/ 1609859 h 1894303"/>
              <a:gd name="connsiteX5" fmla="*/ 643944 w 1030310"/>
              <a:gd name="connsiteY5" fmla="*/ 1712890 h 1894303"/>
              <a:gd name="connsiteX6" fmla="*/ 927279 w 1030310"/>
              <a:gd name="connsiteY6" fmla="*/ 1867437 h 1894303"/>
              <a:gd name="connsiteX7" fmla="*/ 1030310 w 1030310"/>
              <a:gd name="connsiteY7" fmla="*/ 1893195 h 18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310" h="1894303">
                <a:moveTo>
                  <a:pt x="0" y="0"/>
                </a:moveTo>
                <a:cubicBezTo>
                  <a:pt x="13952" y="61174"/>
                  <a:pt x="27904" y="122349"/>
                  <a:pt x="64394" y="296214"/>
                </a:cubicBezTo>
                <a:cubicBezTo>
                  <a:pt x="100884" y="470079"/>
                  <a:pt x="167426" y="862885"/>
                  <a:pt x="218941" y="1043189"/>
                </a:cubicBezTo>
                <a:cubicBezTo>
                  <a:pt x="270457" y="1223493"/>
                  <a:pt x="321971" y="1283595"/>
                  <a:pt x="373487" y="1378040"/>
                </a:cubicBezTo>
                <a:cubicBezTo>
                  <a:pt x="425003" y="1472485"/>
                  <a:pt x="482958" y="1554051"/>
                  <a:pt x="528034" y="1609859"/>
                </a:cubicBezTo>
                <a:cubicBezTo>
                  <a:pt x="573110" y="1665667"/>
                  <a:pt x="577403" y="1669960"/>
                  <a:pt x="643944" y="1712890"/>
                </a:cubicBezTo>
                <a:cubicBezTo>
                  <a:pt x="710485" y="1755820"/>
                  <a:pt x="862885" y="1837386"/>
                  <a:pt x="927279" y="1867437"/>
                </a:cubicBezTo>
                <a:cubicBezTo>
                  <a:pt x="991673" y="1897488"/>
                  <a:pt x="1010991" y="1895341"/>
                  <a:pt x="1030310" y="189319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4724" y="0"/>
            <a:ext cx="515155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(Placing these curves on top of each other)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2319776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Long ORFS tend to be real protein coding 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27324" y="3243106"/>
            <a:ext cx="1083076" cy="9478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27172" y="1923365"/>
            <a:ext cx="395129" cy="1819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051" y="1600200"/>
            <a:ext cx="1981200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Short ORFS occur  often by chance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58270" y="3717053"/>
            <a:ext cx="21609" cy="18067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8474" y="5181600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Protein-coding genes &lt;100 </a:t>
            </a:r>
            <a:r>
              <a:rPr lang="en-US" dirty="0" err="1"/>
              <a:t>aa’s</a:t>
            </a:r>
            <a:endParaRPr lang="en-US" dirty="0"/>
          </a:p>
          <a:p>
            <a:pPr algn="ctr"/>
            <a:r>
              <a:rPr lang="en-US" dirty="0"/>
              <a:t>are hard to find</a:t>
            </a:r>
          </a:p>
        </p:txBody>
      </p:sp>
    </p:spTree>
    <p:extLst>
      <p:ext uri="{BB962C8B-B14F-4D97-AF65-F5344CB8AC3E}">
        <p14:creationId xmlns:p14="http://schemas.microsoft.com/office/powerpoint/2010/main" val="2185844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4693"/>
            <a:ext cx="7459500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57200"/>
            <a:ext cx="6514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Model for a ribosome binding site</a:t>
            </a:r>
          </a:p>
          <a:p>
            <a:pPr algn="ctr"/>
            <a:r>
              <a:rPr lang="en-US" sz="3600" dirty="0"/>
              <a:t>(based on ~300 known RBS’s)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79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7461"/>
            <a:ext cx="8534400" cy="402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666" y="152400"/>
            <a:ext cx="8910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How well does it do on well-characterized genomes?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768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865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962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46763" y="6150114"/>
            <a:ext cx="6297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But this was a long time ago! </a:t>
            </a:r>
          </a:p>
        </p:txBody>
      </p:sp>
    </p:spTree>
    <p:extLst>
      <p:ext uri="{BB962C8B-B14F-4D97-AF65-F5344CB8AC3E}">
        <p14:creationId xmlns:p14="http://schemas.microsoft.com/office/powerpoint/2010/main" val="1294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314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What elements should we build into an HMM to find</a:t>
            </a:r>
          </a:p>
          <a:p>
            <a:r>
              <a:rPr lang="en-US" sz="2800" b="1" dirty="0"/>
              <a:t>eukaryotic genes?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/>
              <a:t>Eukaryotic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87208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3" t="7111" r="41997" b="36001"/>
          <a:stretch/>
        </p:blipFill>
        <p:spPr bwMode="auto">
          <a:xfrm>
            <a:off x="1905000" y="533400"/>
            <a:ext cx="603504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234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/>
              <a:t>Eukaryotic genes</a:t>
            </a:r>
          </a:p>
        </p:txBody>
      </p:sp>
      <p:pic>
        <p:nvPicPr>
          <p:cNvPr id="1026" name="Picture 2" descr="http://greatneck.k12.ny.us/GNPS/SHS/dept/science/krauz/bio_h/images/19_05EukGeneTranscript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4766" y="6648182"/>
            <a:ext cx="472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http://greatneck.k12.ny.us/GNPS/SHS/dept/science/krauz/bio_h/Biology_Handouts_Diagrams_Videos.htm</a:t>
            </a:r>
          </a:p>
        </p:txBody>
      </p:sp>
    </p:spTree>
    <p:extLst>
      <p:ext uri="{BB962C8B-B14F-4D97-AF65-F5344CB8AC3E}">
        <p14:creationId xmlns:p14="http://schemas.microsoft.com/office/powerpoint/2010/main" val="2477673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3" r="10388" b="1473"/>
          <a:stretch/>
        </p:blipFill>
        <p:spPr bwMode="auto">
          <a:xfrm>
            <a:off x="4267200" y="15976"/>
            <a:ext cx="3429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We’ll look at the </a:t>
            </a:r>
            <a:r>
              <a:rPr lang="en-US" sz="2800" dirty="0" err="1"/>
              <a:t>GenScan</a:t>
            </a:r>
            <a:r>
              <a:rPr lang="en-US" sz="2800" dirty="0"/>
              <a:t> eukaryotic gene annotation model: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38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7" r="10388" b="45093"/>
          <a:stretch/>
        </p:blipFill>
        <p:spPr bwMode="auto">
          <a:xfrm>
            <a:off x="1981200" y="15976"/>
            <a:ext cx="5943600" cy="633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We’ll look at the </a:t>
            </a:r>
            <a:r>
              <a:rPr lang="en-US" sz="2800" dirty="0" err="1"/>
              <a:t>GenScan</a:t>
            </a:r>
            <a:r>
              <a:rPr lang="en-US" sz="2800" dirty="0"/>
              <a:t> eukaryotic gene annotation model: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514600"/>
            <a:ext cx="2639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Zoomed in on the forward</a:t>
            </a:r>
          </a:p>
          <a:p>
            <a:r>
              <a:rPr lang="en-US" dirty="0"/>
              <a:t>strand model…</a:t>
            </a:r>
          </a:p>
        </p:txBody>
      </p:sp>
    </p:spTree>
    <p:extLst>
      <p:ext uri="{BB962C8B-B14F-4D97-AF65-F5344CB8AC3E}">
        <p14:creationId xmlns:p14="http://schemas.microsoft.com/office/powerpoint/2010/main" val="2669064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8699"/>
            <a:ext cx="7543800" cy="56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3090" y="179886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Introns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4486" y="1614199"/>
            <a:ext cx="152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Initial exons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4427765"/>
            <a:ext cx="1766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Internal exons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4427765"/>
            <a:ext cx="185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Terminal exons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27839"/>
            <a:ext cx="8813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Introns and different flavors of exons all have different typical lengths</a:t>
            </a:r>
          </a:p>
        </p:txBody>
      </p:sp>
    </p:spTree>
    <p:extLst>
      <p:ext uri="{BB962C8B-B14F-4D97-AF65-F5344CB8AC3E}">
        <p14:creationId xmlns:p14="http://schemas.microsoft.com/office/powerpoint/2010/main" val="44875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53199" cy="573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29" y="0"/>
            <a:ext cx="5815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Taking into account donor splice sites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37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59939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5343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 example of an annotated gene…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85330"/>
            <a:ext cx="3048000" cy="17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67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Nature Reviews Genetics </a:t>
            </a:r>
            <a:r>
              <a:rPr lang="en-US" sz="1200" dirty="0"/>
              <a:t>13:329-342 (2012)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well do these programs work?  </a:t>
            </a:r>
          </a:p>
          <a:p>
            <a:r>
              <a:rPr lang="en-US" sz="2800" dirty="0"/>
              <a:t>We can measure how well an algorithm works using these: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057400"/>
            <a:ext cx="1665595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18396" y="2057400"/>
            <a:ext cx="1665596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2057400"/>
            <a:ext cx="1665595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18396" y="2057400"/>
            <a:ext cx="1665596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819400"/>
            <a:ext cx="1675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Algorithm</a:t>
            </a:r>
          </a:p>
          <a:p>
            <a:r>
              <a:rPr lang="en-US" sz="2800" b="1" dirty="0"/>
              <a:t>predicts: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1066800"/>
            <a:ext cx="21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True answer: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6907" y="1590020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Positive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1590020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Negative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438400" y="2358143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Positive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349432" y="3746569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Negative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True positive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False positive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False negative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True negative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151" y="5125760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Specificity = TP / (TP + FP)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5151" y="5725180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Sensitivity = TP / (TP + FN)</a:t>
            </a:r>
          </a:p>
        </p:txBody>
      </p:sp>
    </p:spTree>
    <p:extLst>
      <p:ext uri="{BB962C8B-B14F-4D97-AF65-F5344CB8AC3E}">
        <p14:creationId xmlns:p14="http://schemas.microsoft.com/office/powerpoint/2010/main" val="34689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Nature Reviews Genetics </a:t>
            </a:r>
            <a:r>
              <a:rPr lang="en-US" sz="1200" dirty="0"/>
              <a:t>13:329-342 (2012)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well do these programs work?  </a:t>
            </a:r>
          </a:p>
          <a:p>
            <a:r>
              <a:rPr lang="en-US" sz="2800" dirty="0"/>
              <a:t>How good </a:t>
            </a:r>
            <a:r>
              <a:rPr lang="en-US" sz="2800" u="sng" dirty="0"/>
              <a:t>are</a:t>
            </a:r>
            <a:r>
              <a:rPr lang="en-US" sz="2800" dirty="0"/>
              <a:t> our current gene models?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4" r="44917" b="71516"/>
          <a:stretch/>
        </p:blipFill>
        <p:spPr bwMode="auto">
          <a:xfrm>
            <a:off x="381000" y="1524000"/>
            <a:ext cx="8305800" cy="22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2" t="-4" r="13760" b="71516"/>
          <a:stretch/>
        </p:blipFill>
        <p:spPr bwMode="auto">
          <a:xfrm>
            <a:off x="3200400" y="4038600"/>
            <a:ext cx="329946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524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8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76200" y="-76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GENSCAN, when it was first developed….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188" r="59962" b="-3632"/>
          <a:stretch/>
        </p:blipFill>
        <p:spPr bwMode="auto">
          <a:xfrm>
            <a:off x="0" y="1905000"/>
            <a:ext cx="6212328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6" t="23183" r="26694" b="-3631"/>
          <a:stretch/>
        </p:blipFill>
        <p:spPr bwMode="auto">
          <a:xfrm>
            <a:off x="6781800" y="1905000"/>
            <a:ext cx="2117839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02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Accuracy per base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10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Accuracy per exon</a:t>
            </a:r>
          </a:p>
        </p:txBody>
      </p:sp>
      <p:sp>
        <p:nvSpPr>
          <p:cNvPr id="4" name="Oval 3"/>
          <p:cNvSpPr/>
          <p:nvPr/>
        </p:nvSpPr>
        <p:spPr>
          <a:xfrm>
            <a:off x="67056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629400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554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6" y="1219200"/>
            <a:ext cx="891829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Nature Reviews Genetics </a:t>
            </a:r>
            <a:r>
              <a:rPr lang="en-US" sz="1200" dirty="0"/>
              <a:t>13:329-342 (2012)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general, we can do better with more data, such as mRNA and conservation</a:t>
            </a:r>
          </a:p>
        </p:txBody>
      </p:sp>
    </p:spTree>
    <p:extLst>
      <p:ext uri="{BB962C8B-B14F-4D97-AF65-F5344CB8AC3E}">
        <p14:creationId xmlns:p14="http://schemas.microsoft.com/office/powerpoint/2010/main" val="416925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tode.org/wp-content/uploads/2013/02/53b-32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9361"/>
            <a:ext cx="603412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095" y="0"/>
            <a:ext cx="8740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Genome size ranges vary widely across organisms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50223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https://metode.org/issues/monographs/the-size-of-the-genome-and-the-complexity-of-living-beings.html</a:t>
            </a:r>
          </a:p>
        </p:txBody>
      </p:sp>
      <p:sp>
        <p:nvSpPr>
          <p:cNvPr id="4" name="Oval 3"/>
          <p:cNvSpPr/>
          <p:nvPr/>
        </p:nvSpPr>
        <p:spPr>
          <a:xfrm>
            <a:off x="5105400" y="5334000"/>
            <a:ext cx="533400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2362200"/>
            <a:ext cx="533400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638800" y="5562600"/>
            <a:ext cx="1981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9400" y="2590800"/>
            <a:ext cx="1066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96215" y="5257800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1981200"/>
            <a:ext cx="1273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 pine</a:t>
            </a:r>
          </a:p>
          <a:p>
            <a:pPr algn="ctr"/>
            <a:r>
              <a:rPr lang="en-US" sz="3200" b="1" dirty="0"/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3120550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well do we know the genes now?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47632"/>
            <a:ext cx="6019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2000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 scientists from around the world held a contest (“GASP”) to predict genes in part of the fly genome, then compare them to experimentally determined “truth”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3257729"/>
            <a:ext cx="5815013" cy="313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(2000)</a:t>
            </a:r>
          </a:p>
        </p:txBody>
      </p:sp>
    </p:spTree>
    <p:extLst>
      <p:ext uri="{BB962C8B-B14F-4D97-AF65-F5344CB8AC3E}">
        <p14:creationId xmlns:p14="http://schemas.microsoft.com/office/powerpoint/2010/main" val="4167579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78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well do we know the genes now?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2000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(2000)</a:t>
            </a:r>
          </a:p>
        </p:txBody>
      </p:sp>
      <p:sp>
        <p:nvSpPr>
          <p:cNvPr id="7" name="Rectangle 6"/>
          <p:cNvSpPr/>
          <p:nvPr/>
        </p:nvSpPr>
        <p:spPr>
          <a:xfrm>
            <a:off x="9042" y="914400"/>
            <a:ext cx="91349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“Over </a:t>
            </a:r>
            <a:r>
              <a:rPr lang="en-US" sz="2800" u="sng" dirty="0"/>
              <a:t>95%</a:t>
            </a:r>
            <a:r>
              <a:rPr lang="en-US" sz="2800" dirty="0"/>
              <a:t> of the coding nucleotides … were correctly identified by the majority of the gene finders.”</a:t>
            </a:r>
          </a:p>
          <a:p>
            <a:endParaRPr lang="en-US" sz="2800" dirty="0"/>
          </a:p>
          <a:p>
            <a:r>
              <a:rPr lang="en-US" sz="2800" dirty="0"/>
              <a:t>“…the correct intron/exon structures were predicted for </a:t>
            </a:r>
            <a:r>
              <a:rPr lang="en-US" sz="2800" u="sng" dirty="0"/>
              <a:t>&gt;40% </a:t>
            </a:r>
            <a:r>
              <a:rPr lang="en-US" sz="2800" dirty="0"/>
              <a:t>of the genes.”</a:t>
            </a:r>
          </a:p>
          <a:p>
            <a:endParaRPr lang="en-US" sz="2800" dirty="0"/>
          </a:p>
          <a:p>
            <a:r>
              <a:rPr lang="en-US" sz="2800" dirty="0"/>
              <a:t>Most promoters were missed; many were wrong.</a:t>
            </a:r>
          </a:p>
          <a:p>
            <a:endParaRPr lang="en-US" sz="2800" dirty="0"/>
          </a:p>
          <a:p>
            <a:r>
              <a:rPr lang="en-US" sz="2800" dirty="0"/>
              <a:t>“Integrating gene finding and </a:t>
            </a:r>
            <a:r>
              <a:rPr lang="en-US" sz="2800" dirty="0" err="1"/>
              <a:t>cDNA</a:t>
            </a:r>
            <a:r>
              <a:rPr lang="en-US" sz="2800" dirty="0"/>
              <a:t>/EST alignments with promoter predictions decreases the number of false-positive classifications but </a:t>
            </a:r>
            <a:r>
              <a:rPr lang="en-US" sz="2800" u="sng" dirty="0"/>
              <a:t>discovers less than one-third of the promoters in the region</a:t>
            </a:r>
            <a:r>
              <a:rPr lang="en-US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24622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well do we know the genes now?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dirty="0">
                <a:solidFill>
                  <a:srgbClr val="FF0000"/>
                </a:solidFill>
              </a:rPr>
              <a:t>2006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 scientists from around the world held a contest (“EGASP”) to predict genes in part of the </a:t>
            </a:r>
            <a:r>
              <a:rPr lang="en-US" sz="2400" u="sng" dirty="0"/>
              <a:t>human</a:t>
            </a:r>
            <a:r>
              <a:rPr lang="en-US" sz="2400" dirty="0"/>
              <a:t> genome, then compare them to experimentally determined “truth”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720"/>
            <a:ext cx="9096859" cy="65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76200" y="445532"/>
            <a:ext cx="7309050" cy="6302644"/>
            <a:chOff x="-76200" y="457200"/>
            <a:chExt cx="7309050" cy="630264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57200"/>
              <a:ext cx="5327850" cy="630264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-76200" y="2971800"/>
              <a:ext cx="20149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18 groups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36 programs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0" y="2057400"/>
            <a:ext cx="2057400" cy="3581400"/>
            <a:chOff x="2057400" y="2057400"/>
            <a:chExt cx="2057400" cy="3581400"/>
          </a:xfrm>
        </p:grpSpPr>
        <p:sp>
          <p:nvSpPr>
            <p:cNvPr id="14" name="Oval 13"/>
            <p:cNvSpPr/>
            <p:nvPr/>
          </p:nvSpPr>
          <p:spPr>
            <a:xfrm>
              <a:off x="3276600" y="5419636"/>
              <a:ext cx="838200" cy="2191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57400" y="2057400"/>
              <a:ext cx="2057400" cy="3394332"/>
              <a:chOff x="2057400" y="2057400"/>
              <a:chExt cx="2057400" cy="339433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276600" y="2057400"/>
                <a:ext cx="838200" cy="2191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57400" y="2618712"/>
                <a:ext cx="1143000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We discussed these earlier</a:t>
                </a:r>
              </a:p>
            </p:txBody>
          </p:sp>
          <p:cxnSp>
            <p:nvCxnSpPr>
              <p:cNvPr id="11" name="Straight Connector 10"/>
              <p:cNvCxnSpPr>
                <a:endCxn id="8" idx="3"/>
              </p:cNvCxnSpPr>
              <p:nvPr/>
            </p:nvCxnSpPr>
            <p:spPr>
              <a:xfrm flipV="1">
                <a:off x="2895600" y="2244468"/>
                <a:ext cx="503752" cy="42253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14" idx="1"/>
              </p:cNvCxnSpPr>
              <p:nvPr/>
            </p:nvCxnSpPr>
            <p:spPr>
              <a:xfrm>
                <a:off x="2819400" y="3819041"/>
                <a:ext cx="579952" cy="163269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177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772400" cy="487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53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94" y="581025"/>
            <a:ext cx="5813266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43934"/>
            <a:ext cx="21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Transcripts vs. genes</a:t>
            </a:r>
          </a:p>
        </p:txBody>
      </p:sp>
    </p:spTree>
    <p:extLst>
      <p:ext uri="{BB962C8B-B14F-4D97-AF65-F5344CB8AC3E}">
        <p14:creationId xmlns:p14="http://schemas.microsoft.com/office/powerpoint/2010/main" val="2001452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46976"/>
            <a:ext cx="3215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 how did they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dirty="0">
                <a:solidFill>
                  <a:srgbClr val="FF0000"/>
                </a:solidFill>
              </a:rPr>
              <a:t>2006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5240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“The best methods had </a:t>
            </a:r>
            <a:r>
              <a:rPr lang="en-US" sz="2800" u="sng" dirty="0"/>
              <a:t>at least one gene transcript </a:t>
            </a:r>
            <a:r>
              <a:rPr lang="en-US" sz="2800" dirty="0"/>
              <a:t>correctly predicted for close to </a:t>
            </a:r>
            <a:r>
              <a:rPr lang="en-US" sz="2800" b="1" dirty="0"/>
              <a:t>70%</a:t>
            </a:r>
            <a:r>
              <a:rPr lang="en-US" sz="2800" dirty="0"/>
              <a:t> of the annotated genes.”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“…</a:t>
            </a:r>
            <a:r>
              <a:rPr lang="en-US" sz="2800" u="sng" dirty="0"/>
              <a:t>taking into account alternative splicing</a:t>
            </a:r>
            <a:r>
              <a:rPr lang="en-US" sz="2800" dirty="0"/>
              <a:t>, … only approximately </a:t>
            </a:r>
            <a:r>
              <a:rPr lang="en-US" sz="2800" b="1" dirty="0"/>
              <a:t>40%</a:t>
            </a:r>
            <a:r>
              <a:rPr lang="en-US" sz="2800" dirty="0"/>
              <a:t> to </a:t>
            </a:r>
            <a:r>
              <a:rPr lang="en-US" sz="2800" b="1" dirty="0"/>
              <a:t>50%</a:t>
            </a:r>
            <a:r>
              <a:rPr lang="en-US" sz="2800" dirty="0"/>
              <a:t> accuracy.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At the coding </a:t>
            </a:r>
            <a:r>
              <a:rPr lang="en-US" sz="2800" u="sng" dirty="0"/>
              <a:t>nucleotide</a:t>
            </a:r>
            <a:r>
              <a:rPr lang="en-US" sz="2800" dirty="0"/>
              <a:t> level, the best programs reached an accuracy of </a:t>
            </a:r>
            <a:r>
              <a:rPr lang="en-US" sz="2800" b="1" dirty="0"/>
              <a:t>90%</a:t>
            </a:r>
            <a:r>
              <a:rPr lang="en-US" sz="2800" dirty="0"/>
              <a:t> in both sensitivity and specificity.”</a:t>
            </a:r>
          </a:p>
        </p:txBody>
      </p:sp>
    </p:spTree>
    <p:extLst>
      <p:ext uri="{BB962C8B-B14F-4D97-AF65-F5344CB8AC3E}">
        <p14:creationId xmlns:p14="http://schemas.microsoft.com/office/powerpoint/2010/main" val="2881477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0193"/>
            <a:ext cx="632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 the gene level, most genes have errors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dirty="0">
                <a:solidFill>
                  <a:srgbClr val="FF0000"/>
                </a:solidFill>
              </a:rPr>
              <a:t>2006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803856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7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well do we know the genes now?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u="sng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 scientists from around the world held a contest (“NGASP”) to predict genes in part of the </a:t>
            </a:r>
            <a:r>
              <a:rPr lang="en-US" sz="2400" u="sng" dirty="0"/>
              <a:t>worm</a:t>
            </a:r>
            <a:r>
              <a:rPr lang="en-US" sz="2400" dirty="0"/>
              <a:t> genome, then compare them to experimentally determined “truth”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" y="990600"/>
            <a:ext cx="9144000" cy="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1" y="3505200"/>
            <a:ext cx="900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17 groups from around the world competed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“Median gene level sensitivity … was </a:t>
            </a:r>
            <a:r>
              <a:rPr lang="en-US" sz="2800" b="1" dirty="0"/>
              <a:t>78%</a:t>
            </a:r>
            <a:r>
              <a:rPr lang="en-US" sz="2800" dirty="0"/>
              <a:t>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“their specificity was </a:t>
            </a:r>
            <a:r>
              <a:rPr lang="en-US" sz="2800" b="1" dirty="0"/>
              <a:t>42%</a:t>
            </a:r>
            <a:r>
              <a:rPr lang="en-US" sz="2800" dirty="0"/>
              <a:t>”, comparable to human</a:t>
            </a:r>
          </a:p>
        </p:txBody>
      </p:sp>
    </p:spTree>
    <p:extLst>
      <p:ext uri="{BB962C8B-B14F-4D97-AF65-F5344CB8AC3E}">
        <p14:creationId xmlns:p14="http://schemas.microsoft.com/office/powerpoint/2010/main" val="2375228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u="sng" dirty="0">
                <a:solidFill>
                  <a:srgbClr val="FF0000"/>
                </a:solidFill>
              </a:rPr>
              <a:t>2008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32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71800" y="1752600"/>
            <a:ext cx="2286000" cy="1143000"/>
            <a:chOff x="2971800" y="1752600"/>
            <a:chExt cx="2286000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3548822" y="2133600"/>
              <a:ext cx="1175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Confirmed</a:t>
              </a: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29718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e 11"/>
            <p:cNvSpPr/>
            <p:nvPr/>
          </p:nvSpPr>
          <p:spPr>
            <a:xfrm flipH="1">
              <a:off x="51054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1"/>
            </p:cNvCxnSpPr>
            <p:nvPr/>
          </p:nvCxnSpPr>
          <p:spPr>
            <a:xfrm>
              <a:off x="3124200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80778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4800" y="3047999"/>
            <a:ext cx="8229600" cy="3429001"/>
            <a:chOff x="304800" y="3047999"/>
            <a:chExt cx="8229600" cy="3429001"/>
          </a:xfrm>
        </p:grpSpPr>
        <p:sp>
          <p:nvSpPr>
            <p:cNvPr id="11" name="Oval 10"/>
            <p:cNvSpPr/>
            <p:nvPr/>
          </p:nvSpPr>
          <p:spPr>
            <a:xfrm>
              <a:off x="76200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203390" y="4495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215014" y="5029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2009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620000" y="5280402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871478" y="52565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6200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38721" y="6034007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24600" y="6034007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24600" y="5280402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89041" y="41593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89040" y="4730858"/>
              <a:ext cx="458759" cy="15446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190341" y="45022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89819" y="3429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89819" y="3048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" y="3808708"/>
              <a:ext cx="228600" cy="25158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52788" y="3815166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06682" y="3435458"/>
              <a:ext cx="228600" cy="6793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72550" y="4502258"/>
              <a:ext cx="470650" cy="19747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90800" y="4166461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480375" y="3047999"/>
              <a:ext cx="228600" cy="11184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486400" y="42659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429000" y="3733800"/>
              <a:ext cx="1828800" cy="205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????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83058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058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3058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305800" y="6096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23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well do we know the genes now?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 a large consortium of scientists trying to annotate the </a:t>
            </a:r>
            <a:r>
              <a:rPr lang="en-US" sz="2400" u="sng" dirty="0"/>
              <a:t>human </a:t>
            </a:r>
            <a:r>
              <a:rPr lang="en-US" sz="2400" dirty="0"/>
              <a:t>genome using a combination of experiment and prediction.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Best estimate of the current state of human genes.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458200" cy="81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7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tode.cat/wp-content/uploads/2013/02/55b-32.jpg?_ga=2.25685181.1686242484.1550764342-457210213.15507643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2" y="990600"/>
            <a:ext cx="8480136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095" y="0"/>
            <a:ext cx="8740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Genome size ranges vary widely across organisms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https://metode.org/issues/monographs/the-size-of-the-genome-and-the-complexity-of-living-beings.html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9288" y="5899727"/>
            <a:ext cx="633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Here, the height (i.e. vertical axis, not area) indicates genome size</a:t>
            </a:r>
          </a:p>
        </p:txBody>
      </p:sp>
    </p:spTree>
    <p:extLst>
      <p:ext uri="{BB962C8B-B14F-4D97-AF65-F5344CB8AC3E}">
        <p14:creationId xmlns:p14="http://schemas.microsoft.com/office/powerpoint/2010/main" val="1036404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well do we know the genes now?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3" y="1479365"/>
            <a:ext cx="8790126" cy="476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201" y="685800"/>
            <a:ext cx="853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Quality of evidence used to support automatic, manually, and merged annotated transcripts (probably reflective of transcript quality)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506"/>
          <a:stretch/>
        </p:blipFill>
        <p:spPr bwMode="auto">
          <a:xfrm>
            <a:off x="7421880" y="2698565"/>
            <a:ext cx="1645920" cy="23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9200" y="6183868"/>
            <a:ext cx="657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23,855 transcripts              89,669 transcripts          22,535 transcripts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630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well do we know the genes now?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459" y="1538207"/>
            <a:ext cx="85314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The bottom line: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/>
              <a:t>Gene prediction and annotation are hard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/>
              <a:t>Annotations for all organisms are still buggy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/>
              <a:t>Few genes are 100% correct; expect multiple errors per gene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/>
              <a:t>Most organisms’ gene annotations are probably much worse than for humans</a:t>
            </a:r>
          </a:p>
        </p:txBody>
      </p:sp>
    </p:spTree>
    <p:extLst>
      <p:ext uri="{BB962C8B-B14F-4D97-AF65-F5344CB8AC3E}">
        <p14:creationId xmlns:p14="http://schemas.microsoft.com/office/powerpoint/2010/main" val="2273536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F286A-5817-48EB-83D9-602044E3870B}"/>
              </a:ext>
            </a:extLst>
          </p:cNvPr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3CB37-B787-47F6-A8F5-875DF7790DF1}"/>
              </a:ext>
            </a:extLst>
          </p:cNvPr>
          <p:cNvSpPr/>
          <p:nvPr/>
        </p:nvSpPr>
        <p:spPr>
          <a:xfrm>
            <a:off x="-6927" y="18473"/>
            <a:ext cx="7169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But the algorithms are nonetheless getting better, e.g. new advances (at last!) in predicting splice sites using deep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12DD92-F7A4-49AA-AD7D-EB483F4B0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562600"/>
            <a:ext cx="3505200" cy="1246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FE5940-7679-427B-A442-4EBF454F1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819400"/>
            <a:ext cx="2362200" cy="3509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165C81-FCA0-4C0A-8944-6FBB516B1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714500"/>
            <a:ext cx="7848600" cy="80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2CD25-F472-4390-B0EC-716ABADEE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819400"/>
            <a:ext cx="3124200" cy="21822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6753DB-4CD2-457B-B8E0-6CBC923ED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050" y="1458191"/>
            <a:ext cx="19431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33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42F2F8-2E15-44FF-84E9-28ACDB897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353800"/>
            <a:ext cx="5904875" cy="10336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1547BD-58E5-49AA-A2C5-34DF59F094A5}"/>
              </a:ext>
            </a:extLst>
          </p:cNvPr>
          <p:cNvSpPr/>
          <p:nvPr/>
        </p:nvSpPr>
        <p:spPr>
          <a:xfrm>
            <a:off x="5257800" y="6488668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AdvPSA3A2"/>
              </a:rPr>
              <a:t>Bioinformatics</a:t>
            </a:r>
            <a:r>
              <a:rPr lang="en-US" dirty="0">
                <a:solidFill>
                  <a:srgbClr val="000000"/>
                </a:solidFill>
                <a:latin typeface="AdvPSA3A1"/>
              </a:rPr>
              <a:t>, 36(4), 2020, 1022–1029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8FA33-8969-46CC-8A5E-8B3B8A59E14B}"/>
              </a:ext>
            </a:extLst>
          </p:cNvPr>
          <p:cNvSpPr/>
          <p:nvPr/>
        </p:nvSpPr>
        <p:spPr>
          <a:xfrm>
            <a:off x="0" y="0"/>
            <a:ext cx="9401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What about the current state of prokaryote gene models?</a:t>
            </a:r>
          </a:p>
          <a:p>
            <a:r>
              <a:rPr lang="en-US" sz="2000" b="1" dirty="0"/>
              <a:t> Here’s the overlap in gene predictions from 4 </a:t>
            </a:r>
            <a:r>
              <a:rPr lang="en-US" sz="2000" b="1" dirty="0" err="1"/>
              <a:t>algs</a:t>
            </a:r>
            <a:r>
              <a:rPr lang="en-US" sz="2000" b="1" dirty="0"/>
              <a:t> on 20 test strains: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B004E-BF86-44A0-BA05-9D2918F1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4" y="1274128"/>
            <a:ext cx="8640038" cy="3398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09CEF3-1EC3-4354-952A-DDF4A96DF4DC}"/>
              </a:ext>
            </a:extLst>
          </p:cNvPr>
          <p:cNvSpPr txBox="1"/>
          <p:nvPr/>
        </p:nvSpPr>
        <p:spPr>
          <a:xfrm>
            <a:off x="1066800" y="4459069"/>
            <a:ext cx="274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Coding regions agree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(shared stop)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6A8EC-9511-44B3-97A4-45233C05D4A0}"/>
              </a:ext>
            </a:extLst>
          </p:cNvPr>
          <p:cNvSpPr txBox="1"/>
          <p:nvPr/>
        </p:nvSpPr>
        <p:spPr>
          <a:xfrm>
            <a:off x="5486400" y="4459069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Starts and stops agree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14CE98-35A3-4026-AAE8-DD82F29D9D5C}"/>
              </a:ext>
            </a:extLst>
          </p:cNvPr>
          <p:cNvSpPr/>
          <p:nvPr/>
        </p:nvSpPr>
        <p:spPr>
          <a:xfrm>
            <a:off x="381000" y="1197928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4BA636-E860-47B3-85EE-091494B899FB}"/>
              </a:ext>
            </a:extLst>
          </p:cNvPr>
          <p:cNvSpPr/>
          <p:nvPr/>
        </p:nvSpPr>
        <p:spPr>
          <a:xfrm>
            <a:off x="4572000" y="1118494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1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15A608-A0AE-408D-82F4-E3D21859BAFF}"/>
              </a:ext>
            </a:extLst>
          </p:cNvPr>
          <p:cNvSpPr/>
          <p:nvPr/>
        </p:nvSpPr>
        <p:spPr>
          <a:xfrm>
            <a:off x="0" y="1219200"/>
            <a:ext cx="891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“We applied </a:t>
            </a:r>
            <a:r>
              <a:rPr lang="en-US" sz="2800" b="1" dirty="0" err="1">
                <a:solidFill>
                  <a:srgbClr val="000000"/>
                </a:solidFill>
              </a:rPr>
              <a:t>AssessORF</a:t>
            </a:r>
            <a:r>
              <a:rPr lang="en-US" sz="2800" b="1" dirty="0">
                <a:solidFill>
                  <a:srgbClr val="000000"/>
                </a:solidFill>
              </a:rPr>
              <a:t> to compare gene predictions offered by GenBank, GeneMarkS-2, Glimmer and Prodigal on genomes spanning the prokaryotic tree of life.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Gene predictions were 88–95% in agreement with the available evidence, with Glimmer performing the worst but no clear winner.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0000"/>
                </a:solidFill>
              </a:rPr>
              <a:t>All programs were biased towards selecting start codons that were upstream of the actual start.</a:t>
            </a:r>
            <a:r>
              <a:rPr lang="en-US" sz="2800" b="1" dirty="0">
                <a:solidFill>
                  <a:srgbClr val="000000"/>
                </a:solidFill>
              </a:rPr>
              <a:t>”</a:t>
            </a:r>
            <a:endParaRPr lang="en-US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61445A-301B-4C2B-AB80-561422538B07}"/>
              </a:ext>
            </a:extLst>
          </p:cNvPr>
          <p:cNvSpPr/>
          <p:nvPr/>
        </p:nvSpPr>
        <p:spPr>
          <a:xfrm>
            <a:off x="5257800" y="6488668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AdvPSA3A2"/>
              </a:rPr>
              <a:t>Bioinformatics</a:t>
            </a:r>
            <a:r>
              <a:rPr lang="en-US" dirty="0">
                <a:solidFill>
                  <a:srgbClr val="000000"/>
                </a:solidFill>
                <a:latin typeface="AdvPSA3A1"/>
              </a:rPr>
              <a:t>, 36(4), 2020, 1022–1029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8752C-47C7-44D3-AE59-C3708F6789A7}"/>
              </a:ext>
            </a:extLst>
          </p:cNvPr>
          <p:cNvSpPr/>
          <p:nvPr/>
        </p:nvSpPr>
        <p:spPr>
          <a:xfrm>
            <a:off x="0" y="0"/>
            <a:ext cx="9401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What about the current state of prokaryote gene models?</a:t>
            </a:r>
          </a:p>
        </p:txBody>
      </p:sp>
    </p:spTree>
    <p:extLst>
      <p:ext uri="{BB962C8B-B14F-4D97-AF65-F5344CB8AC3E}">
        <p14:creationId xmlns:p14="http://schemas.microsoft.com/office/powerpoint/2010/main" val="33054642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9173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In practice, gene finding and genome annotation combines all lines of evidence, e.g. as for the frog genome:</a:t>
            </a:r>
          </a:p>
        </p:txBody>
      </p:sp>
      <p:pic>
        <p:nvPicPr>
          <p:cNvPr id="5" name="Picture 4" descr="A picture containing frog&#10;&#10;Description automatically generated">
            <a:extLst>
              <a:ext uri="{FF2B5EF4-FFF2-40B4-BE49-F238E27FC236}">
                <a16:creationId xmlns:a16="http://schemas.microsoft.com/office/drawing/2014/main" id="{8F60323C-CB8A-4917-A9BE-DD88CFFE3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9" y="3048000"/>
            <a:ext cx="2318948" cy="304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3C9B3E-51C0-45DB-92B3-7BCB873D79BF}"/>
              </a:ext>
            </a:extLst>
          </p:cNvPr>
          <p:cNvSpPr/>
          <p:nvPr/>
        </p:nvSpPr>
        <p:spPr>
          <a:xfrm>
            <a:off x="76200" y="6096000"/>
            <a:ext cx="2820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Session </a:t>
            </a:r>
            <a:r>
              <a:rPr lang="en-US" i="1" dirty="0"/>
              <a:t>et al., Nature </a:t>
            </a:r>
            <a:r>
              <a:rPr lang="en-US" dirty="0"/>
              <a:t>2016</a:t>
            </a:r>
          </a:p>
          <a:p>
            <a:r>
              <a:rPr lang="en-US" dirty="0"/>
              <a:t>Supplementary Info, pg. 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3ACBE4-8241-4857-9DC8-C610D3AFC57C}"/>
              </a:ext>
            </a:extLst>
          </p:cNvPr>
          <p:cNvSpPr/>
          <p:nvPr/>
        </p:nvSpPr>
        <p:spPr>
          <a:xfrm>
            <a:off x="3343665" y="4060566"/>
            <a:ext cx="5378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Refine with RNA-seq and H3K4me3 data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5265C9-761D-4F95-B909-0CCAF207404D}"/>
              </a:ext>
            </a:extLst>
          </p:cNvPr>
          <p:cNvGrpSpPr/>
          <p:nvPr/>
        </p:nvGrpSpPr>
        <p:grpSpPr>
          <a:xfrm>
            <a:off x="-23734" y="1219200"/>
            <a:ext cx="9173233" cy="830997"/>
            <a:chOff x="0" y="1219200"/>
            <a:chExt cx="9173233" cy="8309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AC8D2B-8F6E-451F-9EEA-988CD64750B3}"/>
                </a:ext>
              </a:extLst>
            </p:cNvPr>
            <p:cNvSpPr txBox="1"/>
            <p:nvPr/>
          </p:nvSpPr>
          <p:spPr>
            <a:xfrm>
              <a:off x="0" y="1219200"/>
              <a:ext cx="68479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Align frog RNA sequencing data (ESTs and cDNA)</a:t>
              </a:r>
            </a:p>
            <a:p>
              <a:pPr algn="ctr"/>
              <a:r>
                <a:rPr lang="en-US" sz="2400" b="1" dirty="0"/>
                <a:t>&amp; BLAST genes from other animals vs. frog assembly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758AA-CCEF-42F4-B458-A3E2224EA060}"/>
                </a:ext>
              </a:extLst>
            </p:cNvPr>
            <p:cNvSpPr/>
            <p:nvPr/>
          </p:nvSpPr>
          <p:spPr>
            <a:xfrm>
              <a:off x="6865454" y="1219200"/>
              <a:ext cx="23077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Define gene segments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FB868-3E82-4993-B7AA-651B9C85325C}"/>
              </a:ext>
            </a:extLst>
          </p:cNvPr>
          <p:cNvSpPr/>
          <p:nvPr/>
        </p:nvSpPr>
        <p:spPr>
          <a:xfrm>
            <a:off x="2652482" y="2455217"/>
            <a:ext cx="6467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Integrate </a:t>
            </a:r>
            <a:r>
              <a:rPr lang="en-US" sz="2400" b="1" i="1" dirty="0"/>
              <a:t>ab initio </a:t>
            </a:r>
            <a:r>
              <a:rPr lang="en-US" sz="2400" b="1" dirty="0"/>
              <a:t>gene predictions &amp; BLAST hits using </a:t>
            </a:r>
            <a:r>
              <a:rPr lang="en-US" sz="2400" b="1" dirty="0" err="1"/>
              <a:t>Fgenesh</a:t>
            </a:r>
            <a:r>
              <a:rPr lang="en-US" sz="2400" b="1" dirty="0"/>
              <a:t> and </a:t>
            </a:r>
            <a:r>
              <a:rPr lang="en-US" sz="2400" b="1" dirty="0" err="1"/>
              <a:t>GenomeScan</a:t>
            </a:r>
            <a:r>
              <a:rPr lang="en-US" sz="2400" b="1" dirty="0"/>
              <a:t> </a:t>
            </a:r>
            <a:r>
              <a:rPr lang="en-US" sz="2400" dirty="0"/>
              <a:t>(= </a:t>
            </a:r>
            <a:r>
              <a:rPr lang="en-US" sz="2400" dirty="0" err="1"/>
              <a:t>GenScan</a:t>
            </a:r>
            <a:r>
              <a:rPr lang="en-US" sz="2400" dirty="0"/>
              <a:t> successor, </a:t>
            </a:r>
            <a:r>
              <a:rPr lang="en-US" sz="2400" i="1" dirty="0"/>
              <a:t>Genome Research </a:t>
            </a:r>
            <a:r>
              <a:rPr lang="en-US" sz="2400" dirty="0"/>
              <a:t>11:803 (2001))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9F9A08-562F-43D7-B7E8-6E12812231AC}"/>
              </a:ext>
            </a:extLst>
          </p:cNvPr>
          <p:cNvSpPr/>
          <p:nvPr/>
        </p:nvSpPr>
        <p:spPr>
          <a:xfrm>
            <a:off x="3865411" y="4927251"/>
            <a:ext cx="4335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Refine vs final genome assembly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79FEA-6AF8-43EB-A554-6160B9BD52E3}"/>
              </a:ext>
            </a:extLst>
          </p:cNvPr>
          <p:cNvSpPr/>
          <p:nvPr/>
        </p:nvSpPr>
        <p:spPr>
          <a:xfrm>
            <a:off x="3814285" y="5793938"/>
            <a:ext cx="4484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Manually curate 412 gene models</a:t>
            </a:r>
          </a:p>
          <a:p>
            <a:pPr algn="ctr"/>
            <a:r>
              <a:rPr lang="en-US" sz="2400" b="1" dirty="0">
                <a:sym typeface="Wingdings" panose="05000000000000000000" pitchFamily="2" charset="2"/>
              </a:rPr>
              <a:t> </a:t>
            </a:r>
            <a:r>
              <a:rPr lang="en-US" sz="2400" b="1" dirty="0"/>
              <a:t>Estimate 96% accuracy overall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4E2C6B-15BB-4A02-B92F-D117AB313663}"/>
              </a:ext>
            </a:extLst>
          </p:cNvPr>
          <p:cNvCxnSpPr/>
          <p:nvPr/>
        </p:nvCxnSpPr>
        <p:spPr>
          <a:xfrm>
            <a:off x="6614369" y="1600200"/>
            <a:ext cx="457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415DB8-99A8-4FCC-80C0-017592836DB0}"/>
              </a:ext>
            </a:extLst>
          </p:cNvPr>
          <p:cNvCxnSpPr>
            <a:cxnSpLocks/>
          </p:cNvCxnSpPr>
          <p:nvPr/>
        </p:nvCxnSpPr>
        <p:spPr>
          <a:xfrm flipH="1">
            <a:off x="6934200" y="2133600"/>
            <a:ext cx="609600" cy="3216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EE12E5-2DE3-49B9-9053-C164D127FA3E}"/>
              </a:ext>
            </a:extLst>
          </p:cNvPr>
          <p:cNvCxnSpPr>
            <a:cxnSpLocks/>
          </p:cNvCxnSpPr>
          <p:nvPr/>
        </p:nvCxnSpPr>
        <p:spPr>
          <a:xfrm>
            <a:off x="6096000" y="3628429"/>
            <a:ext cx="0" cy="4592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12BBD7-72D8-4D6E-B886-6DEF315D0001}"/>
              </a:ext>
            </a:extLst>
          </p:cNvPr>
          <p:cNvCxnSpPr>
            <a:cxnSpLocks/>
          </p:cNvCxnSpPr>
          <p:nvPr/>
        </p:nvCxnSpPr>
        <p:spPr>
          <a:xfrm>
            <a:off x="6096000" y="4495114"/>
            <a:ext cx="0" cy="4592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44B793-D23B-4064-81EC-8BEFFF6BB956}"/>
              </a:ext>
            </a:extLst>
          </p:cNvPr>
          <p:cNvCxnSpPr>
            <a:cxnSpLocks/>
          </p:cNvCxnSpPr>
          <p:nvPr/>
        </p:nvCxnSpPr>
        <p:spPr>
          <a:xfrm>
            <a:off x="6096000" y="5361799"/>
            <a:ext cx="0" cy="4592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78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9037" r="26332" b="1182"/>
          <a:stretch/>
        </p:blipFill>
        <p:spPr bwMode="auto">
          <a:xfrm>
            <a:off x="2590800" y="441485"/>
            <a:ext cx="6019800" cy="633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Univ</a:t>
            </a:r>
            <a:r>
              <a:rPr lang="en-US" dirty="0"/>
              <a:t> of California Santa Cruz genome browser</a:t>
            </a:r>
          </a:p>
        </p:txBody>
      </p:sp>
    </p:spTree>
    <p:extLst>
      <p:ext uri="{BB962C8B-B14F-4D97-AF65-F5344CB8AC3E}">
        <p14:creationId xmlns:p14="http://schemas.microsoft.com/office/powerpoint/2010/main" val="4160624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4495" r="29219" b="38533"/>
          <a:stretch/>
        </p:blipFill>
        <p:spPr bwMode="auto">
          <a:xfrm>
            <a:off x="76199" y="697183"/>
            <a:ext cx="8918925" cy="562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Univ</a:t>
            </a:r>
            <a:r>
              <a:rPr lang="en-US" dirty="0"/>
              <a:t> of California Santa Cruz genome browser</a:t>
            </a:r>
          </a:p>
        </p:txBody>
      </p:sp>
    </p:spTree>
    <p:extLst>
      <p:ext uri="{BB962C8B-B14F-4D97-AF65-F5344CB8AC3E}">
        <p14:creationId xmlns:p14="http://schemas.microsoft.com/office/powerpoint/2010/main" val="299969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7848600" cy="563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CACTTGATAAATGGGCTGAAGTAACTCGCCCAGATGAGGAGTGTGCTGCCTCCAGAATCCAAACAGGCCCACTAGGCCCGAGACACCTTGTCTCAGATGAAACTTTGGACTCGGAATTTTGAGTTAATGCCGGAATGAGTTCAGACTTTGGGGGACTGTTGGGAAGGCATGATTGGTTTCAAAATGTGAGAAGGACATGAGATTTGGGAGGGGCTGGGGGCAGAATGATATAGTTTGGCTCTGCGTCCCCACCCAATCTCATGTCAAATTGTAATCCTCATGTGTCAGGGGAGAGGCCTGGTGGGATGTGATTGGATCATGGGAGTGGATTTCCCTCTTGCAGTTCTCGTGATAGTGAGTGAGTTCTCACGAGATCTGGTTGTTTGAAAGTGTGCAGCTCCTCCCCCTTCGCGCTCTCTCTCTCCCCTGCTCCACCATGGTGAGACGTGCTTGCGTCCCCTTTGCCTTCTGCCATGATTGTAAGCTTCCTCAGGCGTCCTAGCCACGCTTCCTGTACAGCCTGAGGAACTGGGAGTCAATGAAACCTCTTCTCTTCATAAATTACCCAGTTTCAGGTAGTTCTTTCTAGCAGTGTGATAATGGACGATACAAGTAGAGACTGAGATCAATAGCATTTGCACTGGGCCTGGAACACACTGTTAAGAACGTAAGAGCTATTGCTGTCATTAGTAATATTCTGTATTATTGGCAACATCATCACAATACACTGCTGTGGGAGGGTCTGAGATACTTCTTTGCAGACTCCAATATTTGTCAAAACATAAAATCAGGAGCCTCATGAATAGTGTTTAAATTTTTACATAATAATACATTGCACCATTTGGTATATGAGTCTTTTTGAAATGGTATATGCAGGACGGTTTCCTAATATACAGAATCAGGTACACCTCCTCTTCCATCAGTGCGTGAGTGTGAGGGATTGAATTCCTCTGGTTAGGAGTTAGCTGGCTGGGGGTTCTACTGCTGTTGTTACCCACAGTGCACCTCAGACTCACGTTTCTCCAGCAATGAGCTCCTGTTCCCTGCACTTAGAGAAGTCAGCCCGGGGACCAGACGGTTCTCTCCTCTTGCCTGCTCCAGCCTTGGCCTTCAGCAGTCTGGATGCCTATGACACAGAGGGCATCCTCCCCAAGCCCTGGTCCTTCTGTGAGTGGTGAGTTGCTGTTAATCCAAAAGGACAGGTGAAAACATGAAAGCC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20134"/>
            <a:ext cx="6999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Where are the genes?  How can we find them?</a:t>
            </a:r>
          </a:p>
        </p:txBody>
      </p:sp>
    </p:spTree>
    <p:extLst>
      <p:ext uri="{BB962C8B-B14F-4D97-AF65-F5344CB8AC3E}">
        <p14:creationId xmlns:p14="http://schemas.microsoft.com/office/powerpoint/2010/main" val="235412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66800"/>
            <a:ext cx="7905750" cy="54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47609"/>
            <a:ext cx="9131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5′ splice site recognition </a:t>
            </a:r>
            <a:r>
              <a:rPr lang="en-US" dirty="0"/>
              <a:t>(from Sean Eddy’s NBT primer</a:t>
            </a:r>
          </a:p>
          <a:p>
            <a:r>
              <a:rPr lang="en-US" dirty="0"/>
              <a:t>						         linked on the course web page)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Remember this?</a:t>
            </a:r>
          </a:p>
        </p:txBody>
      </p:sp>
    </p:spTree>
    <p:extLst>
      <p:ext uri="{BB962C8B-B14F-4D97-AF65-F5344CB8AC3E}">
        <p14:creationId xmlns:p14="http://schemas.microsoft.com/office/powerpoint/2010/main" val="116834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0339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What elements should we build into an HMM to find</a:t>
            </a:r>
          </a:p>
          <a:p>
            <a:r>
              <a:rPr lang="en-US" sz="2800" b="1" dirty="0"/>
              <a:t>bacterial genes?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Let’s start with prokaryotic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9981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Let’s start with prokaryotic genes</a:t>
            </a:r>
          </a:p>
        </p:txBody>
      </p:sp>
      <p:pic>
        <p:nvPicPr>
          <p:cNvPr id="3074" name="Picture 2" descr="http://academic.pgcc.edu/%7Ekroberts/Lecture/Chapter%207/07-18_Operon-General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24" y="4800600"/>
            <a:ext cx="7115175" cy="13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648200"/>
            <a:ext cx="212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</a:t>
            </a:r>
            <a:r>
              <a:rPr lang="en-US" dirty="0" err="1"/>
              <a:t>polycistronic</a:t>
            </a:r>
            <a:r>
              <a:rPr lang="en-US" dirty="0"/>
              <a:t>:</a:t>
            </a:r>
          </a:p>
        </p:txBody>
      </p:sp>
      <p:pic>
        <p:nvPicPr>
          <p:cNvPr id="2050" name="Picture 2" descr="http://nitro.biosci.arizona.edu/courses/EEB600A-2003/lectures/lecture24/figs/pr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71600"/>
            <a:ext cx="58864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6642556"/>
            <a:ext cx="396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http://nitro.biosci.arizona.edu/courses/EEB600A-2003/lectures/lecture24/lecture24.html</a:t>
            </a:r>
          </a:p>
        </p:txBody>
      </p:sp>
    </p:spTree>
    <p:extLst>
      <p:ext uri="{BB962C8B-B14F-4D97-AF65-F5344CB8AC3E}">
        <p14:creationId xmlns:p14="http://schemas.microsoft.com/office/powerpoint/2010/main" val="251483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A </a:t>
            </a:r>
            <a:r>
              <a:rPr lang="en-US" sz="2400" b="1" i="1" dirty="0" err="1"/>
              <a:t>CpG</a:t>
            </a:r>
            <a:r>
              <a:rPr lang="en-US" sz="2400" b="1" i="1" dirty="0"/>
              <a:t> island model might look like: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824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p(C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higher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   C</a:t>
            </a:r>
          </a:p>
          <a:p>
            <a:endParaRPr lang="en-US" sz="3200" dirty="0"/>
          </a:p>
          <a:p>
            <a:r>
              <a:rPr lang="en-US" sz="3200" dirty="0"/>
              <a:t>T      G</a:t>
            </a:r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   C</a:t>
            </a:r>
          </a:p>
          <a:p>
            <a:endParaRPr lang="en-US" sz="3200" dirty="0"/>
          </a:p>
          <a:p>
            <a:r>
              <a:rPr lang="en-US" sz="3200" dirty="0"/>
              <a:t>T      G</a:t>
            </a:r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87631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p(C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lower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err="1"/>
              <a:t>CpG</a:t>
            </a:r>
            <a:r>
              <a:rPr lang="en-US" sz="2400" dirty="0"/>
              <a:t> island) 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not </a:t>
            </a:r>
            <a:r>
              <a:rPr lang="en-US" sz="2400" dirty="0" err="1"/>
              <a:t>CpG</a:t>
            </a:r>
            <a:r>
              <a:rPr lang="en-US" sz="2400" dirty="0"/>
              <a:t> island)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66001" y="4078069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CpG</a:t>
            </a:r>
            <a:r>
              <a:rPr lang="en-US" dirty="0"/>
              <a:t> island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209825" y="4078069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Not </a:t>
            </a:r>
            <a:r>
              <a:rPr lang="en-US" dirty="0" err="1"/>
              <a:t>CpG</a:t>
            </a:r>
            <a:r>
              <a:rPr lang="en-US" dirty="0"/>
              <a:t> island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					just like the fair/biased coin test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60452" y="888831"/>
            <a:ext cx="44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 of course, need the parameters, but maybe these are the most important….)</a:t>
            </a:r>
          </a:p>
        </p:txBody>
      </p:sp>
      <p:cxnSp>
        <p:nvCxnSpPr>
          <p:cNvPr id="56" name="Straight Arrow Connector 55"/>
          <p:cNvCxnSpPr>
            <a:endCxn id="5" idx="0"/>
          </p:cNvCxnSpPr>
          <p:nvPr/>
        </p:nvCxnSpPr>
        <p:spPr>
          <a:xfrm flipH="1">
            <a:off x="3719860" y="1535162"/>
            <a:ext cx="1309340" cy="94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0"/>
          </p:cNvCxnSpPr>
          <p:nvPr/>
        </p:nvCxnSpPr>
        <p:spPr>
          <a:xfrm>
            <a:off x="7162800" y="1524000"/>
            <a:ext cx="398867" cy="953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Remember this?</a:t>
            </a:r>
          </a:p>
        </p:txBody>
      </p:sp>
    </p:spTree>
    <p:extLst>
      <p:ext uri="{BB962C8B-B14F-4D97-AF65-F5344CB8AC3E}">
        <p14:creationId xmlns:p14="http://schemas.microsoft.com/office/powerpoint/2010/main" val="310803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1574</Words>
  <Application>Microsoft Office PowerPoint</Application>
  <PresentationFormat>On-screen Show (4:3)</PresentationFormat>
  <Paragraphs>223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AdvPSA3A1</vt:lpstr>
      <vt:lpstr>AdvPSA3A2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Marcotte</cp:lastModifiedBy>
  <cp:revision>127</cp:revision>
  <cp:lastPrinted>2019-02-21T16:00:24Z</cp:lastPrinted>
  <dcterms:created xsi:type="dcterms:W3CDTF">2014-01-13T19:44:00Z</dcterms:created>
  <dcterms:modified xsi:type="dcterms:W3CDTF">2021-03-02T16:33:01Z</dcterms:modified>
</cp:coreProperties>
</file>