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7" r:id="rId2"/>
    <p:sldId id="301" r:id="rId3"/>
    <p:sldId id="265" r:id="rId4"/>
    <p:sldId id="268" r:id="rId5"/>
    <p:sldId id="269" r:id="rId6"/>
    <p:sldId id="287" r:id="rId7"/>
    <p:sldId id="270" r:id="rId8"/>
    <p:sldId id="271" r:id="rId9"/>
    <p:sldId id="272" r:id="rId10"/>
    <p:sldId id="290" r:id="rId11"/>
    <p:sldId id="291" r:id="rId12"/>
    <p:sldId id="292" r:id="rId13"/>
    <p:sldId id="273" r:id="rId14"/>
    <p:sldId id="275" r:id="rId15"/>
    <p:sldId id="282" r:id="rId16"/>
    <p:sldId id="276" r:id="rId17"/>
    <p:sldId id="281" r:id="rId18"/>
    <p:sldId id="283" r:id="rId19"/>
    <p:sldId id="284" r:id="rId20"/>
    <p:sldId id="285" r:id="rId21"/>
    <p:sldId id="277" r:id="rId22"/>
    <p:sldId id="278" r:id="rId23"/>
    <p:sldId id="279" r:id="rId24"/>
    <p:sldId id="280" r:id="rId25"/>
    <p:sldId id="293" r:id="rId26"/>
    <p:sldId id="295" r:id="rId27"/>
    <p:sldId id="294" r:id="rId28"/>
    <p:sldId id="296" r:id="rId29"/>
    <p:sldId id="286" r:id="rId30"/>
    <p:sldId id="300" r:id="rId31"/>
    <p:sldId id="299" r:id="rId32"/>
    <p:sldId id="302" r:id="rId33"/>
    <p:sldId id="297" r:id="rId34"/>
    <p:sldId id="303" r:id="rId35"/>
    <p:sldId id="304" r:id="rId36"/>
    <p:sldId id="305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804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A5DA-C625-4843-9CA3-2B1402215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43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EA5DA-C625-4843-9CA3-2B1402215A51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8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021" y="685800"/>
            <a:ext cx="683757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Markov Chains</a:t>
            </a:r>
          </a:p>
          <a:p>
            <a:pPr algn="ctr"/>
            <a:r>
              <a:rPr lang="en-US" sz="4000" b="1" dirty="0"/>
              <a:t>and</a:t>
            </a:r>
          </a:p>
          <a:p>
            <a:pPr algn="ctr"/>
            <a:r>
              <a:rPr lang="en-US" sz="4000" b="1" dirty="0"/>
              <a:t>Hidden Markov Models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= stochastic, generative models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5410200"/>
            <a:ext cx="505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Systems Biology / Bioinformatics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Edward </a:t>
            </a:r>
            <a:r>
              <a:rPr lang="en-US" sz="2800" b="1" dirty="0" err="1"/>
              <a:t>Marcotte</a:t>
            </a:r>
            <a:r>
              <a:rPr lang="en-US" sz="2800" b="1" dirty="0"/>
              <a:t>, </a:t>
            </a:r>
            <a:r>
              <a:rPr lang="en-US" sz="2800" b="1" dirty="0" err="1"/>
              <a:t>Univ</a:t>
            </a:r>
            <a:r>
              <a:rPr lang="en-US" sz="2800" b="1" dirty="0"/>
              <a:t> of Texas at Austin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4736068"/>
            <a:ext cx="630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(Drawing heavily from Durbin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Biological Sequence Analysis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might we test where the fair &amp; biased coins were swapped along a long stretch of coin flips?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 way using our current Markov chain model is to calculate the ratio of probabilities (e.g. log odds ratio) in a </a:t>
            </a:r>
            <a:r>
              <a:rPr lang="en-US" sz="2400" b="1" i="1" dirty="0"/>
              <a:t>sliding window </a:t>
            </a:r>
            <a:r>
              <a:rPr lang="en-US" sz="2400" dirty="0"/>
              <a:t>along the sequence: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3110635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HTHTHTHTTTTTTTTTTTTTTTTTTTHTHTHTHTHT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FFFFFFFFFFFFBBBBBBBBBBBBBBBBFFFFFFFFFF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4449463"/>
            <a:ext cx="609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57400" y="4114800"/>
            <a:ext cx="381000" cy="3346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38400" y="403860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9400" y="3935370"/>
            <a:ext cx="381000" cy="95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3935627"/>
            <a:ext cx="381000" cy="1114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4047096"/>
            <a:ext cx="228600" cy="2963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0" y="4338253"/>
            <a:ext cx="190500" cy="3861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00500" y="4724401"/>
            <a:ext cx="381000" cy="2285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81500" y="4953001"/>
            <a:ext cx="381000" cy="761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2500" y="5028171"/>
            <a:ext cx="419100" cy="1534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1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943600" y="4953000"/>
            <a:ext cx="381000" cy="230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24600" y="4648200"/>
            <a:ext cx="190500" cy="2963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515100" y="4282131"/>
            <a:ext cx="190500" cy="3660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05600" y="4114800"/>
            <a:ext cx="304800" cy="1677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0400" y="403062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057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43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43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24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33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14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4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816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715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24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81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239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619309" y="3982995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619309" y="4486532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55359" y="3657600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19200" y="49646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Biased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76846" y="4280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7648" y="39127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00090" y="46482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2" name="TextBox 61"/>
          <p:cNvSpPr txBox="1"/>
          <p:nvPr/>
        </p:nvSpPr>
        <p:spPr>
          <a:xfrm rot="16200000">
            <a:off x="-36884" y="4264797"/>
            <a:ext cx="150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odds ratio</a:t>
            </a:r>
          </a:p>
        </p:txBody>
      </p:sp>
    </p:spTree>
    <p:extLst>
      <p:ext uri="{BB962C8B-B14F-4D97-AF65-F5344CB8AC3E}">
        <p14:creationId xmlns:p14="http://schemas.microsoft.com/office/powerpoint/2010/main" val="27031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about a biological application?  A classic example is </a:t>
            </a:r>
            <a:r>
              <a:rPr lang="en-US" sz="2400" b="1" i="1" dirty="0" err="1"/>
              <a:t>CpG</a:t>
            </a:r>
            <a:r>
              <a:rPr lang="en-US" sz="2400" b="1" i="1" dirty="0"/>
              <a:t> islands</a:t>
            </a:r>
          </a:p>
          <a:p>
            <a:endParaRPr lang="en-US" sz="2400" b="1" dirty="0"/>
          </a:p>
          <a:p>
            <a:r>
              <a:rPr lang="en-US" sz="2400" dirty="0"/>
              <a:t>In animal genomes, the dinucleotide CG is strongly underrepresented</a:t>
            </a:r>
          </a:p>
          <a:p>
            <a:r>
              <a:rPr lang="en-US" sz="2400" dirty="0"/>
              <a:t>	(note:  NOT the base pair C:G, but rather 5’-CG-3’)</a:t>
            </a:r>
          </a:p>
          <a:p>
            <a:endParaRPr lang="en-US" sz="2400" dirty="0"/>
          </a:p>
          <a:p>
            <a:r>
              <a:rPr lang="en-US" sz="2400" dirty="0"/>
              <a:t>Why?    C’s are often methylated, and methylated C’s mutate at higher rates into T’s.  So, over time, CG’s convert to TG’s</a:t>
            </a:r>
          </a:p>
          <a:p>
            <a:r>
              <a:rPr lang="en-US" sz="2400" dirty="0"/>
              <a:t>EXCEPT around promoters, which tend not to be methylated.</a:t>
            </a:r>
          </a:p>
          <a:p>
            <a:endParaRPr lang="en-US" sz="2400" dirty="0"/>
          </a:p>
          <a:p>
            <a:r>
              <a:rPr lang="en-US" sz="2400" dirty="0"/>
              <a:t>Thus, </a:t>
            </a:r>
            <a:r>
              <a:rPr lang="en-US" sz="2400" b="1" dirty="0" err="1"/>
              <a:t>CpG</a:t>
            </a:r>
            <a:r>
              <a:rPr lang="en-US" sz="2400" b="1" dirty="0"/>
              <a:t> ‘islands’ often indicate nearby genes</a:t>
            </a:r>
            <a:r>
              <a:rPr lang="en-US" sz="2400" dirty="0"/>
              <a:t>.  Finding them was a classic method for annotating genes.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could we make a </a:t>
            </a:r>
            <a:r>
              <a:rPr lang="en-US" sz="2400" dirty="0" err="1">
                <a:solidFill>
                  <a:srgbClr val="FF0000"/>
                </a:solidFill>
              </a:rPr>
              <a:t>CpG</a:t>
            </a:r>
            <a:r>
              <a:rPr lang="en-US" sz="2400" dirty="0">
                <a:solidFill>
                  <a:srgbClr val="FF0000"/>
                </a:solidFill>
              </a:rPr>
              <a:t> island finding model analogous to the 				fair/biased coin model?</a:t>
            </a:r>
          </a:p>
        </p:txBody>
      </p:sp>
    </p:spTree>
    <p:extLst>
      <p:ext uri="{BB962C8B-B14F-4D97-AF65-F5344CB8AC3E}">
        <p14:creationId xmlns:p14="http://schemas.microsoft.com/office/powerpoint/2010/main" val="322664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A </a:t>
            </a:r>
            <a:r>
              <a:rPr lang="en-US" sz="2400" b="1" i="1" dirty="0" err="1"/>
              <a:t>CpG</a:t>
            </a:r>
            <a:r>
              <a:rPr lang="en-US" sz="2400" b="1" i="1" dirty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p(C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higher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   C</a:t>
            </a:r>
          </a:p>
          <a:p>
            <a:endParaRPr lang="en-US" sz="3200" dirty="0"/>
          </a:p>
          <a:p>
            <a:r>
              <a:rPr lang="en-US" sz="3200" dirty="0"/>
              <a:t>T      G</a:t>
            </a:r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   C</a:t>
            </a:r>
          </a:p>
          <a:p>
            <a:endParaRPr lang="en-US" sz="3200" dirty="0"/>
          </a:p>
          <a:p>
            <a:r>
              <a:rPr lang="en-US" sz="3200" dirty="0"/>
              <a:t>T      G</a:t>
            </a:r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p(C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lower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/>
              <a:t>CpG</a:t>
            </a:r>
            <a:r>
              <a:rPr lang="en-US" sz="2400" dirty="0"/>
              <a:t> island) 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not </a:t>
            </a:r>
            <a:r>
              <a:rPr lang="en-US" sz="2400" dirty="0" err="1"/>
              <a:t>CpG</a:t>
            </a:r>
            <a:r>
              <a:rPr lang="en-US" sz="2400" dirty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island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Not </a:t>
            </a:r>
            <a:r>
              <a:rPr lang="en-US" dirty="0" err="1"/>
              <a:t>CpG</a:t>
            </a:r>
            <a:r>
              <a:rPr lang="en-US" dirty="0"/>
              <a:t> island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					just like the fair/biased coin test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 of course, need the parameters, but maybe these are the most important….)</a:t>
            </a:r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these simple models, called </a:t>
            </a:r>
            <a:r>
              <a:rPr lang="en-US" sz="2400" b="1" i="1" dirty="0"/>
              <a:t>Markov chains</a:t>
            </a:r>
            <a:r>
              <a:rPr lang="en-US" sz="2400" dirty="0"/>
              <a:t>, </a:t>
            </a:r>
          </a:p>
          <a:p>
            <a:r>
              <a:rPr lang="en-US" sz="2400" dirty="0"/>
              <a:t>we don’t have hidden states.  </a:t>
            </a:r>
          </a:p>
          <a:p>
            <a:endParaRPr lang="en-US" sz="2400" dirty="0"/>
          </a:p>
          <a:p>
            <a:r>
              <a:rPr lang="en-US" sz="2400" dirty="0"/>
              <a:t>BUT, we could have used a </a:t>
            </a:r>
            <a:r>
              <a:rPr lang="en-US" sz="2400" b="1" i="1" dirty="0"/>
              <a:t>hidden Markov model</a:t>
            </a:r>
            <a:r>
              <a:rPr lang="en-US" sz="2400" dirty="0"/>
              <a:t>:</a:t>
            </a:r>
          </a:p>
        </p:txBody>
      </p:sp>
      <p:pic>
        <p:nvPicPr>
          <p:cNvPr id="4098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715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Now, the underlying </a:t>
            </a:r>
            <a:r>
              <a:rPr lang="en-US" sz="2400" i="1" dirty="0"/>
              <a:t>state</a:t>
            </a:r>
            <a:r>
              <a:rPr lang="en-US" sz="2400" dirty="0"/>
              <a:t> (the choice of coin) is hidden.</a:t>
            </a:r>
          </a:p>
          <a:p>
            <a:r>
              <a:rPr lang="en-US" sz="2400" dirty="0"/>
              <a:t>Each state </a:t>
            </a:r>
            <a:r>
              <a:rPr lang="en-US" sz="2400" i="1" dirty="0"/>
              <a:t>emits</a:t>
            </a:r>
            <a:r>
              <a:rPr lang="en-US" sz="2400" dirty="0"/>
              <a:t> H or T with different probabilities.</a:t>
            </a:r>
          </a:p>
        </p:txBody>
      </p:sp>
    </p:spTree>
    <p:extLst>
      <p:ext uri="{BB962C8B-B14F-4D97-AF65-F5344CB8AC3E}">
        <p14:creationId xmlns:p14="http://schemas.microsoft.com/office/powerpoint/2010/main" val="349525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40341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transition probabilities </a:t>
            </a:r>
            <a:r>
              <a:rPr lang="en-US" sz="2400" dirty="0">
                <a:solidFill>
                  <a:srgbClr val="FF0000"/>
                </a:solidFill>
              </a:rPr>
              <a:t>might be something like:</a:t>
            </a:r>
          </a:p>
        </p:txBody>
      </p:sp>
      <p:pic>
        <p:nvPicPr>
          <p:cNvPr id="4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07" y="6858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1" y="1905000"/>
            <a:ext cx="2011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These are the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emission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probabilities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for each state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11507" y="2657480"/>
            <a:ext cx="685800" cy="667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596195"/>
            <a:ext cx="5124450" cy="172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80407" y="2286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0407" y="13671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9656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Given an observed sequence and a model, what is the most likely sequence of hidden states? </a:t>
            </a:r>
          </a:p>
          <a:p>
            <a:r>
              <a:rPr lang="en-US" sz="2400" dirty="0"/>
              <a:t>       </a:t>
            </a:r>
            <a:r>
              <a:rPr lang="en-US" sz="2400" i="1" dirty="0"/>
              <a:t>i.e</a:t>
            </a:r>
            <a:r>
              <a:rPr lang="en-US" sz="2400" dirty="0"/>
              <a:t>., what is the path through the HMM that maximizes P(</a:t>
            </a:r>
            <a:r>
              <a:rPr lang="en-US" sz="2400" dirty="0" err="1"/>
              <a:t>p,X|l</a:t>
            </a:r>
            <a:r>
              <a:rPr lang="en-US" sz="2400" dirty="0"/>
              <a:t>), 	where p is the sequence of states)?  </a:t>
            </a:r>
          </a:p>
          <a:p>
            <a:endParaRPr lang="en-US" sz="2400" dirty="0"/>
          </a:p>
          <a:p>
            <a:r>
              <a:rPr lang="en-US" sz="2400" dirty="0"/>
              <a:t>In our coin example, we might be given an observed sequence:</a:t>
            </a:r>
          </a:p>
          <a:p>
            <a:r>
              <a:rPr lang="en-US" sz="2400" dirty="0"/>
              <a:t>	HTHTHTHTTTTTTTTTTTTTTTTTTTHTHTHTHTHT</a:t>
            </a:r>
          </a:p>
          <a:p>
            <a:endParaRPr lang="en-US" sz="2400" dirty="0"/>
          </a:p>
          <a:p>
            <a:r>
              <a:rPr lang="en-US" sz="2400" dirty="0"/>
              <a:t>and want to identify when the biased coin was used:</a:t>
            </a:r>
          </a:p>
          <a:p>
            <a:r>
              <a:rPr lang="en-US" sz="2400" dirty="0"/>
              <a:t> 	FFFFFFFFFFFFBBBBBBBBBBBBBBBBFFFFFFFFFF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24000" y="5334000"/>
            <a:ext cx="4826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Answer:    Use the </a:t>
            </a:r>
            <a:r>
              <a:rPr lang="en-US" sz="2400" b="1" i="1" dirty="0">
                <a:solidFill>
                  <a:srgbClr val="FF0000"/>
                </a:solidFill>
              </a:rPr>
              <a:t>Viterbi algorithm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	We’ll see this shortly.</a:t>
            </a:r>
          </a:p>
        </p:txBody>
      </p:sp>
    </p:spTree>
    <p:extLst>
      <p:ext uri="{BB962C8B-B14F-4D97-AF65-F5344CB8AC3E}">
        <p14:creationId xmlns:p14="http://schemas.microsoft.com/office/powerpoint/2010/main" val="398511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/>
              <a:t>Given 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?</a:t>
            </a:r>
          </a:p>
          <a:p>
            <a:r>
              <a:rPr lang="en-US" sz="2400" dirty="0"/>
              <a:t>       </a:t>
            </a:r>
            <a:r>
              <a:rPr lang="en-US" sz="2400" i="1" dirty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</a:p>
          <a:p>
            <a:r>
              <a:rPr lang="en-US" sz="2400" dirty="0"/>
              <a:t>       where X is our observed sequence, and l represents our HMM ? 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For example, we might want to know if a given protein sequence is a member of a certain protein family.</a:t>
            </a:r>
          </a:p>
          <a:p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8504" r="9483" b="54388"/>
          <a:stretch/>
        </p:blipFill>
        <p:spPr bwMode="auto">
          <a:xfrm>
            <a:off x="2233278" y="3505200"/>
            <a:ext cx="676656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00200" y="4648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1" y="4191000"/>
            <a:ext cx="176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e.g. as we saw before</a:t>
            </a:r>
          </a:p>
          <a:p>
            <a:pPr algn="ctr"/>
            <a:r>
              <a:rPr lang="en-US" dirty="0"/>
              <a:t>(although calculated a bit</a:t>
            </a:r>
          </a:p>
          <a:p>
            <a:pPr algn="ctr"/>
            <a:r>
              <a:rPr lang="en-US" dirty="0"/>
              <a:t>differently)</a:t>
            </a:r>
          </a:p>
        </p:txBody>
      </p:sp>
    </p:spTree>
    <p:extLst>
      <p:ext uri="{BB962C8B-B14F-4D97-AF65-F5344CB8AC3E}">
        <p14:creationId xmlns:p14="http://schemas.microsoft.com/office/powerpoint/2010/main" val="364650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/>
              <a:t>Given 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?</a:t>
            </a:r>
          </a:p>
          <a:p>
            <a:r>
              <a:rPr lang="en-US" sz="2400" dirty="0"/>
              <a:t>       </a:t>
            </a:r>
            <a:r>
              <a:rPr lang="en-US" sz="2400" i="1" dirty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</a:p>
          <a:p>
            <a:r>
              <a:rPr lang="en-US" sz="2400" dirty="0"/>
              <a:t>       where X is our observed sequence, and l represents our HMM ?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For example, we might want to know if a given protein sequence is a member of a certain protein family.</a:t>
            </a:r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06133" y="4451866"/>
            <a:ext cx="5631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Answer:    Yes.  Use the </a:t>
            </a:r>
            <a:r>
              <a:rPr lang="en-US" sz="2400" b="1" i="1" dirty="0">
                <a:solidFill>
                  <a:srgbClr val="FF0000"/>
                </a:solidFill>
              </a:rPr>
              <a:t>forward algorithm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	We’ll see this shortly.</a:t>
            </a:r>
          </a:p>
        </p:txBody>
      </p:sp>
    </p:spTree>
    <p:extLst>
      <p:ext uri="{BB962C8B-B14F-4D97-AF65-F5344CB8AC3E}">
        <p14:creationId xmlns:p14="http://schemas.microsoft.com/office/powerpoint/2010/main" val="1993209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/>
              <a:t>Given a model, what is the </a:t>
            </a:r>
            <a:r>
              <a:rPr lang="en-US" sz="2400" b="1" u="sng" dirty="0"/>
              <a:t>most likely sequence</a:t>
            </a:r>
            <a:r>
              <a:rPr lang="en-US" sz="2400" b="1" dirty="0"/>
              <a:t> of observations?  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400" dirty="0"/>
          </a:p>
          <a:p>
            <a:r>
              <a:rPr lang="en-US" sz="2400" dirty="0"/>
              <a:t>For example, after having trained an HMM to recognize a type of protein domain, what amino acid sequence best embodies that domain? 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38200" y="35052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Answer:    Follow the maximum transition and emission probability at each state in the model. This will give the most likely state sequence and observed sequence.</a:t>
            </a:r>
          </a:p>
        </p:txBody>
      </p:sp>
    </p:spTree>
    <p:extLst>
      <p:ext uri="{BB962C8B-B14F-4D97-AF65-F5344CB8AC3E}">
        <p14:creationId xmlns:p14="http://schemas.microsoft.com/office/powerpoint/2010/main" val="86586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/>
              <a:t>How do we train our HMM?</a:t>
            </a:r>
            <a:r>
              <a:rPr lang="en-US" sz="2400" dirty="0"/>
              <a:t>  </a:t>
            </a:r>
          </a:p>
          <a:p>
            <a:r>
              <a:rPr lang="en-US" sz="2400" i="1" dirty="0"/>
              <a:t>       i.e.</a:t>
            </a:r>
            <a:r>
              <a:rPr lang="en-US" sz="2400" dirty="0"/>
              <a:t>, given some training observations, how do we set the </a:t>
            </a:r>
          </a:p>
          <a:p>
            <a:r>
              <a:rPr lang="en-US" sz="2400" dirty="0"/>
              <a:t>       	emission and transition probabilities to maximize P(</a:t>
            </a:r>
            <a:r>
              <a:rPr lang="en-US" sz="2400" dirty="0" err="1"/>
              <a:t>X|l</a:t>
            </a:r>
            <a:r>
              <a:rPr lang="en-US" sz="2400" dirty="0"/>
              <a:t>)?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Answer:    If the state sequence is known for your training set, just directly calculate the transition and emission frequencies.  With sufficient data, these can be used as the probabilities. 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This is what you will do in Problem Set #2.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With insufficient data, probabilities can be estimated from these (e.g., by adding pseudo-counts). 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If the state path is unknown, use the </a:t>
            </a:r>
            <a:r>
              <a:rPr lang="en-US" sz="2400" i="1" dirty="0">
                <a:solidFill>
                  <a:srgbClr val="FF0000"/>
                </a:solidFill>
              </a:rPr>
              <a:t>forward-backward algorithm</a:t>
            </a:r>
            <a:r>
              <a:rPr lang="en-US" sz="2400" dirty="0">
                <a:solidFill>
                  <a:srgbClr val="FF0000"/>
                </a:solidFill>
              </a:rPr>
              <a:t> (also known as the </a:t>
            </a:r>
            <a:r>
              <a:rPr lang="en-US" sz="2400" i="1" dirty="0">
                <a:solidFill>
                  <a:srgbClr val="FF0000"/>
                </a:solidFill>
              </a:rPr>
              <a:t>Baum-Welch algorithm</a:t>
            </a:r>
            <a:r>
              <a:rPr lang="en-US" sz="2400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948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Markov Chains and Hidden Markov Models are important probabilistic models in computational biology</a:t>
            </a:r>
          </a:p>
          <a:p>
            <a:pPr algn="ctr"/>
            <a:endParaRPr lang="en-US" sz="2400" b="1" dirty="0"/>
          </a:p>
          <a:p>
            <a:r>
              <a:rPr lang="en-US" sz="2400" b="1" dirty="0"/>
              <a:t>Some of their applications include: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Finding genes in genomes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Mapping introns, exons, and splice sites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Identifying protein domains &amp; families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Detecting distant sequence homology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Identifying secondary structures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Identifying </a:t>
            </a:r>
            <a:r>
              <a:rPr lang="en-US" sz="2400" dirty="0" err="1"/>
              <a:t>transmembrane</a:t>
            </a:r>
            <a:r>
              <a:rPr lang="en-US" sz="2400" dirty="0"/>
              <a:t> segments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Aligning sequences</a:t>
            </a:r>
          </a:p>
          <a:p>
            <a:pPr lvl="1"/>
            <a:endParaRPr lang="en-US" sz="2400" b="1" dirty="0"/>
          </a:p>
          <a:p>
            <a:r>
              <a:rPr lang="en-US" sz="2400" b="1" dirty="0"/>
              <a:t>&amp; outside biology, they have many uses, including: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Speech, handwriting, and gesture recognition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Tagging parts-of-speech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Language translation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Cryptanalysis	    			and so on….</a:t>
            </a:r>
          </a:p>
        </p:txBody>
      </p:sp>
    </p:spTree>
    <p:extLst>
      <p:ext uri="{BB962C8B-B14F-4D97-AF65-F5344CB8AC3E}">
        <p14:creationId xmlns:p14="http://schemas.microsoft.com/office/powerpoint/2010/main" val="2419613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b="1" dirty="0"/>
              <a:t>How do we choose the best HMM topology from the many possible choices?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Answer:    Good question.  No great answer. 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Often trial-and-error, and understanding the essential features of the system that you are modeling.</a:t>
            </a:r>
          </a:p>
        </p:txBody>
      </p:sp>
    </p:spTree>
    <p:extLst>
      <p:ext uri="{BB962C8B-B14F-4D97-AF65-F5344CB8AC3E}">
        <p14:creationId xmlns:p14="http://schemas.microsoft.com/office/powerpoint/2010/main" val="1525467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0668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Each of these algorithms (the Viterbi, forward, and forward-backward) uses dynamic programming to find an optimal solution.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(just like aligning sequences)</a:t>
            </a:r>
          </a:p>
        </p:txBody>
      </p:sp>
    </p:spTree>
    <p:extLst>
      <p:ext uri="{BB962C8B-B14F-4D97-AF65-F5344CB8AC3E}">
        <p14:creationId xmlns:p14="http://schemas.microsoft.com/office/powerpoint/2010/main" val="308314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inflipMarkovmodel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3048000" cy="249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81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Let’s revisit the </a:t>
            </a:r>
            <a:r>
              <a:rPr lang="en-US" sz="2400" b="1" dirty="0" err="1"/>
              <a:t>CpG</a:t>
            </a:r>
            <a:r>
              <a:rPr lang="en-US" sz="2400" b="1" dirty="0"/>
              <a:t> islands using an HMM: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8918" y="3352800"/>
            <a:ext cx="8530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8 states:       one per nucleotide inside </a:t>
            </a:r>
            <a:r>
              <a:rPr lang="en-US" sz="2400" dirty="0" err="1"/>
              <a:t>CpG</a:t>
            </a:r>
            <a:r>
              <a:rPr lang="en-US" sz="2400" dirty="0"/>
              <a:t> islands (+) and 		             one per nucleotide outside </a:t>
            </a:r>
            <a:r>
              <a:rPr lang="en-US" sz="2400" dirty="0" err="1"/>
              <a:t>CpG</a:t>
            </a:r>
            <a:r>
              <a:rPr lang="en-US" sz="2400" dirty="0"/>
              <a:t> islands (-)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All possible transition probabilities are represented as arrows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This is a particularly simple model: each state emits the nucleotide indicated with probability of 1 and has zero probability of emitting a different nucleotide. </a:t>
            </a:r>
          </a:p>
        </p:txBody>
      </p:sp>
    </p:spTree>
    <p:extLst>
      <p:ext uri="{BB962C8B-B14F-4D97-AF65-F5344CB8AC3E}">
        <p14:creationId xmlns:p14="http://schemas.microsoft.com/office/powerpoint/2010/main" val="623942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2" y="152400"/>
            <a:ext cx="86899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Given a DNA sequence </a:t>
            </a:r>
            <a:r>
              <a:rPr lang="en-US" sz="2800" b="1" i="1" dirty="0"/>
              <a:t>X</a:t>
            </a:r>
            <a:r>
              <a:rPr lang="en-US" sz="2800" b="1" dirty="0"/>
              <a:t> (e.g., CGATCGCG), </a:t>
            </a:r>
          </a:p>
          <a:p>
            <a:r>
              <a:rPr lang="en-US" sz="2800" b="1" dirty="0"/>
              <a:t>how do we find the most probable sequence of states 					(e.g., ----++++)?       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		   </a:t>
            </a:r>
            <a:r>
              <a:rPr lang="en-US" sz="2800" b="1" i="1" dirty="0"/>
              <a:t>The Viterbi algorithm</a:t>
            </a:r>
          </a:p>
          <a:p>
            <a:endParaRPr lang="en-US" sz="2000" b="1" i="1" dirty="0"/>
          </a:p>
          <a:p>
            <a:endParaRPr lang="en-US" sz="2000" b="1" i="1" dirty="0"/>
          </a:p>
          <a:p>
            <a:r>
              <a:rPr lang="en-US" sz="2400" b="1" dirty="0"/>
              <a:t>We want to find the state path that maximizes the probability of observing that sequence from that HMM model.   </a:t>
            </a:r>
          </a:p>
          <a:p>
            <a:endParaRPr lang="en-US" sz="2000" b="1" dirty="0"/>
          </a:p>
          <a:p>
            <a:r>
              <a:rPr lang="en-US" sz="2000" b="1" dirty="0"/>
              <a:t>Viterbi does this recursively using dynamic programming.</a:t>
            </a:r>
          </a:p>
          <a:p>
            <a:endParaRPr lang="en-US" sz="2000" b="1" dirty="0"/>
          </a:p>
          <a:p>
            <a:r>
              <a:rPr lang="en-US" sz="2000" b="1" dirty="0"/>
              <a:t>As with sequence alignment, we’ll construct a path matrix that captures the best score (</a:t>
            </a:r>
            <a:r>
              <a:rPr lang="en-US" sz="2000" b="1" i="1" dirty="0"/>
              <a:t>i.e</a:t>
            </a:r>
            <a:r>
              <a:rPr lang="en-US" sz="2000" b="1" dirty="0"/>
              <a:t>., highest probability) along a single path through the HMM up to each position. We’ll “grow” this matrix using a few simple recursion rule. </a:t>
            </a:r>
          </a:p>
        </p:txBody>
      </p:sp>
    </p:spTree>
    <p:extLst>
      <p:ext uri="{BB962C8B-B14F-4D97-AF65-F5344CB8AC3E}">
        <p14:creationId xmlns:p14="http://schemas.microsoft.com/office/powerpoint/2010/main" val="711694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82" y="1066800"/>
            <a:ext cx="89185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	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  <a:r>
              <a:rPr lang="en-US" dirty="0"/>
              <a:t>(0) = 1, 	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(0)=0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Recursion (</a:t>
            </a:r>
            <a:r>
              <a:rPr lang="en-US" i="1" dirty="0"/>
              <a:t>i</a:t>
            </a:r>
            <a:r>
              <a:rPr lang="en-US" dirty="0"/>
              <a:t>=1 to </a:t>
            </a:r>
            <a:r>
              <a:rPr lang="en-US" i="1" dirty="0"/>
              <a:t>L</a:t>
            </a:r>
            <a:r>
              <a:rPr lang="en-US" dirty="0"/>
              <a:t>):		</a:t>
            </a:r>
            <a:r>
              <a:rPr lang="en-US" i="1" dirty="0" err="1"/>
              <a:t>v</a:t>
            </a:r>
            <a:r>
              <a:rPr lang="en-US" i="1" baseline="-25000" dirty="0" err="1"/>
              <a:t>l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) = </a:t>
            </a:r>
            <a:r>
              <a:rPr lang="en-US" i="1" dirty="0"/>
              <a:t>e</a:t>
            </a:r>
            <a:r>
              <a:rPr lang="en-US" i="1" baseline="-25000" dirty="0"/>
              <a:t>l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)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				</a:t>
            </a:r>
            <a:r>
              <a:rPr lang="en-US" dirty="0" err="1"/>
              <a:t>pointer</a:t>
            </a:r>
            <a:r>
              <a:rPr lang="en-US" i="1" baseline="-25000" dirty="0" err="1"/>
              <a:t>i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Termination:			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p</a:t>
            </a:r>
            <a:r>
              <a:rPr lang="en-US" dirty="0"/>
              <a:t>*) =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            </a:t>
            </a:r>
          </a:p>
          <a:p>
            <a:r>
              <a:rPr lang="en-US" dirty="0"/>
              <a:t>				</a:t>
            </a:r>
            <a:r>
              <a:rPr lang="en-US" i="1" dirty="0" err="1"/>
              <a:t>p</a:t>
            </a:r>
            <a:r>
              <a:rPr lang="en-US" i="1" baseline="-25000" dirty="0" err="1"/>
              <a:t>L</a:t>
            </a:r>
            <a:r>
              <a:rPr lang="en-US" dirty="0"/>
              <a:t>*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rules (stated formally):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2900" y="457200"/>
            <a:ext cx="386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 is an entry in the Viterbi path matrix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32189" y="2975919"/>
            <a:ext cx="278528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2667000"/>
            <a:ext cx="34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 indicates an emission probability</a:t>
            </a:r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6084839" y="3114765"/>
            <a:ext cx="681184" cy="214192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66023" y="2514600"/>
            <a:ext cx="2301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gives the transition probability between previous state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and current state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 flipV="1">
            <a:off x="4117889" y="3882082"/>
            <a:ext cx="495300" cy="479684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3189" y="4038600"/>
            <a:ext cx="399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i.e., </a:t>
            </a:r>
            <a:r>
              <a:rPr lang="en-US" dirty="0">
                <a:solidFill>
                  <a:srgbClr val="FF0000"/>
                </a:solidFill>
              </a:rPr>
              <a:t>draw the pointer back to the entry that gave rise to the current best score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94240" y="2318266"/>
            <a:ext cx="87360" cy="99266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4400" y="1671935"/>
            <a:ext cx="346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the best score among the alternatives at this position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>
                <a:solidFill>
                  <a:srgbClr val="FF0000"/>
                </a:solidFill>
              </a:rPr>
              <a:t>We then multiply that score times the emission probability for the current character.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08389" y="2462007"/>
            <a:ext cx="416011" cy="81459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3000" y="2133600"/>
            <a:ext cx="33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indicates an observed character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70118" y="3647673"/>
            <a:ext cx="0" cy="23440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5361" y="3853934"/>
            <a:ext cx="263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 </a:t>
            </a:r>
            <a:r>
              <a:rPr lang="en-US" dirty="0">
                <a:solidFill>
                  <a:srgbClr val="FF0000"/>
                </a:solidFill>
              </a:rPr>
              <a:t>indicates our position in the sequence</a:t>
            </a:r>
          </a:p>
        </p:txBody>
      </p:sp>
    </p:spTree>
    <p:extLst>
      <p:ext uri="{BB962C8B-B14F-4D97-AF65-F5344CB8AC3E}">
        <p14:creationId xmlns:p14="http://schemas.microsoft.com/office/powerpoint/2010/main" val="35843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7" grpId="0"/>
      <p:bldP spid="25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GC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295400"/>
            <a:ext cx="3575050" cy="39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 Initialize the path matrix.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95800" y="685800"/>
            <a:ext cx="914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383921"/>
            <a:ext cx="334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Observed DNA sequence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6864" y="1671246"/>
            <a:ext cx="322224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840249"/>
            <a:ext cx="122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Possible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82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GC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7" y="1311628"/>
            <a:ext cx="4766733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7116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 Calculate the elements of the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k</a:t>
            </a:r>
            <a:r>
              <a:rPr lang="en-US" sz="2400" dirty="0"/>
              <a:t> matrix for </a:t>
            </a:r>
            <a:r>
              <a:rPr lang="en-US" sz="2400" i="1" dirty="0"/>
              <a:t>i</a:t>
            </a:r>
            <a:r>
              <a:rPr lang="en-US" sz="2400" dirty="0"/>
              <a:t> = 1.</a:t>
            </a:r>
          </a:p>
          <a:p>
            <a:r>
              <a:rPr lang="en-US" sz="2400" dirty="0"/>
              <a:t>		Then keep going for </a:t>
            </a:r>
            <a:r>
              <a:rPr lang="en-US" sz="2400" i="1" dirty="0"/>
              <a:t>i</a:t>
            </a:r>
            <a:r>
              <a:rPr lang="en-US" sz="2400" dirty="0"/>
              <a:t> = 2, etc..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096000"/>
            <a:ext cx="813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example, the score </a:t>
            </a:r>
            <a:r>
              <a:rPr lang="en-US" i="1" dirty="0" err="1"/>
              <a:t>v</a:t>
            </a:r>
            <a:r>
              <a:rPr lang="en-US" baseline="-25000" dirty="0" err="1"/>
              <a:t>C</a:t>
            </a:r>
            <a:r>
              <a:rPr lang="en-US" baseline="-25000" dirty="0"/>
              <a:t>+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=1)  =  1 *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dirty="0"/>
              <a:t>{1*1/8, 0*</a:t>
            </a:r>
            <a:r>
              <a:rPr lang="en-US" i="1" dirty="0" err="1"/>
              <a:t>a</a:t>
            </a:r>
            <a:r>
              <a:rPr lang="en-US" baseline="-25000" dirty="0" err="1"/>
              <a:t>A</a:t>
            </a:r>
            <a:r>
              <a:rPr lang="en-US" baseline="-25000" dirty="0"/>
              <a:t>+,C+</a:t>
            </a:r>
            <a:r>
              <a:rPr lang="en-US" dirty="0"/>
              <a:t>, 0*</a:t>
            </a:r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baseline="-25000" dirty="0"/>
              <a:t>+,C+</a:t>
            </a:r>
            <a:r>
              <a:rPr lang="en-US" dirty="0"/>
              <a:t>, ..., 0*</a:t>
            </a:r>
            <a:r>
              <a:rPr lang="en-US" i="1" dirty="0" err="1"/>
              <a:t>a</a:t>
            </a:r>
            <a:r>
              <a:rPr lang="en-US" baseline="-25000" dirty="0" err="1"/>
              <a:t>T</a:t>
            </a:r>
            <a:r>
              <a:rPr lang="en-US" baseline="-25000" dirty="0"/>
              <a:t>-,C+</a:t>
            </a:r>
            <a:r>
              <a:rPr lang="en-US" dirty="0"/>
              <a:t>} = 1/8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543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73953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4252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3:  Keep going for </a:t>
            </a:r>
            <a:r>
              <a:rPr lang="en-US" sz="2400" i="1" dirty="0"/>
              <a:t>i</a:t>
            </a:r>
            <a:r>
              <a:rPr lang="en-US" sz="2400" dirty="0"/>
              <a:t> = 2, etc..</a:t>
            </a:r>
          </a:p>
        </p:txBody>
      </p:sp>
    </p:spTree>
    <p:extLst>
      <p:ext uri="{BB962C8B-B14F-4D97-AF65-F5344CB8AC3E}">
        <p14:creationId xmlns:p14="http://schemas.microsoft.com/office/powerpoint/2010/main" val="913296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534" y="-12007"/>
            <a:ext cx="9049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maximum scoring path scores 0.0032.</a:t>
            </a:r>
          </a:p>
          <a:p>
            <a:r>
              <a:rPr lang="en-US" sz="2000" b="1" dirty="0"/>
              <a:t>The most likely state path is found by </a:t>
            </a:r>
            <a:r>
              <a:rPr lang="en-US" sz="2000" b="1" dirty="0" err="1"/>
              <a:t>traceback</a:t>
            </a:r>
            <a:r>
              <a:rPr lang="en-US" sz="2000" b="1" dirty="0"/>
              <a:t> from the 0.0032 to give C+G+C+G+.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211" y="5733365"/>
            <a:ext cx="8918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 a longer sequence, the model would switch back &amp; forth between 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and non-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states appropriately. </a:t>
            </a:r>
          </a:p>
        </p:txBody>
      </p:sp>
      <p:sp>
        <p:nvSpPr>
          <p:cNvPr id="7" name="Oval 6"/>
          <p:cNvSpPr/>
          <p:nvPr/>
        </p:nvSpPr>
        <p:spPr>
          <a:xfrm>
            <a:off x="6833287" y="2778211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0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9" y="0"/>
            <a:ext cx="600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Can this really work?    Here’s a real example.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1021" y="1182469"/>
            <a:ext cx="210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 HMM model of</a:t>
            </a:r>
          </a:p>
          <a:p>
            <a:r>
              <a:rPr lang="en-US" dirty="0"/>
              <a:t>fair and loaded dice: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0600" y="6269048"/>
            <a:ext cx="630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from Durbin </a:t>
            </a:r>
            <a:r>
              <a:rPr lang="en-US" sz="1000" i="1" dirty="0"/>
              <a:t>et 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2724834"/>
            <a:ext cx="6333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Reconstructing which was used when, using the Viterbi algorithm:</a:t>
            </a:r>
          </a:p>
        </p:txBody>
      </p:sp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50CAE9B-F0AD-49C5-A6B7-30E91908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1712" r="3333" b="14519"/>
          <a:stretch/>
        </p:blipFill>
        <p:spPr>
          <a:xfrm>
            <a:off x="1061346" y="3124200"/>
            <a:ext cx="7168254" cy="36300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AE15477-7D07-4F11-9A3A-CC3F56F01AFB}"/>
              </a:ext>
            </a:extLst>
          </p:cNvPr>
          <p:cNvGrpSpPr/>
          <p:nvPr/>
        </p:nvGrpSpPr>
        <p:grpSpPr>
          <a:xfrm>
            <a:off x="2850984" y="609600"/>
            <a:ext cx="3549816" cy="1927995"/>
            <a:chOff x="2698584" y="891405"/>
            <a:chExt cx="3549816" cy="19279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1A7D94-796C-4B8B-8105-8DE6BA212950}"/>
                </a:ext>
              </a:extLst>
            </p:cNvPr>
            <p:cNvSpPr txBox="1"/>
            <p:nvPr/>
          </p:nvSpPr>
          <p:spPr>
            <a:xfrm>
              <a:off x="3394502" y="1122207"/>
              <a:ext cx="665567" cy="138499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1:  1/6</a:t>
              </a:r>
            </a:p>
            <a:p>
              <a:r>
                <a:rPr lang="en-US" sz="1400" b="1" dirty="0"/>
                <a:t>2:  1/6</a:t>
              </a:r>
            </a:p>
            <a:p>
              <a:r>
                <a:rPr lang="en-US" sz="1400" b="1" dirty="0"/>
                <a:t>3:  1/6</a:t>
              </a:r>
            </a:p>
            <a:p>
              <a:r>
                <a:rPr lang="en-US" sz="1400" b="1" dirty="0"/>
                <a:t>4:  1/6</a:t>
              </a:r>
            </a:p>
            <a:p>
              <a:r>
                <a:rPr lang="en-US" sz="1400" b="1" dirty="0"/>
                <a:t>5:  1/6</a:t>
              </a:r>
            </a:p>
            <a:p>
              <a:r>
                <a:rPr lang="en-US" sz="1400" b="1" dirty="0"/>
                <a:t>6:  1/6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EE9C46-6379-423B-8C26-58692DE9B0EB}"/>
                </a:ext>
              </a:extLst>
            </p:cNvPr>
            <p:cNvSpPr txBox="1"/>
            <p:nvPr/>
          </p:nvSpPr>
          <p:spPr>
            <a:xfrm>
              <a:off x="3459359" y="2450068"/>
              <a:ext cx="53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Fair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45FD4-072E-4655-8E54-48EBB61E0EE8}"/>
                </a:ext>
              </a:extLst>
            </p:cNvPr>
            <p:cNvSpPr txBox="1"/>
            <p:nvPr/>
          </p:nvSpPr>
          <p:spPr>
            <a:xfrm>
              <a:off x="4861046" y="1120005"/>
              <a:ext cx="756938" cy="138499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1:  1/10</a:t>
              </a:r>
            </a:p>
            <a:p>
              <a:r>
                <a:rPr lang="en-US" sz="1400" b="1" dirty="0"/>
                <a:t>2:  1/10</a:t>
              </a:r>
            </a:p>
            <a:p>
              <a:r>
                <a:rPr lang="en-US" sz="1400" b="1" dirty="0"/>
                <a:t>3:  1/10</a:t>
              </a:r>
            </a:p>
            <a:p>
              <a:r>
                <a:rPr lang="en-US" sz="1400" b="1" dirty="0"/>
                <a:t>4:  1/10</a:t>
              </a:r>
            </a:p>
            <a:p>
              <a:r>
                <a:rPr lang="en-US" sz="1400" b="1" dirty="0"/>
                <a:t>5:  1/10</a:t>
              </a:r>
            </a:p>
            <a:p>
              <a:r>
                <a:rPr lang="en-US" sz="1400" b="1" dirty="0"/>
                <a:t>6:    1/2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196422-CD40-4729-8AED-4A375633CE75}"/>
                </a:ext>
              </a:extLst>
            </p:cNvPr>
            <p:cNvSpPr txBox="1"/>
            <p:nvPr/>
          </p:nvSpPr>
          <p:spPr>
            <a:xfrm>
              <a:off x="4798529" y="2447866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Loaded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A66683-620F-46BC-A3F1-B8B89D743308}"/>
                </a:ext>
              </a:extLst>
            </p:cNvPr>
            <p:cNvSpPr/>
            <p:nvPr/>
          </p:nvSpPr>
          <p:spPr>
            <a:xfrm>
              <a:off x="4064223" y="1529912"/>
              <a:ext cx="796954" cy="168160"/>
            </a:xfrm>
            <a:custGeom>
              <a:avLst/>
              <a:gdLst>
                <a:gd name="connsiteX0" fmla="*/ 0 w 796954"/>
                <a:gd name="connsiteY0" fmla="*/ 153937 h 153937"/>
                <a:gd name="connsiteX1" fmla="*/ 151002 w 796954"/>
                <a:gd name="connsiteY1" fmla="*/ 53269 h 153937"/>
                <a:gd name="connsiteX2" fmla="*/ 570451 w 796954"/>
                <a:gd name="connsiteY2" fmla="*/ 2935 h 153937"/>
                <a:gd name="connsiteX3" fmla="*/ 796954 w 796954"/>
                <a:gd name="connsiteY3" fmla="*/ 137159 h 153937"/>
                <a:gd name="connsiteX0" fmla="*/ 0 w 796954"/>
                <a:gd name="connsiteY0" fmla="*/ 161972 h 161972"/>
                <a:gd name="connsiteX1" fmla="*/ 151002 w 796954"/>
                <a:gd name="connsiteY1" fmla="*/ 61304 h 161972"/>
                <a:gd name="connsiteX2" fmla="*/ 419450 w 796954"/>
                <a:gd name="connsiteY2" fmla="*/ 2581 h 161972"/>
                <a:gd name="connsiteX3" fmla="*/ 796954 w 796954"/>
                <a:gd name="connsiteY3" fmla="*/ 145194 h 161972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62910 h 162910"/>
                <a:gd name="connsiteX1" fmla="*/ 419450 w 796954"/>
                <a:gd name="connsiteY1" fmla="*/ 3519 h 162910"/>
                <a:gd name="connsiteX2" fmla="*/ 796954 w 796954"/>
                <a:gd name="connsiteY2" fmla="*/ 146132 h 162910"/>
                <a:gd name="connsiteX0" fmla="*/ 0 w 796954"/>
                <a:gd name="connsiteY0" fmla="*/ 162910 h 162910"/>
                <a:gd name="connsiteX1" fmla="*/ 419450 w 796954"/>
                <a:gd name="connsiteY1" fmla="*/ 3519 h 162910"/>
                <a:gd name="connsiteX2" fmla="*/ 796954 w 796954"/>
                <a:gd name="connsiteY2" fmla="*/ 146132 h 162910"/>
                <a:gd name="connsiteX0" fmla="*/ 0 w 796954"/>
                <a:gd name="connsiteY0" fmla="*/ 172707 h 172707"/>
                <a:gd name="connsiteX1" fmla="*/ 419450 w 796954"/>
                <a:gd name="connsiteY1" fmla="*/ 13316 h 172707"/>
                <a:gd name="connsiteX2" fmla="*/ 796954 w 796954"/>
                <a:gd name="connsiteY2" fmla="*/ 155929 h 172707"/>
                <a:gd name="connsiteX0" fmla="*/ 0 w 796954"/>
                <a:gd name="connsiteY0" fmla="*/ 161587 h 161587"/>
                <a:gd name="connsiteX1" fmla="*/ 419450 w 796954"/>
                <a:gd name="connsiteY1" fmla="*/ 2196 h 161587"/>
                <a:gd name="connsiteX2" fmla="*/ 796954 w 796954"/>
                <a:gd name="connsiteY2" fmla="*/ 144809 h 161587"/>
                <a:gd name="connsiteX0" fmla="*/ 0 w 796954"/>
                <a:gd name="connsiteY0" fmla="*/ 161488 h 161488"/>
                <a:gd name="connsiteX1" fmla="*/ 419450 w 796954"/>
                <a:gd name="connsiteY1" fmla="*/ 2097 h 161488"/>
                <a:gd name="connsiteX2" fmla="*/ 796954 w 796954"/>
                <a:gd name="connsiteY2" fmla="*/ 144710 h 161488"/>
                <a:gd name="connsiteX0" fmla="*/ 0 w 796954"/>
                <a:gd name="connsiteY0" fmla="*/ 169663 h 169663"/>
                <a:gd name="connsiteX1" fmla="*/ 402672 w 796954"/>
                <a:gd name="connsiteY1" fmla="*/ 1883 h 169663"/>
                <a:gd name="connsiteX2" fmla="*/ 796954 w 796954"/>
                <a:gd name="connsiteY2" fmla="*/ 152885 h 169663"/>
                <a:gd name="connsiteX0" fmla="*/ 0 w 796954"/>
                <a:gd name="connsiteY0" fmla="*/ 168160 h 168160"/>
                <a:gd name="connsiteX1" fmla="*/ 402672 w 796954"/>
                <a:gd name="connsiteY1" fmla="*/ 380 h 168160"/>
                <a:gd name="connsiteX2" fmla="*/ 796954 w 796954"/>
                <a:gd name="connsiteY2" fmla="*/ 151382 h 1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954" h="168160">
                  <a:moveTo>
                    <a:pt x="0" y="168160"/>
                  </a:moveTo>
                  <a:cubicBezTo>
                    <a:pt x="129330" y="51064"/>
                    <a:pt x="278235" y="-5213"/>
                    <a:pt x="402672" y="380"/>
                  </a:cubicBezTo>
                  <a:cubicBezTo>
                    <a:pt x="527109" y="5973"/>
                    <a:pt x="645253" y="49316"/>
                    <a:pt x="796954" y="15138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44FCD5A-7D83-4F96-8D55-9925AEBC8FD2}"/>
                </a:ext>
              </a:extLst>
            </p:cNvPr>
            <p:cNvSpPr/>
            <p:nvPr/>
          </p:nvSpPr>
          <p:spPr>
            <a:xfrm rot="10800000">
              <a:off x="4059938" y="1834713"/>
              <a:ext cx="796954" cy="168160"/>
            </a:xfrm>
            <a:custGeom>
              <a:avLst/>
              <a:gdLst>
                <a:gd name="connsiteX0" fmla="*/ 0 w 796954"/>
                <a:gd name="connsiteY0" fmla="*/ 153937 h 153937"/>
                <a:gd name="connsiteX1" fmla="*/ 151002 w 796954"/>
                <a:gd name="connsiteY1" fmla="*/ 53269 h 153937"/>
                <a:gd name="connsiteX2" fmla="*/ 570451 w 796954"/>
                <a:gd name="connsiteY2" fmla="*/ 2935 h 153937"/>
                <a:gd name="connsiteX3" fmla="*/ 796954 w 796954"/>
                <a:gd name="connsiteY3" fmla="*/ 137159 h 153937"/>
                <a:gd name="connsiteX0" fmla="*/ 0 w 796954"/>
                <a:gd name="connsiteY0" fmla="*/ 161972 h 161972"/>
                <a:gd name="connsiteX1" fmla="*/ 151002 w 796954"/>
                <a:gd name="connsiteY1" fmla="*/ 61304 h 161972"/>
                <a:gd name="connsiteX2" fmla="*/ 419450 w 796954"/>
                <a:gd name="connsiteY2" fmla="*/ 2581 h 161972"/>
                <a:gd name="connsiteX3" fmla="*/ 796954 w 796954"/>
                <a:gd name="connsiteY3" fmla="*/ 145194 h 161972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62910 h 162910"/>
                <a:gd name="connsiteX1" fmla="*/ 419450 w 796954"/>
                <a:gd name="connsiteY1" fmla="*/ 3519 h 162910"/>
                <a:gd name="connsiteX2" fmla="*/ 796954 w 796954"/>
                <a:gd name="connsiteY2" fmla="*/ 146132 h 162910"/>
                <a:gd name="connsiteX0" fmla="*/ 0 w 796954"/>
                <a:gd name="connsiteY0" fmla="*/ 162910 h 162910"/>
                <a:gd name="connsiteX1" fmla="*/ 419450 w 796954"/>
                <a:gd name="connsiteY1" fmla="*/ 3519 h 162910"/>
                <a:gd name="connsiteX2" fmla="*/ 796954 w 796954"/>
                <a:gd name="connsiteY2" fmla="*/ 146132 h 162910"/>
                <a:gd name="connsiteX0" fmla="*/ 0 w 796954"/>
                <a:gd name="connsiteY0" fmla="*/ 172707 h 172707"/>
                <a:gd name="connsiteX1" fmla="*/ 419450 w 796954"/>
                <a:gd name="connsiteY1" fmla="*/ 13316 h 172707"/>
                <a:gd name="connsiteX2" fmla="*/ 796954 w 796954"/>
                <a:gd name="connsiteY2" fmla="*/ 155929 h 172707"/>
                <a:gd name="connsiteX0" fmla="*/ 0 w 796954"/>
                <a:gd name="connsiteY0" fmla="*/ 161587 h 161587"/>
                <a:gd name="connsiteX1" fmla="*/ 419450 w 796954"/>
                <a:gd name="connsiteY1" fmla="*/ 2196 h 161587"/>
                <a:gd name="connsiteX2" fmla="*/ 796954 w 796954"/>
                <a:gd name="connsiteY2" fmla="*/ 144809 h 161587"/>
                <a:gd name="connsiteX0" fmla="*/ 0 w 796954"/>
                <a:gd name="connsiteY0" fmla="*/ 161488 h 161488"/>
                <a:gd name="connsiteX1" fmla="*/ 419450 w 796954"/>
                <a:gd name="connsiteY1" fmla="*/ 2097 h 161488"/>
                <a:gd name="connsiteX2" fmla="*/ 796954 w 796954"/>
                <a:gd name="connsiteY2" fmla="*/ 144710 h 161488"/>
                <a:gd name="connsiteX0" fmla="*/ 0 w 796954"/>
                <a:gd name="connsiteY0" fmla="*/ 169663 h 169663"/>
                <a:gd name="connsiteX1" fmla="*/ 402672 w 796954"/>
                <a:gd name="connsiteY1" fmla="*/ 1883 h 169663"/>
                <a:gd name="connsiteX2" fmla="*/ 796954 w 796954"/>
                <a:gd name="connsiteY2" fmla="*/ 152885 h 169663"/>
                <a:gd name="connsiteX0" fmla="*/ 0 w 796954"/>
                <a:gd name="connsiteY0" fmla="*/ 168160 h 168160"/>
                <a:gd name="connsiteX1" fmla="*/ 402672 w 796954"/>
                <a:gd name="connsiteY1" fmla="*/ 380 h 168160"/>
                <a:gd name="connsiteX2" fmla="*/ 796954 w 796954"/>
                <a:gd name="connsiteY2" fmla="*/ 151382 h 1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954" h="168160">
                  <a:moveTo>
                    <a:pt x="0" y="168160"/>
                  </a:moveTo>
                  <a:cubicBezTo>
                    <a:pt x="129330" y="51064"/>
                    <a:pt x="278235" y="-5213"/>
                    <a:pt x="402672" y="380"/>
                  </a:cubicBezTo>
                  <a:cubicBezTo>
                    <a:pt x="527109" y="5973"/>
                    <a:pt x="645253" y="49316"/>
                    <a:pt x="796954" y="15138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DCDF75-5ADC-4D42-A922-48A488BF6817}"/>
                </a:ext>
              </a:extLst>
            </p:cNvPr>
            <p:cNvSpPr txBox="1"/>
            <p:nvPr/>
          </p:nvSpPr>
          <p:spPr>
            <a:xfrm>
              <a:off x="4255122" y="1967287"/>
              <a:ext cx="415498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0.1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581E6C-4D4E-44B3-99D8-AC246DAD2F18}"/>
                </a:ext>
              </a:extLst>
            </p:cNvPr>
            <p:cNvSpPr txBox="1"/>
            <p:nvPr/>
          </p:nvSpPr>
          <p:spPr>
            <a:xfrm>
              <a:off x="4204979" y="1246917"/>
              <a:ext cx="506870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0.05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C9A43EC-9615-4D13-9C20-BDF5FF60A9B0}"/>
                </a:ext>
              </a:extLst>
            </p:cNvPr>
            <p:cNvSpPr/>
            <p:nvPr/>
          </p:nvSpPr>
          <p:spPr>
            <a:xfrm>
              <a:off x="3165903" y="891405"/>
              <a:ext cx="457424" cy="457327"/>
            </a:xfrm>
            <a:custGeom>
              <a:avLst/>
              <a:gdLst>
                <a:gd name="connsiteX0" fmla="*/ 0 w 457200"/>
                <a:gd name="connsiteY0" fmla="*/ 228600 h 457200"/>
                <a:gd name="connsiteX1" fmla="*/ 228600 w 457200"/>
                <a:gd name="connsiteY1" fmla="*/ 0 h 457200"/>
                <a:gd name="connsiteX2" fmla="*/ 457200 w 457200"/>
                <a:gd name="connsiteY2" fmla="*/ 228600 h 457200"/>
                <a:gd name="connsiteX3" fmla="*/ 228600 w 457200"/>
                <a:gd name="connsiteY3" fmla="*/ 457200 h 457200"/>
                <a:gd name="connsiteX4" fmla="*/ 0 w 457200"/>
                <a:gd name="connsiteY4" fmla="*/ 228600 h 457200"/>
                <a:gd name="connsiteX0" fmla="*/ 0 w 465036"/>
                <a:gd name="connsiteY0" fmla="*/ 228600 h 463854"/>
                <a:gd name="connsiteX1" fmla="*/ 228600 w 465036"/>
                <a:gd name="connsiteY1" fmla="*/ 0 h 463854"/>
                <a:gd name="connsiteX2" fmla="*/ 457200 w 465036"/>
                <a:gd name="connsiteY2" fmla="*/ 228600 h 463854"/>
                <a:gd name="connsiteX3" fmla="*/ 394982 w 465036"/>
                <a:gd name="connsiteY3" fmla="*/ 387217 h 463854"/>
                <a:gd name="connsiteX4" fmla="*/ 228600 w 465036"/>
                <a:gd name="connsiteY4" fmla="*/ 457200 h 463854"/>
                <a:gd name="connsiteX5" fmla="*/ 0 w 465036"/>
                <a:gd name="connsiteY5" fmla="*/ 228600 h 463854"/>
                <a:gd name="connsiteX0" fmla="*/ 0 w 465036"/>
                <a:gd name="connsiteY0" fmla="*/ 228600 h 516739"/>
                <a:gd name="connsiteX1" fmla="*/ 228600 w 465036"/>
                <a:gd name="connsiteY1" fmla="*/ 0 h 516739"/>
                <a:gd name="connsiteX2" fmla="*/ 457200 w 465036"/>
                <a:gd name="connsiteY2" fmla="*/ 228600 h 516739"/>
                <a:gd name="connsiteX3" fmla="*/ 394982 w 465036"/>
                <a:gd name="connsiteY3" fmla="*/ 387217 h 516739"/>
                <a:gd name="connsiteX4" fmla="*/ 228600 w 465036"/>
                <a:gd name="connsiteY4" fmla="*/ 457200 h 516739"/>
                <a:gd name="connsiteX5" fmla="*/ 0 w 465036"/>
                <a:gd name="connsiteY5" fmla="*/ 228600 h 516739"/>
                <a:gd name="connsiteX0" fmla="*/ 0 w 546795"/>
                <a:gd name="connsiteY0" fmla="*/ 228600 h 527626"/>
                <a:gd name="connsiteX1" fmla="*/ 228600 w 546795"/>
                <a:gd name="connsiteY1" fmla="*/ 0 h 527626"/>
                <a:gd name="connsiteX2" fmla="*/ 457200 w 546795"/>
                <a:gd name="connsiteY2" fmla="*/ 228600 h 527626"/>
                <a:gd name="connsiteX3" fmla="*/ 537594 w 546795"/>
                <a:gd name="connsiteY3" fmla="*/ 403995 h 527626"/>
                <a:gd name="connsiteX4" fmla="*/ 228600 w 546795"/>
                <a:gd name="connsiteY4" fmla="*/ 457200 h 527626"/>
                <a:gd name="connsiteX5" fmla="*/ 0 w 546795"/>
                <a:gd name="connsiteY5" fmla="*/ 228600 h 527626"/>
                <a:gd name="connsiteX0" fmla="*/ 228600 w 629034"/>
                <a:gd name="connsiteY0" fmla="*/ 457200 h 495435"/>
                <a:gd name="connsiteX1" fmla="*/ 0 w 629034"/>
                <a:gd name="connsiteY1" fmla="*/ 228600 h 495435"/>
                <a:gd name="connsiteX2" fmla="*/ 228600 w 629034"/>
                <a:gd name="connsiteY2" fmla="*/ 0 h 495435"/>
                <a:gd name="connsiteX3" fmla="*/ 457200 w 629034"/>
                <a:gd name="connsiteY3" fmla="*/ 228600 h 495435"/>
                <a:gd name="connsiteX4" fmla="*/ 629034 w 629034"/>
                <a:gd name="connsiteY4" fmla="*/ 495435 h 495435"/>
                <a:gd name="connsiteX0" fmla="*/ 228600 w 457200"/>
                <a:gd name="connsiteY0" fmla="*/ 457200 h 457200"/>
                <a:gd name="connsiteX1" fmla="*/ 0 w 457200"/>
                <a:gd name="connsiteY1" fmla="*/ 228600 h 457200"/>
                <a:gd name="connsiteX2" fmla="*/ 228600 w 457200"/>
                <a:gd name="connsiteY2" fmla="*/ 0 h 457200"/>
                <a:gd name="connsiteX3" fmla="*/ 457200 w 457200"/>
                <a:gd name="connsiteY3" fmla="*/ 228600 h 457200"/>
                <a:gd name="connsiteX0" fmla="*/ 228600 w 457424"/>
                <a:gd name="connsiteY0" fmla="*/ 457200 h 457200"/>
                <a:gd name="connsiteX1" fmla="*/ 0 w 457424"/>
                <a:gd name="connsiteY1" fmla="*/ 228600 h 457200"/>
                <a:gd name="connsiteX2" fmla="*/ 228600 w 457424"/>
                <a:gd name="connsiteY2" fmla="*/ 0 h 457200"/>
                <a:gd name="connsiteX3" fmla="*/ 457200 w 457424"/>
                <a:gd name="connsiteY3" fmla="*/ 228600 h 457200"/>
                <a:gd name="connsiteX0" fmla="*/ 228600 w 457424"/>
                <a:gd name="connsiteY0" fmla="*/ 457200 h 457327"/>
                <a:gd name="connsiteX1" fmla="*/ 0 w 457424"/>
                <a:gd name="connsiteY1" fmla="*/ 228600 h 457327"/>
                <a:gd name="connsiteX2" fmla="*/ 228600 w 457424"/>
                <a:gd name="connsiteY2" fmla="*/ 0 h 457327"/>
                <a:gd name="connsiteX3" fmla="*/ 457200 w 457424"/>
                <a:gd name="connsiteY3" fmla="*/ 228600 h 45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424" h="457327">
                  <a:moveTo>
                    <a:pt x="228600" y="457200"/>
                  </a:moveTo>
                  <a:cubicBezTo>
                    <a:pt x="113834" y="461524"/>
                    <a:pt x="0" y="354852"/>
                    <a:pt x="0" y="228600"/>
                  </a:cubicBezTo>
                  <a:cubicBezTo>
                    <a:pt x="0" y="102348"/>
                    <a:pt x="102348" y="0"/>
                    <a:pt x="228600" y="0"/>
                  </a:cubicBezTo>
                  <a:cubicBezTo>
                    <a:pt x="354852" y="0"/>
                    <a:pt x="463026" y="138897"/>
                    <a:pt x="457200" y="22860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0D4A68-53CD-48ED-98A3-EE009ABDB888}"/>
                </a:ext>
              </a:extLst>
            </p:cNvPr>
            <p:cNvSpPr txBox="1"/>
            <p:nvPr/>
          </p:nvSpPr>
          <p:spPr>
            <a:xfrm>
              <a:off x="2698584" y="939140"/>
              <a:ext cx="506870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0.95</a:t>
              </a:r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BF6704C5-22AC-4EB6-95A8-F1E69C516810}"/>
                </a:ext>
              </a:extLst>
            </p:cNvPr>
            <p:cNvSpPr/>
            <p:nvPr/>
          </p:nvSpPr>
          <p:spPr>
            <a:xfrm flipH="1">
              <a:off x="5375702" y="891405"/>
              <a:ext cx="457424" cy="457327"/>
            </a:xfrm>
            <a:custGeom>
              <a:avLst/>
              <a:gdLst>
                <a:gd name="connsiteX0" fmla="*/ 0 w 457200"/>
                <a:gd name="connsiteY0" fmla="*/ 228600 h 457200"/>
                <a:gd name="connsiteX1" fmla="*/ 228600 w 457200"/>
                <a:gd name="connsiteY1" fmla="*/ 0 h 457200"/>
                <a:gd name="connsiteX2" fmla="*/ 457200 w 457200"/>
                <a:gd name="connsiteY2" fmla="*/ 228600 h 457200"/>
                <a:gd name="connsiteX3" fmla="*/ 228600 w 457200"/>
                <a:gd name="connsiteY3" fmla="*/ 457200 h 457200"/>
                <a:gd name="connsiteX4" fmla="*/ 0 w 457200"/>
                <a:gd name="connsiteY4" fmla="*/ 228600 h 457200"/>
                <a:gd name="connsiteX0" fmla="*/ 0 w 465036"/>
                <a:gd name="connsiteY0" fmla="*/ 228600 h 463854"/>
                <a:gd name="connsiteX1" fmla="*/ 228600 w 465036"/>
                <a:gd name="connsiteY1" fmla="*/ 0 h 463854"/>
                <a:gd name="connsiteX2" fmla="*/ 457200 w 465036"/>
                <a:gd name="connsiteY2" fmla="*/ 228600 h 463854"/>
                <a:gd name="connsiteX3" fmla="*/ 394982 w 465036"/>
                <a:gd name="connsiteY3" fmla="*/ 387217 h 463854"/>
                <a:gd name="connsiteX4" fmla="*/ 228600 w 465036"/>
                <a:gd name="connsiteY4" fmla="*/ 457200 h 463854"/>
                <a:gd name="connsiteX5" fmla="*/ 0 w 465036"/>
                <a:gd name="connsiteY5" fmla="*/ 228600 h 463854"/>
                <a:gd name="connsiteX0" fmla="*/ 0 w 465036"/>
                <a:gd name="connsiteY0" fmla="*/ 228600 h 516739"/>
                <a:gd name="connsiteX1" fmla="*/ 228600 w 465036"/>
                <a:gd name="connsiteY1" fmla="*/ 0 h 516739"/>
                <a:gd name="connsiteX2" fmla="*/ 457200 w 465036"/>
                <a:gd name="connsiteY2" fmla="*/ 228600 h 516739"/>
                <a:gd name="connsiteX3" fmla="*/ 394982 w 465036"/>
                <a:gd name="connsiteY3" fmla="*/ 387217 h 516739"/>
                <a:gd name="connsiteX4" fmla="*/ 228600 w 465036"/>
                <a:gd name="connsiteY4" fmla="*/ 457200 h 516739"/>
                <a:gd name="connsiteX5" fmla="*/ 0 w 465036"/>
                <a:gd name="connsiteY5" fmla="*/ 228600 h 516739"/>
                <a:gd name="connsiteX0" fmla="*/ 0 w 546795"/>
                <a:gd name="connsiteY0" fmla="*/ 228600 h 527626"/>
                <a:gd name="connsiteX1" fmla="*/ 228600 w 546795"/>
                <a:gd name="connsiteY1" fmla="*/ 0 h 527626"/>
                <a:gd name="connsiteX2" fmla="*/ 457200 w 546795"/>
                <a:gd name="connsiteY2" fmla="*/ 228600 h 527626"/>
                <a:gd name="connsiteX3" fmla="*/ 537594 w 546795"/>
                <a:gd name="connsiteY3" fmla="*/ 403995 h 527626"/>
                <a:gd name="connsiteX4" fmla="*/ 228600 w 546795"/>
                <a:gd name="connsiteY4" fmla="*/ 457200 h 527626"/>
                <a:gd name="connsiteX5" fmla="*/ 0 w 546795"/>
                <a:gd name="connsiteY5" fmla="*/ 228600 h 527626"/>
                <a:gd name="connsiteX0" fmla="*/ 228600 w 629034"/>
                <a:gd name="connsiteY0" fmla="*/ 457200 h 495435"/>
                <a:gd name="connsiteX1" fmla="*/ 0 w 629034"/>
                <a:gd name="connsiteY1" fmla="*/ 228600 h 495435"/>
                <a:gd name="connsiteX2" fmla="*/ 228600 w 629034"/>
                <a:gd name="connsiteY2" fmla="*/ 0 h 495435"/>
                <a:gd name="connsiteX3" fmla="*/ 457200 w 629034"/>
                <a:gd name="connsiteY3" fmla="*/ 228600 h 495435"/>
                <a:gd name="connsiteX4" fmla="*/ 629034 w 629034"/>
                <a:gd name="connsiteY4" fmla="*/ 495435 h 495435"/>
                <a:gd name="connsiteX0" fmla="*/ 228600 w 457200"/>
                <a:gd name="connsiteY0" fmla="*/ 457200 h 457200"/>
                <a:gd name="connsiteX1" fmla="*/ 0 w 457200"/>
                <a:gd name="connsiteY1" fmla="*/ 228600 h 457200"/>
                <a:gd name="connsiteX2" fmla="*/ 228600 w 457200"/>
                <a:gd name="connsiteY2" fmla="*/ 0 h 457200"/>
                <a:gd name="connsiteX3" fmla="*/ 457200 w 457200"/>
                <a:gd name="connsiteY3" fmla="*/ 228600 h 457200"/>
                <a:gd name="connsiteX0" fmla="*/ 228600 w 457424"/>
                <a:gd name="connsiteY0" fmla="*/ 457200 h 457200"/>
                <a:gd name="connsiteX1" fmla="*/ 0 w 457424"/>
                <a:gd name="connsiteY1" fmla="*/ 228600 h 457200"/>
                <a:gd name="connsiteX2" fmla="*/ 228600 w 457424"/>
                <a:gd name="connsiteY2" fmla="*/ 0 h 457200"/>
                <a:gd name="connsiteX3" fmla="*/ 457200 w 457424"/>
                <a:gd name="connsiteY3" fmla="*/ 228600 h 457200"/>
                <a:gd name="connsiteX0" fmla="*/ 228600 w 457424"/>
                <a:gd name="connsiteY0" fmla="*/ 457200 h 457327"/>
                <a:gd name="connsiteX1" fmla="*/ 0 w 457424"/>
                <a:gd name="connsiteY1" fmla="*/ 228600 h 457327"/>
                <a:gd name="connsiteX2" fmla="*/ 228600 w 457424"/>
                <a:gd name="connsiteY2" fmla="*/ 0 h 457327"/>
                <a:gd name="connsiteX3" fmla="*/ 457200 w 457424"/>
                <a:gd name="connsiteY3" fmla="*/ 228600 h 45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424" h="457327">
                  <a:moveTo>
                    <a:pt x="228600" y="457200"/>
                  </a:moveTo>
                  <a:cubicBezTo>
                    <a:pt x="113834" y="461524"/>
                    <a:pt x="0" y="354852"/>
                    <a:pt x="0" y="228600"/>
                  </a:cubicBezTo>
                  <a:cubicBezTo>
                    <a:pt x="0" y="102348"/>
                    <a:pt x="102348" y="0"/>
                    <a:pt x="228600" y="0"/>
                  </a:cubicBezTo>
                  <a:cubicBezTo>
                    <a:pt x="354852" y="0"/>
                    <a:pt x="463026" y="138897"/>
                    <a:pt x="457200" y="22860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47DA04-E45F-461E-B3F6-6D1A2F40B232}"/>
                </a:ext>
              </a:extLst>
            </p:cNvPr>
            <p:cNvSpPr txBox="1"/>
            <p:nvPr/>
          </p:nvSpPr>
          <p:spPr>
            <a:xfrm>
              <a:off x="5832902" y="939140"/>
              <a:ext cx="415498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0.9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96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56707"/>
            <a:ext cx="8305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</a:t>
            </a:r>
            <a:r>
              <a:rPr lang="en-US" sz="2400" b="1" u="sng" dirty="0"/>
              <a:t>key idea </a:t>
            </a:r>
            <a:r>
              <a:rPr lang="en-US" sz="2400" b="1" dirty="0"/>
              <a:t>of both of these types of models is that: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i="1" dirty="0"/>
              <a:t>Biological sequences can be modeled as series of stochastic (i.e., random) events</a:t>
            </a:r>
            <a:r>
              <a:rPr lang="en-US" sz="3200" b="1" dirty="0"/>
              <a:t>.  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It’s easy to see how a random process might model stretches of DNA between genes and other important regions.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BUT, the idea of modeling something as structured and meaningful as a gene or protein sequence by a similar process might seem odd. </a:t>
            </a:r>
          </a:p>
        </p:txBody>
      </p:sp>
    </p:spTree>
    <p:extLst>
      <p:ext uri="{BB962C8B-B14F-4D97-AF65-F5344CB8AC3E}">
        <p14:creationId xmlns:p14="http://schemas.microsoft.com/office/powerpoint/2010/main" val="4061512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2" y="152400"/>
            <a:ext cx="86899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How do we calculate the probability of a sequence given our HMM model?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		   </a:t>
            </a:r>
            <a:r>
              <a:rPr lang="en-US" sz="2800" b="1" i="1" dirty="0"/>
              <a:t>The forward algorithm</a:t>
            </a:r>
          </a:p>
          <a:p>
            <a:endParaRPr lang="en-US" sz="2000" b="1" i="1" dirty="0"/>
          </a:p>
          <a:p>
            <a:endParaRPr lang="en-US" sz="2000" b="1" i="1" dirty="0"/>
          </a:p>
          <a:p>
            <a:r>
              <a:rPr lang="en-US" sz="2000" dirty="0"/>
              <a:t>Subtle difference from Viterbi:</a:t>
            </a:r>
          </a:p>
          <a:p>
            <a:r>
              <a:rPr lang="en-US" sz="2000" dirty="0"/>
              <a:t>Viterbi gives the probability of the sequence being derived from the model </a:t>
            </a:r>
            <a:r>
              <a:rPr lang="en-US" sz="2000" i="1" dirty="0"/>
              <a:t>given the optimal state path.</a:t>
            </a:r>
          </a:p>
          <a:p>
            <a:endParaRPr lang="en-US" sz="2000" dirty="0"/>
          </a:p>
          <a:p>
            <a:r>
              <a:rPr lang="en-US" sz="2000" dirty="0"/>
              <a:t>The forward algorithm takes into account </a:t>
            </a:r>
            <a:r>
              <a:rPr lang="en-US" sz="2000" u="sng" dirty="0"/>
              <a:t>all possible state paths</a:t>
            </a:r>
            <a:r>
              <a:rPr lang="en-US" sz="2000" dirty="0"/>
              <a:t>.</a:t>
            </a:r>
          </a:p>
          <a:p>
            <a:endParaRPr lang="en-US" sz="2000" b="1" dirty="0"/>
          </a:p>
          <a:p>
            <a:r>
              <a:rPr lang="en-US" sz="2000" b="1" dirty="0"/>
              <a:t>Again, it does this recursively using dynamic programming.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4233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82" y="1066800"/>
            <a:ext cx="89185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	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(0) = 1,	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(0) = 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Recursion (</a:t>
            </a:r>
            <a:r>
              <a:rPr lang="en-US" i="1" dirty="0"/>
              <a:t>i</a:t>
            </a:r>
            <a:r>
              <a:rPr lang="en-US" dirty="0"/>
              <a:t>=1 to L):		 </a:t>
            </a:r>
          </a:p>
          <a:p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Termination:			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rules (stated formally):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1775" y="401198"/>
            <a:ext cx="477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is an entry in the forward algorithm path matrix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Same idea as Viterbi, but ADD the scores leading to the current position (not MAX)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>
                <a:solidFill>
                  <a:srgbClr val="FF0000"/>
                </a:solidFill>
              </a:rPr>
              <a:t>We then multiply that score times the emission probability for the current character.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48868"/>
            <a:ext cx="3907334" cy="7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04" y="3962400"/>
            <a:ext cx="282892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5410200" y="2138065"/>
            <a:ext cx="1044029" cy="41080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480538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Note: No pointer!  Just to calculate the probability of seeing this sequence from this model.</a:t>
            </a:r>
          </a:p>
        </p:txBody>
      </p:sp>
    </p:spTree>
    <p:extLst>
      <p:ext uri="{BB962C8B-B14F-4D97-AF65-F5344CB8AC3E}">
        <p14:creationId xmlns:p14="http://schemas.microsoft.com/office/powerpoint/2010/main" val="4070855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85600" cy="29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7036" y="3810000"/>
            <a:ext cx="10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Match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27" y="47609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sequence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1" y="6488668"/>
            <a:ext cx="388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Curr</a:t>
            </a:r>
            <a:r>
              <a:rPr lang="en-US" i="1" dirty="0"/>
              <a:t> Genomics </a:t>
            </a:r>
            <a:r>
              <a:rPr lang="en-US" dirty="0"/>
              <a:t>(2009) 10(6): 402–415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181600"/>
            <a:ext cx="9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this global or local alignment?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How could you change the model to perform the other kind of 	alignment?</a:t>
            </a:r>
          </a:p>
        </p:txBody>
      </p:sp>
    </p:spTree>
    <p:extLst>
      <p:ext uri="{BB962C8B-B14F-4D97-AF65-F5344CB8AC3E}">
        <p14:creationId xmlns:p14="http://schemas.microsoft.com/office/powerpoint/2010/main" val="507535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recognition </a:t>
            </a:r>
            <a:r>
              <a:rPr lang="en-US" dirty="0"/>
              <a:t>(from Sean Eddy’s NBT primer</a:t>
            </a:r>
          </a:p>
          <a:p>
            <a:r>
              <a:rPr lang="en-US" dirty="0"/>
              <a:t>						         linked on the course web page)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752656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Could we do better?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27018" y="1305330"/>
            <a:ext cx="1371600" cy="2473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479" y="935290"/>
            <a:ext cx="5444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How might you design an HMM to recognize a given type of protein domain? </a:t>
            </a:r>
          </a:p>
        </p:txBody>
      </p:sp>
    </p:spTree>
    <p:extLst>
      <p:ext uri="{BB962C8B-B14F-4D97-AF65-F5344CB8AC3E}">
        <p14:creationId xmlns:p14="http://schemas.microsoft.com/office/powerpoint/2010/main" val="3238593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479" y="935290"/>
            <a:ext cx="5444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How might we design HMMs to recognize sequences of a given length? </a:t>
            </a:r>
          </a:p>
        </p:txBody>
      </p:sp>
    </p:spTree>
    <p:extLst>
      <p:ext uri="{BB962C8B-B14F-4D97-AF65-F5344CB8AC3E}">
        <p14:creationId xmlns:p14="http://schemas.microsoft.com/office/powerpoint/2010/main" val="2393795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64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118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072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026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980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" idx="6"/>
            <a:endCxn id="3" idx="2"/>
          </p:cNvCxnSpPr>
          <p:nvPr/>
        </p:nvCxnSpPr>
        <p:spPr>
          <a:xfrm>
            <a:off x="24308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262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16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170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16688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9642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42596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55550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68504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8120" y="221892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07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1667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15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50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</a:t>
            </a:r>
            <a:r>
              <a:rPr lang="en-US" i="1" dirty="0"/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04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</a:t>
            </a:r>
            <a:r>
              <a:rPr lang="en-US" i="1" dirty="0"/>
              <a:t>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22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</a:t>
            </a:r>
            <a:r>
              <a:rPr lang="en-US" i="1" dirty="0"/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976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</a:t>
            </a:r>
            <a:r>
              <a:rPr lang="en-US" i="1" dirty="0"/>
              <a:t>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266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</a:t>
            </a:r>
            <a:r>
              <a:rPr lang="en-US" i="1" dirty="0"/>
              <a:t>p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73667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77618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Ala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Cys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(Asp)=…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Glu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Phe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Gly</a:t>
            </a:r>
            <a:r>
              <a:rPr lang="en-US" dirty="0"/>
              <a:t>)=…</a:t>
            </a:r>
          </a:p>
          <a:p>
            <a:pPr algn="ctr"/>
            <a:r>
              <a:rPr lang="en-US" dirty="0"/>
              <a:t>…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003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043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Ala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Cys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(Asp)=…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Glu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Phe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Gly</a:t>
            </a:r>
            <a:r>
              <a:rPr lang="en-US" dirty="0"/>
              <a:t>)=…</a:t>
            </a:r>
          </a:p>
          <a:p>
            <a:pPr algn="ctr"/>
            <a:r>
              <a:rPr lang="en-US" dirty="0"/>
              <a:t>…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5957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997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Ala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Cys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(Asp)=…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Glu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Phe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Gly</a:t>
            </a:r>
            <a:r>
              <a:rPr lang="en-US" dirty="0"/>
              <a:t>)=…</a:t>
            </a:r>
          </a:p>
          <a:p>
            <a:pPr algn="ctr"/>
            <a:r>
              <a:rPr lang="en-US" dirty="0"/>
              <a:t>…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8987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026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Ala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Cys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(Asp)=…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Glu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Phe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Gly</a:t>
            </a:r>
            <a:r>
              <a:rPr lang="en-US" dirty="0"/>
              <a:t>)=…</a:t>
            </a:r>
          </a:p>
          <a:p>
            <a:pPr algn="ctr"/>
            <a:r>
              <a:rPr lang="en-US" dirty="0"/>
              <a:t>…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1941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980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Ala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Cys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(Asp)=…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Glu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Phe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Gly</a:t>
            </a:r>
            <a:r>
              <a:rPr lang="en-US" dirty="0"/>
              <a:t>)=…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635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Amino</a:t>
            </a:r>
          </a:p>
          <a:p>
            <a:pPr algn="ctr"/>
            <a:r>
              <a:rPr lang="en-US" dirty="0"/>
              <a:t>acid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95600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Amino</a:t>
            </a:r>
          </a:p>
          <a:p>
            <a:pPr algn="ctr"/>
            <a:r>
              <a:rPr lang="en-US" dirty="0"/>
              <a:t>acid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543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Amino</a:t>
            </a:r>
          </a:p>
          <a:p>
            <a:pPr algn="ctr"/>
            <a:r>
              <a:rPr lang="en-US" dirty="0"/>
              <a:t>acid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497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Amino</a:t>
            </a:r>
          </a:p>
          <a:p>
            <a:pPr algn="ctr"/>
            <a:r>
              <a:rPr lang="en-US" dirty="0"/>
              <a:t>acid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451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Amino</a:t>
            </a:r>
          </a:p>
          <a:p>
            <a:pPr algn="ctr"/>
            <a:r>
              <a:rPr lang="en-US" dirty="0"/>
              <a:t>acid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7613" y="-86856"/>
            <a:ext cx="886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What would this HMM produce?</a:t>
            </a:r>
          </a:p>
        </p:txBody>
      </p:sp>
    </p:spTree>
    <p:extLst>
      <p:ext uri="{BB962C8B-B14F-4D97-AF65-F5344CB8AC3E}">
        <p14:creationId xmlns:p14="http://schemas.microsoft.com/office/powerpoint/2010/main" val="309349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35846"/>
            <a:ext cx="8763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It’s important to realize exactly what we’re modeling.  </a:t>
            </a:r>
          </a:p>
          <a:p>
            <a:endParaRPr lang="en-US" dirty="0"/>
          </a:p>
          <a:p>
            <a:r>
              <a:rPr lang="en-US" sz="2400" b="1" dirty="0"/>
              <a:t>The idea behind hidden Markov models is </a:t>
            </a:r>
            <a:r>
              <a:rPr lang="en-US" sz="2400" b="1" u="sng" dirty="0"/>
              <a:t>not</a:t>
            </a:r>
            <a:r>
              <a:rPr lang="en-US" sz="2400" b="1" dirty="0"/>
              <a:t> that the sequence is random, but that the sequence we observe is </a:t>
            </a:r>
            <a:r>
              <a:rPr lang="en-US" sz="2400" b="1" u="sng" dirty="0"/>
              <a:t>one of many possible instances </a:t>
            </a:r>
            <a:r>
              <a:rPr lang="en-US" sz="2400" b="1" dirty="0"/>
              <a:t>of some underlying process or object.  </a:t>
            </a:r>
          </a:p>
          <a:p>
            <a:endParaRPr lang="en-US" sz="2000" dirty="0"/>
          </a:p>
          <a:p>
            <a:r>
              <a:rPr lang="en-US" sz="2000" dirty="0"/>
              <a:t>E.g., actin differs slightly from organism to organism.  </a:t>
            </a:r>
          </a:p>
          <a:p>
            <a:endParaRPr lang="en-US" sz="2000" dirty="0"/>
          </a:p>
          <a:p>
            <a:r>
              <a:rPr lang="en-US" sz="2000" dirty="0"/>
              <a:t>Imagine an “ideal”, but unobservable, actin, defined by specific underlying </a:t>
            </a:r>
            <a:r>
              <a:rPr lang="en-US" sz="2000" dirty="0" err="1"/>
              <a:t>physico</a:t>
            </a:r>
            <a:r>
              <a:rPr lang="en-US" sz="2000" dirty="0"/>
              <a:t>-chemical properties important for its function.  What we see in nature is not this ideal gene, but many variants, all just a bit different.  </a:t>
            </a:r>
          </a:p>
          <a:p>
            <a:endParaRPr lang="en-US" sz="2000" dirty="0"/>
          </a:p>
          <a:p>
            <a:r>
              <a:rPr lang="en-US" sz="2000" dirty="0"/>
              <a:t>In the hidden Markov model, the underlying process or structure is represented as hidden, unobservable </a:t>
            </a:r>
            <a:r>
              <a:rPr lang="en-US" sz="2000" b="1" i="1" dirty="0"/>
              <a:t>states</a:t>
            </a:r>
            <a:r>
              <a:rPr lang="en-US" sz="2000" dirty="0"/>
              <a:t> and the observed sequences represent </a:t>
            </a:r>
            <a:r>
              <a:rPr lang="en-US" sz="2000" u="sng" dirty="0"/>
              <a:t>possible</a:t>
            </a:r>
            <a:r>
              <a:rPr lang="en-US" sz="2000" dirty="0"/>
              <a:t> sequences compatible with these states.  </a:t>
            </a:r>
          </a:p>
          <a:p>
            <a:endParaRPr lang="en-US" sz="2000" dirty="0"/>
          </a:p>
          <a:p>
            <a:r>
              <a:rPr lang="en-US" sz="2000" dirty="0"/>
              <a:t>We say that the observed sequence is </a:t>
            </a:r>
            <a:r>
              <a:rPr lang="en-US" sz="2000" b="1" i="1" dirty="0"/>
              <a:t>emitted</a:t>
            </a:r>
            <a:r>
              <a:rPr lang="en-US" sz="2000" dirty="0"/>
              <a:t> from the hidden states.</a:t>
            </a:r>
          </a:p>
        </p:txBody>
      </p:sp>
    </p:spTree>
    <p:extLst>
      <p:ext uri="{BB962C8B-B14F-4D97-AF65-F5344CB8AC3E}">
        <p14:creationId xmlns:p14="http://schemas.microsoft.com/office/powerpoint/2010/main" val="135873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start with a easier case:      </a:t>
            </a:r>
            <a:r>
              <a:rPr lang="en-US" sz="2400" b="1" dirty="0"/>
              <a:t>Markov chains</a:t>
            </a:r>
          </a:p>
          <a:p>
            <a:endParaRPr lang="en-US" sz="2400" dirty="0"/>
          </a:p>
          <a:p>
            <a:r>
              <a:rPr lang="en-US" sz="2400" dirty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/>
              <a:t>Flip a coin a bunch of times and observe the results, e.g.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TTTHTTTHHTTHTTHTTHHTHTHHHHTTTTTTTTHTTHHTTTHTHHHTHH</a:t>
            </a:r>
          </a:p>
          <a:p>
            <a:endParaRPr lang="en-US" sz="2400" dirty="0"/>
          </a:p>
          <a:p>
            <a:r>
              <a:rPr lang="en-US" sz="2400" dirty="0"/>
              <a:t>We could model this process as two states:</a:t>
            </a:r>
          </a:p>
          <a:p>
            <a:r>
              <a:rPr lang="en-US" sz="2400" dirty="0"/>
              <a:t>	H for heads,</a:t>
            </a:r>
          </a:p>
          <a:p>
            <a:r>
              <a:rPr lang="en-US" sz="2400" dirty="0"/>
              <a:t>	T for tails,          </a:t>
            </a:r>
          </a:p>
          <a:p>
            <a:r>
              <a:rPr lang="en-US" sz="2400" dirty="0"/>
              <a:t>and the probability of switching between them:</a:t>
            </a:r>
          </a:p>
          <a:p>
            <a:endParaRPr lang="en-US" sz="2400" dirty="0"/>
          </a:p>
        </p:txBody>
      </p:sp>
      <p:pic>
        <p:nvPicPr>
          <p:cNvPr id="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5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start with a easier case:      </a:t>
            </a:r>
            <a:r>
              <a:rPr lang="en-US" sz="2400" b="1" dirty="0"/>
              <a:t>Markov chains</a:t>
            </a:r>
          </a:p>
          <a:p>
            <a:endParaRPr lang="en-US" sz="2400" dirty="0"/>
          </a:p>
          <a:p>
            <a:r>
              <a:rPr lang="en-US" sz="2400" dirty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/>
              <a:t>Flip a coin a bunch of times and observe the results, e.g.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TTTHTTTHHTTHTTHTTHHTHTHHHHTTTTTTTTHTTHHTTTHTHHHTHH</a:t>
            </a:r>
          </a:p>
          <a:p>
            <a:endParaRPr lang="en-US" sz="2400" dirty="0"/>
          </a:p>
          <a:p>
            <a:r>
              <a:rPr lang="en-US" sz="2400" dirty="0"/>
              <a:t>We could model this process as two states:</a:t>
            </a:r>
          </a:p>
          <a:p>
            <a:r>
              <a:rPr lang="en-US" sz="2400" dirty="0"/>
              <a:t>	H for heads,</a:t>
            </a:r>
          </a:p>
          <a:p>
            <a:r>
              <a:rPr lang="en-US" sz="2400" dirty="0"/>
              <a:t>	T for tails,          </a:t>
            </a:r>
          </a:p>
          <a:p>
            <a:r>
              <a:rPr lang="en-US" sz="2400" dirty="0"/>
              <a:t>and the probability of switching between them:</a:t>
            </a:r>
          </a:p>
          <a:p>
            <a:endParaRPr lang="en-US" sz="2400" dirty="0"/>
          </a:p>
        </p:txBody>
      </p:sp>
      <p:pic>
        <p:nvPicPr>
          <p:cNvPr id="102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5105400"/>
            <a:ext cx="372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sequence is a walk along this graph: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5174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548193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4774" y="548193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   …</a:t>
            </a:r>
          </a:p>
        </p:txBody>
      </p:sp>
      <p:pic>
        <p:nvPicPr>
          <p:cNvPr id="11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8725"/>
          <a:stretch/>
        </p:blipFill>
        <p:spPr bwMode="auto">
          <a:xfrm>
            <a:off x="1600200" y="5257800"/>
            <a:ext cx="640080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3402" y="5136445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2675" y="5139719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H</a:t>
            </a:r>
          </a:p>
        </p:txBody>
      </p:sp>
      <p:pic>
        <p:nvPicPr>
          <p:cNvPr id="16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60458" r="28566" b="-14198"/>
          <a:stretch/>
        </p:blipFill>
        <p:spPr bwMode="auto">
          <a:xfrm>
            <a:off x="2651760" y="57150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68714" y="5139719"/>
            <a:ext cx="527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</a:rPr>
              <a:t>T</a:t>
            </a:r>
          </a:p>
        </p:txBody>
      </p:sp>
      <p:pic>
        <p:nvPicPr>
          <p:cNvPr id="19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-1" r="33127" b="66413"/>
          <a:stretch/>
        </p:blipFill>
        <p:spPr bwMode="auto">
          <a:xfrm>
            <a:off x="2606040" y="5257800"/>
            <a:ext cx="10058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17124" y="5147956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94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With a </a:t>
            </a:r>
            <a:r>
              <a:rPr lang="en-US" sz="2400" b="1" dirty="0"/>
              <a:t>fair</a:t>
            </a:r>
            <a:r>
              <a:rPr lang="en-US" sz="2400" dirty="0"/>
              <a:t> </a:t>
            </a:r>
            <a:r>
              <a:rPr lang="en-US" sz="2400" b="1" dirty="0"/>
              <a:t>coin:</a:t>
            </a:r>
          </a:p>
          <a:p>
            <a:endParaRPr lang="en-US" sz="2400" b="1" dirty="0"/>
          </a:p>
          <a:p>
            <a:r>
              <a:rPr lang="en-US" sz="2400" dirty="0"/>
              <a:t>The chance of seeing heads or tails is equal, and</a:t>
            </a:r>
          </a:p>
          <a:p>
            <a:r>
              <a:rPr lang="en-US" sz="2400" dirty="0"/>
              <a:t>the chance of seeing heads following tails and vice versa is equal.</a:t>
            </a:r>
          </a:p>
          <a:p>
            <a:endParaRPr lang="en-US" sz="2400" dirty="0"/>
          </a:p>
          <a:p>
            <a:r>
              <a:rPr lang="en-US" sz="2400" dirty="0"/>
              <a:t>Therefore,  the </a:t>
            </a:r>
            <a:r>
              <a:rPr lang="en-US" sz="2400" b="1" i="1" dirty="0"/>
              <a:t>transition probabilities</a:t>
            </a:r>
            <a:r>
              <a:rPr lang="en-US" sz="2400" dirty="0"/>
              <a:t> </a:t>
            </a:r>
          </a:p>
          <a:p>
            <a:r>
              <a:rPr lang="en-US" sz="2400" dirty="0"/>
              <a:t>       (corresponding to the arrows above) are: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152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Important:  All probabilities leading out of a state add up to 1!</a:t>
            </a:r>
          </a:p>
        </p:txBody>
      </p:sp>
    </p:spTree>
    <p:extLst>
      <p:ext uri="{BB962C8B-B14F-4D97-AF65-F5344CB8AC3E}">
        <p14:creationId xmlns:p14="http://schemas.microsoft.com/office/powerpoint/2010/main" val="87478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With a </a:t>
            </a:r>
            <a:r>
              <a:rPr lang="en-US" sz="2400" b="1" dirty="0"/>
              <a:t>biased coin </a:t>
            </a:r>
            <a:r>
              <a:rPr lang="en-US" sz="2400" dirty="0"/>
              <a:t>(e.g. tails comes up 90% of the time):</a:t>
            </a:r>
          </a:p>
          <a:p>
            <a:endParaRPr lang="en-US" sz="2400" b="1" dirty="0"/>
          </a:p>
          <a:p>
            <a:r>
              <a:rPr lang="en-US" sz="2400" dirty="0"/>
              <a:t>The chance of seeing heads or tails is not equal, nor is</a:t>
            </a:r>
          </a:p>
          <a:p>
            <a:r>
              <a:rPr lang="en-US" sz="2400" dirty="0"/>
              <a:t>the chance of seeing heads following tails and vice versa.</a:t>
            </a:r>
          </a:p>
          <a:p>
            <a:endParaRPr lang="en-US" sz="2400" dirty="0"/>
          </a:p>
          <a:p>
            <a:r>
              <a:rPr lang="en-US" sz="2400" dirty="0"/>
              <a:t>We might have the same model,</a:t>
            </a:r>
          </a:p>
          <a:p>
            <a:r>
              <a:rPr lang="en-US" sz="2400" dirty="0"/>
              <a:t>but with skewed </a:t>
            </a:r>
            <a:r>
              <a:rPr lang="en-US" sz="2400" b="1" i="1" dirty="0"/>
              <a:t>transition probabilities</a:t>
            </a:r>
            <a:r>
              <a:rPr lang="en-US" sz="2400" dirty="0"/>
              <a:t> :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b="-159"/>
          <a:stretch/>
        </p:blipFill>
        <p:spPr bwMode="auto">
          <a:xfrm>
            <a:off x="2438400" y="4599432"/>
            <a:ext cx="4302314" cy="12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152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Important:  All probabilities leading out of a state add up to 1!</a:t>
            </a:r>
          </a:p>
        </p:txBody>
      </p:sp>
    </p:spTree>
    <p:extLst>
      <p:ext uri="{BB962C8B-B14F-4D97-AF65-F5344CB8AC3E}">
        <p14:creationId xmlns:p14="http://schemas.microsoft.com/office/powerpoint/2010/main" val="71366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72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Now, imagine a sequence of coin flips generated by these 2 coins, </a:t>
            </a:r>
          </a:p>
          <a:p>
            <a:r>
              <a:rPr lang="en-US" sz="2400" dirty="0"/>
              <a:t>	one fair and one biased.  </a:t>
            </a:r>
          </a:p>
          <a:p>
            <a:endParaRPr lang="en-US" sz="2400" dirty="0"/>
          </a:p>
          <a:p>
            <a:r>
              <a:rPr lang="en-US" sz="2400" dirty="0"/>
              <a:t>To decide if a sequence of coin flips comes from the biased or fair coin, we could evaluate the </a:t>
            </a:r>
            <a:r>
              <a:rPr lang="en-US" sz="2400" b="1" dirty="0"/>
              <a:t>ratio of the probabilities </a:t>
            </a:r>
            <a:r>
              <a:rPr lang="en-US" sz="2400" dirty="0"/>
              <a:t>of observing the sequence by each model:</a:t>
            </a:r>
          </a:p>
          <a:p>
            <a:endParaRPr lang="en-US" sz="2400" dirty="0"/>
          </a:p>
          <a:p>
            <a:r>
              <a:rPr lang="en-US" sz="2400" i="1" dirty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fair coin ) 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biased coin 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Does this remind you of something we’ve seen before?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might we test where the fair &amp; biased coins were swapped 	along a long stretch of coin flips?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25363" y="35814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4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2755</Words>
  <Application>Microsoft Office PowerPoint</Application>
  <PresentationFormat>On-screen Show (4:3)</PresentationFormat>
  <Paragraphs>405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Edwardian Script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Marcotte</cp:lastModifiedBy>
  <cp:revision>83</cp:revision>
  <cp:lastPrinted>2017-02-14T16:32:05Z</cp:lastPrinted>
  <dcterms:created xsi:type="dcterms:W3CDTF">2014-01-13T19:44:00Z</dcterms:created>
  <dcterms:modified xsi:type="dcterms:W3CDTF">2020-02-12T20:07:21Z</dcterms:modified>
</cp:coreProperties>
</file>