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0" r:id="rId2"/>
    <p:sldId id="262" r:id="rId3"/>
    <p:sldId id="263" r:id="rId4"/>
    <p:sldId id="264" r:id="rId5"/>
    <p:sldId id="265" r:id="rId6"/>
    <p:sldId id="266" r:id="rId7"/>
    <p:sldId id="267" r:id="rId8"/>
    <p:sldId id="256" r:id="rId9"/>
    <p:sldId id="257" r:id="rId10"/>
    <p:sldId id="258" r:id="rId11"/>
    <p:sldId id="259" r:id="rId12"/>
    <p:sldId id="268" r:id="rId13"/>
    <p:sldId id="280" r:id="rId14"/>
    <p:sldId id="284" r:id="rId15"/>
    <p:sldId id="286" r:id="rId16"/>
    <p:sldId id="287" r:id="rId17"/>
    <p:sldId id="288" r:id="rId18"/>
    <p:sldId id="271" r:id="rId19"/>
    <p:sldId id="272" r:id="rId20"/>
    <p:sldId id="270" r:id="rId21"/>
    <p:sldId id="273" r:id="rId22"/>
    <p:sldId id="274" r:id="rId23"/>
    <p:sldId id="277" r:id="rId24"/>
    <p:sldId id="276" r:id="rId25"/>
    <p:sldId id="261" r:id="rId26"/>
    <p:sldId id="278" r:id="rId27"/>
    <p:sldId id="269" r:id="rId2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913" y="5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1C5B3-1282-4968-86CF-069207FFC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978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07B79-B056-40BA-AFA7-A25A09F55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091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507B79-B056-40BA-AFA7-A25A09F55C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15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07B79-B056-40BA-AFA7-A25A09F55C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86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73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45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9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4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98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8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2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2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0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07D0E-F905-4AA5-906F-DBD9A2766A5A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0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rosalind.info/faq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9195" y="304800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BCH394P/BCH364C  Systems Biology &amp; Bioinformatics </a:t>
            </a:r>
          </a:p>
          <a:p>
            <a:pPr algn="ctr"/>
            <a:r>
              <a:rPr lang="en-US" sz="2800" dirty="0"/>
              <a:t>(course # 53545/53436)</a:t>
            </a:r>
          </a:p>
          <a:p>
            <a:pPr algn="ctr"/>
            <a:r>
              <a:rPr lang="en-US" sz="2800" b="1" dirty="0"/>
              <a:t>Spring 2020	  Tues/Thurs	  11 – 12:30 PM	 JGB 2.202</a:t>
            </a:r>
            <a:endParaRPr lang="en-US" sz="2800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598689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An external file that holds a picture, illustration, etc.&#10;Object name is nihms953904f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87"/>
          <a:stretch/>
        </p:blipFill>
        <p:spPr bwMode="auto">
          <a:xfrm>
            <a:off x="5181600" y="5257800"/>
            <a:ext cx="2576706" cy="110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sb.embopress.org/content/msb/13/6/932/F8.large.jpg?width=800&amp;height=600&amp;carousel=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20"/>
          <a:stretch/>
        </p:blipFill>
        <p:spPr bwMode="auto">
          <a:xfrm>
            <a:off x="2355742" y="4661563"/>
            <a:ext cx="2825858" cy="221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 external file that holds a picture, illustration, etc.&#10;Object name is nihms953904f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132" y="4038600"/>
            <a:ext cx="305819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298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49D0F88-9B99-4312-863F-9D993C194BEC}"/>
              </a:ext>
            </a:extLst>
          </p:cNvPr>
          <p:cNvGrpSpPr/>
          <p:nvPr/>
        </p:nvGrpSpPr>
        <p:grpSpPr>
          <a:xfrm>
            <a:off x="350798" y="465862"/>
            <a:ext cx="8382054" cy="6772720"/>
            <a:chOff x="350798" y="465862"/>
            <a:chExt cx="8382054" cy="677272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CE9545B-D833-4855-9D2D-EC2D6F57DA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504" t="47330" r="8764" b="7990"/>
            <a:stretch/>
          </p:blipFill>
          <p:spPr>
            <a:xfrm>
              <a:off x="361156" y="4695431"/>
              <a:ext cx="8371696" cy="2543151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B2E668F-5D4F-477F-ACA2-C74E94E280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32" t="14445" r="8989" b="5384"/>
            <a:stretch/>
          </p:blipFill>
          <p:spPr>
            <a:xfrm>
              <a:off x="350798" y="465862"/>
              <a:ext cx="8366204" cy="4563338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2133600" y="84020"/>
            <a:ext cx="4327730" cy="740113"/>
            <a:chOff x="1981200" y="98087"/>
            <a:chExt cx="4327730" cy="740113"/>
          </a:xfrm>
        </p:grpSpPr>
        <p:sp>
          <p:nvSpPr>
            <p:cNvPr id="3" name="Oval 2"/>
            <p:cNvSpPr/>
            <p:nvPr/>
          </p:nvSpPr>
          <p:spPr>
            <a:xfrm>
              <a:off x="1981200" y="533400"/>
              <a:ext cx="5334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352847" y="98087"/>
              <a:ext cx="39560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If you’re feeling restless/adventurous…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2323142" y="381000"/>
              <a:ext cx="157024" cy="17283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420954" y="5823466"/>
            <a:ext cx="3981253" cy="1034534"/>
            <a:chOff x="2438400" y="260866"/>
            <a:chExt cx="3981253" cy="1034534"/>
          </a:xfrm>
        </p:grpSpPr>
        <p:sp>
          <p:nvSpPr>
            <p:cNvPr id="9" name="Oval 8"/>
            <p:cNvSpPr/>
            <p:nvPr/>
          </p:nvSpPr>
          <p:spPr>
            <a:xfrm>
              <a:off x="2438400" y="914400"/>
              <a:ext cx="990600" cy="381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24199" y="260866"/>
              <a:ext cx="3295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Click here to turn in your answer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2932742" y="571500"/>
              <a:ext cx="345889" cy="36333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387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8" t="10386" r="19288" b="1107"/>
          <a:stretch/>
        </p:blipFill>
        <p:spPr bwMode="auto">
          <a:xfrm>
            <a:off x="787040" y="457200"/>
            <a:ext cx="7620316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68053" y="87868"/>
            <a:ext cx="676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…there are quite a few good bioinformatics problems in the archives.</a:t>
            </a:r>
          </a:p>
        </p:txBody>
      </p:sp>
      <p:sp>
        <p:nvSpPr>
          <p:cNvPr id="4" name="TextBox 3"/>
          <p:cNvSpPr txBox="1"/>
          <p:nvPr/>
        </p:nvSpPr>
        <p:spPr>
          <a:xfrm rot="5400000">
            <a:off x="1940884" y="6452818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5386018" y="6452818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5843218" y="6452818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57716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0"/>
            <a:ext cx="8839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Students are welcome to discuss ideas and problems with each other, but </a:t>
            </a:r>
            <a:r>
              <a:rPr lang="en-US" sz="2800" b="1" u="sng" dirty="0"/>
              <a:t>all programs, Rosalind homework, problem sets, and written solutions</a:t>
            </a:r>
          </a:p>
          <a:p>
            <a:pPr algn="ctr"/>
            <a:r>
              <a:rPr lang="en-US" sz="2800" b="1" u="sng" dirty="0"/>
              <a:t>should be performed independently</a:t>
            </a:r>
            <a:r>
              <a:rPr lang="en-US" sz="2800" dirty="0"/>
              <a:t>,</a:t>
            </a:r>
          </a:p>
          <a:p>
            <a:pPr algn="ctr"/>
            <a:endParaRPr lang="en-US" sz="2800" dirty="0"/>
          </a:p>
          <a:p>
            <a:r>
              <a:rPr lang="en-US" sz="2800" dirty="0">
                <a:sym typeface="Wingdings" pitchFamily="2" charset="2"/>
              </a:rPr>
              <a:t>		 </a:t>
            </a:r>
            <a:r>
              <a:rPr lang="en-US" sz="2800" dirty="0"/>
              <a:t>except the final presentation.</a:t>
            </a:r>
          </a:p>
          <a:p>
            <a:endParaRPr lang="en-US" sz="2800" dirty="0"/>
          </a:p>
          <a:p>
            <a:r>
              <a:rPr lang="en-US" sz="2800" dirty="0" err="1"/>
              <a:t>tl;dr</a:t>
            </a:r>
            <a:r>
              <a:rPr lang="en-US" sz="2800" dirty="0"/>
              <a:t>:  	study/discuss together</a:t>
            </a:r>
          </a:p>
          <a:p>
            <a:r>
              <a:rPr lang="en-US" sz="2800" dirty="0"/>
              <a:t>	do your own programming/writing/project</a:t>
            </a:r>
          </a:p>
          <a:p>
            <a:r>
              <a:rPr lang="en-US" sz="2800" dirty="0"/>
              <a:t>	collaborate on the final presentation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76904" y="168876"/>
            <a:ext cx="5209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Expectations on working together</a:t>
            </a:r>
          </a:p>
        </p:txBody>
      </p:sp>
    </p:spTree>
    <p:extLst>
      <p:ext uri="{BB962C8B-B14F-4D97-AF65-F5344CB8AC3E}">
        <p14:creationId xmlns:p14="http://schemas.microsoft.com/office/powerpoint/2010/main" val="1316101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6" t="42674" r="38996" b="26215"/>
          <a:stretch/>
        </p:blipFill>
        <p:spPr bwMode="auto">
          <a:xfrm>
            <a:off x="842554" y="1447800"/>
            <a:ext cx="6548846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492484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https://deanofstudents.utexas.edu/conduct/academicintegrity.php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4" t="9650" r="46165" b="79683"/>
          <a:stretch/>
        </p:blipFill>
        <p:spPr bwMode="auto">
          <a:xfrm>
            <a:off x="228600" y="76200"/>
            <a:ext cx="5303520" cy="109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80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76200"/>
            <a:ext cx="8458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By submitting </a:t>
            </a:r>
            <a:r>
              <a:rPr lang="en-US" sz="3600" i="1" dirty="0"/>
              <a:t>as your own work</a:t>
            </a:r>
            <a:r>
              <a:rPr lang="en-US" sz="3600" dirty="0"/>
              <a:t> any unattributed material that you obtained from other sources, you have committed plagiarism.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Copying homework solutions from other students or internet sources is cheating, collusion, and/or plagiarism.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Software and computer code are legally considered in the same framework as other written works.  Copying code directly without attribution is plagiarism.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See the university’s official policy on plagiarism here:   https://catalog.utexas.edu/general-information/appendices/appendix-c/student-discipline-and-conduct/</a:t>
            </a:r>
          </a:p>
        </p:txBody>
      </p:sp>
    </p:spTree>
    <p:extLst>
      <p:ext uri="{BB962C8B-B14F-4D97-AF65-F5344CB8AC3E}">
        <p14:creationId xmlns:p14="http://schemas.microsoft.com/office/powerpoint/2010/main" val="1368426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865287"/>
            <a:ext cx="9067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You can use the internet to get </a:t>
            </a:r>
            <a:r>
              <a:rPr lang="en-US" sz="3600" i="1" dirty="0"/>
              <a:t>ideas</a:t>
            </a:r>
            <a:r>
              <a:rPr lang="en-US" sz="3600" dirty="0"/>
              <a:t>, programming </a:t>
            </a:r>
            <a:r>
              <a:rPr lang="en-US" sz="3600" i="1" dirty="0"/>
              <a:t>suggestions</a:t>
            </a:r>
            <a:r>
              <a:rPr lang="en-US" sz="3600" dirty="0"/>
              <a:t> and </a:t>
            </a:r>
            <a:r>
              <a:rPr lang="en-US" sz="3600" i="1" dirty="0"/>
              <a:t>syntax</a:t>
            </a:r>
            <a:r>
              <a:rPr lang="en-US" sz="3600" dirty="0"/>
              <a:t>, but </a:t>
            </a:r>
            <a:r>
              <a:rPr lang="en-US" sz="3600" b="1" u="sng" dirty="0"/>
              <a:t>downloading completed answers to assigned questions and submitting these as your own work is cheating/plagiarism</a:t>
            </a:r>
            <a:r>
              <a:rPr lang="en-US" sz="3600" dirty="0"/>
              <a:t>.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3600" dirty="0"/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u="sng" dirty="0"/>
              <a:t>Copying entire programs</a:t>
            </a:r>
            <a:r>
              <a:rPr lang="en-US" sz="3600" dirty="0"/>
              <a:t> verbatim from marked repositories offering Rosalind homework solutions </a:t>
            </a:r>
            <a:r>
              <a:rPr lang="en-US" sz="3600" b="1" u="sng" dirty="0"/>
              <a:t>is cheating and plagiarism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605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447800"/>
            <a:ext cx="784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Similarly, downloading or otherwise obtaining solutions to homework problems from previous students (or </a:t>
            </a:r>
            <a:r>
              <a:rPr lang="en-US" sz="3600" dirty="0" err="1"/>
              <a:t>Coursehero</a:t>
            </a:r>
            <a:r>
              <a:rPr lang="en-US" sz="3600" dirty="0"/>
              <a:t>/similar sites) and turning these in as your own work is cheating, collusion, and/or plagiarism.</a:t>
            </a:r>
          </a:p>
        </p:txBody>
      </p:sp>
    </p:spTree>
    <p:extLst>
      <p:ext uri="{BB962C8B-B14F-4D97-AF65-F5344CB8AC3E}">
        <p14:creationId xmlns:p14="http://schemas.microsoft.com/office/powerpoint/2010/main" val="2115985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8" t="32003" r="38995" b="46663"/>
          <a:stretch/>
        </p:blipFill>
        <p:spPr bwMode="auto">
          <a:xfrm>
            <a:off x="685800" y="1600200"/>
            <a:ext cx="7162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4" t="9650" r="46165" b="79683"/>
          <a:stretch/>
        </p:blipFill>
        <p:spPr bwMode="auto">
          <a:xfrm>
            <a:off x="228600" y="76200"/>
            <a:ext cx="5303520" cy="109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488668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http://deanofstudents.utexas.edu/sjs/acadint_conseq.php</a:t>
            </a:r>
          </a:p>
        </p:txBody>
      </p:sp>
    </p:spTree>
    <p:extLst>
      <p:ext uri="{BB962C8B-B14F-4D97-AF65-F5344CB8AC3E}">
        <p14:creationId xmlns:p14="http://schemas.microsoft.com/office/powerpoint/2010/main" val="2031390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895600"/>
            <a:ext cx="7259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Why are we here? (practically, not existentially)</a:t>
            </a:r>
          </a:p>
        </p:txBody>
      </p:sp>
    </p:spTree>
    <p:extLst>
      <p:ext uri="{BB962C8B-B14F-4D97-AF65-F5344CB8AC3E}">
        <p14:creationId xmlns:p14="http://schemas.microsoft.com/office/powerpoint/2010/main" val="3804875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" t="6416" r="23474" b="1729"/>
          <a:stretch/>
        </p:blipFill>
        <p:spPr bwMode="auto">
          <a:xfrm>
            <a:off x="218532" y="457200"/>
            <a:ext cx="8510065" cy="592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34949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http://web.expasy.org/cgi-bin/pathways/show_thumbnails.pl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0825" y="-76200"/>
            <a:ext cx="4143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The metabolic wall chart…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302770" y="0"/>
            <a:ext cx="5841230" cy="4572000"/>
            <a:chOff x="3302770" y="0"/>
            <a:chExt cx="5841230" cy="4572000"/>
          </a:xfrm>
        </p:grpSpPr>
        <p:pic>
          <p:nvPicPr>
            <p:cNvPr id="2052" name="Picture 4" descr="Map biochem_E7.ma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0"/>
              <a:ext cx="5257800" cy="43815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 flipV="1">
              <a:off x="3302770" y="0"/>
              <a:ext cx="583430" cy="403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3839561" y="4381500"/>
              <a:ext cx="5304439" cy="1905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3302770" y="4038600"/>
              <a:ext cx="536791" cy="533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849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447800"/>
            <a:ext cx="9067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Instructor:  Prof. Edward Marcotte	       marcotte@icmb.utexas.edu </a:t>
            </a:r>
          </a:p>
          <a:p>
            <a:r>
              <a:rPr lang="en-US" sz="2400" b="1" dirty="0"/>
              <a:t>Office hours:  Wed 11 – 12	       	       MBB 3. 148BA</a:t>
            </a:r>
          </a:p>
          <a:p>
            <a:pPr algn="ctr"/>
            <a:r>
              <a:rPr lang="en-US" sz="2400" b="1" dirty="0"/>
              <a:t> </a:t>
            </a:r>
          </a:p>
          <a:p>
            <a:r>
              <a:rPr lang="en-US" sz="2400" b="1" dirty="0"/>
              <a:t>TA:  Brendan Floyd			       	bmfloyd@utexas.edu</a:t>
            </a:r>
          </a:p>
          <a:p>
            <a:r>
              <a:rPr lang="en-US" sz="2400" b="1" dirty="0"/>
              <a:t>Office hours:  Mon 1 – 2/Fri 1:30 – 2:30        NHB 3.400B atrium</a:t>
            </a:r>
          </a:p>
          <a:p>
            <a:r>
              <a:rPr lang="en-US" sz="2400" b="1" dirty="0"/>
              <a:t>						(or MBB 3.128B)</a:t>
            </a:r>
          </a:p>
          <a:p>
            <a:r>
              <a:rPr lang="en-US" sz="2400" b="1" dirty="0"/>
              <a:t>Phone: 512-232-3919					</a:t>
            </a:r>
          </a:p>
        </p:txBody>
      </p:sp>
    </p:spTree>
    <p:extLst>
      <p:ext uri="{BB962C8B-B14F-4D97-AF65-F5344CB8AC3E}">
        <p14:creationId xmlns:p14="http://schemas.microsoft.com/office/powerpoint/2010/main" val="2681306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58"/>
          <a:stretch/>
        </p:blipFill>
        <p:spPr bwMode="auto">
          <a:xfrm>
            <a:off x="1706881" y="1172880"/>
            <a:ext cx="4480560" cy="332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9" r="4642"/>
          <a:stretch/>
        </p:blipFill>
        <p:spPr bwMode="auto">
          <a:xfrm>
            <a:off x="6202680" y="1172880"/>
            <a:ext cx="1188720" cy="332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81600" y="6172200"/>
            <a:ext cx="38899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Nat </a:t>
            </a:r>
            <a:r>
              <a:rPr lang="en-US" dirty="0" err="1"/>
              <a:t>Biotechnol</a:t>
            </a:r>
            <a:r>
              <a:rPr lang="en-US" dirty="0"/>
              <a:t>. 2013 May;31(5):419-25</a:t>
            </a:r>
          </a:p>
          <a:p>
            <a:r>
              <a:rPr lang="en-US" dirty="0"/>
              <a:t>Updated in Metabolomics 2016 12:109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168876"/>
            <a:ext cx="7787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Our current-</a:t>
            </a:r>
            <a:r>
              <a:rPr lang="en-US" sz="2800" b="1" dirty="0" err="1"/>
              <a:t>ish</a:t>
            </a:r>
            <a:r>
              <a:rPr lang="en-US" sz="2800" b="1" dirty="0"/>
              <a:t> knowledge of human metabolism…</a:t>
            </a:r>
          </a:p>
        </p:txBody>
      </p:sp>
    </p:spTree>
    <p:extLst>
      <p:ext uri="{BB962C8B-B14F-4D97-AF65-F5344CB8AC3E}">
        <p14:creationId xmlns:p14="http://schemas.microsoft.com/office/powerpoint/2010/main" val="3993095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genome.gov/images/content/cost_per_megabase_ap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725403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76200" y="0"/>
            <a:ext cx="9237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Pales beside the phenomenal drop in DNA sequencing costs…</a:t>
            </a:r>
          </a:p>
        </p:txBody>
      </p:sp>
    </p:spTree>
    <p:extLst>
      <p:ext uri="{BB962C8B-B14F-4D97-AF65-F5344CB8AC3E}">
        <p14:creationId xmlns:p14="http://schemas.microsoft.com/office/powerpoint/2010/main" val="167180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7020" y="0"/>
            <a:ext cx="8700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&amp; the corresponding explosion of DNA sequencing data…</a:t>
            </a:r>
          </a:p>
        </p:txBody>
      </p:sp>
      <p:pic>
        <p:nvPicPr>
          <p:cNvPr id="4100" name="Picture 4" descr="Graphic of the growth of GenBank 1982-2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609600"/>
            <a:ext cx="5438775" cy="557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14713" y="6172200"/>
            <a:ext cx="5957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http://www.ncbi.nlm.nih.gov/genbank/genbankstats-2008/</a:t>
            </a:r>
          </a:p>
        </p:txBody>
      </p:sp>
      <p:sp>
        <p:nvSpPr>
          <p:cNvPr id="16" name="Freeform 15"/>
          <p:cNvSpPr/>
          <p:nvPr/>
        </p:nvSpPr>
        <p:spPr>
          <a:xfrm>
            <a:off x="6481638" y="564543"/>
            <a:ext cx="71562" cy="811033"/>
          </a:xfrm>
          <a:custGeom>
            <a:avLst/>
            <a:gdLst>
              <a:gd name="connsiteX0" fmla="*/ 0 w 286247"/>
              <a:gd name="connsiteY0" fmla="*/ 811033 h 811033"/>
              <a:gd name="connsiteX1" fmla="*/ 39756 w 286247"/>
              <a:gd name="connsiteY1" fmla="*/ 652007 h 811033"/>
              <a:gd name="connsiteX2" fmla="*/ 47708 w 286247"/>
              <a:gd name="connsiteY2" fmla="*/ 628153 h 811033"/>
              <a:gd name="connsiteX3" fmla="*/ 95415 w 286247"/>
              <a:gd name="connsiteY3" fmla="*/ 572494 h 811033"/>
              <a:gd name="connsiteX4" fmla="*/ 119269 w 286247"/>
              <a:gd name="connsiteY4" fmla="*/ 540688 h 811033"/>
              <a:gd name="connsiteX5" fmla="*/ 143123 w 286247"/>
              <a:gd name="connsiteY5" fmla="*/ 516834 h 811033"/>
              <a:gd name="connsiteX6" fmla="*/ 166977 w 286247"/>
              <a:gd name="connsiteY6" fmla="*/ 477078 h 811033"/>
              <a:gd name="connsiteX7" fmla="*/ 198782 w 286247"/>
              <a:gd name="connsiteY7" fmla="*/ 421419 h 811033"/>
              <a:gd name="connsiteX8" fmla="*/ 206734 w 286247"/>
              <a:gd name="connsiteY8" fmla="*/ 365760 h 811033"/>
              <a:gd name="connsiteX9" fmla="*/ 222636 w 286247"/>
              <a:gd name="connsiteY9" fmla="*/ 318052 h 811033"/>
              <a:gd name="connsiteX10" fmla="*/ 230588 w 286247"/>
              <a:gd name="connsiteY10" fmla="*/ 294198 h 811033"/>
              <a:gd name="connsiteX11" fmla="*/ 254442 w 286247"/>
              <a:gd name="connsiteY11" fmla="*/ 206734 h 811033"/>
              <a:gd name="connsiteX12" fmla="*/ 278295 w 286247"/>
              <a:gd name="connsiteY12" fmla="*/ 71561 h 811033"/>
              <a:gd name="connsiteX13" fmla="*/ 286247 w 286247"/>
              <a:gd name="connsiteY13" fmla="*/ 0 h 81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6247" h="811033">
                <a:moveTo>
                  <a:pt x="0" y="811033"/>
                </a:moveTo>
                <a:cubicBezTo>
                  <a:pt x="11673" y="752665"/>
                  <a:pt x="17703" y="718161"/>
                  <a:pt x="39756" y="652007"/>
                </a:cubicBezTo>
                <a:cubicBezTo>
                  <a:pt x="42407" y="644056"/>
                  <a:pt x="43550" y="635430"/>
                  <a:pt x="47708" y="628153"/>
                </a:cubicBezTo>
                <a:cubicBezTo>
                  <a:pt x="67642" y="593270"/>
                  <a:pt x="71242" y="600696"/>
                  <a:pt x="95415" y="572494"/>
                </a:cubicBezTo>
                <a:cubicBezTo>
                  <a:pt x="104039" y="562432"/>
                  <a:pt x="110645" y="550750"/>
                  <a:pt x="119269" y="540688"/>
                </a:cubicBezTo>
                <a:cubicBezTo>
                  <a:pt x="126587" y="532150"/>
                  <a:pt x="136376" y="525830"/>
                  <a:pt x="143123" y="516834"/>
                </a:cubicBezTo>
                <a:cubicBezTo>
                  <a:pt x="152396" y="504471"/>
                  <a:pt x="158786" y="490183"/>
                  <a:pt x="166977" y="477078"/>
                </a:cubicBezTo>
                <a:cubicBezTo>
                  <a:pt x="195073" y="432125"/>
                  <a:pt x="171638" y="475709"/>
                  <a:pt x="198782" y="421419"/>
                </a:cubicBezTo>
                <a:cubicBezTo>
                  <a:pt x="201433" y="402866"/>
                  <a:pt x="202520" y="384021"/>
                  <a:pt x="206734" y="365760"/>
                </a:cubicBezTo>
                <a:cubicBezTo>
                  <a:pt x="210503" y="349426"/>
                  <a:pt x="217335" y="333955"/>
                  <a:pt x="222636" y="318052"/>
                </a:cubicBezTo>
                <a:cubicBezTo>
                  <a:pt x="225286" y="310101"/>
                  <a:pt x="228944" y="302417"/>
                  <a:pt x="230588" y="294198"/>
                </a:cubicBezTo>
                <a:cubicBezTo>
                  <a:pt x="241826" y="238004"/>
                  <a:pt x="234265" y="267262"/>
                  <a:pt x="254442" y="206734"/>
                </a:cubicBezTo>
                <a:cubicBezTo>
                  <a:pt x="271529" y="87118"/>
                  <a:pt x="258491" y="130975"/>
                  <a:pt x="278295" y="71561"/>
                </a:cubicBezTo>
                <a:lnTo>
                  <a:pt x="286247" y="0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46149" y="6484491"/>
            <a:ext cx="3921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ftp://ftp.ncbi.nih.gov/genbank/gbrel.txt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503055" y="480536"/>
            <a:ext cx="265053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rgbClr val="FF0000"/>
                </a:solidFill>
                <a:cs typeface="Arial" pitchFamily="34" charset="0"/>
              </a:rPr>
              <a:t>As of Dec 2019: 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0000"/>
                </a:solidFill>
                <a:cs typeface="Arial" pitchFamily="34" charset="0"/>
              </a:rPr>
              <a:t>388,417,258,009 base</a:t>
            </a:r>
            <a:r>
              <a:rPr kumimoji="0" lang="en-US" sz="14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 pairs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 from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0000"/>
                </a:solidFill>
                <a:cs typeface="Arial" pitchFamily="34" charset="0"/>
              </a:rPr>
              <a:t>215,333,020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 sequences </a:t>
            </a:r>
          </a:p>
        </p:txBody>
      </p:sp>
    </p:spTree>
    <p:extLst>
      <p:ext uri="{BB962C8B-B14F-4D97-AF65-F5344CB8AC3E}">
        <p14:creationId xmlns:p14="http://schemas.microsoft.com/office/powerpoint/2010/main" val="4155237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6053B23-5F04-4F65-9D95-F5C1B18B68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55" t="36370" r="20626" b="19556"/>
          <a:stretch/>
        </p:blipFill>
        <p:spPr>
          <a:xfrm>
            <a:off x="-3412" y="685800"/>
            <a:ext cx="8918812" cy="29751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7020" y="0"/>
            <a:ext cx="8700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&amp; the corresponding explosion of DNA sequencing data…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3414713" y="6172200"/>
            <a:ext cx="5957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http://www.ncbi.nlm.nih.gov/genbank/statistics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92983" y="1016566"/>
            <a:ext cx="70083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err="1"/>
              <a:t>GenBank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3947367" y="3825498"/>
            <a:ext cx="20681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October 2019:</a:t>
            </a:r>
          </a:p>
          <a:p>
            <a:r>
              <a:rPr lang="en-US" dirty="0"/>
              <a:t>386 billion bp</a:t>
            </a:r>
          </a:p>
          <a:p>
            <a:r>
              <a:rPr lang="en-US" dirty="0"/>
              <a:t>+</a:t>
            </a:r>
          </a:p>
          <a:p>
            <a:r>
              <a:rPr lang="en-US" dirty="0"/>
              <a:t>5.6 trillion bp DNA</a:t>
            </a:r>
          </a:p>
          <a:p>
            <a:r>
              <a:rPr lang="en-US" dirty="0"/>
              <a:t>whole genome</a:t>
            </a:r>
          </a:p>
          <a:p>
            <a:r>
              <a:rPr lang="en-US" dirty="0"/>
              <a:t>shotgun sequencing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44397" y="42672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Which basically means </a:t>
            </a:r>
            <a:r>
              <a:rPr lang="en-US" dirty="0" err="1"/>
              <a:t>GenBank</a:t>
            </a:r>
            <a:r>
              <a:rPr lang="en-US" dirty="0"/>
              <a:t> is falling behind more every year!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4191000"/>
            <a:ext cx="1928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Here are the latest</a:t>
            </a:r>
          </a:p>
          <a:p>
            <a:r>
              <a:rPr lang="en-US" dirty="0"/>
              <a:t>statistics…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H="1" flipV="1">
            <a:off x="3733800" y="1227891"/>
            <a:ext cx="609601" cy="25821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758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58240"/>
            <a:ext cx="80772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We have no choice!</a:t>
            </a:r>
          </a:p>
          <a:p>
            <a:endParaRPr lang="en-US" sz="2800" b="1" dirty="0"/>
          </a:p>
          <a:p>
            <a:r>
              <a:rPr lang="en-US" sz="2800" b="1" dirty="0"/>
              <a:t>Biologists are now faced with a staggering deluge of data, growing at exponential rates.</a:t>
            </a:r>
          </a:p>
          <a:p>
            <a:endParaRPr lang="en-US" sz="2800" b="1" dirty="0"/>
          </a:p>
          <a:p>
            <a:r>
              <a:rPr lang="en-US" sz="2800" b="1" dirty="0"/>
              <a:t>Bioinformatics offers tools and approaches to understand these data and work productively, and to build algorithmic models that help us better understand biological systems.</a:t>
            </a:r>
          </a:p>
          <a:p>
            <a:endParaRPr lang="en-US" sz="2800" b="1" dirty="0"/>
          </a:p>
          <a:p>
            <a:r>
              <a:rPr lang="en-US" sz="2800" b="1" dirty="0"/>
              <a:t>We’ll learn some of the important basic concepts in this field, along with getting exposed to key technologies driving the field forward.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24407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52800" y="168876"/>
            <a:ext cx="2108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Specifically…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4436" y="990600"/>
            <a:ext cx="8494633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We’ll cover the following topics, approximately in this order: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BASICS OF PROGRAMMING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Introduction to Rosalind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A Python programming primer for non-programmers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Rosalind help &amp; programming Q/A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BIOLOGICAL SEQUENCE ANALYSIS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Substitution matrices (BLOSSUM, PAM) &amp; sequence alignment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Protein and nucleic acid sequence alignments, dynamic programming	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Sequence profiles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BLAST! (the algorithm)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Biological databases	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Markov processes and Hidden Markov Models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554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763" y="1003042"/>
            <a:ext cx="7749237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GENOMES, PROTEOMES, &amp; "BIG BIOLOGY"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Gene finding algorithms	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Genome assembly &amp; how the human genome was sequenced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An introduction to large gene expression data sets	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Promoter and motif finding, Gibbs sampling	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Clustering algorithms, hierarchical, k-means, self-organizing maps,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	force-directed maps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Classification algorithms	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Principal component analysis and data transformations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NETWORK &amp; SYNTHETIC BIOLOGY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Biological networks: metabolic, signaling, graphs, regulatory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Network alignment and comparisons, network organization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Deep homology and the evolution of traits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Designing, simulating, and building gene circuits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Genome design and synthesis</a:t>
            </a:r>
          </a:p>
        </p:txBody>
      </p:sp>
    </p:spTree>
    <p:extLst>
      <p:ext uri="{BB962C8B-B14F-4D97-AF65-F5344CB8AC3E}">
        <p14:creationId xmlns:p14="http://schemas.microsoft.com/office/powerpoint/2010/main" val="35803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315361"/>
            <a:ext cx="8458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THE FINAL COURSE PROJECT IS DUE by midnight, April 27, 2020</a:t>
            </a:r>
          </a:p>
          <a:p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The last 3 class days will be devoted to presenting your projects to the rest of the class.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609600"/>
            <a:ext cx="760015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Plus, expert guest lectures on: </a:t>
            </a:r>
          </a:p>
          <a:p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NGS best practices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Overview of mass spectrometry shotgun proteomics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Protein 3D structural modeling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Plus, plus:</a:t>
            </a: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we’ll attempt a live demo in-class of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nanopore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sequencing….</a:t>
            </a:r>
          </a:p>
        </p:txBody>
      </p:sp>
    </p:spTree>
    <p:extLst>
      <p:ext uri="{BB962C8B-B14F-4D97-AF65-F5344CB8AC3E}">
        <p14:creationId xmlns:p14="http://schemas.microsoft.com/office/powerpoint/2010/main" val="422484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44" y="1371599"/>
            <a:ext cx="94305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Course web page: </a:t>
            </a:r>
          </a:p>
          <a:p>
            <a:pPr algn="ctr"/>
            <a:r>
              <a:rPr lang="en-US" sz="2800" b="1" dirty="0"/>
              <a:t>http://www.marcottelab.org/</a:t>
            </a:r>
          </a:p>
          <a:p>
            <a:pPr algn="ctr"/>
            <a:r>
              <a:rPr lang="en-US" sz="2800" b="1" dirty="0" err="1"/>
              <a:t>index.php</a:t>
            </a:r>
            <a:r>
              <a:rPr lang="en-US" sz="2800" b="1" dirty="0"/>
              <a:t>/BCH394P_BCH364C_2020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49195" y="152400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Probably the most important slide today!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44" y="3352800"/>
            <a:ext cx="91257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This is a graduate student class!</a:t>
            </a:r>
          </a:p>
          <a:p>
            <a:endParaRPr lang="en-US" dirty="0"/>
          </a:p>
          <a:p>
            <a:r>
              <a:rPr lang="en-US" dirty="0"/>
              <a:t>It is open to a small # (&lt;10) of upper division undergrads in natural sciences and engineering.</a:t>
            </a:r>
          </a:p>
          <a:p>
            <a:endParaRPr lang="en-US" dirty="0"/>
          </a:p>
          <a:p>
            <a:r>
              <a:rPr lang="en-US" dirty="0"/>
              <a:t>UG prerequisites:  Biochemistry 339F with a grade of at least B; Computer Science 303E and Statistics and Data Sciences 328M (or Statistics and Scientific Computation 318M, 328M) with a grade of at least C-; and </a:t>
            </a:r>
            <a:r>
              <a:rPr lang="en-US" i="1" dirty="0"/>
              <a:t>consent of the instructor</a:t>
            </a:r>
            <a:r>
              <a:rPr lang="en-US" dirty="0"/>
              <a:t>.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868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686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An introduction to systems biology and bioinformatics, </a:t>
            </a:r>
            <a:r>
              <a:rPr lang="en-US" sz="2400" dirty="0"/>
              <a:t>emphasizing quantitative analysis of high-throughput biological data, and covering typical data, data analysis, and computer algorithms. 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Topics will include introductory probability and statistics, basics of Python programming, protein and nucleic acid sequence analysis, genome sequencing and assembly, proteomics, synthetic biology, analysis of large-scale gene expression data, data clustering, biological pattern recognition, and gene and protein networks.</a:t>
            </a:r>
          </a:p>
          <a:p>
            <a:pPr algn="ctr"/>
            <a:r>
              <a:rPr lang="en-US" sz="2400" dirty="0"/>
              <a:t> 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** NOT a course on practical sequence analysis or using web-based tools (although we’ll use those too), but rather on algorithms, exploratory data analyses and their applications in high-throughput biology. **</a:t>
            </a:r>
          </a:p>
        </p:txBody>
      </p:sp>
    </p:spTree>
    <p:extLst>
      <p:ext uri="{BB962C8B-B14F-4D97-AF65-F5344CB8AC3E}">
        <p14:creationId xmlns:p14="http://schemas.microsoft.com/office/powerpoint/2010/main" val="1501079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873978"/>
            <a:ext cx="88392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Most of the lectures will be from research articles and slides. For sequence analysis, there will be an </a:t>
            </a:r>
            <a:r>
              <a:rPr lang="en-US" sz="2400" b="1" dirty="0"/>
              <a:t>Optional text:</a:t>
            </a:r>
            <a:r>
              <a:rPr lang="en-US" sz="2400" dirty="0"/>
              <a:t> </a:t>
            </a:r>
          </a:p>
          <a:p>
            <a:endParaRPr lang="en-US" sz="2400" i="1" dirty="0"/>
          </a:p>
          <a:p>
            <a:r>
              <a:rPr lang="en-US" sz="2400" i="1" dirty="0"/>
              <a:t>Biological sequence analysis, </a:t>
            </a:r>
            <a:r>
              <a:rPr lang="en-US" sz="2400" dirty="0"/>
              <a:t>Durbin, Eddy, Krogh, </a:t>
            </a:r>
            <a:r>
              <a:rPr lang="en-US" sz="2400" dirty="0" err="1"/>
              <a:t>Mitchison</a:t>
            </a:r>
            <a:r>
              <a:rPr lang="en-US" sz="2400" dirty="0"/>
              <a:t>, Cambridge Univ. Press (available from Amazon, used &amp; </a:t>
            </a:r>
            <a:r>
              <a:rPr lang="en-US" sz="2400" dirty="0" err="1"/>
              <a:t>ebook</a:t>
            </a:r>
            <a:r>
              <a:rPr lang="en-US" sz="2400" dirty="0"/>
              <a:t>)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For biologists rusty on their stats, </a:t>
            </a:r>
            <a:r>
              <a:rPr lang="en-US" sz="2400" i="1" dirty="0"/>
              <a:t>The Cartoon Guide to Statistics</a:t>
            </a:r>
            <a:r>
              <a:rPr lang="en-US" sz="2400" dirty="0"/>
              <a:t> (</a:t>
            </a:r>
            <a:r>
              <a:rPr lang="en-US" sz="2400" dirty="0" err="1"/>
              <a:t>Gonick</a:t>
            </a:r>
            <a:r>
              <a:rPr lang="en-US" sz="2400" dirty="0"/>
              <a:t>/Smith) is very good (really!).</a:t>
            </a:r>
          </a:p>
          <a:p>
            <a:r>
              <a:rPr lang="en-US" sz="2400" dirty="0"/>
              <a:t> 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We will also be learning some Python programming.  </a:t>
            </a:r>
          </a:p>
          <a:p>
            <a:r>
              <a:rPr lang="en-US" sz="2400" dirty="0"/>
              <a:t>I </a:t>
            </a:r>
            <a:r>
              <a:rPr lang="en-US" sz="2400" u="sng" dirty="0"/>
              <a:t>highly</a:t>
            </a:r>
            <a:r>
              <a:rPr lang="en-US" sz="2400" dirty="0"/>
              <a:t> recommend…</a:t>
            </a:r>
          </a:p>
          <a:p>
            <a:r>
              <a:rPr lang="en-US" sz="2800" b="1" dirty="0"/>
              <a:t>Python programming for beginners:	https://www.codecademy.com/learn/learn-python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04636" y="168876"/>
            <a:ext cx="1084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Books</a:t>
            </a:r>
          </a:p>
        </p:txBody>
      </p:sp>
    </p:spTree>
    <p:extLst>
      <p:ext uri="{BB962C8B-B14F-4D97-AF65-F5344CB8AC3E}">
        <p14:creationId xmlns:p14="http://schemas.microsoft.com/office/powerpoint/2010/main" val="3826066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2741" y="762000"/>
            <a:ext cx="86868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No exams.   Instead, grades will be based on: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/>
              <a:t>Online programming homework </a:t>
            </a:r>
          </a:p>
          <a:p>
            <a:pPr lvl="1"/>
            <a:r>
              <a:rPr lang="en-US" sz="2400" dirty="0"/>
              <a:t>(10 points each and counting 30% of the final grade)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/>
              <a:t>3 problem sets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(15 points each and counting 45% of the final grade)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/>
              <a:t>A course project</a:t>
            </a:r>
            <a:r>
              <a:rPr lang="en-US" sz="2400" dirty="0"/>
              <a:t> that you will develop over the semester &amp; present in the last 2.5 days of class (25% of final grade)  </a:t>
            </a:r>
          </a:p>
          <a:p>
            <a:pPr lvl="1"/>
            <a:endParaRPr lang="en-US" sz="2400" dirty="0"/>
          </a:p>
          <a:p>
            <a:r>
              <a:rPr lang="en-US" sz="2400" dirty="0"/>
              <a:t>The course project will consist of a research project on a bioinformatics topic chosen by the student (with approval by the instructor) containing an element of independent computational biology research (e.g. calculation, programming, database analysis, etc.) turned in as a web URL (20%) and presented in class (5%).</a:t>
            </a:r>
          </a:p>
          <a:p>
            <a:endParaRPr lang="en-US" sz="800" dirty="0"/>
          </a:p>
          <a:p>
            <a:r>
              <a:rPr lang="en-US" sz="2400" b="1" dirty="0"/>
              <a:t>The project will be emailed as a web URL to the TA &amp; I, developed through the semester and finished by midnight, April 27, 2020.  The last few classes will be spent presenting your projects.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804636" y="168876"/>
            <a:ext cx="1354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Grading</a:t>
            </a:r>
          </a:p>
        </p:txBody>
      </p:sp>
    </p:spTree>
    <p:extLst>
      <p:ext uri="{BB962C8B-B14F-4D97-AF65-F5344CB8AC3E}">
        <p14:creationId xmlns:p14="http://schemas.microsoft.com/office/powerpoint/2010/main" val="9459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36223"/>
            <a:ext cx="8763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/>
              <a:t>All projects and homework will be turned in electronically and time-stamped.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/>
              <a:t>No makeup work will be given.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/>
              <a:t>Instead, all students have 5 days of free “late time”.</a:t>
            </a:r>
          </a:p>
          <a:p>
            <a:pPr lvl="1"/>
            <a:r>
              <a:rPr lang="en-US" sz="2400" b="1" dirty="0"/>
              <a:t>This is for the </a:t>
            </a:r>
            <a:r>
              <a:rPr lang="en-US" sz="2400" b="1" u="sng" dirty="0"/>
              <a:t>entire semester</a:t>
            </a:r>
            <a:r>
              <a:rPr lang="en-US" sz="2400" b="1" dirty="0"/>
              <a:t>, NOT per project, and counting weekends/holidays just like any other day.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For projects turned in late, days will be deducted from the 5 day total (or what remains of it) by the # of days late.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Deductions are in 1 day increments, </a:t>
            </a:r>
            <a:r>
              <a:rPr lang="en-US" u="sng" dirty="0"/>
              <a:t>rounding up</a:t>
            </a:r>
          </a:p>
          <a:p>
            <a:pPr lvl="2"/>
            <a:r>
              <a:rPr lang="en-US" i="1" dirty="0"/>
              <a:t>e.g.</a:t>
            </a:r>
            <a:r>
              <a:rPr lang="en-US" dirty="0"/>
              <a:t> 10 minutes late = 1 day deducted. 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Once the 5 days are used up, assignments will be penalized 10% / day late (rounding up), e.g., a 50 point assignment turned in 1 ½ days late would be penalized 20%, or 10 points.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5200" y="168876"/>
            <a:ext cx="177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Late policy</a:t>
            </a:r>
          </a:p>
        </p:txBody>
      </p:sp>
    </p:spTree>
    <p:extLst>
      <p:ext uri="{BB962C8B-B14F-4D97-AF65-F5344CB8AC3E}">
        <p14:creationId xmlns:p14="http://schemas.microsoft.com/office/powerpoint/2010/main" val="2263346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"/>
            <a:ext cx="91789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Online homework will be via </a:t>
            </a:r>
            <a:r>
              <a:rPr lang="en-US" sz="2400" b="1" i="1" dirty="0"/>
              <a:t>Rosalind</a:t>
            </a:r>
            <a:r>
              <a:rPr lang="en-US" sz="2400" b="1" dirty="0"/>
              <a:t>:    </a:t>
            </a:r>
            <a:r>
              <a:rPr lang="en-US" sz="2400" b="1" dirty="0">
                <a:hlinkClick r:id="rId2"/>
              </a:rPr>
              <a:t>http://rosalind.info/faq/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Enroll specifically for BCH394P/364C at:  </a:t>
            </a:r>
          </a:p>
          <a:p>
            <a:r>
              <a:rPr lang="en-US" sz="2400" b="1" dirty="0"/>
              <a:t>			 http://rosalind.info/classes/enroll/deda74d0a0/</a:t>
            </a:r>
            <a:endParaRPr lang="en-US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09930" y="6019800"/>
            <a:ext cx="8505470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The first homework will be due (in Rosalind) by midnight, Jan 30.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DF9D62-10AB-433D-B619-B8278813E3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33" t="15332" r="8333" b="18889"/>
          <a:stretch/>
        </p:blipFill>
        <p:spPr>
          <a:xfrm>
            <a:off x="228600" y="1836385"/>
            <a:ext cx="8763000" cy="389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90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8DCA80-BD53-4EFE-BE31-CA4AA4D8C1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09" t="14815" r="8159" b="15288"/>
          <a:stretch/>
        </p:blipFill>
        <p:spPr>
          <a:xfrm>
            <a:off x="304799" y="465862"/>
            <a:ext cx="8412203" cy="397854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371600" y="2133600"/>
            <a:ext cx="609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6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1591</Words>
  <Application>Microsoft Office PowerPoint</Application>
  <PresentationFormat>On-screen Show (4:3)</PresentationFormat>
  <Paragraphs>169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Marcotte</dc:creator>
  <cp:lastModifiedBy>Marcotte</cp:lastModifiedBy>
  <cp:revision>59</cp:revision>
  <cp:lastPrinted>2020-01-20T19:09:38Z</cp:lastPrinted>
  <dcterms:created xsi:type="dcterms:W3CDTF">2014-01-13T19:44:00Z</dcterms:created>
  <dcterms:modified xsi:type="dcterms:W3CDTF">2020-01-20T19:10:07Z</dcterms:modified>
</cp:coreProperties>
</file>