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928" r:id="rId2"/>
    <p:sldId id="2093" r:id="rId3"/>
    <p:sldId id="2092" r:id="rId4"/>
    <p:sldId id="2110" r:id="rId5"/>
    <p:sldId id="2187" r:id="rId6"/>
    <p:sldId id="2111" r:id="rId7"/>
    <p:sldId id="2112" r:id="rId8"/>
    <p:sldId id="2113" r:id="rId9"/>
    <p:sldId id="2114" r:id="rId10"/>
    <p:sldId id="2115" r:id="rId11"/>
    <p:sldId id="2116" r:id="rId12"/>
    <p:sldId id="2205" r:id="rId13"/>
    <p:sldId id="2166" r:id="rId14"/>
    <p:sldId id="2206" r:id="rId15"/>
    <p:sldId id="2197" r:id="rId16"/>
    <p:sldId id="2193" r:id="rId17"/>
    <p:sldId id="2195" r:id="rId18"/>
    <p:sldId id="2196" r:id="rId19"/>
    <p:sldId id="2201" r:id="rId20"/>
    <p:sldId id="2207" r:id="rId21"/>
    <p:sldId id="2182" r:id="rId22"/>
    <p:sldId id="2198" r:id="rId23"/>
    <p:sldId id="2199" r:id="rId24"/>
    <p:sldId id="2158" r:id="rId25"/>
    <p:sldId id="2190" r:id="rId26"/>
    <p:sldId id="2028" r:id="rId27"/>
    <p:sldId id="2204" r:id="rId28"/>
    <p:sldId id="2173" r:id="rId29"/>
    <p:sldId id="2203" r:id="rId30"/>
    <p:sldId id="2175" r:id="rId31"/>
    <p:sldId id="2162" r:id="rId32"/>
    <p:sldId id="2200" r:id="rId33"/>
    <p:sldId id="2208" r:id="rId34"/>
    <p:sldId id="2192" r:id="rId3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FFFF66"/>
    <a:srgbClr val="00FF00"/>
    <a:srgbClr val="33CC33"/>
    <a:srgbClr val="6600CC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57" autoAdjust="0"/>
    <p:restoredTop sz="89716" autoAdjust="0"/>
  </p:normalViewPr>
  <p:slideViewPr>
    <p:cSldViewPr>
      <p:cViewPr varScale="1">
        <p:scale>
          <a:sx n="80" d="100"/>
          <a:sy n="80" d="100"/>
        </p:scale>
        <p:origin x="1615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437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0628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437" y="8830628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31" y="0"/>
            <a:ext cx="303837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253" y="4417700"/>
            <a:ext cx="5139898" cy="418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21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31" y="8832217"/>
            <a:ext cx="303837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3" rIns="91409" bIns="45703" numCol="1" anchor="b" anchorCtr="0" compatLnSpc="1">
            <a:prstTxWarp prst="textNoShape">
              <a:avLst/>
            </a:prstTxWarp>
          </a:bodyPr>
          <a:lstStyle>
            <a:lvl1pPr algn="r" defTabSz="91477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24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26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4631" indent="-28639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5586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3822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2057" indent="-229117" defTabSz="914879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20291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8526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36760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94996" indent="-229117" defTabSz="91487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EF1943-E462-4BC5-B7AF-BC60F94B093E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28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34721" y="4417405"/>
            <a:ext cx="5140960" cy="41817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946CA-3914-445D-8178-77E01C26238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>
                <a:latin typeface="Calibri" pitchFamily="34" charset="0"/>
                <a:ea typeface="+mj-ea"/>
                <a:cs typeface="Calibri" pitchFamily="34" charset="0"/>
              </a:rPr>
              <a:t>Network biology</a:t>
            </a:r>
          </a:p>
          <a:p>
            <a:pPr algn="ctr">
              <a:defRPr/>
            </a:pPr>
            <a:r>
              <a:rPr lang="en-US" sz="6000" b="1" kern="0" dirty="0">
                <a:latin typeface="Calibri" pitchFamily="34" charset="0"/>
                <a:ea typeface="+mj-ea"/>
                <a:cs typeface="Calibri" pitchFamily="34" charset="0"/>
              </a:rPr>
              <a:t>(&amp; predicting gene function)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02867" y="5181664"/>
            <a:ext cx="6598133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>
                <a:latin typeface="Calibri" pitchFamily="34" charset="0"/>
              </a:rPr>
              <a:t>BCH394P/364C Systems Biology / Bioinformatics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6" name="Line 1068"/>
          <p:cNvSpPr>
            <a:spLocks noChangeShapeType="1"/>
          </p:cNvSpPr>
          <p:nvPr/>
        </p:nvSpPr>
        <p:spPr bwMode="auto">
          <a:xfrm>
            <a:off x="1776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7" name="Oval 1069"/>
          <p:cNvSpPr>
            <a:spLocks noChangeArrowheads="1"/>
          </p:cNvSpPr>
          <p:nvPr/>
        </p:nvSpPr>
        <p:spPr bwMode="auto">
          <a:xfrm>
            <a:off x="1600200" y="33617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4" name="Line 1066"/>
          <p:cNvSpPr>
            <a:spLocks noChangeShapeType="1"/>
          </p:cNvSpPr>
          <p:nvPr/>
        </p:nvSpPr>
        <p:spPr bwMode="auto">
          <a:xfrm>
            <a:off x="177641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5" name="Oval 1067"/>
          <p:cNvSpPr>
            <a:spLocks noChangeArrowheads="1"/>
          </p:cNvSpPr>
          <p:nvPr/>
        </p:nvSpPr>
        <p:spPr bwMode="auto">
          <a:xfrm>
            <a:off x="1600200" y="19901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3276600" y="259975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5" name="Oval 1027"/>
          <p:cNvSpPr>
            <a:spLocks noChangeArrowheads="1"/>
          </p:cNvSpPr>
          <p:nvPr/>
        </p:nvSpPr>
        <p:spPr bwMode="auto">
          <a:xfrm>
            <a:off x="3810000" y="275215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Line 1028"/>
          <p:cNvSpPr>
            <a:spLocks noChangeShapeType="1"/>
          </p:cNvSpPr>
          <p:nvPr/>
        </p:nvSpPr>
        <p:spPr bwMode="auto">
          <a:xfrm>
            <a:off x="793750" y="92335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2012950" y="84715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60550" y="84715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>
            <a:off x="218916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0" name="Oval 1032"/>
          <p:cNvSpPr>
            <a:spLocks noChangeArrowheads="1"/>
          </p:cNvSpPr>
          <p:nvPr/>
        </p:nvSpPr>
        <p:spPr bwMode="auto">
          <a:xfrm>
            <a:off x="2393950" y="17615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1" name="Oval 1033"/>
          <p:cNvSpPr>
            <a:spLocks noChangeArrowheads="1"/>
          </p:cNvSpPr>
          <p:nvPr/>
        </p:nvSpPr>
        <p:spPr bwMode="auto">
          <a:xfrm>
            <a:off x="2012950" y="19901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2393950" y="11519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>
            <a:off x="1103313" y="348557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4" name="Rectangle 1036"/>
          <p:cNvSpPr>
            <a:spLocks noChangeArrowheads="1"/>
          </p:cNvSpPr>
          <p:nvPr/>
        </p:nvSpPr>
        <p:spPr bwMode="auto">
          <a:xfrm>
            <a:off x="381000" y="282835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5" name="AutoShape 1037"/>
          <p:cNvSpPr>
            <a:spLocks noChangeArrowheads="1"/>
          </p:cNvSpPr>
          <p:nvPr/>
        </p:nvSpPr>
        <p:spPr bwMode="auto">
          <a:xfrm rot="-5400000">
            <a:off x="1439863" y="320935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2157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7" name="Oval 1039"/>
          <p:cNvSpPr>
            <a:spLocks noChangeArrowheads="1"/>
          </p:cNvSpPr>
          <p:nvPr/>
        </p:nvSpPr>
        <p:spPr bwMode="auto">
          <a:xfrm>
            <a:off x="2362200" y="31331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8" name="Oval 1040"/>
          <p:cNvSpPr>
            <a:spLocks noChangeArrowheads="1"/>
          </p:cNvSpPr>
          <p:nvPr/>
        </p:nvSpPr>
        <p:spPr bwMode="auto">
          <a:xfrm>
            <a:off x="1981200" y="33617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9" name="Line 1041"/>
          <p:cNvSpPr>
            <a:spLocks noChangeShapeType="1"/>
          </p:cNvSpPr>
          <p:nvPr/>
        </p:nvSpPr>
        <p:spPr bwMode="auto">
          <a:xfrm>
            <a:off x="2393950" y="24473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0" name="Oval 1042"/>
          <p:cNvSpPr>
            <a:spLocks noChangeArrowheads="1"/>
          </p:cNvSpPr>
          <p:nvPr/>
        </p:nvSpPr>
        <p:spPr bwMode="auto">
          <a:xfrm>
            <a:off x="2743200" y="359035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1" name="Oval 1043"/>
          <p:cNvSpPr>
            <a:spLocks noChangeArrowheads="1"/>
          </p:cNvSpPr>
          <p:nvPr/>
        </p:nvSpPr>
        <p:spPr bwMode="auto">
          <a:xfrm>
            <a:off x="3048000" y="290455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2" name="Oval 1044"/>
          <p:cNvSpPr>
            <a:spLocks noChangeArrowheads="1"/>
          </p:cNvSpPr>
          <p:nvPr/>
        </p:nvSpPr>
        <p:spPr bwMode="auto">
          <a:xfrm>
            <a:off x="3352800" y="328555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3" name="Line 1045"/>
          <p:cNvSpPr>
            <a:spLocks noChangeShapeType="1"/>
          </p:cNvSpPr>
          <p:nvPr/>
        </p:nvSpPr>
        <p:spPr bwMode="auto">
          <a:xfrm>
            <a:off x="2393950" y="38951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07" name="Text Box 1059"/>
          <p:cNvSpPr txBox="1">
            <a:spLocks noChangeArrowheads="1"/>
          </p:cNvSpPr>
          <p:nvPr/>
        </p:nvSpPr>
        <p:spPr bwMode="auto">
          <a:xfrm>
            <a:off x="2631932" y="1936274"/>
            <a:ext cx="4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Bait</a:t>
            </a:r>
          </a:p>
        </p:txBody>
      </p:sp>
      <p:sp>
        <p:nvSpPr>
          <p:cNvPr id="28708" name="Text Box 1060"/>
          <p:cNvSpPr txBox="1">
            <a:spLocks noChangeArrowheads="1"/>
          </p:cNvSpPr>
          <p:nvPr/>
        </p:nvSpPr>
        <p:spPr bwMode="auto">
          <a:xfrm>
            <a:off x="19050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Tag2</a:t>
            </a:r>
          </a:p>
        </p:txBody>
      </p:sp>
      <p:sp>
        <p:nvSpPr>
          <p:cNvPr id="28709" name="Text Box 1061"/>
          <p:cNvSpPr txBox="1">
            <a:spLocks noChangeArrowheads="1"/>
          </p:cNvSpPr>
          <p:nvPr/>
        </p:nvSpPr>
        <p:spPr bwMode="auto">
          <a:xfrm>
            <a:off x="300317" y="404755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12" name="Text Box 1064"/>
          <p:cNvSpPr txBox="1">
            <a:spLocks noChangeArrowheads="1"/>
          </p:cNvSpPr>
          <p:nvPr/>
        </p:nvSpPr>
        <p:spPr bwMode="auto">
          <a:xfrm>
            <a:off x="1378404" y="0"/>
            <a:ext cx="6774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variant:  tandem affinity purification (TAP)</a:t>
            </a:r>
          </a:p>
        </p:txBody>
      </p:sp>
      <p:sp>
        <p:nvSpPr>
          <p:cNvPr id="28713" name="Rectangle 1065"/>
          <p:cNvSpPr>
            <a:spLocks noChangeArrowheads="1"/>
          </p:cNvSpPr>
          <p:nvPr/>
        </p:nvSpPr>
        <p:spPr bwMode="auto">
          <a:xfrm>
            <a:off x="1600200" y="84715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8" name="Text Box 1070"/>
          <p:cNvSpPr txBox="1">
            <a:spLocks noChangeArrowheads="1"/>
          </p:cNvSpPr>
          <p:nvPr/>
        </p:nvSpPr>
        <p:spPr bwMode="auto">
          <a:xfrm>
            <a:off x="14478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Tag1</a:t>
            </a:r>
          </a:p>
        </p:txBody>
      </p:sp>
      <p:sp>
        <p:nvSpPr>
          <p:cNvPr id="28720" name="Oval 1072"/>
          <p:cNvSpPr>
            <a:spLocks noChangeArrowheads="1"/>
          </p:cNvSpPr>
          <p:nvPr/>
        </p:nvSpPr>
        <p:spPr bwMode="auto">
          <a:xfrm>
            <a:off x="1600200" y="5282625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1" name="Oval 1073"/>
          <p:cNvSpPr>
            <a:spLocks noChangeArrowheads="1"/>
          </p:cNvSpPr>
          <p:nvPr/>
        </p:nvSpPr>
        <p:spPr bwMode="auto">
          <a:xfrm>
            <a:off x="3581400" y="4520625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2" name="Oval 1074"/>
          <p:cNvSpPr>
            <a:spLocks noChangeArrowheads="1"/>
          </p:cNvSpPr>
          <p:nvPr/>
        </p:nvSpPr>
        <p:spPr bwMode="auto">
          <a:xfrm>
            <a:off x="4114800" y="4673025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3" name="Line 1075"/>
          <p:cNvSpPr>
            <a:spLocks noChangeShapeType="1"/>
          </p:cNvSpPr>
          <p:nvPr/>
        </p:nvSpPr>
        <p:spPr bwMode="auto">
          <a:xfrm>
            <a:off x="1103313" y="5406450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4" name="Rectangle 1076"/>
          <p:cNvSpPr>
            <a:spLocks noChangeArrowheads="1"/>
          </p:cNvSpPr>
          <p:nvPr/>
        </p:nvSpPr>
        <p:spPr bwMode="auto">
          <a:xfrm>
            <a:off x="381000" y="4749225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5" name="AutoShape 1077"/>
          <p:cNvSpPr>
            <a:spLocks noChangeArrowheads="1"/>
          </p:cNvSpPr>
          <p:nvPr/>
        </p:nvSpPr>
        <p:spPr bwMode="auto">
          <a:xfrm rot="-5400000">
            <a:off x="1439863" y="5130225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6" name="Line 1078"/>
          <p:cNvSpPr>
            <a:spLocks noChangeShapeType="1"/>
          </p:cNvSpPr>
          <p:nvPr/>
        </p:nvSpPr>
        <p:spPr bwMode="auto">
          <a:xfrm>
            <a:off x="2462213" y="5382638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7" name="Oval 1079"/>
          <p:cNvSpPr>
            <a:spLocks noChangeArrowheads="1"/>
          </p:cNvSpPr>
          <p:nvPr/>
        </p:nvSpPr>
        <p:spPr bwMode="auto">
          <a:xfrm>
            <a:off x="2667000" y="5054025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8" name="Oval 1080"/>
          <p:cNvSpPr>
            <a:spLocks noChangeArrowheads="1"/>
          </p:cNvSpPr>
          <p:nvPr/>
        </p:nvSpPr>
        <p:spPr bwMode="auto">
          <a:xfrm>
            <a:off x="2286000" y="5282625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0" name="Oval 1082"/>
          <p:cNvSpPr>
            <a:spLocks noChangeArrowheads="1"/>
          </p:cNvSpPr>
          <p:nvPr/>
        </p:nvSpPr>
        <p:spPr bwMode="auto">
          <a:xfrm>
            <a:off x="3048000" y="5511225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1" name="Oval 1083"/>
          <p:cNvSpPr>
            <a:spLocks noChangeArrowheads="1"/>
          </p:cNvSpPr>
          <p:nvPr/>
        </p:nvSpPr>
        <p:spPr bwMode="auto">
          <a:xfrm>
            <a:off x="3352800" y="4825425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2" name="Oval 1084"/>
          <p:cNvSpPr>
            <a:spLocks noChangeArrowheads="1"/>
          </p:cNvSpPr>
          <p:nvPr/>
        </p:nvSpPr>
        <p:spPr bwMode="auto">
          <a:xfrm>
            <a:off x="3657600" y="5206425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3" name="Line 1085"/>
          <p:cNvSpPr>
            <a:spLocks noChangeShapeType="1"/>
          </p:cNvSpPr>
          <p:nvPr/>
        </p:nvSpPr>
        <p:spPr bwMode="auto">
          <a:xfrm>
            <a:off x="2698750" y="58160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4" name="Text Box 1086"/>
          <p:cNvSpPr txBox="1">
            <a:spLocks noChangeArrowheads="1"/>
          </p:cNvSpPr>
          <p:nvPr/>
        </p:nvSpPr>
        <p:spPr bwMode="auto">
          <a:xfrm>
            <a:off x="300317" y="5968425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35" name="Text Box 1087"/>
          <p:cNvSpPr txBox="1">
            <a:spLocks noChangeArrowheads="1"/>
          </p:cNvSpPr>
          <p:nvPr/>
        </p:nvSpPr>
        <p:spPr bwMode="auto">
          <a:xfrm>
            <a:off x="1600200" y="4733350"/>
            <a:ext cx="1068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protease</a:t>
            </a:r>
          </a:p>
        </p:txBody>
      </p:sp>
      <p:sp>
        <p:nvSpPr>
          <p:cNvPr id="28738" name="Oval 1090"/>
          <p:cNvSpPr>
            <a:spLocks noChangeArrowheads="1"/>
          </p:cNvSpPr>
          <p:nvPr/>
        </p:nvSpPr>
        <p:spPr bwMode="auto">
          <a:xfrm>
            <a:off x="7620000" y="13361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9" name="Oval 1091"/>
          <p:cNvSpPr>
            <a:spLocks noChangeArrowheads="1"/>
          </p:cNvSpPr>
          <p:nvPr/>
        </p:nvSpPr>
        <p:spPr bwMode="auto">
          <a:xfrm>
            <a:off x="8153400" y="14885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0" name="Line 1092"/>
          <p:cNvSpPr>
            <a:spLocks noChangeShapeType="1"/>
          </p:cNvSpPr>
          <p:nvPr/>
        </p:nvSpPr>
        <p:spPr bwMode="auto">
          <a:xfrm>
            <a:off x="5835650" y="22219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1" name="Rectangle 1093"/>
          <p:cNvSpPr>
            <a:spLocks noChangeArrowheads="1"/>
          </p:cNvSpPr>
          <p:nvPr/>
        </p:nvSpPr>
        <p:spPr bwMode="auto">
          <a:xfrm>
            <a:off x="5113338" y="15647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2" name="AutoShape 1094"/>
          <p:cNvSpPr>
            <a:spLocks noChangeArrowheads="1"/>
          </p:cNvSpPr>
          <p:nvPr/>
        </p:nvSpPr>
        <p:spPr bwMode="auto">
          <a:xfrm rot="-5400000">
            <a:off x="6172200" y="19457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3" name="Line 1095"/>
          <p:cNvSpPr>
            <a:spLocks noChangeShapeType="1"/>
          </p:cNvSpPr>
          <p:nvPr/>
        </p:nvSpPr>
        <p:spPr bwMode="auto">
          <a:xfrm>
            <a:off x="6500813" y="21981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4" name="Oval 1096"/>
          <p:cNvSpPr>
            <a:spLocks noChangeArrowheads="1"/>
          </p:cNvSpPr>
          <p:nvPr/>
        </p:nvSpPr>
        <p:spPr bwMode="auto">
          <a:xfrm>
            <a:off x="6705600" y="18695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5" name="Oval 1097"/>
          <p:cNvSpPr>
            <a:spLocks noChangeArrowheads="1"/>
          </p:cNvSpPr>
          <p:nvPr/>
        </p:nvSpPr>
        <p:spPr bwMode="auto">
          <a:xfrm>
            <a:off x="6324600" y="20981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6" name="Line 1098"/>
          <p:cNvSpPr>
            <a:spLocks noChangeShapeType="1"/>
          </p:cNvSpPr>
          <p:nvPr/>
        </p:nvSpPr>
        <p:spPr bwMode="auto">
          <a:xfrm>
            <a:off x="6737350" y="11837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7" name="Oval 1099"/>
          <p:cNvSpPr>
            <a:spLocks noChangeArrowheads="1"/>
          </p:cNvSpPr>
          <p:nvPr/>
        </p:nvSpPr>
        <p:spPr bwMode="auto">
          <a:xfrm>
            <a:off x="7086600" y="23267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8" name="Oval 1100"/>
          <p:cNvSpPr>
            <a:spLocks noChangeArrowheads="1"/>
          </p:cNvSpPr>
          <p:nvPr/>
        </p:nvSpPr>
        <p:spPr bwMode="auto">
          <a:xfrm>
            <a:off x="7391400" y="16409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9" name="Oval 1101"/>
          <p:cNvSpPr>
            <a:spLocks noChangeArrowheads="1"/>
          </p:cNvSpPr>
          <p:nvPr/>
        </p:nvSpPr>
        <p:spPr bwMode="auto">
          <a:xfrm>
            <a:off x="7696200" y="20219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0" name="Line 1102"/>
          <p:cNvSpPr>
            <a:spLocks noChangeShapeType="1"/>
          </p:cNvSpPr>
          <p:nvPr/>
        </p:nvSpPr>
        <p:spPr bwMode="auto">
          <a:xfrm>
            <a:off x="6737350" y="26315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1" name="Text Box 1103"/>
          <p:cNvSpPr txBox="1">
            <a:spLocks noChangeArrowheads="1"/>
          </p:cNvSpPr>
          <p:nvPr/>
        </p:nvSpPr>
        <p:spPr bwMode="auto">
          <a:xfrm>
            <a:off x="5058054" y="278390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column2</a:t>
            </a:r>
          </a:p>
        </p:txBody>
      </p:sp>
      <p:pic>
        <p:nvPicPr>
          <p:cNvPr id="28752" name="Picture 1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34697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53" name="Line 1105"/>
          <p:cNvSpPr>
            <a:spLocks noChangeShapeType="1"/>
          </p:cNvSpPr>
          <p:nvPr/>
        </p:nvSpPr>
        <p:spPr bwMode="auto">
          <a:xfrm>
            <a:off x="7042150" y="3926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4" name="Line 1106"/>
          <p:cNvSpPr>
            <a:spLocks noChangeShapeType="1"/>
          </p:cNvSpPr>
          <p:nvPr/>
        </p:nvSpPr>
        <p:spPr bwMode="auto">
          <a:xfrm>
            <a:off x="7042150" y="423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5" name="Line 1107"/>
          <p:cNvSpPr>
            <a:spLocks noChangeShapeType="1"/>
          </p:cNvSpPr>
          <p:nvPr/>
        </p:nvSpPr>
        <p:spPr bwMode="auto">
          <a:xfrm>
            <a:off x="7042150" y="4612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6" name="Line 1108"/>
          <p:cNvSpPr>
            <a:spLocks noChangeShapeType="1"/>
          </p:cNvSpPr>
          <p:nvPr/>
        </p:nvSpPr>
        <p:spPr bwMode="auto">
          <a:xfrm>
            <a:off x="7042150" y="4841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7" name="Line 1109"/>
          <p:cNvSpPr>
            <a:spLocks noChangeShapeType="1"/>
          </p:cNvSpPr>
          <p:nvPr/>
        </p:nvSpPr>
        <p:spPr bwMode="auto">
          <a:xfrm>
            <a:off x="7042150" y="4307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8" name="Line 1110"/>
          <p:cNvSpPr>
            <a:spLocks noChangeShapeType="1"/>
          </p:cNvSpPr>
          <p:nvPr/>
        </p:nvSpPr>
        <p:spPr bwMode="auto">
          <a:xfrm>
            <a:off x="7042150" y="5069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9" name="Text Box 1111"/>
          <p:cNvSpPr txBox="1">
            <a:spLocks noChangeArrowheads="1"/>
          </p:cNvSpPr>
          <p:nvPr/>
        </p:nvSpPr>
        <p:spPr bwMode="auto">
          <a:xfrm>
            <a:off x="7499350" y="3774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28760" name="Text Box 1112"/>
          <p:cNvSpPr txBox="1">
            <a:spLocks noChangeArrowheads="1"/>
          </p:cNvSpPr>
          <p:nvPr/>
        </p:nvSpPr>
        <p:spPr bwMode="auto">
          <a:xfrm>
            <a:off x="7499350" y="40031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28761" name="Text Box 1113"/>
          <p:cNvSpPr txBox="1">
            <a:spLocks noChangeArrowheads="1"/>
          </p:cNvSpPr>
          <p:nvPr/>
        </p:nvSpPr>
        <p:spPr bwMode="auto">
          <a:xfrm>
            <a:off x="7499350" y="4155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28762" name="Text Box 1114"/>
          <p:cNvSpPr txBox="1">
            <a:spLocks noChangeArrowheads="1"/>
          </p:cNvSpPr>
          <p:nvPr/>
        </p:nvSpPr>
        <p:spPr bwMode="auto">
          <a:xfrm>
            <a:off x="7499350" y="44603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28763" name="Text Box 1115"/>
          <p:cNvSpPr txBox="1">
            <a:spLocks noChangeArrowheads="1"/>
          </p:cNvSpPr>
          <p:nvPr/>
        </p:nvSpPr>
        <p:spPr bwMode="auto">
          <a:xfrm>
            <a:off x="7499350" y="46889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28764" name="Text Box 1116"/>
          <p:cNvSpPr txBox="1">
            <a:spLocks noChangeArrowheads="1"/>
          </p:cNvSpPr>
          <p:nvPr/>
        </p:nvSpPr>
        <p:spPr bwMode="auto">
          <a:xfrm>
            <a:off x="7499350" y="4917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28765" name="Text Box 1117"/>
          <p:cNvSpPr txBox="1">
            <a:spLocks noChangeArrowheads="1"/>
          </p:cNvSpPr>
          <p:nvPr/>
        </p:nvSpPr>
        <p:spPr bwMode="auto">
          <a:xfrm>
            <a:off x="5767629" y="41729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28766" name="Text Box 1118"/>
          <p:cNvSpPr txBox="1">
            <a:spLocks noChangeArrowheads="1"/>
          </p:cNvSpPr>
          <p:nvPr/>
        </p:nvSpPr>
        <p:spPr bwMode="auto">
          <a:xfrm>
            <a:off x="7082462" y="5273953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</p:spTree>
    <p:extLst>
      <p:ext uri="{BB962C8B-B14F-4D97-AF65-F5344CB8AC3E}">
        <p14:creationId xmlns:p14="http://schemas.microsoft.com/office/powerpoint/2010/main" val="315818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57750"/>
            <a:ext cx="43434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6451600"/>
            <a:ext cx="3086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457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3048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protein interaction mapping by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proximity labeling</a:t>
            </a:r>
          </a:p>
        </p:txBody>
      </p:sp>
      <p:pic>
        <p:nvPicPr>
          <p:cNvPr id="1026" name="Picture 2" descr="https://f1000researchdata.s3.amazonaws.com/manuscripts/18482/1ceaaf37-eb85-478c-ab6e-61ea1caf6dac_figure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1380"/>
          <a:stretch/>
        </p:blipFill>
        <p:spPr bwMode="auto">
          <a:xfrm>
            <a:off x="638014" y="1756320"/>
            <a:ext cx="7821718" cy="229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214" y="18366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36654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71814" y="1836619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4877" y="6519446"/>
            <a:ext cx="5395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Figure/review at https://f1000research.com/articles/8-135/v1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29057" y="4122619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3157" y="4656019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Affinity purify interaction partners with streptavidin beads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3095" y="5739825"/>
            <a:ext cx="2411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ID proteins by mass spectrometry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1143000"/>
            <a:ext cx="263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4 variations on a theme: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26636" y="5265619"/>
            <a:ext cx="4843" cy="474206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4426704" y="129222"/>
            <a:ext cx="204707" cy="778208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7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1"/>
            <a:ext cx="56387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33394" y="6553200"/>
            <a:ext cx="378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Guruharsha</a:t>
            </a:r>
            <a:r>
              <a:rPr lang="en-US" dirty="0">
                <a:latin typeface="Calibri" pitchFamily="34" charset="0"/>
              </a:rPr>
              <a:t>  </a:t>
            </a:r>
            <a:r>
              <a:rPr lang="en-US" i="1" dirty="0">
                <a:latin typeface="Calibri" pitchFamily="34" charset="0"/>
              </a:rPr>
              <a:t>et al. (</a:t>
            </a:r>
            <a:r>
              <a:rPr lang="en-US" dirty="0">
                <a:latin typeface="Calibri" pitchFamily="34" charset="0"/>
              </a:rPr>
              <a:t>2011) </a:t>
            </a:r>
            <a:r>
              <a:rPr lang="en-US" i="1" dirty="0">
                <a:latin typeface="Calibri" pitchFamily="34" charset="0"/>
              </a:rPr>
              <a:t>Cell</a:t>
            </a:r>
            <a:r>
              <a:rPr lang="en-US" dirty="0">
                <a:latin typeface="Calibri" pitchFamily="34" charset="0"/>
              </a:rPr>
              <a:t> 147, 690–703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1905000"/>
            <a:ext cx="30055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~3,500 affinity purification</a:t>
            </a:r>
          </a:p>
          <a:p>
            <a:r>
              <a:rPr lang="en-US" sz="2000" b="1" dirty="0">
                <a:latin typeface="Calibri" pitchFamily="34" charset="0"/>
              </a:rPr>
              <a:t>     experiments</a:t>
            </a: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~11K interactions / </a:t>
            </a:r>
          </a:p>
          <a:p>
            <a:r>
              <a:rPr lang="en-US" sz="2000" b="1" dirty="0">
                <a:latin typeface="Calibri" pitchFamily="34" charset="0"/>
              </a:rPr>
              <a:t>~2.3K proteins</a:t>
            </a: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000" b="1" dirty="0">
                <a:latin typeface="Calibri" pitchFamily="34" charset="0"/>
              </a:rPr>
              <a:t>spans 556 complexes</a:t>
            </a:r>
          </a:p>
          <a:p>
            <a:endParaRPr lang="en-US" sz="2000" b="1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endParaRPr lang="en-US" sz="2000" b="1" dirty="0">
              <a:latin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</a:rPr>
              <a:t>Still daunting for the</a:t>
            </a:r>
          </a:p>
          <a:p>
            <a:r>
              <a:rPr lang="en-US" sz="2000" b="1" dirty="0">
                <a:latin typeface="Calibri" pitchFamily="34" charset="0"/>
              </a:rPr>
              <a:t>human proteome, but…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AP/MS</a:t>
            </a:r>
          </a:p>
        </p:txBody>
      </p:sp>
    </p:spTree>
    <p:extLst>
      <p:ext uri="{BB962C8B-B14F-4D97-AF65-F5344CB8AC3E}">
        <p14:creationId xmlns:p14="http://schemas.microsoft.com/office/powerpoint/2010/main" val="354720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8925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Y2H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804" y="1066800"/>
            <a:ext cx="8663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Human </a:t>
            </a:r>
            <a:r>
              <a:rPr lang="en-US" sz="2400" b="1" dirty="0" err="1">
                <a:latin typeface="Calibri" pitchFamily="34" charset="0"/>
              </a:rPr>
              <a:t>ORFeome</a:t>
            </a:r>
            <a:r>
              <a:rPr lang="en-US" sz="2400" b="1" dirty="0">
                <a:latin typeface="Calibri" pitchFamily="34" charset="0"/>
              </a:rPr>
              <a:t> (v9.1) </a:t>
            </a:r>
            <a:r>
              <a:rPr lang="en-US" sz="2400" b="1" dirty="0">
                <a:latin typeface="Calibri" pitchFamily="34" charset="0"/>
                <a:sym typeface="Wingdings" pitchFamily="2" charset="2"/>
              </a:rPr>
              <a:t> now </a:t>
            </a:r>
            <a:r>
              <a:rPr lang="en-US" sz="2400" b="1" dirty="0">
                <a:latin typeface="Calibri" pitchFamily="34" charset="0"/>
              </a:rPr>
              <a:t>~90% of the protein-coding genes!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3845" y="1943068"/>
            <a:ext cx="611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Screened </a:t>
            </a:r>
            <a:r>
              <a:rPr lang="en-US" sz="2400" b="1" i="1" dirty="0">
                <a:latin typeface="Calibri" pitchFamily="34" charset="0"/>
              </a:rPr>
              <a:t>all x all </a:t>
            </a:r>
            <a:r>
              <a:rPr lang="en-US" sz="2400" b="1" dirty="0">
                <a:latin typeface="Calibri" pitchFamily="34" charset="0"/>
              </a:rPr>
              <a:t>(150M pairs!) in 9 Y2H assays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1145" y="2814935"/>
            <a:ext cx="4762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52,569 PPIs involving 8,275 proteins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981" y="6273225"/>
            <a:ext cx="8228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Luck </a:t>
            </a:r>
            <a:r>
              <a:rPr lang="en-US" b="1" i="1" dirty="0">
                <a:latin typeface="Calibri" pitchFamily="34" charset="0"/>
              </a:rPr>
              <a:t>et al</a:t>
            </a:r>
            <a:r>
              <a:rPr lang="en-US" b="1" dirty="0">
                <a:latin typeface="Calibri" pitchFamily="34" charset="0"/>
              </a:rPr>
              <a:t>., A reference map of the human protein interactome, </a:t>
            </a:r>
            <a:r>
              <a:rPr lang="en-US" b="1" i="1" dirty="0" err="1">
                <a:latin typeface="Calibri" pitchFamily="34" charset="0"/>
              </a:rPr>
              <a:t>bioRxiv</a:t>
            </a:r>
            <a:r>
              <a:rPr lang="en-US" b="1" dirty="0">
                <a:latin typeface="Calibri" pitchFamily="34" charset="0"/>
              </a:rPr>
              <a:t>, posted April 10, 2019</a:t>
            </a:r>
          </a:p>
          <a:p>
            <a:pPr algn="ctr"/>
            <a:r>
              <a:rPr lang="en-US" b="1" dirty="0">
                <a:latin typeface="Calibri" pitchFamily="34" charset="0"/>
              </a:rPr>
              <a:t>https://www.biorxiv.org/content/10.1101/605451v1, published </a:t>
            </a:r>
            <a:r>
              <a:rPr lang="en-US" b="1" i="1" dirty="0">
                <a:latin typeface="Calibri" pitchFamily="34" charset="0"/>
              </a:rPr>
              <a:t>Nature,</a:t>
            </a:r>
            <a:r>
              <a:rPr lang="en-US" b="1" dirty="0">
                <a:latin typeface="Calibri" pitchFamily="34" charset="0"/>
              </a:rPr>
              <a:t> April 8, 2020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29057" y="1461043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29057" y="2375443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71298" y="3581400"/>
            <a:ext cx="4862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Y2H captures pairwise PPIs that can form when the proteins are expressed out of biological context (e.g., as fusion proteins in a yeast cell nucleus). It can reveal directly contacting proteins but often misses those that require additional molecular context or higher order assemblies,</a:t>
            </a:r>
          </a:p>
          <a:p>
            <a:pPr algn="r"/>
            <a:r>
              <a:rPr lang="en-US" dirty="0">
                <a:sym typeface="Wingdings" pitchFamily="2" charset="2"/>
              </a:rPr>
              <a:t> the </a:t>
            </a:r>
            <a:r>
              <a:rPr lang="en-US" dirty="0" err="1">
                <a:sym typeface="Wingdings" pitchFamily="2" charset="2"/>
              </a:rPr>
              <a:t>exocyst</a:t>
            </a:r>
            <a:r>
              <a:rPr lang="en-US" dirty="0">
                <a:sym typeface="Wingdings" pitchFamily="2" charset="2"/>
              </a:rPr>
              <a:t> 	   </a:t>
            </a:r>
            <a:r>
              <a:rPr lang="en-US" dirty="0"/>
              <a:t>e.g. 	   the CCT complex</a:t>
            </a:r>
            <a:r>
              <a:rPr lang="en-US" dirty="0">
                <a:sym typeface="Wingdings" pitchFamily="2" charset="2"/>
              </a:rPr>
              <a:t></a:t>
            </a:r>
          </a:p>
        </p:txBody>
      </p:sp>
      <p:pic>
        <p:nvPicPr>
          <p:cNvPr id="12" name="Picture 11" descr="Figure thumbnail gr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59075" r="55584"/>
          <a:stretch/>
        </p:blipFill>
        <p:spPr bwMode="auto">
          <a:xfrm>
            <a:off x="6831097" y="3581400"/>
            <a:ext cx="2324147" cy="19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39000" y="3276600"/>
            <a:ext cx="1820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https://www.cell.com/cell/fulltext/S0092-8674(14)01369-5</a:t>
            </a:r>
          </a:p>
        </p:txBody>
      </p:sp>
      <p:sp>
        <p:nvSpPr>
          <p:cNvPr id="14" name="Arc 13"/>
          <p:cNvSpPr/>
          <p:nvPr/>
        </p:nvSpPr>
        <p:spPr>
          <a:xfrm rot="506801">
            <a:off x="8428715" y="3886199"/>
            <a:ext cx="533400" cy="576710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ig.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85" b="51672"/>
          <a:stretch/>
        </p:blipFill>
        <p:spPr bwMode="auto">
          <a:xfrm>
            <a:off x="200804" y="3386710"/>
            <a:ext cx="1479281" cy="23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/>
          <p:cNvSpPr/>
          <p:nvPr/>
        </p:nvSpPr>
        <p:spPr>
          <a:xfrm rot="11510262">
            <a:off x="428029" y="4459878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200" y="3261124"/>
            <a:ext cx="277004" cy="230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37589" y="4383540"/>
            <a:ext cx="277004" cy="230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0804" y="4485158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0285" y="5183652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67055" y="3693568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663973" y="4188503"/>
            <a:ext cx="480027" cy="31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3124200"/>
            <a:ext cx="1856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https://www.nature.com/articles/s41594-017-0016-2</a:t>
            </a:r>
          </a:p>
        </p:txBody>
      </p:sp>
      <p:sp>
        <p:nvSpPr>
          <p:cNvPr id="26" name="Arc 25"/>
          <p:cNvSpPr/>
          <p:nvPr/>
        </p:nvSpPr>
        <p:spPr>
          <a:xfrm rot="12622088">
            <a:off x="842403" y="5346585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08700" y="5943600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+111 additional PPIs</a:t>
            </a:r>
          </a:p>
        </p:txBody>
      </p:sp>
      <p:sp>
        <p:nvSpPr>
          <p:cNvPr id="28" name="Arc 27"/>
          <p:cNvSpPr/>
          <p:nvPr/>
        </p:nvSpPr>
        <p:spPr>
          <a:xfrm rot="12622088">
            <a:off x="7453298" y="5202362"/>
            <a:ext cx="533400" cy="784794"/>
          </a:xfrm>
          <a:prstGeom prst="arc">
            <a:avLst>
              <a:gd name="adj1" fmla="val 16107495"/>
              <a:gd name="adj2" fmla="val 0"/>
            </a:avLst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19595" y="5799377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+15 additional PPIs</a:t>
            </a:r>
          </a:p>
        </p:txBody>
      </p:sp>
    </p:spTree>
    <p:extLst>
      <p:ext uri="{BB962C8B-B14F-4D97-AF65-F5344CB8AC3E}">
        <p14:creationId xmlns:p14="http://schemas.microsoft.com/office/powerpoint/2010/main" val="1015313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5" y="756188"/>
            <a:ext cx="4379815" cy="45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58081"/>
            <a:ext cx="4364842" cy="44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9123" y="5181600"/>
            <a:ext cx="4115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i="1" dirty="0">
                <a:latin typeface="Calibri" pitchFamily="34" charset="0"/>
              </a:rPr>
              <a:t> et al., Cell</a:t>
            </a:r>
            <a:r>
              <a:rPr lang="en-US" dirty="0">
                <a:latin typeface="Calibri" pitchFamily="34" charset="0"/>
              </a:rPr>
              <a:t> (2015) 162:425–440</a:t>
            </a:r>
          </a:p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i="1" dirty="0">
                <a:latin typeface="Calibri" pitchFamily="34" charset="0"/>
              </a:rPr>
              <a:t> et al., Nature</a:t>
            </a:r>
            <a:r>
              <a:rPr lang="en-US" dirty="0">
                <a:latin typeface="Calibri" pitchFamily="34" charset="0"/>
              </a:rPr>
              <a:t> (2017) 545:505-509</a:t>
            </a:r>
          </a:p>
          <a:p>
            <a:r>
              <a:rPr lang="en-US" dirty="0" err="1">
                <a:latin typeface="Calibri" pitchFamily="34" charset="0"/>
              </a:rPr>
              <a:t>Huttlin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et al., </a:t>
            </a:r>
            <a:r>
              <a:rPr lang="en-US" i="1" dirty="0" err="1">
                <a:latin typeface="Calibri" pitchFamily="34" charset="0"/>
              </a:rPr>
              <a:t>bioRxiv</a:t>
            </a:r>
            <a:r>
              <a:rPr lang="en-US" dirty="0">
                <a:latin typeface="Calibri" pitchFamily="34" charset="0"/>
              </a:rPr>
              <a:t> (2020), posted January 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73" y="5181600"/>
            <a:ext cx="30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Hein </a:t>
            </a:r>
            <a:r>
              <a:rPr lang="en-US" i="1" dirty="0">
                <a:latin typeface="Calibri" pitchFamily="34" charset="0"/>
              </a:rPr>
              <a:t>et al., Cell</a:t>
            </a:r>
            <a:r>
              <a:rPr lang="en-US" dirty="0">
                <a:latin typeface="Calibri" pitchFamily="34" charset="0"/>
              </a:rPr>
              <a:t> (2015) 163:712-23.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human PPI maps – large scale AP/MS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6073914"/>
            <a:ext cx="681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Just in the past 5 years, &gt;16K affinity purification/mass spec experiments on tagged human proteins expressed in cell lines</a:t>
            </a:r>
          </a:p>
        </p:txBody>
      </p:sp>
    </p:spTree>
    <p:extLst>
      <p:ext uri="{BB962C8B-B14F-4D97-AF65-F5344CB8AC3E}">
        <p14:creationId xmlns:p14="http://schemas.microsoft.com/office/powerpoint/2010/main" val="3647313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Abstract_Version1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451865"/>
            <a:ext cx="6400800" cy="6406135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" y="2014478"/>
            <a:ext cx="14478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&gt;2,000 biochemical fractions,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replicates</a:t>
            </a:r>
          </a:p>
          <a:p>
            <a:pPr algn="ctr"/>
            <a:endParaRPr lang="en-US" sz="1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&gt;9,000 hours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mass spec machine time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8133044" y="6211669"/>
            <a:ext cx="1087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/>
              <a:t>Havugimana</a:t>
            </a:r>
            <a:r>
              <a:rPr lang="en-US" sz="1200" dirty="0"/>
              <a:t>,</a:t>
            </a:r>
          </a:p>
          <a:p>
            <a:pPr algn="r"/>
            <a:r>
              <a:rPr lang="en-US" sz="1200" dirty="0"/>
              <a:t>Hart, </a:t>
            </a:r>
            <a:r>
              <a:rPr lang="en-US" sz="1200" i="1" dirty="0"/>
              <a:t>et al.,</a:t>
            </a:r>
          </a:p>
          <a:p>
            <a:pPr algn="r"/>
            <a:r>
              <a:rPr lang="en-US" sz="1200" i="1" dirty="0"/>
              <a:t>Cell</a:t>
            </a:r>
            <a:r>
              <a:rPr lang="en-US" sz="1200" dirty="0"/>
              <a:t> (2012)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co-fractionation/MS</a:t>
            </a:r>
          </a:p>
        </p:txBody>
      </p:sp>
    </p:spTree>
    <p:extLst>
      <p:ext uri="{BB962C8B-B14F-4D97-AF65-F5344CB8AC3E}">
        <p14:creationId xmlns:p14="http://schemas.microsoft.com/office/powerpoint/2010/main" val="93565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317724" cy="593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80929" y="3195697"/>
            <a:ext cx="3685798" cy="206210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These data capture &gt;80 million protein abundance measurements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5943600"/>
            <a:ext cx="914400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Pilot</a:t>
            </a:r>
          </a:p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Wan, </a:t>
            </a:r>
            <a:r>
              <a:rPr lang="en-US" sz="1200" dirty="0" err="1"/>
              <a:t>Borgeson</a:t>
            </a:r>
            <a:r>
              <a:rPr lang="en-US" sz="1200" dirty="0"/>
              <a:t> </a:t>
            </a:r>
            <a:r>
              <a:rPr lang="en-US" sz="1200" i="1" dirty="0"/>
              <a:t>et al. Nature </a:t>
            </a:r>
            <a:r>
              <a:rPr lang="en-US" sz="1200" dirty="0"/>
              <a:t>(2015)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B75752B-B9FE-45C1-AB0B-46B880B3F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454E9A-1A18-48A8-B5C1-7C3D31E644FF}"/>
              </a:ext>
            </a:extLst>
          </p:cNvPr>
          <p:cNvSpPr/>
          <p:nvPr/>
        </p:nvSpPr>
        <p:spPr>
          <a:xfrm>
            <a:off x="5949986" y="1665982"/>
            <a:ext cx="25476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&gt;6,400 CF/MS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experiments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9784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0921" y="581151"/>
            <a:ext cx="8089679" cy="5999849"/>
            <a:chOff x="811694" y="762000"/>
            <a:chExt cx="7555066" cy="5603344"/>
          </a:xfrm>
        </p:grpSpPr>
        <p:pic>
          <p:nvPicPr>
            <p:cNvPr id="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10" t="4402" r="-205" b="1689"/>
            <a:stretch/>
          </p:blipFill>
          <p:spPr bwMode="auto">
            <a:xfrm>
              <a:off x="1143000" y="762000"/>
              <a:ext cx="7223760" cy="560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811694" y="813352"/>
              <a:ext cx="56653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90600" y="1295400"/>
              <a:ext cx="2895600" cy="5069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Wan, </a:t>
            </a:r>
            <a:r>
              <a:rPr lang="en-US" sz="1200" dirty="0" err="1"/>
              <a:t>Borgeson</a:t>
            </a:r>
            <a:r>
              <a:rPr lang="en-US" sz="1200" dirty="0"/>
              <a:t> </a:t>
            </a:r>
            <a:r>
              <a:rPr lang="en-US" sz="1200" i="1" dirty="0"/>
              <a:t>et al. Nature </a:t>
            </a:r>
            <a:r>
              <a:rPr lang="en-US" sz="1200" dirty="0"/>
              <a:t>(2015)</a:t>
            </a:r>
          </a:p>
        </p:txBody>
      </p:sp>
    </p:spTree>
    <p:extLst>
      <p:ext uri="{BB962C8B-B14F-4D97-AF65-F5344CB8AC3E}">
        <p14:creationId xmlns:p14="http://schemas.microsoft.com/office/powerpoint/2010/main" val="3613385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otte\Documents\SpiderOak Hive\CommanderReview\Fig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" y="1963463"/>
            <a:ext cx="4191000" cy="35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cotte\Documents\SpiderOak Hive\CommanderReview\Fig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63688" r="34759" b="3310"/>
          <a:stretch/>
        </p:blipFill>
        <p:spPr bwMode="auto">
          <a:xfrm>
            <a:off x="5410200" y="807720"/>
            <a:ext cx="2990850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cotte\Documents\SpiderOak Hive\CommanderReview\Fig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96" y="3562497"/>
            <a:ext cx="4736604" cy="32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There are still lots of cellular machines left to find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98759"/>
            <a:ext cx="525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e.g. the “Commander” complex, found in all 3 large human PPI maps, a 600 </a:t>
            </a:r>
            <a:r>
              <a:rPr lang="en-US" sz="2000" dirty="0" err="1">
                <a:latin typeface="Calibri" pitchFamily="34" charset="0"/>
              </a:rPr>
              <a:t>kDa</a:t>
            </a:r>
            <a:r>
              <a:rPr lang="en-US" sz="2000" dirty="0">
                <a:latin typeface="Calibri" pitchFamily="34" charset="0"/>
              </a:rPr>
              <a:t> protein complex expressed in nearly every human cell type and tissue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0200" y="6858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55316" y="6550223"/>
            <a:ext cx="402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Reviewed in </a:t>
            </a:r>
            <a:r>
              <a:rPr lang="en-US" sz="1400" dirty="0" err="1">
                <a:latin typeface="Calibri" pitchFamily="34" charset="0"/>
              </a:rPr>
              <a:t>Mallam</a:t>
            </a:r>
            <a:r>
              <a:rPr lang="en-US" sz="1400" dirty="0">
                <a:latin typeface="Calibri" pitchFamily="34" charset="0"/>
              </a:rPr>
              <a:t> &amp; </a:t>
            </a:r>
            <a:r>
              <a:rPr lang="en-US" sz="1400" dirty="0" err="1">
                <a:latin typeface="Calibri" pitchFamily="34" charset="0"/>
              </a:rPr>
              <a:t>Marcotte</a:t>
            </a:r>
            <a:r>
              <a:rPr lang="en-US" sz="1400" dirty="0">
                <a:latin typeface="Calibri" pitchFamily="34" charset="0"/>
              </a:rPr>
              <a:t>, </a:t>
            </a:r>
            <a:r>
              <a:rPr lang="en-US" sz="1400" i="1" dirty="0">
                <a:latin typeface="Calibri" pitchFamily="34" charset="0"/>
              </a:rPr>
              <a:t>Cell Systems</a:t>
            </a:r>
            <a:r>
              <a:rPr lang="en-US" sz="1400" dirty="0">
                <a:latin typeface="Calibri" pitchFamily="34" charset="0"/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45078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otte\Classes\Handouts\biochem_E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0"/>
            <a:ext cx="6889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There are many types of biological networks.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Here’s a small portion of a large metabolic network.</a:t>
            </a:r>
          </a:p>
        </p:txBody>
      </p:sp>
    </p:spTree>
    <p:extLst>
      <p:ext uri="{BB962C8B-B14F-4D97-AF65-F5344CB8AC3E}">
        <p14:creationId xmlns:p14="http://schemas.microsoft.com/office/powerpoint/2010/main" val="69619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A6D63-AEBC-42FD-929F-E67E38F1B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" t="2672" r="1221" b="7080"/>
          <a:stretch/>
        </p:blipFill>
        <p:spPr>
          <a:xfrm>
            <a:off x="0" y="-3244"/>
            <a:ext cx="3447328" cy="3215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E03AD1-CAB7-4B4F-9B3A-F25452FA3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3462"/>
            <a:ext cx="4343400" cy="784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1E4CB2-F992-4D0F-A195-EEA0F4D2C917}"/>
              </a:ext>
            </a:extLst>
          </p:cNvPr>
          <p:cNvSpPr/>
          <p:nvPr/>
        </p:nvSpPr>
        <p:spPr>
          <a:xfrm>
            <a:off x="152400" y="3962400"/>
            <a:ext cx="2280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&gt;2,100 CF/MS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experiments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~14M mass spectra 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F9543-DBB2-42E1-A101-216CAACFC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314" y="838200"/>
            <a:ext cx="6149419" cy="5140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F2F36-4EC2-4BB5-B5ED-BA504D651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" t="2673" r="1221" b="39487"/>
          <a:stretch/>
        </p:blipFill>
        <p:spPr>
          <a:xfrm>
            <a:off x="-76200" y="-3243"/>
            <a:ext cx="3447328" cy="2060644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1A52D470-35F5-49A9-8EC2-D03E7D6AE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636" y="6519446"/>
            <a:ext cx="3583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Cell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181(2) P460-474.e14, April 16, 2020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93A8E2CB-3D22-4A89-85C0-EEBFD1A5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-76200"/>
            <a:ext cx="5029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1</a:t>
            </a:r>
            <a:r>
              <a:rPr lang="en-US" sz="32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global plant PPI map</a:t>
            </a:r>
          </a:p>
        </p:txBody>
      </p:sp>
    </p:spTree>
    <p:extLst>
      <p:ext uri="{BB962C8B-B14F-4D97-AF65-F5344CB8AC3E}">
        <p14:creationId xmlns:p14="http://schemas.microsoft.com/office/powerpoint/2010/main" val="62571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8262"/>
            <a:ext cx="6245135" cy="5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5.4 million gene-gene pairs assayed for synthetic genetic interactions in yeast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5230" y="6519446"/>
            <a:ext cx="3468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Costanzo </a:t>
            </a:r>
            <a:r>
              <a:rPr lang="en-US" i="1" dirty="0">
                <a:latin typeface="Calibri" pitchFamily="34" charset="0"/>
              </a:rPr>
              <a:t>et al., Science </a:t>
            </a:r>
            <a:r>
              <a:rPr lang="en-US" dirty="0">
                <a:latin typeface="Calibri" pitchFamily="34" charset="0"/>
              </a:rPr>
              <a:t>327: 425 (2010)</a:t>
            </a:r>
          </a:p>
        </p:txBody>
      </p:sp>
    </p:spTree>
    <p:extLst>
      <p:ext uri="{BB962C8B-B14F-4D97-AF65-F5344CB8AC3E}">
        <p14:creationId xmlns:p14="http://schemas.microsoft.com/office/powerpoint/2010/main" val="986297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interactions, the 2016 version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609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23 million gene-gene pairs assayed for synthetic genetic interactions in yeast, identifying ~550,000 negative and ~350,000 positive genetic interactions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5230" y="6519446"/>
            <a:ext cx="3572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Costanzo </a:t>
            </a:r>
            <a:r>
              <a:rPr lang="en-US" i="1" dirty="0">
                <a:latin typeface="Calibri" pitchFamily="34" charset="0"/>
              </a:rPr>
              <a:t>et al., Science </a:t>
            </a:r>
            <a:r>
              <a:rPr lang="en-US" dirty="0">
                <a:latin typeface="Calibri" pitchFamily="34" charset="0"/>
              </a:rPr>
              <a:t>353: 1381 (2016)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4" y="1371600"/>
            <a:ext cx="8755706" cy="4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73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33879" r="2848" b="35622"/>
          <a:stretch/>
        </p:blipFill>
        <p:spPr bwMode="auto">
          <a:xfrm>
            <a:off x="33934" y="1524000"/>
            <a:ext cx="47148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1695" r="10182" b="69713"/>
          <a:stretch/>
        </p:blipFill>
        <p:spPr bwMode="auto">
          <a:xfrm>
            <a:off x="4794116" y="62760"/>
            <a:ext cx="4121284" cy="34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7979" r="4288" b="2162"/>
          <a:stretch/>
        </p:blipFill>
        <p:spPr bwMode="auto">
          <a:xfrm>
            <a:off x="4794116" y="3581400"/>
            <a:ext cx="412128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935" y="66559"/>
            <a:ext cx="4150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The global genetic interaction profile similarity network reveals a hierarchy of cellular function. </a:t>
            </a:r>
          </a:p>
        </p:txBody>
      </p:sp>
    </p:spTree>
    <p:extLst>
      <p:ext uri="{BB962C8B-B14F-4D97-AF65-F5344CB8AC3E}">
        <p14:creationId xmlns:p14="http://schemas.microsoft.com/office/powerpoint/2010/main" val="4132541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635953" y="39688"/>
            <a:ext cx="7142287" cy="5753516"/>
            <a:chOff x="1635953" y="39688"/>
            <a:chExt cx="7142287" cy="5753516"/>
          </a:xfrm>
        </p:grpSpPr>
        <p:pic>
          <p:nvPicPr>
            <p:cNvPr id="70" name="Picture 17"/>
            <p:cNvPicPr>
              <a:picLocks noChangeAspect="1" noChangeArrowheads="1"/>
            </p:cNvPicPr>
            <p:nvPr/>
          </p:nvPicPr>
          <p:blipFill rotWithShape="1">
            <a:blip r:embed="rId3"/>
            <a:srcRect l="29006" t="15035" r="3903" b="9742"/>
            <a:stretch/>
          </p:blipFill>
          <p:spPr bwMode="auto">
            <a:xfrm>
              <a:off x="2286000" y="1280160"/>
              <a:ext cx="649224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4"/>
            <p:cNvSpPr txBox="1">
              <a:spLocks noChangeArrowheads="1"/>
            </p:cNvSpPr>
            <p:nvPr/>
          </p:nvSpPr>
          <p:spPr bwMode="auto">
            <a:xfrm>
              <a:off x="1635953" y="39688"/>
              <a:ext cx="629858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latin typeface="Calibri" pitchFamily="34" charset="0"/>
                </a:rPr>
                <a:t>These sorts of data can be combined into</a:t>
              </a:r>
            </a:p>
            <a:p>
              <a:pPr algn="ctr">
                <a:defRPr/>
              </a:pPr>
              <a:r>
                <a:rPr lang="en-US" sz="2800" b="1" dirty="0">
                  <a:latin typeface="Calibri" pitchFamily="34" charset="0"/>
                </a:rPr>
                <a:t>functional gene networks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 rot="-5400000">
              <a:off x="3981840" y="3020805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6745288" y="914400"/>
              <a:ext cx="1192212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Networks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7556500" y="5454650"/>
              <a:ext cx="112441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Confidence</a:t>
              </a: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241280" y="4645025"/>
              <a:ext cx="212109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Likelihood of 2 genes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working in the same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biological process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72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4902200" y="2128838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004594" y="4063206"/>
              <a:ext cx="51435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819275" y="5029200"/>
            <a:ext cx="2143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Primary or derived interaction data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05200" y="1752600"/>
            <a:ext cx="115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/>
              <a:t>Bayesian statistics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19600" y="3962400"/>
            <a:ext cx="1752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Integrated matrix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454275" y="1182688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Genes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 rot="-5400000">
            <a:off x="1838715" y="186510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Genes</a:t>
            </a:r>
          </a:p>
        </p:txBody>
      </p:sp>
      <p:pic>
        <p:nvPicPr>
          <p:cNvPr id="32" name="Picture 15" descr="microarray_vi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97" b="83810"/>
          <a:stretch>
            <a:fillRect/>
          </a:stretch>
        </p:blipFill>
        <p:spPr bwMode="auto">
          <a:xfrm>
            <a:off x="814388" y="1600200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_30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590800"/>
            <a:ext cx="1133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57200" y="4114800"/>
            <a:ext cx="1524000" cy="554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AAACTGCATCGA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ATCGCGCATCGC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AGCTCTAGCTCCC...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601" r="3702" b="6400"/>
          <a:stretch>
            <a:fillRect/>
          </a:stretch>
        </p:blipFill>
        <p:spPr bwMode="auto">
          <a:xfrm>
            <a:off x="417513" y="1524000"/>
            <a:ext cx="1411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152400" y="6629400"/>
            <a:ext cx="937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 err="1">
                <a:cs typeface="Times New Roman" pitchFamily="18" charset="0"/>
              </a:rPr>
              <a:t>Adapted</a:t>
            </a:r>
            <a:r>
              <a:rPr lang="fr-FR" sz="1200" dirty="0">
                <a:cs typeface="Times New Roman" pitchFamily="18" charset="0"/>
              </a:rPr>
              <a:t> </a:t>
            </a:r>
            <a:r>
              <a:rPr lang="fr-FR" sz="1200" dirty="0" err="1">
                <a:cs typeface="Times New Roman" pitchFamily="18" charset="0"/>
              </a:rPr>
              <a:t>from</a:t>
            </a:r>
            <a:r>
              <a:rPr lang="fr-FR" sz="1200" dirty="0">
                <a:cs typeface="Times New Roman" pitchFamily="18" charset="0"/>
              </a:rPr>
              <a:t> Fraser &amp; Marcotte, </a:t>
            </a:r>
            <a:r>
              <a:rPr lang="en-US" sz="1200" i="1" dirty="0">
                <a:cs typeface="Times New Roman" pitchFamily="18" charset="0"/>
              </a:rPr>
              <a:t>Nature Genetics (</a:t>
            </a:r>
            <a:r>
              <a:rPr lang="en-US" sz="1200" dirty="0">
                <a:cs typeface="Times New Roman" pitchFamily="18" charset="0"/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19314984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/>
          <a:srcRect l="37381" t="216"/>
          <a:stretch>
            <a:fillRect/>
          </a:stretch>
        </p:blipFill>
        <p:spPr bwMode="auto">
          <a:xfrm>
            <a:off x="-76200" y="-533400"/>
            <a:ext cx="92995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3" cstate="print"/>
          <a:srcRect l="29538" r="14769" b="4558"/>
          <a:stretch>
            <a:fillRect/>
          </a:stretch>
        </p:blipFill>
        <p:spPr bwMode="auto">
          <a:xfrm rot="5400000">
            <a:off x="3111948" y="3272215"/>
            <a:ext cx="321437" cy="6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6400800"/>
            <a:ext cx="1905000" cy="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142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228600" y="2070953"/>
            <a:ext cx="37893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995488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2112963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960563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790700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82410" y="5417403"/>
            <a:ext cx="317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Genes already linked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to a disease or function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2036763" y="458555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036763" y="4433153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1884363" y="4585553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036763" y="4295041"/>
            <a:ext cx="41275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4" name="Picture 1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4973638" y="2070953"/>
            <a:ext cx="3789362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740525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6858000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6705600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6535738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553200" y="4204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597650" y="45633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781800" y="4585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6934200" y="4509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3569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858000" y="40521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400800" y="42807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7010400" y="4128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89563" y="1513006"/>
            <a:ext cx="2752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Guilt-by-association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in the gene network</a:t>
            </a: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038600" y="3594953"/>
            <a:ext cx="114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67117" y="5417403"/>
            <a:ext cx="2907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New candidate genes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for that process</a:t>
            </a: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 flipV="1">
            <a:off x="6705600" y="4737953"/>
            <a:ext cx="16033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858000" y="473795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6858000" y="466175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These networks are hypothesis generators.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Given a gene, what other genes does it function with?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What do they do?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986088"/>
            <a:ext cx="35814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541629" y="2276475"/>
            <a:ext cx="2307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SAGA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transcription factor/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chromatin remodeling</a:t>
            </a: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917451" y="4105275"/>
            <a:ext cx="9878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TAFIID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complex</a:t>
            </a: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28600" y="642302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28600" y="6118225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" y="6369050"/>
            <a:ext cx="1938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>
                <a:latin typeface="Calibri" pitchFamily="34" charset="0"/>
              </a:rPr>
              <a:t>Nonessential gene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57200" y="6064250"/>
            <a:ext cx="1536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>
                <a:latin typeface="Calibri" pitchFamily="34" charset="0"/>
              </a:rPr>
              <a:t>Essential gene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671888"/>
            <a:ext cx="23304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95552" y="4660900"/>
            <a:ext cx="14033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latin typeface="Calibri" pitchFamily="34" charset="0"/>
              </a:rPr>
              <a:t>protein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phosphatase</a:t>
            </a:r>
          </a:p>
          <a:p>
            <a:pPr algn="ctr" eaLnBrk="1" hangingPunct="1"/>
            <a:r>
              <a:rPr lang="en-US" sz="1800" b="1">
                <a:latin typeface="Calibri" pitchFamily="34" charset="0"/>
              </a:rPr>
              <a:t>2A complex 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90600"/>
            <a:ext cx="35004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12"/>
          <p:cNvSpPr>
            <a:spLocks/>
          </p:cNvSpPr>
          <p:nvPr/>
        </p:nvSpPr>
        <p:spPr bwMode="auto">
          <a:xfrm rot="-999355">
            <a:off x="7754938" y="38766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AutoShape 13"/>
          <p:cNvSpPr>
            <a:spLocks/>
          </p:cNvSpPr>
          <p:nvPr/>
        </p:nvSpPr>
        <p:spPr bwMode="auto">
          <a:xfrm rot="-3204944">
            <a:off x="6688138" y="2695575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3812947" y="1143000"/>
            <a:ext cx="19054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Calibri" pitchFamily="34" charset="0"/>
              </a:rPr>
              <a:t>small</a:t>
            </a: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nucleolar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 err="1">
                <a:latin typeface="Calibri" pitchFamily="34" charset="0"/>
              </a:rPr>
              <a:t>ribonucleoprotein</a:t>
            </a:r>
            <a:endParaRPr lang="en-US" sz="1800" b="1" dirty="0">
              <a:latin typeface="Calibri" pitchFamily="34" charset="0"/>
            </a:endParaRPr>
          </a:p>
          <a:p>
            <a:pPr algn="ctr" eaLnBrk="1" hangingPunct="1"/>
            <a:r>
              <a:rPr lang="en-US" sz="1800" b="1" dirty="0">
                <a:latin typeface="Calibri" pitchFamily="34" charset="0"/>
              </a:rPr>
              <a:t>complex </a:t>
            </a:r>
          </a:p>
        </p:txBody>
      </p:sp>
      <p:sp>
        <p:nvSpPr>
          <p:cNvPr id="1949711" name="Text Box 15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Gene networks frequently reflect functions, pathways, &amp; phenotypes, e.g., lethality in yeast is linked to the molecular machine, not the gene</a:t>
            </a: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486398" y="6583363"/>
            <a:ext cx="365760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>
                <a:latin typeface="Calibri" pitchFamily="34" charset="0"/>
                <a:cs typeface="Times New Roman" pitchFamily="18" charset="0"/>
              </a:rPr>
              <a:t>Hart, Lee, &amp; Marcotte, </a:t>
            </a:r>
            <a:r>
              <a:rPr lang="en-US" sz="1200" i="1">
                <a:latin typeface="Calibri" pitchFamily="34" charset="0"/>
                <a:cs typeface="Times New Roman" pitchFamily="18" charset="0"/>
              </a:rPr>
              <a:t>BMC Bioinformatics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200" b="1">
                <a:latin typeface="Calibri" pitchFamily="34" charset="0"/>
                <a:cs typeface="Times New Roman" pitchFamily="18" charset="0"/>
              </a:rPr>
              <a:t>8</a:t>
            </a:r>
            <a:r>
              <a:rPr lang="en-US" sz="1200">
                <a:latin typeface="Calibri" pitchFamily="34" charset="0"/>
                <a:cs typeface="Times New Roman" pitchFamily="18" charset="0"/>
              </a:rPr>
              <a:t>:236 (2007)</a:t>
            </a:r>
          </a:p>
        </p:txBody>
      </p:sp>
    </p:spTree>
    <p:extLst>
      <p:ext uri="{BB962C8B-B14F-4D97-AF65-F5344CB8AC3E}">
        <p14:creationId xmlns:p14="http://schemas.microsoft.com/office/powerpoint/2010/main" val="3770949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4693384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Query with genes already linked to a disease or function, e.g. the red or blue function</a:t>
            </a: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278881" y="4693384"/>
            <a:ext cx="28651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Infer new candidate genes for that process (e.g. predicting the green genes for the red function)</a:t>
            </a: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We can propagate annotations across the graph to infer new annotations for genes (</a:t>
            </a:r>
            <a:r>
              <a:rPr lang="en-US" sz="2400" b="1" u="sng" dirty="0">
                <a:latin typeface="Calibri" pitchFamily="34" charset="0"/>
              </a:rPr>
              <a:t>network “guilt-by-association”, or GBA</a:t>
            </a:r>
            <a:r>
              <a:rPr lang="en-US" sz="2400" b="1" dirty="0">
                <a:latin typeface="Calibri" pitchFamily="34" charset="0"/>
              </a:rPr>
              <a:t>).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Testing how well this works on hidden, but known, cases let’s us measure how predictive it will be for new cases.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" y="2178784"/>
            <a:ext cx="8417009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00400" y="4693384"/>
            <a:ext cx="30153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</a:rPr>
              <a:t>Assess the network’s predictive ability for that function using cross-validated ROC or recall/precision analysis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-17890" y="6581001"/>
            <a:ext cx="497089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/>
              <a:t>Ambaru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 Biotechnology </a:t>
            </a:r>
            <a:r>
              <a:rPr lang="en-US" sz="1200" dirty="0"/>
              <a:t>28:149-156 (2010)</a:t>
            </a:r>
          </a:p>
        </p:txBody>
      </p:sp>
    </p:spTree>
    <p:extLst>
      <p:ext uri="{BB962C8B-B14F-4D97-AF65-F5344CB8AC3E}">
        <p14:creationId xmlns:p14="http://schemas.microsoft.com/office/powerpoint/2010/main" val="889400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Numerous algorithms exist for network GBA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5814"/>
            <a:ext cx="835076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762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Naïve</a:t>
            </a:r>
            <a:r>
              <a:rPr lang="en-US" sz="1800" dirty="0">
                <a:latin typeface="Calibri" pitchFamily="34" charset="0"/>
              </a:rPr>
              <a:t> Bayes assigns scores to neighboring nodes based on edges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13381" y="1364397"/>
            <a:ext cx="199259" cy="536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effectLst/>
              </a:rPr>
              <a:t>Reviewed in Wang &amp; </a:t>
            </a:r>
            <a:r>
              <a:rPr lang="en-US" sz="1200" b="0" dirty="0" err="1">
                <a:effectLst/>
              </a:rPr>
              <a:t>Marcotte</a:t>
            </a:r>
            <a:r>
              <a:rPr lang="en-US" sz="1200" b="0" dirty="0">
                <a:effectLst/>
              </a:rPr>
              <a:t>, </a:t>
            </a:r>
            <a:r>
              <a:rPr lang="en-US" sz="1200" b="0" i="1" dirty="0">
                <a:effectLst/>
              </a:rPr>
              <a:t>J Proteomics</a:t>
            </a:r>
            <a:r>
              <a:rPr lang="en-US" sz="1200" b="0" dirty="0">
                <a:effectLst/>
              </a:rPr>
              <a:t> (2010)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75381" y="3729707"/>
            <a:ext cx="472819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305299" y="3805907"/>
            <a:ext cx="2324102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4186907"/>
            <a:ext cx="8579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Network diffusion algorithms start with initial annotations and the graph topology, </a:t>
            </a:r>
          </a:p>
          <a:p>
            <a:r>
              <a:rPr lang="en-US" sz="1800" dirty="0">
                <a:latin typeface="Calibri" pitchFamily="34" charset="0"/>
              </a:rPr>
              <a:t>then propagate initial scores across the network, </a:t>
            </a:r>
          </a:p>
          <a:p>
            <a:r>
              <a:rPr lang="en-US" sz="1800" dirty="0">
                <a:latin typeface="Calibri" pitchFamily="34" charset="0"/>
              </a:rPr>
              <a:t>e.g. Gaussian smoothing tries to find scores: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5025107"/>
            <a:ext cx="5038725" cy="4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95501" y="5710907"/>
            <a:ext cx="308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minimizing the difference between</a:t>
            </a:r>
          </a:p>
          <a:p>
            <a:r>
              <a:rPr lang="en-US" dirty="0">
                <a:latin typeface="Calibri" pitchFamily="34" charset="0"/>
              </a:rPr>
              <a:t>final and initial scores of a protein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8640" y="5710907"/>
            <a:ext cx="301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&amp; between a protein's score and that of each of its neighbors</a:t>
            </a:r>
          </a:p>
        </p:txBody>
      </p:sp>
      <p:sp>
        <p:nvSpPr>
          <p:cNvPr id="28" name="Right Brace 27"/>
          <p:cNvSpPr/>
          <p:nvPr/>
        </p:nvSpPr>
        <p:spPr>
          <a:xfrm rot="5400000">
            <a:off x="5715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5400000">
            <a:off x="8001000" y="5253707"/>
            <a:ext cx="228600" cy="533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8" idx="1"/>
          </p:cNvCxnSpPr>
          <p:nvPr/>
        </p:nvCxnSpPr>
        <p:spPr>
          <a:xfrm flipH="1">
            <a:off x="4755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41640" y="5634707"/>
            <a:ext cx="107366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96854" y="457200"/>
            <a:ext cx="3118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Similar to Google’s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personalized PageRank</a:t>
            </a:r>
          </a:p>
        </p:txBody>
      </p:sp>
    </p:spTree>
    <p:extLst>
      <p:ext uri="{BB962C8B-B14F-4D97-AF65-F5344CB8AC3E}">
        <p14:creationId xmlns:p14="http://schemas.microsoft.com/office/powerpoint/2010/main" val="273449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cotte\Classes\Handouts\pdg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8674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4567" y="2530475"/>
            <a:ext cx="1287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A typical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genetic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761890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482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3866" y="6575156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itchFamily="34" charset="0"/>
              </a:rPr>
              <a:t>Lee, </a:t>
            </a:r>
            <a:r>
              <a:rPr lang="en-US" sz="1200" dirty="0" err="1">
                <a:cs typeface="Arial" pitchFamily="34" charset="0"/>
              </a:rPr>
              <a:t>Lehner</a:t>
            </a:r>
            <a:r>
              <a:rPr lang="en-US" sz="1200" dirty="0">
                <a:cs typeface="Arial" pitchFamily="34" charset="0"/>
              </a:rPr>
              <a:t> </a:t>
            </a:r>
            <a:r>
              <a:rPr lang="en-US" sz="1200" i="1" dirty="0">
                <a:cs typeface="Arial" pitchFamily="34" charset="0"/>
              </a:rPr>
              <a:t>et al., Nat Genet</a:t>
            </a:r>
            <a:r>
              <a:rPr lang="en-US" sz="1200" dirty="0">
                <a:cs typeface="Arial" pitchFamily="34" charset="0"/>
              </a:rPr>
              <a:t>, 40(2):181-8 (2008)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For example, predicting genes linked with worm phenotypes in genome-wide </a:t>
            </a:r>
            <a:r>
              <a:rPr lang="en-US" sz="2400" b="1" dirty="0" err="1">
                <a:latin typeface="Calibri" pitchFamily="34" charset="0"/>
              </a:rPr>
              <a:t>RNAi</a:t>
            </a:r>
            <a:r>
              <a:rPr lang="en-US" sz="2400" b="1" dirty="0">
                <a:latin typeface="Calibri" pitchFamily="34" charset="0"/>
              </a:rPr>
              <a:t> screens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6732"/>
            <a:ext cx="3119437" cy="19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84" y="49530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very poorly predicted pathways: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1" y="4092476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 curves!  Here, indicating the likely </a:t>
            </a:r>
            <a:r>
              <a:rPr lang="en-US" u="sng" dirty="0"/>
              <a:t>predictive power </a:t>
            </a:r>
            <a:r>
              <a:rPr lang="en-US" dirty="0"/>
              <a:t>of the network for a system of interest, independent of how big the system is.</a:t>
            </a:r>
          </a:p>
          <a:p>
            <a:endParaRPr lang="en-US" dirty="0"/>
          </a:p>
          <a:p>
            <a:r>
              <a:rPr lang="en-US" dirty="0"/>
              <a:t>A poor ROC </a:t>
            </a:r>
            <a:r>
              <a:rPr lang="en-US" dirty="0">
                <a:sym typeface="Wingdings" pitchFamily="2" charset="2"/>
              </a:rPr>
              <a:t> no better</a:t>
            </a:r>
          </a:p>
          <a:p>
            <a:r>
              <a:rPr lang="en-US" dirty="0">
                <a:sym typeface="Wingdings" pitchFamily="2" charset="2"/>
              </a:rPr>
              <a:t>than random guessing.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9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110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Remarkably, this strategy works quite well</a:t>
            </a:r>
          </a:p>
          <a:p>
            <a:pPr>
              <a:defRPr/>
            </a:pPr>
            <a:r>
              <a:rPr lang="en-US" sz="2000" b="1" dirty="0">
                <a:latin typeface="Calibri" pitchFamily="34" charset="0"/>
              </a:rPr>
              <a:t>Some examples of network-guided predictions: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004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</a:t>
            </a:r>
            <a:r>
              <a:rPr lang="en-US" sz="2000" b="1" i="1" u="sng" dirty="0">
                <a:latin typeface="Calibri" pitchFamily="34" charset="0"/>
              </a:rPr>
              <a:t>Arabidopsis</a:t>
            </a:r>
            <a:r>
              <a:rPr lang="en-US" sz="2000" b="1" u="sng" dirty="0">
                <a:latin typeface="Calibri" pitchFamily="34" charset="0"/>
              </a:rPr>
              <a:t>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New genes regulating root formation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945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Genes that can reverse ‘tumors’ in a nematode model of </a:t>
            </a:r>
            <a:r>
              <a:rPr lang="en-US" sz="1800" b="1" dirty="0" err="1">
                <a:latin typeface="Calibri" pitchFamily="34" charset="0"/>
              </a:rPr>
              <a:t>tumorigenesis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439881" y="16002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mice/frogs: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Functions for a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birth defect gene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39881" y="4267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Predicting tissue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specific gene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expression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1816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>
                <a:latin typeface="Calibri" pitchFamily="34" charset="0"/>
              </a:rPr>
              <a:t>In yeast:</a:t>
            </a:r>
            <a:r>
              <a:rPr lang="en-US" sz="2000" b="1" dirty="0">
                <a:latin typeface="Calibri" pitchFamily="34" charset="0"/>
              </a:rPr>
              <a:t>  </a:t>
            </a:r>
            <a:r>
              <a:rPr lang="en-US" sz="1800" b="1" dirty="0">
                <a:latin typeface="Calibri" pitchFamily="34" charset="0"/>
              </a:rPr>
              <a:t>New mitochondrial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biogenesis genes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343400"/>
            <a:ext cx="1670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/>
              <a:t>Ambaru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Nature Biotech </a:t>
            </a:r>
            <a:r>
              <a:rPr lang="en-US" sz="1200" dirty="0"/>
              <a:t>(2010)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438400"/>
            <a:ext cx="176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/>
              <a:t>Lehner</a:t>
            </a:r>
            <a:r>
              <a:rPr lang="en-US" sz="1200" dirty="0"/>
              <a:t> </a:t>
            </a:r>
            <a:r>
              <a:rPr lang="en-US" sz="1200" i="1" dirty="0"/>
              <a:t>et al. </a:t>
            </a:r>
          </a:p>
          <a:p>
            <a:r>
              <a:rPr lang="en-US" sz="1200" i="1" dirty="0"/>
              <a:t>Nature Genetics</a:t>
            </a:r>
            <a:r>
              <a:rPr lang="en-US" sz="1200" dirty="0"/>
              <a:t> (2008)</a:t>
            </a:r>
            <a:endParaRPr lang="en-US" sz="1200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39881" y="2438400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>
                <a:effectLst/>
              </a:rPr>
              <a:t>Gray </a:t>
            </a:r>
            <a:r>
              <a:rPr lang="en-US" sz="1200" b="0" i="1" dirty="0">
                <a:effectLst/>
              </a:rPr>
              <a:t>et 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>
                <a:effectLst/>
              </a:rPr>
              <a:t>Nature Cell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439881" y="5401382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err="1">
                <a:effectLst/>
              </a:rPr>
              <a:t>Chikina</a:t>
            </a:r>
            <a:r>
              <a:rPr lang="en-US" sz="1200" b="0" dirty="0">
                <a:effectLst/>
              </a:rPr>
              <a:t> </a:t>
            </a:r>
            <a:r>
              <a:rPr lang="en-US" sz="1200" b="0" i="1" dirty="0">
                <a:effectLst/>
              </a:rPr>
              <a:t>et 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>
                <a:effectLst/>
              </a:rPr>
              <a:t>PLoS</a:t>
            </a:r>
            <a:r>
              <a:rPr lang="en-US" sz="1200" b="0" i="1" dirty="0">
                <a:effectLst/>
              </a:rPr>
              <a:t> Comp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077919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>
                <a:effectLst/>
              </a:rPr>
              <a:t>Hess </a:t>
            </a:r>
            <a:r>
              <a:rPr lang="en-US" sz="1200" b="0" i="1" dirty="0">
                <a:effectLst/>
              </a:rPr>
              <a:t>et 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>
                <a:effectLst/>
              </a:rPr>
              <a:t>PLoS</a:t>
            </a:r>
            <a:r>
              <a:rPr lang="en-US" sz="1200" b="0" i="1" dirty="0">
                <a:effectLst/>
              </a:rPr>
              <a:t> Genetics </a:t>
            </a:r>
            <a:r>
              <a:rPr lang="en-US" sz="1200" b="0" dirty="0">
                <a:effectLst/>
              </a:rPr>
              <a:t>(2009)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effectLst/>
              </a:rPr>
              <a:t>Reviewed in Wang &amp; </a:t>
            </a:r>
            <a:r>
              <a:rPr lang="en-US" sz="1200" b="0" dirty="0" err="1">
                <a:effectLst/>
              </a:rPr>
              <a:t>Marcotte</a:t>
            </a:r>
            <a:r>
              <a:rPr lang="en-US" sz="1200" b="0" dirty="0">
                <a:effectLst/>
              </a:rPr>
              <a:t>, </a:t>
            </a:r>
            <a:r>
              <a:rPr lang="en-US" sz="1200" b="0" i="1" dirty="0">
                <a:effectLst/>
              </a:rPr>
              <a:t>J Proteomics</a:t>
            </a:r>
            <a:r>
              <a:rPr lang="en-US" sz="1200" b="0" dirty="0">
                <a:effectLst/>
              </a:rPr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2987438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8" y="830997"/>
            <a:ext cx="6553200" cy="51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1176" y="5181600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Complex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48754"/>
            <a:ext cx="86876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2193"/>
          <a:stretch/>
        </p:blipFill>
        <p:spPr bwMode="auto">
          <a:xfrm>
            <a:off x="7863840" y="5564192"/>
            <a:ext cx="822960" cy="34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07" y="5938045"/>
            <a:ext cx="821208" cy="3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934200" y="5442746"/>
            <a:ext cx="2052229" cy="99059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10400" y="2895600"/>
            <a:ext cx="76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Calibri" pitchFamily="34" charset="0"/>
              </a:rPr>
              <a:t>We use this approach routinely in the lab, e.g. a recent example</a:t>
            </a:r>
          </a:p>
          <a:p>
            <a:pPr>
              <a:defRPr/>
            </a:pPr>
            <a:r>
              <a:rPr lang="en-US" sz="2400" b="1" dirty="0">
                <a:latin typeface="Calibri" pitchFamily="34" charset="0"/>
              </a:rPr>
              <a:t>predicting new </a:t>
            </a:r>
            <a:r>
              <a:rPr lang="en-US" sz="2400" b="1" dirty="0" err="1">
                <a:latin typeface="Calibri" pitchFamily="34" charset="0"/>
              </a:rPr>
              <a:t>ciliopathy</a:t>
            </a:r>
            <a:r>
              <a:rPr lang="en-US" sz="2400" b="1" dirty="0">
                <a:latin typeface="Calibri" pitchFamily="34" charset="0"/>
              </a:rPr>
              <a:t> genes from protein complexes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4000" y="6629400"/>
            <a:ext cx="38862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effectLst/>
              </a:rPr>
              <a:t>Drew </a:t>
            </a:r>
            <a:r>
              <a:rPr lang="en-US" sz="1200" b="0" i="1" dirty="0">
                <a:effectLst/>
              </a:rPr>
              <a:t>et al., Molecular Systems Biology </a:t>
            </a:r>
            <a:r>
              <a:rPr lang="en-US" sz="1200" b="0" dirty="0">
                <a:effectLst/>
              </a:rPr>
              <a:t>(2017)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8754"/>
            <a:ext cx="2060911" cy="11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133600" y="5791200"/>
            <a:ext cx="23622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81200" y="6324600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tube defects in </a:t>
            </a:r>
            <a:r>
              <a:rPr lang="en-US" i="1" dirty="0"/>
              <a:t>X. </a:t>
            </a:r>
            <a:r>
              <a:rPr lang="en-US" i="1" dirty="0" err="1"/>
              <a:t>laevis</a:t>
            </a:r>
            <a:endParaRPr lang="en-US" i="1" dirty="0"/>
          </a:p>
          <a:p>
            <a:r>
              <a:rPr lang="en-US" dirty="0"/>
              <a:t>upon knockdown</a:t>
            </a:r>
          </a:p>
        </p:txBody>
      </p:sp>
    </p:spTree>
    <p:extLst>
      <p:ext uri="{BB962C8B-B14F-4D97-AF65-F5344CB8AC3E}">
        <p14:creationId xmlns:p14="http://schemas.microsoft.com/office/powerpoint/2010/main" val="230234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5B037-AA0D-40B7-B1FD-8F28B9FEC2FD}"/>
              </a:ext>
            </a:extLst>
          </p:cNvPr>
          <p:cNvGrpSpPr/>
          <p:nvPr/>
        </p:nvGrpSpPr>
        <p:grpSpPr>
          <a:xfrm>
            <a:off x="228600" y="457200"/>
            <a:ext cx="4648200" cy="6324600"/>
            <a:chOff x="2362200" y="990600"/>
            <a:chExt cx="4648200" cy="6324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1EAD8F-39EC-447E-8299-96D6F8361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66" t="25186" r="25000" b="6267"/>
            <a:stretch/>
          </p:blipFill>
          <p:spPr>
            <a:xfrm>
              <a:off x="2362200" y="3789529"/>
              <a:ext cx="4648200" cy="352567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C3C53B-E5EA-49F0-A707-754463345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166" t="35556" r="25000" b="6666"/>
            <a:stretch/>
          </p:blipFill>
          <p:spPr>
            <a:xfrm>
              <a:off x="2362200" y="990600"/>
              <a:ext cx="4648200" cy="29718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86E7094-EAD2-4CF1-B39C-14A04B5D7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15" t="15703" r="43333" b="80209"/>
          <a:stretch/>
        </p:blipFill>
        <p:spPr>
          <a:xfrm>
            <a:off x="0" y="0"/>
            <a:ext cx="1835624" cy="2880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F06C69-56E2-4D8D-97A5-4599BCE1830A}"/>
              </a:ext>
            </a:extLst>
          </p:cNvPr>
          <p:cNvSpPr/>
          <p:nvPr/>
        </p:nvSpPr>
        <p:spPr>
          <a:xfrm>
            <a:off x="5181600" y="76200"/>
            <a:ext cx="396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SARS-CoV-2-Human Protein-Protein Interaction Map Reveals Drug Targets and Potential Drug-Repurposing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Gordon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posted March 22, 2020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doi:10.1101/2020.03.22.002386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E328A4-8932-4CF1-B042-C995F5F2F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600200"/>
            <a:ext cx="3553388" cy="518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72E1ED-5B47-4FED-90ED-FDFF676038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7" t="46639" r="47500" b="36667"/>
          <a:stretch/>
        </p:blipFill>
        <p:spPr>
          <a:xfrm>
            <a:off x="492775" y="2667000"/>
            <a:ext cx="7901083" cy="16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295400"/>
            <a:ext cx="563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</a:rPr>
              <a:t>Live demo of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STRING, </a:t>
            </a:r>
            <a:r>
              <a:rPr lang="en-US" sz="4800" b="1" dirty="0" err="1">
                <a:latin typeface="Calibri" pitchFamily="34" charset="0"/>
              </a:rPr>
              <a:t>BioGRID</a:t>
            </a:r>
            <a:r>
              <a:rPr lang="en-US" sz="4800" b="1" dirty="0">
                <a:latin typeface="Calibri" pitchFamily="34" charset="0"/>
              </a:rPr>
              <a:t>, </a:t>
            </a:r>
            <a:r>
              <a:rPr lang="en-US" sz="4800" b="1" dirty="0" err="1">
                <a:latin typeface="Calibri" pitchFamily="34" charset="0"/>
              </a:rPr>
              <a:t>GeneMania</a:t>
            </a:r>
            <a:r>
              <a:rPr lang="en-US" sz="4800" b="1" dirty="0">
                <a:latin typeface="Calibri" pitchFamily="34" charset="0"/>
              </a:rPr>
              <a:t>, 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functional networks and </a:t>
            </a:r>
            <a:r>
              <a:rPr lang="en-US" sz="4800" b="1" dirty="0" err="1">
                <a:latin typeface="Calibri" pitchFamily="34" charset="0"/>
              </a:rPr>
              <a:t>Cytoscape</a:t>
            </a:r>
            <a:endParaRPr lang="en-US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Slid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371600"/>
            <a:ext cx="6858000" cy="5143500"/>
          </a:xfrm>
          <a:prstGeom prst="rect">
            <a:avLst/>
          </a:prstGeom>
          <a:noFill/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7162800" y="2586038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a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8305800" y="2586038"/>
            <a:ext cx="309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b</a:t>
            </a: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8305800" y="3957638"/>
            <a:ext cx="284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e</a:t>
            </a:r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8305800" y="3271838"/>
            <a:ext cx="277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g</a:t>
            </a: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7162800" y="33480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d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7086600" y="395763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b2</a:t>
            </a:r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8153400" y="471963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c12</a:t>
            </a: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7239000" y="4719638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a</a:t>
            </a:r>
          </a:p>
        </p:txBody>
      </p:sp>
      <p:sp>
        <p:nvSpPr>
          <p:cNvPr id="363531" name="Line 11"/>
          <p:cNvSpPr>
            <a:spLocks noChangeShapeType="1"/>
          </p:cNvSpPr>
          <p:nvPr/>
        </p:nvSpPr>
        <p:spPr bwMode="auto">
          <a:xfrm flipV="1"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2" name="Line 12"/>
          <p:cNvSpPr>
            <a:spLocks noChangeShapeType="1"/>
          </p:cNvSpPr>
          <p:nvPr/>
        </p:nvSpPr>
        <p:spPr bwMode="auto">
          <a:xfrm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 flipV="1">
            <a:off x="75438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Line 14"/>
          <p:cNvSpPr>
            <a:spLocks noChangeShapeType="1"/>
          </p:cNvSpPr>
          <p:nvPr/>
        </p:nvSpPr>
        <p:spPr bwMode="auto">
          <a:xfrm>
            <a:off x="7543800" y="28908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5" name="Line 15"/>
          <p:cNvSpPr>
            <a:spLocks noChangeShapeType="1"/>
          </p:cNvSpPr>
          <p:nvPr/>
        </p:nvSpPr>
        <p:spPr bwMode="auto">
          <a:xfrm>
            <a:off x="82296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flipV="1">
            <a:off x="75438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Line 17"/>
          <p:cNvSpPr>
            <a:spLocks noChangeShapeType="1"/>
          </p:cNvSpPr>
          <p:nvPr/>
        </p:nvSpPr>
        <p:spPr bwMode="auto">
          <a:xfrm flipV="1">
            <a:off x="82296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8" name="Line 18"/>
          <p:cNvSpPr>
            <a:spLocks noChangeShapeType="1"/>
          </p:cNvSpPr>
          <p:nvPr/>
        </p:nvSpPr>
        <p:spPr bwMode="auto">
          <a:xfrm flipV="1">
            <a:off x="75438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9" name="Line 19"/>
          <p:cNvSpPr>
            <a:spLocks noChangeShapeType="1"/>
          </p:cNvSpPr>
          <p:nvPr/>
        </p:nvSpPr>
        <p:spPr bwMode="auto">
          <a:xfrm flipV="1">
            <a:off x="82296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0" name="Line 20"/>
          <p:cNvSpPr>
            <a:spLocks noChangeShapeType="1"/>
          </p:cNvSpPr>
          <p:nvPr/>
        </p:nvSpPr>
        <p:spPr bwMode="auto">
          <a:xfrm>
            <a:off x="7543800" y="47196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1" name="Oval 21"/>
          <p:cNvSpPr>
            <a:spLocks noChangeArrowheads="1"/>
          </p:cNvSpPr>
          <p:nvPr/>
        </p:nvSpPr>
        <p:spPr bwMode="auto">
          <a:xfrm>
            <a:off x="74676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Oval 22"/>
          <p:cNvSpPr>
            <a:spLocks noChangeArrowheads="1"/>
          </p:cNvSpPr>
          <p:nvPr/>
        </p:nvSpPr>
        <p:spPr bwMode="auto">
          <a:xfrm>
            <a:off x="74676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3" name="Oval 23"/>
          <p:cNvSpPr>
            <a:spLocks noChangeArrowheads="1"/>
          </p:cNvSpPr>
          <p:nvPr/>
        </p:nvSpPr>
        <p:spPr bwMode="auto">
          <a:xfrm>
            <a:off x="81534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4" name="Oval 24"/>
          <p:cNvSpPr>
            <a:spLocks noChangeArrowheads="1"/>
          </p:cNvSpPr>
          <p:nvPr/>
        </p:nvSpPr>
        <p:spPr bwMode="auto">
          <a:xfrm>
            <a:off x="81534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5" name="Oval 25"/>
          <p:cNvSpPr>
            <a:spLocks noChangeArrowheads="1"/>
          </p:cNvSpPr>
          <p:nvPr/>
        </p:nvSpPr>
        <p:spPr bwMode="auto">
          <a:xfrm>
            <a:off x="74676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6" name="Oval 26"/>
          <p:cNvSpPr>
            <a:spLocks noChangeArrowheads="1"/>
          </p:cNvSpPr>
          <p:nvPr/>
        </p:nvSpPr>
        <p:spPr bwMode="auto">
          <a:xfrm>
            <a:off x="74676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7" name="Oval 27"/>
          <p:cNvSpPr>
            <a:spLocks noChangeArrowheads="1"/>
          </p:cNvSpPr>
          <p:nvPr/>
        </p:nvSpPr>
        <p:spPr bwMode="auto">
          <a:xfrm>
            <a:off x="81534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8" name="Oval 28"/>
          <p:cNvSpPr>
            <a:spLocks noChangeArrowheads="1"/>
          </p:cNvSpPr>
          <p:nvPr/>
        </p:nvSpPr>
        <p:spPr bwMode="auto">
          <a:xfrm>
            <a:off x="81534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457200" y="4248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0" name="Rectangle 30"/>
          <p:cNvSpPr>
            <a:spLocks noChangeArrowheads="1"/>
          </p:cNvSpPr>
          <p:nvPr/>
        </p:nvSpPr>
        <p:spPr bwMode="auto">
          <a:xfrm>
            <a:off x="3276600" y="5391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1" name="Text Box 31"/>
          <p:cNvSpPr txBox="1">
            <a:spLocks noChangeArrowheads="1"/>
          </p:cNvSpPr>
          <p:nvPr/>
        </p:nvSpPr>
        <p:spPr bwMode="auto">
          <a:xfrm>
            <a:off x="7064923" y="6858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Network</a:t>
            </a:r>
          </a:p>
          <a:p>
            <a:pPr algn="ctr"/>
            <a:r>
              <a:rPr lang="en-US" sz="1800"/>
              <a:t>representation</a:t>
            </a:r>
          </a:p>
        </p:txBody>
      </p:sp>
      <p:sp>
        <p:nvSpPr>
          <p:cNvPr id="363552" name="Text Box 32"/>
          <p:cNvSpPr txBox="1">
            <a:spLocks noChangeArrowheads="1"/>
          </p:cNvSpPr>
          <p:nvPr/>
        </p:nvSpPr>
        <p:spPr bwMode="auto">
          <a:xfrm>
            <a:off x="582462" y="654050"/>
            <a:ext cx="1843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X-ray structure</a:t>
            </a:r>
          </a:p>
          <a:p>
            <a:pPr algn="ctr"/>
            <a:r>
              <a:rPr lang="en-US" sz="1800" dirty="0"/>
              <a:t>of ATP synthase</a:t>
            </a:r>
          </a:p>
        </p:txBody>
      </p:sp>
      <p:sp>
        <p:nvSpPr>
          <p:cNvPr id="363553" name="Text Box 33"/>
          <p:cNvSpPr txBox="1">
            <a:spLocks noChangeArrowheads="1"/>
          </p:cNvSpPr>
          <p:nvPr/>
        </p:nvSpPr>
        <p:spPr bwMode="auto">
          <a:xfrm>
            <a:off x="4108450" y="685800"/>
            <a:ext cx="130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Schematic</a:t>
            </a:r>
          </a:p>
          <a:p>
            <a:pPr algn="ctr"/>
            <a:r>
              <a:rPr lang="en-US" sz="1800"/>
              <a:t>version</a:t>
            </a:r>
          </a:p>
        </p:txBody>
      </p:sp>
      <p:sp>
        <p:nvSpPr>
          <p:cNvPr id="363554" name="Text Box 34"/>
          <p:cNvSpPr txBox="1">
            <a:spLocks noChangeArrowheads="1"/>
          </p:cNvSpPr>
          <p:nvPr/>
        </p:nvSpPr>
        <p:spPr bwMode="auto">
          <a:xfrm>
            <a:off x="3214688" y="5865813"/>
            <a:ext cx="3109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Total set = </a:t>
            </a:r>
            <a:r>
              <a:rPr lang="en-US" sz="1800">
                <a:solidFill>
                  <a:schemeClr val="accent2"/>
                </a:solidFill>
              </a:rPr>
              <a:t>protein complex</a:t>
            </a:r>
          </a:p>
          <a:p>
            <a:pPr algn="l"/>
            <a:r>
              <a:rPr lang="en-US" sz="1800"/>
              <a:t>Sum of </a:t>
            </a:r>
            <a:r>
              <a:rPr lang="en-US" sz="1800">
                <a:solidFill>
                  <a:srgbClr val="FF0000"/>
                </a:solidFill>
              </a:rPr>
              <a:t>direct</a:t>
            </a:r>
            <a:r>
              <a:rPr lang="en-US" sz="1800"/>
              <a:t> + </a:t>
            </a:r>
            <a:r>
              <a:rPr lang="en-US" sz="1800">
                <a:solidFill>
                  <a:srgbClr val="FF0000"/>
                </a:solidFill>
              </a:rPr>
              <a:t>indirect</a:t>
            </a:r>
            <a:r>
              <a:rPr lang="en-US" sz="1800"/>
              <a:t> </a:t>
            </a:r>
          </a:p>
          <a:p>
            <a:pPr algn="l"/>
            <a:r>
              <a:rPr lang="en-US" sz="1800"/>
              <a:t>	   interactions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52400" y="-446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Contacts between proteins define protein interaction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552470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10148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bri" pitchFamily="34" charset="0"/>
              </a:rPr>
              <a:t>Let’s look at some of the types of interaction data in more detail.</a:t>
            </a:r>
          </a:p>
          <a:p>
            <a:pPr algn="ctr"/>
            <a:endParaRPr lang="en-US" sz="4000" dirty="0">
              <a:latin typeface="Calibri" pitchFamily="34" charset="0"/>
            </a:endParaRPr>
          </a:p>
          <a:p>
            <a:pPr algn="ctr"/>
            <a:r>
              <a:rPr lang="en-US" sz="4000" dirty="0">
                <a:latin typeface="Calibri" pitchFamily="34" charset="0"/>
              </a:rPr>
              <a:t>Some of these capture physical interactions, some genetic, some informational or logical.</a:t>
            </a:r>
          </a:p>
        </p:txBody>
      </p:sp>
    </p:spTree>
    <p:extLst>
      <p:ext uri="{BB962C8B-B14F-4D97-AF65-F5344CB8AC3E}">
        <p14:creationId xmlns:p14="http://schemas.microsoft.com/office/powerpoint/2010/main" val="261650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2"/>
          <p:cNvGrpSpPr>
            <a:grpSpLocks/>
          </p:cNvGrpSpPr>
          <p:nvPr/>
        </p:nvGrpSpPr>
        <p:grpSpPr bwMode="auto">
          <a:xfrm rot="-2416847">
            <a:off x="1676400" y="4530725"/>
            <a:ext cx="1828800" cy="762000"/>
            <a:chOff x="1104" y="1440"/>
            <a:chExt cx="1152" cy="480"/>
          </a:xfrm>
        </p:grpSpPr>
        <p:sp>
          <p:nvSpPr>
            <p:cNvPr id="20514" name="Rectangle 1058"/>
            <p:cNvSpPr>
              <a:spLocks noChangeArrowheads="1"/>
            </p:cNvSpPr>
            <p:nvPr/>
          </p:nvSpPr>
          <p:spPr bwMode="auto">
            <a:xfrm>
              <a:off x="1104" y="1551"/>
              <a:ext cx="5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5" name="AutoShape 1059"/>
            <p:cNvSpPr>
              <a:spLocks noChangeArrowheads="1"/>
            </p:cNvSpPr>
            <p:nvPr/>
          </p:nvSpPr>
          <p:spPr bwMode="auto">
            <a:xfrm>
              <a:off x="1536" y="1440"/>
              <a:ext cx="720" cy="480"/>
            </a:xfrm>
            <a:prstGeom prst="flowChartOnlineStorag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6" name="Text Box 1060"/>
            <p:cNvSpPr txBox="1">
              <a:spLocks noChangeArrowheads="1"/>
            </p:cNvSpPr>
            <p:nvPr/>
          </p:nvSpPr>
          <p:spPr bwMode="auto">
            <a:xfrm>
              <a:off x="1671" y="1553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Bait</a:t>
              </a:r>
            </a:p>
          </p:txBody>
        </p:sp>
        <p:sp>
          <p:nvSpPr>
            <p:cNvPr id="20517" name="Text Box 1061"/>
            <p:cNvSpPr txBox="1">
              <a:spLocks noChangeArrowheads="1"/>
            </p:cNvSpPr>
            <p:nvPr/>
          </p:nvSpPr>
          <p:spPr bwMode="auto">
            <a:xfrm>
              <a:off x="1107" y="1568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DBD</a:t>
              </a:r>
            </a:p>
          </p:txBody>
        </p:sp>
      </p:grpSp>
      <p:sp>
        <p:nvSpPr>
          <p:cNvPr id="20508" name="Oval 1052"/>
          <p:cNvSpPr>
            <a:spLocks noChangeArrowheads="1"/>
          </p:cNvSpPr>
          <p:nvPr/>
        </p:nvSpPr>
        <p:spPr bwMode="auto">
          <a:xfrm>
            <a:off x="4419600" y="4530725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>
            <a:off x="5534025" y="2152650"/>
            <a:ext cx="762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1" y="45720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general, purifying proteins one at a time, mixing them, and assaying for interactions is far too slow &amp; laborious.  We need something faster! Hence, high-throughput screens, e.g. yeast two-hybrid assays</a:t>
            </a: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828800" y="1939925"/>
            <a:ext cx="838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4" name="Oval 1028"/>
          <p:cNvSpPr>
            <a:spLocks noChangeArrowheads="1"/>
          </p:cNvSpPr>
          <p:nvPr/>
        </p:nvSpPr>
        <p:spPr bwMode="auto">
          <a:xfrm>
            <a:off x="4724400" y="1676400"/>
            <a:ext cx="8382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5" name="AutoShape 1029"/>
          <p:cNvSpPr>
            <a:spLocks noChangeArrowheads="1"/>
          </p:cNvSpPr>
          <p:nvPr/>
        </p:nvSpPr>
        <p:spPr bwMode="auto">
          <a:xfrm>
            <a:off x="2514600" y="1763713"/>
            <a:ext cx="1143000" cy="762000"/>
          </a:xfrm>
          <a:prstGeom prst="flowChartOnlineStorag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6172200" y="1881188"/>
            <a:ext cx="533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2743200" y="199286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Bait</a:t>
            </a:r>
          </a:p>
        </p:txBody>
      </p:sp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21078" y="1967984"/>
            <a:ext cx="598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Prey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1241018" y="2473325"/>
            <a:ext cx="1364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DNA binding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1" name="Text Box 1035"/>
          <p:cNvSpPr txBox="1">
            <a:spLocks noChangeArrowheads="1"/>
          </p:cNvSpPr>
          <p:nvPr/>
        </p:nvSpPr>
        <p:spPr bwMode="auto">
          <a:xfrm>
            <a:off x="5749734" y="2473325"/>
            <a:ext cx="14053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Transcription</a:t>
            </a:r>
          </a:p>
          <a:p>
            <a:pPr algn="ctr"/>
            <a:r>
              <a:rPr lang="en-US" sz="1800">
                <a:latin typeface="Calibri" pitchFamily="34" charset="0"/>
              </a:rPr>
              <a:t>activation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2" name="Text Box 1036"/>
          <p:cNvSpPr txBox="1">
            <a:spLocks noChangeArrowheads="1"/>
          </p:cNvSpPr>
          <p:nvPr/>
        </p:nvSpPr>
        <p:spPr bwMode="auto">
          <a:xfrm>
            <a:off x="4038600" y="192087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+</a:t>
            </a:r>
          </a:p>
        </p:txBody>
      </p:sp>
      <p:sp>
        <p:nvSpPr>
          <p:cNvPr id="20493" name="Line 1037"/>
          <p:cNvSpPr>
            <a:spLocks noChangeShapeType="1"/>
          </p:cNvSpPr>
          <p:nvPr/>
        </p:nvSpPr>
        <p:spPr bwMode="auto">
          <a:xfrm>
            <a:off x="4267200" y="27781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3" name="Line 1047"/>
          <p:cNvSpPr>
            <a:spLocks noChangeShapeType="1"/>
          </p:cNvSpPr>
          <p:nvPr/>
        </p:nvSpPr>
        <p:spPr bwMode="auto">
          <a:xfrm>
            <a:off x="914400" y="567372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4" name="Rectangle 1048"/>
          <p:cNvSpPr>
            <a:spLocks noChangeArrowheads="1"/>
          </p:cNvSpPr>
          <p:nvPr/>
        </p:nvSpPr>
        <p:spPr bwMode="auto">
          <a:xfrm>
            <a:off x="1295400" y="5597525"/>
            <a:ext cx="1371600" cy="1524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5" name="Text Box 1049"/>
          <p:cNvSpPr txBox="1">
            <a:spLocks noChangeArrowheads="1"/>
          </p:cNvSpPr>
          <p:nvPr/>
        </p:nvSpPr>
        <p:spPr bwMode="auto">
          <a:xfrm>
            <a:off x="950129" y="5738813"/>
            <a:ext cx="2039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Operator or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upstream activating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sequence</a:t>
            </a:r>
          </a:p>
        </p:txBody>
      </p:sp>
      <p:sp>
        <p:nvSpPr>
          <p:cNvPr id="20506" name="Rectangle 1050"/>
          <p:cNvSpPr>
            <a:spLocks noChangeArrowheads="1"/>
          </p:cNvSpPr>
          <p:nvPr/>
        </p:nvSpPr>
        <p:spPr bwMode="auto">
          <a:xfrm>
            <a:off x="4876800" y="5597525"/>
            <a:ext cx="38100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7" name="Text Box 1051"/>
          <p:cNvSpPr txBox="1">
            <a:spLocks noChangeArrowheads="1"/>
          </p:cNvSpPr>
          <p:nvPr/>
        </p:nvSpPr>
        <p:spPr bwMode="auto">
          <a:xfrm>
            <a:off x="6019800" y="5815013"/>
            <a:ext cx="152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Reporter gene</a:t>
            </a:r>
          </a:p>
        </p:txBody>
      </p:sp>
      <p:sp>
        <p:nvSpPr>
          <p:cNvPr id="20509" name="Line 1053"/>
          <p:cNvSpPr>
            <a:spLocks noChangeShapeType="1"/>
          </p:cNvSpPr>
          <p:nvPr/>
        </p:nvSpPr>
        <p:spPr bwMode="auto">
          <a:xfrm>
            <a:off x="4876800" y="52927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10" name="Text Box 1054"/>
          <p:cNvSpPr txBox="1">
            <a:spLocks noChangeArrowheads="1"/>
          </p:cNvSpPr>
          <p:nvPr/>
        </p:nvSpPr>
        <p:spPr bwMode="auto">
          <a:xfrm>
            <a:off x="6080125" y="4900613"/>
            <a:ext cx="14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Transcription</a:t>
            </a:r>
          </a:p>
        </p:txBody>
      </p:sp>
      <p:sp>
        <p:nvSpPr>
          <p:cNvPr id="20511" name="Text Box 1055"/>
          <p:cNvSpPr txBox="1">
            <a:spLocks noChangeArrowheads="1"/>
          </p:cNvSpPr>
          <p:nvPr/>
        </p:nvSpPr>
        <p:spPr bwMode="auto">
          <a:xfrm>
            <a:off x="5148943" y="4225925"/>
            <a:ext cx="1875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Core transcription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 machinery</a:t>
            </a:r>
          </a:p>
        </p:txBody>
      </p:sp>
      <p:sp>
        <p:nvSpPr>
          <p:cNvPr id="20512" name="Text Box 1056"/>
          <p:cNvSpPr txBox="1">
            <a:spLocks noChangeArrowheads="1"/>
          </p:cNvSpPr>
          <p:nvPr/>
        </p:nvSpPr>
        <p:spPr bwMode="auto">
          <a:xfrm>
            <a:off x="1828800" y="1984375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DBD</a:t>
            </a:r>
          </a:p>
        </p:txBody>
      </p:sp>
      <p:sp>
        <p:nvSpPr>
          <p:cNvPr id="20513" name="Text Box 1057"/>
          <p:cNvSpPr txBox="1">
            <a:spLocks noChangeArrowheads="1"/>
          </p:cNvSpPr>
          <p:nvPr/>
        </p:nvSpPr>
        <p:spPr bwMode="auto">
          <a:xfrm>
            <a:off x="6192678" y="196798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Act</a:t>
            </a: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 rot="2010153">
            <a:off x="2995613" y="3975100"/>
            <a:ext cx="1981200" cy="914400"/>
            <a:chOff x="2928" y="1152"/>
            <a:chExt cx="1248" cy="576"/>
          </a:xfrm>
        </p:grpSpPr>
        <p:sp>
          <p:nvSpPr>
            <p:cNvPr id="20519" name="Line 1063"/>
            <p:cNvSpPr>
              <a:spLocks noChangeShapeType="1"/>
            </p:cNvSpPr>
            <p:nvPr/>
          </p:nvSpPr>
          <p:spPr bwMode="auto">
            <a:xfrm>
              <a:off x="3438" y="1452"/>
              <a:ext cx="48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0" name="Oval 1064"/>
            <p:cNvSpPr>
              <a:spLocks noChangeArrowheads="1"/>
            </p:cNvSpPr>
            <p:nvPr/>
          </p:nvSpPr>
          <p:spPr bwMode="auto">
            <a:xfrm>
              <a:off x="2928" y="1152"/>
              <a:ext cx="528" cy="5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1" name="Rectangle 1065"/>
            <p:cNvSpPr>
              <a:spLocks noChangeArrowheads="1"/>
            </p:cNvSpPr>
            <p:nvPr/>
          </p:nvSpPr>
          <p:spPr bwMode="auto">
            <a:xfrm>
              <a:off x="3840" y="1281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2" name="Text Box 1066"/>
            <p:cNvSpPr txBox="1">
              <a:spLocks noChangeArrowheads="1"/>
            </p:cNvSpPr>
            <p:nvPr/>
          </p:nvSpPr>
          <p:spPr bwMode="auto">
            <a:xfrm>
              <a:off x="2997" y="1324"/>
              <a:ext cx="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Prey</a:t>
              </a:r>
            </a:p>
          </p:txBody>
        </p:sp>
        <p:sp>
          <p:nvSpPr>
            <p:cNvPr id="20523" name="Text Box 1067"/>
            <p:cNvSpPr txBox="1">
              <a:spLocks noChangeArrowheads="1"/>
            </p:cNvSpPr>
            <p:nvPr/>
          </p:nvSpPr>
          <p:spPr bwMode="auto">
            <a:xfrm>
              <a:off x="3846" y="131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Act</a:t>
              </a: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Pairwise protein interactions</a:t>
            </a:r>
          </a:p>
        </p:txBody>
      </p:sp>
    </p:spTree>
    <p:extLst>
      <p:ext uri="{BB962C8B-B14F-4D97-AF65-F5344CB8AC3E}">
        <p14:creationId xmlns:p14="http://schemas.microsoft.com/office/powerpoint/2010/main" val="251540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09600"/>
            <a:ext cx="4286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774468" y="4419600"/>
            <a:ext cx="198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Diploid yeast</a:t>
            </a:r>
          </a:p>
          <a:p>
            <a:pPr algn="ctr"/>
            <a:r>
              <a:rPr lang="en-US">
                <a:latin typeface="Calibri" pitchFamily="34" charset="0"/>
              </a:rPr>
              <a:t>probed with </a:t>
            </a:r>
          </a:p>
          <a:p>
            <a:pPr algn="ctr"/>
            <a:r>
              <a:rPr lang="en-US">
                <a:latin typeface="Calibri" pitchFamily="34" charset="0"/>
              </a:rPr>
              <a:t>DNA-binding domain-</a:t>
            </a:r>
          </a:p>
          <a:p>
            <a:pPr algn="ctr"/>
            <a:r>
              <a:rPr lang="en-US">
                <a:latin typeface="Calibri" pitchFamily="34" charset="0"/>
              </a:rPr>
              <a:t>Pcf11 bait</a:t>
            </a:r>
          </a:p>
          <a:p>
            <a:pPr algn="ctr"/>
            <a:r>
              <a:rPr lang="en-US">
                <a:latin typeface="Calibri" pitchFamily="34" charset="0"/>
              </a:rPr>
              <a:t>fusion protein</a:t>
            </a:r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891737" y="1665288"/>
            <a:ext cx="18503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Haploid yeast</a:t>
            </a:r>
          </a:p>
          <a:p>
            <a:pPr algn="ctr"/>
            <a:r>
              <a:rPr lang="en-US" dirty="0">
                <a:latin typeface="Calibri" pitchFamily="34" charset="0"/>
              </a:rPr>
              <a:t>cells expressing</a:t>
            </a:r>
          </a:p>
          <a:p>
            <a:pPr algn="ctr"/>
            <a:r>
              <a:rPr lang="en-US" dirty="0">
                <a:latin typeface="Calibri" pitchFamily="34" charset="0"/>
              </a:rPr>
              <a:t>activation domain-</a:t>
            </a:r>
          </a:p>
          <a:p>
            <a:pPr algn="ctr"/>
            <a:r>
              <a:rPr lang="en-US" dirty="0">
                <a:latin typeface="Calibri" pitchFamily="34" charset="0"/>
              </a:rPr>
              <a:t>prey fusion proteins</a:t>
            </a:r>
          </a:p>
        </p:txBody>
      </p:sp>
      <p:sp>
        <p:nvSpPr>
          <p:cNvPr id="34822" name="Rectangle 1030"/>
          <p:cNvSpPr>
            <a:spLocks noChangeArrowheads="1"/>
          </p:cNvSpPr>
          <p:nvPr/>
        </p:nvSpPr>
        <p:spPr bwMode="auto">
          <a:xfrm>
            <a:off x="2895600" y="3505200"/>
            <a:ext cx="219075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3" name="Rectangle 1031"/>
          <p:cNvSpPr>
            <a:spLocks noChangeArrowheads="1"/>
          </p:cNvSpPr>
          <p:nvPr/>
        </p:nvSpPr>
        <p:spPr bwMode="auto">
          <a:xfrm>
            <a:off x="2895600" y="439738"/>
            <a:ext cx="219075" cy="188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7" name="Text Box 1035"/>
          <p:cNvSpPr txBox="1">
            <a:spLocks noChangeArrowheads="1"/>
          </p:cNvSpPr>
          <p:nvPr/>
        </p:nvSpPr>
        <p:spPr bwMode="auto">
          <a:xfrm>
            <a:off x="1828800" y="76200"/>
            <a:ext cx="6298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yeast two-hybrid assays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2015" y="6583363"/>
            <a:ext cx="22781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/>
              <a:t>Uetz</a:t>
            </a:r>
            <a:r>
              <a:rPr lang="en-US" sz="1200" dirty="0"/>
              <a:t>, </a:t>
            </a:r>
            <a:r>
              <a:rPr lang="en-US" sz="1200" dirty="0" err="1"/>
              <a:t>Giot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</a:t>
            </a:r>
            <a:r>
              <a:rPr lang="en-US" sz="1200" dirty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270211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267200" y="25146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800600" y="26670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676400" y="838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895600" y="7620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743200" y="76200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071813" y="20050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16764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895600" y="19050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27660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74913" y="34004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7432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-5400000">
            <a:off x="2819400" y="31242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8013" y="33766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352800" y="30480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3276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733800" y="35052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038600" y="28194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343400" y="32004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3276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5720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36576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3657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3657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3657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3657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4114800" y="4876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4114800" y="51054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4114800" y="5257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114800" y="55626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4114800" y="57912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4114800" y="6019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570530" y="1850023"/>
            <a:ext cx="510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Bait</a:t>
            </a: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362200" y="1828800"/>
            <a:ext cx="461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Tag</a:t>
            </a: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1723220" y="3962400"/>
            <a:ext cx="80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2383079" y="52752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105400" y="5334000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5257800" y="961081"/>
            <a:ext cx="33397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complex mapping by mass spectrometry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Protein complexes</a:t>
            </a:r>
          </a:p>
        </p:txBody>
      </p:sp>
    </p:spTree>
    <p:extLst>
      <p:ext uri="{BB962C8B-B14F-4D97-AF65-F5344CB8AC3E}">
        <p14:creationId xmlns:p14="http://schemas.microsoft.com/office/powerpoint/2010/main" val="201066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6388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892550"/>
            <a:ext cx="32432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088" y="6559550"/>
            <a:ext cx="29337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1029"/>
          <p:cNvSpPr>
            <a:spLocks noChangeArrowheads="1"/>
          </p:cNvSpPr>
          <p:nvPr/>
        </p:nvSpPr>
        <p:spPr bwMode="auto">
          <a:xfrm>
            <a:off x="152400" y="152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6359525" y="1055688"/>
            <a:ext cx="20132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493 bait proteins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</a:rPr>
              <a:t>3617 interactions</a:t>
            </a: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7391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Rectangle 1032"/>
          <p:cNvSpPr>
            <a:spLocks noChangeArrowheads="1"/>
          </p:cNvSpPr>
          <p:nvPr/>
        </p:nvSpPr>
        <p:spPr bwMode="auto">
          <a:xfrm>
            <a:off x="6324600" y="990600"/>
            <a:ext cx="2133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122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49643</TotalTime>
  <Words>1523</Words>
  <Application>Microsoft Office PowerPoint</Application>
  <PresentationFormat>On-screen Show (4:3)</PresentationFormat>
  <Paragraphs>288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Marcotte</cp:lastModifiedBy>
  <cp:revision>1816</cp:revision>
  <cp:lastPrinted>2019-04-15T21:02:21Z</cp:lastPrinted>
  <dcterms:created xsi:type="dcterms:W3CDTF">2002-09-07T00:42:37Z</dcterms:created>
  <dcterms:modified xsi:type="dcterms:W3CDTF">2020-04-16T15:18:43Z</dcterms:modified>
</cp:coreProperties>
</file>