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3" r:id="rId2"/>
    <p:sldId id="379" r:id="rId3"/>
    <p:sldId id="388" r:id="rId4"/>
    <p:sldId id="385" r:id="rId5"/>
    <p:sldId id="369" r:id="rId6"/>
    <p:sldId id="386" r:id="rId7"/>
    <p:sldId id="370" r:id="rId8"/>
    <p:sldId id="400" r:id="rId9"/>
    <p:sldId id="402" r:id="rId10"/>
    <p:sldId id="395" r:id="rId11"/>
    <p:sldId id="382" r:id="rId12"/>
    <p:sldId id="406" r:id="rId13"/>
    <p:sldId id="394" r:id="rId14"/>
    <p:sldId id="398" r:id="rId15"/>
    <p:sldId id="408" r:id="rId16"/>
    <p:sldId id="389" r:id="rId17"/>
    <p:sldId id="374" r:id="rId18"/>
    <p:sldId id="375" r:id="rId19"/>
    <p:sldId id="390" r:id="rId20"/>
    <p:sldId id="376" r:id="rId21"/>
    <p:sldId id="377" r:id="rId22"/>
    <p:sldId id="378" r:id="rId23"/>
    <p:sldId id="407" r:id="rId24"/>
  </p:sldIdLst>
  <p:sldSz cx="10080625" cy="7559675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52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A2C47C-76A8-45B4-8926-34F06C8D3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D9394-26C7-4E49-959A-7047326D3A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AD08E-EE38-4A3C-87BB-7EE7FA068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7DE1F-1A7B-4D23-8FD5-1E2BB4627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5069" tIns="47534" rIns="95069" bIns="47534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87485678-F3F6-4582-806A-807250FAA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A55B3DF-D5BF-4355-8D73-445B1A6B487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EF89BD-03B3-4B56-AF9E-4CA26C9BA3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3E50068-3453-42B5-BAC6-F3508B10D9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F707FB-78D6-42C7-BFA3-82510D5FDFB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6393410-9030-45E1-AB96-F393E9617E6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B4C3D8D-CC05-4AFB-B68B-7C8684225D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EBB687A2-751B-4975-BAEC-440F38BDF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12A3732-831F-44C6-9CB1-82C9CC235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D197-C61C-4142-9EF8-171F0EDC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B8000EE-580F-460C-B184-FF9D16181FE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fld id="{DE370F6D-3129-4517-8AB6-B3AD3133374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Date Placeholder 4">
            <a:extLst>
              <a:ext uri="{FF2B5EF4-FFF2-40B4-BE49-F238E27FC236}">
                <a16:creationId xmlns:a16="http://schemas.microsoft.com/office/drawing/2014/main" id="{7734ADE4-40AE-40D9-BD33-2B3167224175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47D5B-D2E2-4A03-8E75-AEA8A64C33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1C4C2-CF04-4148-B1C8-23861E111D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BD4DE-BAB6-4D39-A24A-2958E438C9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1DFD-782E-4293-B2AC-FC6F5BE93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3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F8C17-07FF-4E10-AF08-93CB1D7EA6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61500-DEFF-40BB-B138-1D413B571B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11973-F344-4BBB-8F73-E9B5D063C5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78E6-E5FE-4D88-8E45-D55418F52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C1D51-CF8A-40D2-9ABB-6A88607CE2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8427B-A26F-4648-BF7C-12476A5EF3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D1B5D-D46D-48C4-87A9-893E1BCB78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FCC4-1A97-4BA9-80EB-A0F9F0DB9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F6F09-5D60-4DBD-9F48-3DBCE50C61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7CB61-6F78-4330-AA5B-C7244F079E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585CC-AD6B-434F-913C-C7BADE09DB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122F-29BD-4A1D-868F-728E5897E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9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84D5E-ED8B-4AF1-A81A-BDA7CE6124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58129-C060-4475-9261-FFA93E81D1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FF8CB-272D-4915-AAB4-99D6B00226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BEB3-FA2D-4901-946F-E2192142F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177CF3-8272-4CEB-8D7E-D60CFC3882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7BDEB6-C403-46F9-9F00-193355DD86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40ACCC-F29F-4799-94DB-31EE3F1713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9204-D0A1-441B-BA47-0809FBC3D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DE4131-F5B5-47AF-BBFC-86FF651645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C8AD31F-195E-4BA9-AF8B-290AB991B8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8C5B9F3-7EC2-400E-B37B-C83158E51F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22BF-DFB0-4B34-9FF6-E05FBB4F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B5035E-ADE0-4CE0-955F-30B00D4080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42D64-913A-480E-939F-70520311F4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35DC7-A3CE-49A2-8152-5A130F5C9D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65F8-83D0-4F2D-8177-CF200552E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1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FC7B9D1-6EDB-475B-97B8-1D1386BD9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520766-A5EF-4622-BE02-B2BD62B602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324887-6276-4A65-9552-00A64C12A2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66FA-A630-4868-A77C-9A837A4A8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4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0C505E-E927-4C5D-B6EA-595EA83387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0ACCBA-7DF6-437E-AAF8-AE98FA7D42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BE0397-F124-4E63-9356-EE5E3BEA3C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EC8F-B720-43F9-9764-F52EB94E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711A65-3BA8-4458-B8A9-02BD7006B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94F222-A15A-403E-B0EE-21F000F45E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D4D86C-B827-40D4-88B9-A9529D1190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AEB3-FD98-4874-8158-9CFDADC1E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ED88238-D59C-429F-BFD6-457D52846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CA36689-EABA-4DA2-B0FE-8204CE5F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DB42E4-7EF2-4687-A1DD-392CA2628CD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9D139A-2C3F-416E-A709-C5DC5D12287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DEA3E1-A287-441A-8FF7-3F6C85B2AB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B2515C6E-57EE-413D-83ED-1DF799FC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735E278-A23B-4C70-B041-675433FB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652588"/>
            <a:ext cx="7239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6000" b="1">
                <a:latin typeface="Calibri" panose="020F0502020204030204" pitchFamily="34" charset="0"/>
              </a:rPr>
              <a:t>Principal Component Analysis (PCA)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5533205-1B6A-40EB-8EE8-FA9641A7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5711825"/>
            <a:ext cx="7392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BCH394P/364C Systems Biology / Bioinformatics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DEDCDDA1-B1AE-4597-9B82-E8CE7518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6299200"/>
            <a:ext cx="6332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Edward Marcotte, Univ of Texas at Austin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0E1B48F-B275-4E79-910C-5FC2A9C1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5DD6043A-870D-43FC-A967-A7CDDC6E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309938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0" name="Rectangle 14">
            <a:extLst>
              <a:ext uri="{FF2B5EF4-FFF2-40B4-BE49-F238E27FC236}">
                <a16:creationId xmlns:a16="http://schemas.microsoft.com/office/drawing/2014/main" id="{B28E67F2-6579-40D2-BA12-2A8DB5B7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1857375"/>
            <a:ext cx="33718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 &amp; Rotating </a:t>
            </a:r>
          </a:p>
        </p:txBody>
      </p:sp>
      <p:sp>
        <p:nvSpPr>
          <p:cNvPr id="14341" name="TextBox 15">
            <a:extLst>
              <a:ext uri="{FF2B5EF4-FFF2-40B4-BE49-F238E27FC236}">
                <a16:creationId xmlns:a16="http://schemas.microsoft.com/office/drawing/2014/main" id="{25C34570-C861-401A-9CED-379F8D31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4922838"/>
            <a:ext cx="2590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...then we can also go the other way.</a:t>
            </a:r>
          </a:p>
        </p:txBody>
      </p:sp>
      <p:sp>
        <p:nvSpPr>
          <p:cNvPr id="14342" name="TextBox 16">
            <a:extLst>
              <a:ext uri="{FF2B5EF4-FFF2-40B4-BE49-F238E27FC236}">
                <a16:creationId xmlns:a16="http://schemas.microsoft.com/office/drawing/2014/main" id="{F270BD6E-49A9-42E0-A52F-9401360B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5608638"/>
            <a:ext cx="37449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To do this, we need to learn about covariance…</a:t>
            </a:r>
          </a:p>
        </p:txBody>
      </p:sp>
      <p:sp>
        <p:nvSpPr>
          <p:cNvPr id="14343" name="Rectangle 17">
            <a:extLst>
              <a:ext uri="{FF2B5EF4-FFF2-40B4-BE49-F238E27FC236}">
                <a16:creationId xmlns:a16="http://schemas.microsoft.com/office/drawing/2014/main" id="{13BDC4CC-738F-446C-A4E8-5B39F776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cxnSp>
        <p:nvCxnSpPr>
          <p:cNvPr id="14344" name="Straight Connector 18">
            <a:extLst>
              <a:ext uri="{FF2B5EF4-FFF2-40B4-BE49-F238E27FC236}">
                <a16:creationId xmlns:a16="http://schemas.microsoft.com/office/drawing/2014/main" id="{C5EC487A-CAAF-450B-84B8-CD8FEB471B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15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9">
            <a:extLst>
              <a:ext uri="{FF2B5EF4-FFF2-40B4-BE49-F238E27FC236}">
                <a16:creationId xmlns:a16="http://schemas.microsoft.com/office/drawing/2014/main" id="{55009232-517B-4130-9AB2-BF87A71400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79740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50">
            <a:extLst>
              <a:ext uri="{FF2B5EF4-FFF2-40B4-BE49-F238E27FC236}">
                <a16:creationId xmlns:a16="http://schemas.microsoft.com/office/drawing/2014/main" id="{FAE83B3C-F3E8-424D-9CDB-819E465A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7" name="TextBox 153">
            <a:extLst>
              <a:ext uri="{FF2B5EF4-FFF2-40B4-BE49-F238E27FC236}">
                <a16:creationId xmlns:a16="http://schemas.microsoft.com/office/drawing/2014/main" id="{0050F769-BE68-4B67-A549-64647141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8" name="TextBox 172">
            <a:extLst>
              <a:ext uri="{FF2B5EF4-FFF2-40B4-BE49-F238E27FC236}">
                <a16:creationId xmlns:a16="http://schemas.microsoft.com/office/drawing/2014/main" id="{CC8A2B75-4152-43A6-B8D7-2EEB313E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9" name="TextBox 150">
            <a:extLst>
              <a:ext uri="{FF2B5EF4-FFF2-40B4-BE49-F238E27FC236}">
                <a16:creationId xmlns:a16="http://schemas.microsoft.com/office/drawing/2014/main" id="{93395522-C168-4196-977D-13F58CC4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0" name="TextBox 150">
            <a:extLst>
              <a:ext uri="{FF2B5EF4-FFF2-40B4-BE49-F238E27FC236}">
                <a16:creationId xmlns:a16="http://schemas.microsoft.com/office/drawing/2014/main" id="{295DD7F6-16BE-4B9A-A407-1FE6D7A7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1" name="TextBox 150">
            <a:extLst>
              <a:ext uri="{FF2B5EF4-FFF2-40B4-BE49-F238E27FC236}">
                <a16:creationId xmlns:a16="http://schemas.microsoft.com/office/drawing/2014/main" id="{BE498FBA-8D92-48BA-9842-90C41E48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2" name="TextBox 150">
            <a:extLst>
              <a:ext uri="{FF2B5EF4-FFF2-40B4-BE49-F238E27FC236}">
                <a16:creationId xmlns:a16="http://schemas.microsoft.com/office/drawing/2014/main" id="{2EC87178-4026-411C-8365-F59C0F81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3" name="TextBox 150">
            <a:extLst>
              <a:ext uri="{FF2B5EF4-FFF2-40B4-BE49-F238E27FC236}">
                <a16:creationId xmlns:a16="http://schemas.microsoft.com/office/drawing/2014/main" id="{6D463ADF-D6FF-482D-8F60-3069C83A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4" name="TextBox 184">
            <a:extLst>
              <a:ext uri="{FF2B5EF4-FFF2-40B4-BE49-F238E27FC236}">
                <a16:creationId xmlns:a16="http://schemas.microsoft.com/office/drawing/2014/main" id="{5F039423-CCDB-4FF4-8E50-FABC2C70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5" name="TextBox 184">
            <a:extLst>
              <a:ext uri="{FF2B5EF4-FFF2-40B4-BE49-F238E27FC236}">
                <a16:creationId xmlns:a16="http://schemas.microsoft.com/office/drawing/2014/main" id="{75E5FD57-88CC-4D0F-8ADA-BF27F888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6" name="TextBox 184">
            <a:extLst>
              <a:ext uri="{FF2B5EF4-FFF2-40B4-BE49-F238E27FC236}">
                <a16:creationId xmlns:a16="http://schemas.microsoft.com/office/drawing/2014/main" id="{1ED3CBE0-4305-483E-815A-9DCF1A4C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7" name="TextBox 184">
            <a:extLst>
              <a:ext uri="{FF2B5EF4-FFF2-40B4-BE49-F238E27FC236}">
                <a16:creationId xmlns:a16="http://schemas.microsoft.com/office/drawing/2014/main" id="{09A74A13-EE9E-4CCE-BCA9-32A41425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8" name="TextBox 184">
            <a:extLst>
              <a:ext uri="{FF2B5EF4-FFF2-40B4-BE49-F238E27FC236}">
                <a16:creationId xmlns:a16="http://schemas.microsoft.com/office/drawing/2014/main" id="{7001B129-6804-433C-AD08-EF3DD0E3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9" name="TextBox 184">
            <a:extLst>
              <a:ext uri="{FF2B5EF4-FFF2-40B4-BE49-F238E27FC236}">
                <a16:creationId xmlns:a16="http://schemas.microsoft.com/office/drawing/2014/main" id="{4A3B3E94-4CFE-41C4-A8BA-AADF8318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0" name="TextBox 184">
            <a:extLst>
              <a:ext uri="{FF2B5EF4-FFF2-40B4-BE49-F238E27FC236}">
                <a16:creationId xmlns:a16="http://schemas.microsoft.com/office/drawing/2014/main" id="{01871C16-2F11-491F-B335-BB646A0C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1" name="TextBox 184">
            <a:extLst>
              <a:ext uri="{FF2B5EF4-FFF2-40B4-BE49-F238E27FC236}">
                <a16:creationId xmlns:a16="http://schemas.microsoft.com/office/drawing/2014/main" id="{E954B21D-2EA0-4D9D-95FB-EF418BDB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2" name="TextBox 184">
            <a:extLst>
              <a:ext uri="{FF2B5EF4-FFF2-40B4-BE49-F238E27FC236}">
                <a16:creationId xmlns:a16="http://schemas.microsoft.com/office/drawing/2014/main" id="{08D93610-38D0-4DBC-9F40-ABC04390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3" name="Oval 37">
            <a:extLst>
              <a:ext uri="{FF2B5EF4-FFF2-40B4-BE49-F238E27FC236}">
                <a16:creationId xmlns:a16="http://schemas.microsoft.com/office/drawing/2014/main" id="{D031DCC1-07AD-438F-B16B-869682B4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64" name="Oval 38">
            <a:extLst>
              <a:ext uri="{FF2B5EF4-FFF2-40B4-BE49-F238E27FC236}">
                <a16:creationId xmlns:a16="http://schemas.microsoft.com/office/drawing/2014/main" id="{EAC1CD1F-49D1-4776-86E2-8B8DA2E3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65" name="TextBox 39">
            <a:extLst>
              <a:ext uri="{FF2B5EF4-FFF2-40B4-BE49-F238E27FC236}">
                <a16:creationId xmlns:a16="http://schemas.microsoft.com/office/drawing/2014/main" id="{6AF74CFF-0769-4E4B-8B4A-2D59C0C7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66" name="TextBox 40">
            <a:extLst>
              <a:ext uri="{FF2B5EF4-FFF2-40B4-BE49-F238E27FC236}">
                <a16:creationId xmlns:a16="http://schemas.microsoft.com/office/drawing/2014/main" id="{29DA3CB2-F233-4D99-9555-90FC4455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4367" name="Straight Connector 41">
            <a:extLst>
              <a:ext uri="{FF2B5EF4-FFF2-40B4-BE49-F238E27FC236}">
                <a16:creationId xmlns:a16="http://schemas.microsoft.com/office/drawing/2014/main" id="{E8C2567A-F62D-4F53-A1EC-ACDC0F19CA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5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Straight Connector 42">
            <a:extLst>
              <a:ext uri="{FF2B5EF4-FFF2-40B4-BE49-F238E27FC236}">
                <a16:creationId xmlns:a16="http://schemas.microsoft.com/office/drawing/2014/main" id="{EA99514C-1F26-4454-8C31-AEBC39C692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5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9" name="TextBox 43">
            <a:extLst>
              <a:ext uri="{FF2B5EF4-FFF2-40B4-BE49-F238E27FC236}">
                <a16:creationId xmlns:a16="http://schemas.microsoft.com/office/drawing/2014/main" id="{CD5DD19C-879F-4442-B38F-C545A961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352925"/>
            <a:ext cx="19129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12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70" name="TextBox 44">
            <a:extLst>
              <a:ext uri="{FF2B5EF4-FFF2-40B4-BE49-F238E27FC236}">
                <a16:creationId xmlns:a16="http://schemas.microsoft.com/office/drawing/2014/main" id="{55A601F2-665C-4839-868B-7BCE90C7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713038"/>
            <a:ext cx="1912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22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grpSp>
        <p:nvGrpSpPr>
          <p:cNvPr id="14371" name="Group 45">
            <a:extLst>
              <a:ext uri="{FF2B5EF4-FFF2-40B4-BE49-F238E27FC236}">
                <a16:creationId xmlns:a16="http://schemas.microsoft.com/office/drawing/2014/main" id="{BBA1FCA8-73C9-4E49-A521-F97E158BB662}"/>
              </a:ext>
            </a:extLst>
          </p:cNvPr>
          <p:cNvGrpSpPr>
            <a:grpSpLocks/>
          </p:cNvGrpSpPr>
          <p:nvPr/>
        </p:nvGrpSpPr>
        <p:grpSpPr bwMode="auto">
          <a:xfrm rot="-1464949">
            <a:off x="1576388" y="3413125"/>
            <a:ext cx="2381250" cy="585788"/>
            <a:chOff x="5097463" y="3879850"/>
            <a:chExt cx="2381249" cy="585787"/>
          </a:xfrm>
        </p:grpSpPr>
        <p:sp>
          <p:nvSpPr>
            <p:cNvPr id="14385" name="TextBox 150">
              <a:extLst>
                <a:ext uri="{FF2B5EF4-FFF2-40B4-BE49-F238E27FC236}">
                  <a16:creationId xmlns:a16="http://schemas.microsoft.com/office/drawing/2014/main" id="{22E5B1FD-A147-4A5C-B93F-CA9D87B4A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365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6" name="TextBox 153">
              <a:extLst>
                <a:ext uri="{FF2B5EF4-FFF2-40B4-BE49-F238E27FC236}">
                  <a16:creationId xmlns:a16="http://schemas.microsoft.com/office/drawing/2014/main" id="{0937F13D-105D-4544-82AE-9B7E56F16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796" y="4084637"/>
              <a:ext cx="106031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7" name="TextBox 172">
              <a:extLst>
                <a:ext uri="{FF2B5EF4-FFF2-40B4-BE49-F238E27FC236}">
                  <a16:creationId xmlns:a16="http://schemas.microsoft.com/office/drawing/2014/main" id="{82685268-F1E1-4109-9C22-8CB651843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611" y="3944938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8" name="TextBox 150">
              <a:extLst>
                <a:ext uri="{FF2B5EF4-FFF2-40B4-BE49-F238E27FC236}">
                  <a16:creationId xmlns:a16="http://schemas.microsoft.com/office/drawing/2014/main" id="{CDA0A1B0-47B5-45D4-9580-FF18D03CC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165" y="38877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9" name="TextBox 150">
              <a:extLst>
                <a:ext uri="{FF2B5EF4-FFF2-40B4-BE49-F238E27FC236}">
                  <a16:creationId xmlns:a16="http://schemas.microsoft.com/office/drawing/2014/main" id="{F2F816A1-6E85-4F64-B601-36403E512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7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0" name="TextBox 150">
              <a:extLst>
                <a:ext uri="{FF2B5EF4-FFF2-40B4-BE49-F238E27FC236}">
                  <a16:creationId xmlns:a16="http://schemas.microsoft.com/office/drawing/2014/main" id="{92E10F27-8DC6-45B4-80D7-C665DF94B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1" name="TextBox 150">
              <a:extLst>
                <a:ext uri="{FF2B5EF4-FFF2-40B4-BE49-F238E27FC236}">
                  <a16:creationId xmlns:a16="http://schemas.microsoft.com/office/drawing/2014/main" id="{A2CD3155-DC3A-4FBB-8537-1EFFF47FE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912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2" name="TextBox 150">
              <a:extLst>
                <a:ext uri="{FF2B5EF4-FFF2-40B4-BE49-F238E27FC236}">
                  <a16:creationId xmlns:a16="http://schemas.microsoft.com/office/drawing/2014/main" id="{9E3C9223-7DCC-4890-937E-CB943A7C1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765" y="3879850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3" name="Oval 54">
              <a:extLst>
                <a:ext uri="{FF2B5EF4-FFF2-40B4-BE49-F238E27FC236}">
                  <a16:creationId xmlns:a16="http://schemas.microsoft.com/office/drawing/2014/main" id="{AC6538DF-28AE-4989-8BF1-7A5B7E95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463" y="3944939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4394" name="TextBox 153">
              <a:extLst>
                <a:ext uri="{FF2B5EF4-FFF2-40B4-BE49-F238E27FC236}">
                  <a16:creationId xmlns:a16="http://schemas.microsoft.com/office/drawing/2014/main" id="{51E92B31-D5AA-4C73-BC07-6B95A4B1D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12" y="400843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5" name="TextBox 153">
              <a:extLst>
                <a:ext uri="{FF2B5EF4-FFF2-40B4-BE49-F238E27FC236}">
                  <a16:creationId xmlns:a16="http://schemas.microsoft.com/office/drawing/2014/main" id="{A4C5FB0A-F6FE-47E3-A95F-EB71AE8E1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175" y="411638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</p:grpSp>
      <p:sp>
        <p:nvSpPr>
          <p:cNvPr id="14372" name="TextBox 153">
            <a:extLst>
              <a:ext uri="{FF2B5EF4-FFF2-40B4-BE49-F238E27FC236}">
                <a16:creationId xmlns:a16="http://schemas.microsoft.com/office/drawing/2014/main" id="{23CF14EE-3470-46A7-8C6D-87FE60E2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73" name="TextBox 153">
            <a:extLst>
              <a:ext uri="{FF2B5EF4-FFF2-40B4-BE49-F238E27FC236}">
                <a16:creationId xmlns:a16="http://schemas.microsoft.com/office/drawing/2014/main" id="{DB067FEC-EDB7-49B7-A43A-BAA91DFF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grpSp>
        <p:nvGrpSpPr>
          <p:cNvPr id="14374" name="Group 59">
            <a:extLst>
              <a:ext uri="{FF2B5EF4-FFF2-40B4-BE49-F238E27FC236}">
                <a16:creationId xmlns:a16="http://schemas.microsoft.com/office/drawing/2014/main" id="{4819C0E0-4A79-4822-8C68-5CE52E89DD1D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3365500" y="3028950"/>
            <a:ext cx="1790700" cy="609600"/>
            <a:chOff x="7021512" y="3398837"/>
            <a:chExt cx="1790700" cy="609600"/>
          </a:xfrm>
        </p:grpSpPr>
        <p:sp>
          <p:nvSpPr>
            <p:cNvPr id="14376" name="TextBox 184">
              <a:extLst>
                <a:ext uri="{FF2B5EF4-FFF2-40B4-BE49-F238E27FC236}">
                  <a16:creationId xmlns:a16="http://schemas.microsoft.com/office/drawing/2014/main" id="{BDA474F2-8EA6-43E4-89A5-CA626D1C2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77" name="Oval 61">
              <a:extLst>
                <a:ext uri="{FF2B5EF4-FFF2-40B4-BE49-F238E27FC236}">
                  <a16:creationId xmlns:a16="http://schemas.microsoft.com/office/drawing/2014/main" id="{2E14E009-9784-484E-9371-B6253BE01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4378" name="TextBox 184">
              <a:extLst>
                <a:ext uri="{FF2B5EF4-FFF2-40B4-BE49-F238E27FC236}">
                  <a16:creationId xmlns:a16="http://schemas.microsoft.com/office/drawing/2014/main" id="{BFB87E4A-9396-448E-8BCB-5A2BB2034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79" name="TextBox 184">
              <a:extLst>
                <a:ext uri="{FF2B5EF4-FFF2-40B4-BE49-F238E27FC236}">
                  <a16:creationId xmlns:a16="http://schemas.microsoft.com/office/drawing/2014/main" id="{F03F0C83-2552-4EA0-9E5E-093E7207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0" name="TextBox 184">
              <a:extLst>
                <a:ext uri="{FF2B5EF4-FFF2-40B4-BE49-F238E27FC236}">
                  <a16:creationId xmlns:a16="http://schemas.microsoft.com/office/drawing/2014/main" id="{23F0F0F6-84B5-4945-BFF1-BA732DCE3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1" name="TextBox 184">
              <a:extLst>
                <a:ext uri="{FF2B5EF4-FFF2-40B4-BE49-F238E27FC236}">
                  <a16:creationId xmlns:a16="http://schemas.microsoft.com/office/drawing/2014/main" id="{C61B0EFD-ECC3-4101-84D1-E88BCD3CC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2" name="TextBox 184">
              <a:extLst>
                <a:ext uri="{FF2B5EF4-FFF2-40B4-BE49-F238E27FC236}">
                  <a16:creationId xmlns:a16="http://schemas.microsoft.com/office/drawing/2014/main" id="{F9862DFD-67FD-4479-B97A-F295F304B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3" name="TextBox 184">
              <a:extLst>
                <a:ext uri="{FF2B5EF4-FFF2-40B4-BE49-F238E27FC236}">
                  <a16:creationId xmlns:a16="http://schemas.microsoft.com/office/drawing/2014/main" id="{869C77B1-3BD0-4094-8475-FB65B78A9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4" name="TextBox 184">
              <a:extLst>
                <a:ext uri="{FF2B5EF4-FFF2-40B4-BE49-F238E27FC236}">
                  <a16:creationId xmlns:a16="http://schemas.microsoft.com/office/drawing/2014/main" id="{9ACEAEE4-F234-4C9A-B809-C3496FC8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sp>
        <p:nvSpPr>
          <p:cNvPr id="14375" name="Right Arrow 69">
            <a:extLst>
              <a:ext uri="{FF2B5EF4-FFF2-40B4-BE49-F238E27FC236}">
                <a16:creationId xmlns:a16="http://schemas.microsoft.com/office/drawing/2014/main" id="{0E7EFD7F-706C-4286-B178-46494CB1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near transformations">
            <a:extLst>
              <a:ext uri="{FF2B5EF4-FFF2-40B4-BE49-F238E27FC236}">
                <a16:creationId xmlns:a16="http://schemas.microsoft.com/office/drawing/2014/main" id="{95E452BF-7310-489B-93EE-65B87033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68375"/>
            <a:ext cx="439578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CD305591-E639-4F2F-9CD7-87CF1647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7938"/>
            <a:ext cx="100885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More examples of different linear transformations:</a:t>
            </a:r>
          </a:p>
        </p:txBody>
      </p:sp>
      <p:pic>
        <p:nvPicPr>
          <p:cNvPr id="15364" name="Picture 6" descr="http://31.media.tumblr.com/tumblr_lssm6aGqk81qc38e9o2_1280.png">
            <a:extLst>
              <a:ext uri="{FF2B5EF4-FFF2-40B4-BE49-F238E27FC236}">
                <a16:creationId xmlns:a16="http://schemas.microsoft.com/office/drawing/2014/main" id="{3B327711-2E30-43DA-9B77-BA0CBF91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960438"/>
            <a:ext cx="478948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>
            <a:extLst>
              <a:ext uri="{FF2B5EF4-FFF2-40B4-BE49-F238E27FC236}">
                <a16:creationId xmlns:a16="http://schemas.microsoft.com/office/drawing/2014/main" id="{EC3F256E-D9C2-4288-A4CE-5D5E8B1F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7359650"/>
            <a:ext cx="35544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http://isomorphismes.tumblr.com/post/11407834056/matrices-linear-algebra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E24D3A01-F663-4B60-94BA-751C9668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5435600"/>
            <a:ext cx="937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Variance</a:t>
            </a:r>
            <a:r>
              <a:rPr lang="en-US" altLang="en-US" sz="2400">
                <a:latin typeface="Calibri" panose="020F0502020204030204" pitchFamily="34" charset="0"/>
              </a:rPr>
              <a:t> = average of the </a:t>
            </a:r>
            <a:r>
              <a:rPr lang="en-US" altLang="en-US" sz="2400" u="sng">
                <a:latin typeface="Calibri" panose="020F0502020204030204" pitchFamily="34" charset="0"/>
              </a:rPr>
              <a:t>squared</a:t>
            </a:r>
            <a:r>
              <a:rPr lang="en-US" altLang="en-US" sz="2400">
                <a:latin typeface="Calibri" panose="020F0502020204030204" pitchFamily="34" charset="0"/>
              </a:rPr>
              <a:t> deviations of a feature from its mean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		    =  </a:t>
            </a:r>
            <a:r>
              <a:rPr lang="el-GR" altLang="en-US" sz="2400">
                <a:latin typeface="Calibri" panose="020F0502020204030204" pitchFamily="34" charset="0"/>
              </a:rPr>
              <a:t>μ</a:t>
            </a:r>
            <a:r>
              <a:rPr lang="en-US" altLang="en-US" sz="2400" baseline="30000">
                <a:latin typeface="Calibri" panose="020F0502020204030204" pitchFamily="34" charset="0"/>
              </a:rPr>
              <a:t>2 </a:t>
            </a:r>
            <a:r>
              <a:rPr lang="en-US" altLang="en-US" sz="2400">
                <a:latin typeface="Calibri" panose="020F0502020204030204" pitchFamily="34" charset="0"/>
              </a:rPr>
              <a:t> = (std deviation)</a:t>
            </a:r>
            <a:r>
              <a:rPr lang="en-US" altLang="en-US" sz="2400" baseline="30000">
                <a:latin typeface="Calibri" panose="020F0502020204030204" pitchFamily="34" charset="0"/>
              </a:rPr>
              <a:t>2</a:t>
            </a:r>
            <a:r>
              <a:rPr lang="en-US" altLang="en-US" sz="2400">
                <a:latin typeface="Calibri" panose="020F0502020204030204" pitchFamily="34" charset="0"/>
              </a:rPr>
              <a:t> = covar(i,i)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Covariance</a:t>
            </a:r>
            <a:r>
              <a:rPr lang="en-US" altLang="en-US" sz="2400">
                <a:latin typeface="Calibri" panose="020F0502020204030204" pitchFamily="34" charset="0"/>
              </a:rPr>
              <a:t> = average of the </a:t>
            </a:r>
            <a:r>
              <a:rPr lang="en-US" altLang="en-US" sz="2400" u="sng">
                <a:latin typeface="Calibri" panose="020F0502020204030204" pitchFamily="34" charset="0"/>
              </a:rPr>
              <a:t>products</a:t>
            </a:r>
            <a:r>
              <a:rPr lang="en-US" altLang="en-US" sz="2400">
                <a:latin typeface="Calibri" panose="020F0502020204030204" pitchFamily="34" charset="0"/>
              </a:rPr>
              <a:t> of the deviations of feature values from their means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EAB34D7-2345-4EBE-BE75-89FDA3B4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6751638"/>
            <a:ext cx="705008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Calibri" panose="020F0502020204030204" pitchFamily="34" charset="0"/>
              </a:rPr>
              <a:t>covar(i,j) = [ x(1,i) - m(i) ] [ x(1,j) - m(j) ] + ... + [ x(n,i) - m(i) ] [ x(n,j) - m(j) ]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80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Calibri" panose="020F0502020204030204" pitchFamily="34" charset="0"/>
              </a:rPr>
              <a:t>                               n     [or use (n-1) if sampling from a larger population]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7551F265-803B-4291-AABB-DB8A9F2C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730750"/>
            <a:ext cx="1758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Correlated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8EC6BFEB-83CA-4057-85F0-DFC939F44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730750"/>
            <a:ext cx="2447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Anti-correlated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92157D6F-88C8-4D3D-A477-0C14CFE8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730750"/>
            <a:ext cx="2143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Uncorrelated</a:t>
            </a:r>
          </a:p>
        </p:txBody>
      </p:sp>
      <p:cxnSp>
        <p:nvCxnSpPr>
          <p:cNvPr id="16391" name="Straight Arrow Connector 7">
            <a:extLst>
              <a:ext uri="{FF2B5EF4-FFF2-40B4-BE49-F238E27FC236}">
                <a16:creationId xmlns:a16="http://schemas.microsoft.com/office/drawing/2014/main" id="{7AAB26A6-CFCF-443B-9E42-437EB2E999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68475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0">
            <a:extLst>
              <a:ext uri="{FF2B5EF4-FFF2-40B4-BE49-F238E27FC236}">
                <a16:creationId xmlns:a16="http://schemas.microsoft.com/office/drawing/2014/main" id="{CBB140E8-F0B6-4382-B030-DE4279ED64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6513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11">
            <a:extLst>
              <a:ext uri="{FF2B5EF4-FFF2-40B4-BE49-F238E27FC236}">
                <a16:creationId xmlns:a16="http://schemas.microsoft.com/office/drawing/2014/main" id="{2D75973A-B1DC-4C52-B473-D8A5FA6743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74113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Rectangle 4">
            <a:extLst>
              <a:ext uri="{FF2B5EF4-FFF2-40B4-BE49-F238E27FC236}">
                <a16:creationId xmlns:a16="http://schemas.microsoft.com/office/drawing/2014/main" id="{A6419329-82A7-44A3-BB88-BF02C1DC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92075"/>
            <a:ext cx="98298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 i="1">
                <a:latin typeface="Calibri" panose="020F0502020204030204" pitchFamily="34" charset="0"/>
              </a:rPr>
              <a:t>Covariance</a:t>
            </a:r>
            <a:r>
              <a:rPr lang="en-US" altLang="en-US" sz="3600" b="1">
                <a:latin typeface="Calibri" panose="020F0502020204030204" pitchFamily="34" charset="0"/>
              </a:rPr>
              <a:t> = measures tendency to vary together (to co-vary).  Similar to correlation.</a:t>
            </a:r>
          </a:p>
        </p:txBody>
      </p:sp>
      <p:cxnSp>
        <p:nvCxnSpPr>
          <p:cNvPr id="16395" name="Straight Connector 13">
            <a:extLst>
              <a:ext uri="{FF2B5EF4-FFF2-40B4-BE49-F238E27FC236}">
                <a16:creationId xmlns:a16="http://schemas.microsoft.com/office/drawing/2014/main" id="{4938B829-E91F-46E9-862B-0510A1D77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02113" y="7112000"/>
            <a:ext cx="5721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14">
            <a:extLst>
              <a:ext uri="{FF2B5EF4-FFF2-40B4-BE49-F238E27FC236}">
                <a16:creationId xmlns:a16="http://schemas.microsoft.com/office/drawing/2014/main" id="{BB23D3BB-CD6D-41F3-B233-0D0FC661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8" y="7383463"/>
            <a:ext cx="373380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http://www.engr.sjsu.edu/~knapp/HCIRODPR/PR_Mahal/cov.htm</a:t>
            </a:r>
          </a:p>
        </p:txBody>
      </p:sp>
      <p:cxnSp>
        <p:nvCxnSpPr>
          <p:cNvPr id="16397" name="Straight Connector 18">
            <a:extLst>
              <a:ext uri="{FF2B5EF4-FFF2-40B4-BE49-F238E27FC236}">
                <a16:creationId xmlns:a16="http://schemas.microsoft.com/office/drawing/2014/main" id="{A9195F9B-3283-47C2-BF99-ADC2140DF5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19">
            <a:extLst>
              <a:ext uri="{FF2B5EF4-FFF2-40B4-BE49-F238E27FC236}">
                <a16:creationId xmlns:a16="http://schemas.microsoft.com/office/drawing/2014/main" id="{3D935D10-BF75-418F-94A7-745D94512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39">
            <a:extLst>
              <a:ext uri="{FF2B5EF4-FFF2-40B4-BE49-F238E27FC236}">
                <a16:creationId xmlns:a16="http://schemas.microsoft.com/office/drawing/2014/main" id="{B8532FEA-4563-468B-9318-3996D87D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00" name="TextBox 40">
            <a:extLst>
              <a:ext uri="{FF2B5EF4-FFF2-40B4-BE49-F238E27FC236}">
                <a16:creationId xmlns:a16="http://schemas.microsoft.com/office/drawing/2014/main" id="{2E0CFA29-951A-4E43-BC80-26F3D46D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grpSp>
        <p:nvGrpSpPr>
          <p:cNvPr id="16401" name="Group 59">
            <a:extLst>
              <a:ext uri="{FF2B5EF4-FFF2-40B4-BE49-F238E27FC236}">
                <a16:creationId xmlns:a16="http://schemas.microsoft.com/office/drawing/2014/main" id="{1EA25213-0033-4DE8-ADC1-5C66D21D89FE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6184900" y="2266950"/>
            <a:ext cx="1790700" cy="609600"/>
            <a:chOff x="7021512" y="3398837"/>
            <a:chExt cx="1790700" cy="609600"/>
          </a:xfrm>
        </p:grpSpPr>
        <p:sp>
          <p:nvSpPr>
            <p:cNvPr id="16463" name="TextBox 184">
              <a:extLst>
                <a:ext uri="{FF2B5EF4-FFF2-40B4-BE49-F238E27FC236}">
                  <a16:creationId xmlns:a16="http://schemas.microsoft.com/office/drawing/2014/main" id="{9EBA8117-AC56-494B-A444-FAFAD0F53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4" name="Oval 61">
              <a:extLst>
                <a:ext uri="{FF2B5EF4-FFF2-40B4-BE49-F238E27FC236}">
                  <a16:creationId xmlns:a16="http://schemas.microsoft.com/office/drawing/2014/main" id="{B99093E2-CD21-4D5A-BE6E-3DE3A176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65" name="TextBox 184">
              <a:extLst>
                <a:ext uri="{FF2B5EF4-FFF2-40B4-BE49-F238E27FC236}">
                  <a16:creationId xmlns:a16="http://schemas.microsoft.com/office/drawing/2014/main" id="{F37E596F-90EA-410A-95E0-6BCB7E1ED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6" name="TextBox 184">
              <a:extLst>
                <a:ext uri="{FF2B5EF4-FFF2-40B4-BE49-F238E27FC236}">
                  <a16:creationId xmlns:a16="http://schemas.microsoft.com/office/drawing/2014/main" id="{1F8DACC5-4992-45CB-A96F-DF2C664F1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7" name="TextBox 184">
              <a:extLst>
                <a:ext uri="{FF2B5EF4-FFF2-40B4-BE49-F238E27FC236}">
                  <a16:creationId xmlns:a16="http://schemas.microsoft.com/office/drawing/2014/main" id="{6C39ABF4-704D-4A84-A950-E18B7CEA1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8" name="TextBox 184">
              <a:extLst>
                <a:ext uri="{FF2B5EF4-FFF2-40B4-BE49-F238E27FC236}">
                  <a16:creationId xmlns:a16="http://schemas.microsoft.com/office/drawing/2014/main" id="{0741F6F6-8AD3-4034-8AD9-7BAD63A6A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9" name="TextBox 184">
              <a:extLst>
                <a:ext uri="{FF2B5EF4-FFF2-40B4-BE49-F238E27FC236}">
                  <a16:creationId xmlns:a16="http://schemas.microsoft.com/office/drawing/2014/main" id="{0204697B-6C8A-4C22-BF46-B74A3356F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70" name="TextBox 184">
              <a:extLst>
                <a:ext uri="{FF2B5EF4-FFF2-40B4-BE49-F238E27FC236}">
                  <a16:creationId xmlns:a16="http://schemas.microsoft.com/office/drawing/2014/main" id="{32197DB2-204E-4C9D-A360-C7CBE5CA9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71" name="TextBox 184">
              <a:extLst>
                <a:ext uri="{FF2B5EF4-FFF2-40B4-BE49-F238E27FC236}">
                  <a16:creationId xmlns:a16="http://schemas.microsoft.com/office/drawing/2014/main" id="{985A27EF-12C5-4891-9A9A-CA1554D58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2" name="Group 59">
            <a:extLst>
              <a:ext uri="{FF2B5EF4-FFF2-40B4-BE49-F238E27FC236}">
                <a16:creationId xmlns:a16="http://schemas.microsoft.com/office/drawing/2014/main" id="{29DDB4DE-6C78-4812-828D-BD7802056085}"/>
              </a:ext>
            </a:extLst>
          </p:cNvPr>
          <p:cNvGrpSpPr>
            <a:grpSpLocks/>
          </p:cNvGrpSpPr>
          <p:nvPr/>
        </p:nvGrpSpPr>
        <p:grpSpPr bwMode="auto">
          <a:xfrm rot="1723126" flipV="1">
            <a:off x="2562225" y="2266950"/>
            <a:ext cx="1790700" cy="609600"/>
            <a:chOff x="7021512" y="3398837"/>
            <a:chExt cx="1790700" cy="609600"/>
          </a:xfrm>
        </p:grpSpPr>
        <p:sp>
          <p:nvSpPr>
            <p:cNvPr id="16454" name="TextBox 184">
              <a:extLst>
                <a:ext uri="{FF2B5EF4-FFF2-40B4-BE49-F238E27FC236}">
                  <a16:creationId xmlns:a16="http://schemas.microsoft.com/office/drawing/2014/main" id="{F32DDB89-293F-445B-986C-5EFCB7A93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5" name="Oval 61">
              <a:extLst>
                <a:ext uri="{FF2B5EF4-FFF2-40B4-BE49-F238E27FC236}">
                  <a16:creationId xmlns:a16="http://schemas.microsoft.com/office/drawing/2014/main" id="{AF5C5F66-26AE-44C3-8214-681AF353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56" name="TextBox 184">
              <a:extLst>
                <a:ext uri="{FF2B5EF4-FFF2-40B4-BE49-F238E27FC236}">
                  <a16:creationId xmlns:a16="http://schemas.microsoft.com/office/drawing/2014/main" id="{A9C38785-D35A-4185-8F20-0BD9AC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7" name="TextBox 184">
              <a:extLst>
                <a:ext uri="{FF2B5EF4-FFF2-40B4-BE49-F238E27FC236}">
                  <a16:creationId xmlns:a16="http://schemas.microsoft.com/office/drawing/2014/main" id="{83597735-85A2-4705-A98F-8CE61C667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8" name="TextBox 184">
              <a:extLst>
                <a:ext uri="{FF2B5EF4-FFF2-40B4-BE49-F238E27FC236}">
                  <a16:creationId xmlns:a16="http://schemas.microsoft.com/office/drawing/2014/main" id="{D9BE7E95-24E4-4016-B9A0-7C301CCA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9" name="TextBox 184">
              <a:extLst>
                <a:ext uri="{FF2B5EF4-FFF2-40B4-BE49-F238E27FC236}">
                  <a16:creationId xmlns:a16="http://schemas.microsoft.com/office/drawing/2014/main" id="{AB99D991-51F0-4F76-856B-F716DA486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0" name="TextBox 184">
              <a:extLst>
                <a:ext uri="{FF2B5EF4-FFF2-40B4-BE49-F238E27FC236}">
                  <a16:creationId xmlns:a16="http://schemas.microsoft.com/office/drawing/2014/main" id="{EF188B06-DD9E-4A56-9BB1-3818581E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1" name="TextBox 184">
              <a:extLst>
                <a:ext uri="{FF2B5EF4-FFF2-40B4-BE49-F238E27FC236}">
                  <a16:creationId xmlns:a16="http://schemas.microsoft.com/office/drawing/2014/main" id="{7421A949-9B4B-4DB1-9015-97B362264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2" name="TextBox 184">
              <a:extLst>
                <a:ext uri="{FF2B5EF4-FFF2-40B4-BE49-F238E27FC236}">
                  <a16:creationId xmlns:a16="http://schemas.microsoft.com/office/drawing/2014/main" id="{61BFB699-5728-4739-86C0-2ABEC31A3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3" name="Group 59">
            <a:extLst>
              <a:ext uri="{FF2B5EF4-FFF2-40B4-BE49-F238E27FC236}">
                <a16:creationId xmlns:a16="http://schemas.microsoft.com/office/drawing/2014/main" id="{3B15289A-ED72-4A0E-8C04-4AD8CF58175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46588" y="2195513"/>
            <a:ext cx="1304925" cy="796925"/>
            <a:chOff x="7021512" y="3429000"/>
            <a:chExt cx="1790700" cy="579438"/>
          </a:xfrm>
        </p:grpSpPr>
        <p:sp>
          <p:nvSpPr>
            <p:cNvPr id="16445" name="TextBox 184">
              <a:extLst>
                <a:ext uri="{FF2B5EF4-FFF2-40B4-BE49-F238E27FC236}">
                  <a16:creationId xmlns:a16="http://schemas.microsoft.com/office/drawing/2014/main" id="{69ADFA4E-B59A-4460-900E-16BFE1975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3836" y="3657601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6" name="Oval 61">
              <a:extLst>
                <a:ext uri="{FF2B5EF4-FFF2-40B4-BE49-F238E27FC236}">
                  <a16:creationId xmlns:a16="http://schemas.microsoft.com/office/drawing/2014/main" id="{CF538CF8-1277-432D-9056-84E1AA87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47" name="TextBox 184">
              <a:extLst>
                <a:ext uri="{FF2B5EF4-FFF2-40B4-BE49-F238E27FC236}">
                  <a16:creationId xmlns:a16="http://schemas.microsoft.com/office/drawing/2014/main" id="{2149CFDE-C074-44A9-9920-DF98932C2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8" name="TextBox 184">
              <a:extLst>
                <a:ext uri="{FF2B5EF4-FFF2-40B4-BE49-F238E27FC236}">
                  <a16:creationId xmlns:a16="http://schemas.microsoft.com/office/drawing/2014/main" id="{4A788DAB-720D-4405-96A2-2364917B3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9" name="TextBox 184">
              <a:extLst>
                <a:ext uri="{FF2B5EF4-FFF2-40B4-BE49-F238E27FC236}">
                  <a16:creationId xmlns:a16="http://schemas.microsoft.com/office/drawing/2014/main" id="{7267D138-9FB1-4B33-9E8E-546480352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0" name="TextBox 184">
              <a:extLst>
                <a:ext uri="{FF2B5EF4-FFF2-40B4-BE49-F238E27FC236}">
                  <a16:creationId xmlns:a16="http://schemas.microsoft.com/office/drawing/2014/main" id="{543DF61A-ED90-4638-A12D-265DC7B45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1" name="TextBox 184">
              <a:extLst>
                <a:ext uri="{FF2B5EF4-FFF2-40B4-BE49-F238E27FC236}">
                  <a16:creationId xmlns:a16="http://schemas.microsoft.com/office/drawing/2014/main" id="{3DFE622E-3BC3-48C1-816A-0F2CA3D79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2" name="TextBox 184">
              <a:extLst>
                <a:ext uri="{FF2B5EF4-FFF2-40B4-BE49-F238E27FC236}">
                  <a16:creationId xmlns:a16="http://schemas.microsoft.com/office/drawing/2014/main" id="{56A34233-E916-4FCC-B06B-73B0FFEA2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3" name="TextBox 184">
              <a:extLst>
                <a:ext uri="{FF2B5EF4-FFF2-40B4-BE49-F238E27FC236}">
                  <a16:creationId xmlns:a16="http://schemas.microsoft.com/office/drawing/2014/main" id="{A8723D2C-219F-4A99-A032-61EF08B98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4" name="Group 4">
            <a:extLst>
              <a:ext uri="{FF2B5EF4-FFF2-40B4-BE49-F238E27FC236}">
                <a16:creationId xmlns:a16="http://schemas.microsoft.com/office/drawing/2014/main" id="{F85181FA-7611-4212-B0CD-4600A7BB2903}"/>
              </a:ext>
            </a:extLst>
          </p:cNvPr>
          <p:cNvGrpSpPr>
            <a:grpSpLocks/>
          </p:cNvGrpSpPr>
          <p:nvPr/>
        </p:nvGrpSpPr>
        <p:grpSpPr bwMode="auto">
          <a:xfrm>
            <a:off x="8031163" y="2163763"/>
            <a:ext cx="1517650" cy="946150"/>
            <a:chOff x="8031590" y="2163480"/>
            <a:chExt cx="1517326" cy="946714"/>
          </a:xfrm>
        </p:grpSpPr>
        <p:sp>
          <p:nvSpPr>
            <p:cNvPr id="16436" name="TextBox 184">
              <a:extLst>
                <a:ext uri="{FF2B5EF4-FFF2-40B4-BE49-F238E27FC236}">
                  <a16:creationId xmlns:a16="http://schemas.microsoft.com/office/drawing/2014/main" id="{580DD4C2-AFE5-4F2F-A70D-8CD00599D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031590" y="27593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7" name="TextBox 184">
              <a:extLst>
                <a:ext uri="{FF2B5EF4-FFF2-40B4-BE49-F238E27FC236}">
                  <a16:creationId xmlns:a16="http://schemas.microsoft.com/office/drawing/2014/main" id="{78E48F74-F33E-42AE-A1E0-B778F57D6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218591" y="26968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8" name="TextBox 184">
              <a:extLst>
                <a:ext uri="{FF2B5EF4-FFF2-40B4-BE49-F238E27FC236}">
                  <a16:creationId xmlns:a16="http://schemas.microsoft.com/office/drawing/2014/main" id="{B9D83048-7F41-491A-B05C-00B287F14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304883" y="2608823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9" name="TextBox 184">
              <a:extLst>
                <a:ext uri="{FF2B5EF4-FFF2-40B4-BE49-F238E27FC236}">
                  <a16:creationId xmlns:a16="http://schemas.microsoft.com/office/drawing/2014/main" id="{0DC12CF4-BAE6-4332-832D-156ED458D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32708" y="25307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0" name="TextBox 184">
              <a:extLst>
                <a:ext uri="{FF2B5EF4-FFF2-40B4-BE49-F238E27FC236}">
                  <a16:creationId xmlns:a16="http://schemas.microsoft.com/office/drawing/2014/main" id="{2F650215-5FC2-4254-8344-7BCED1CD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80696" y="240520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1" name="TextBox 184">
              <a:extLst>
                <a:ext uri="{FF2B5EF4-FFF2-40B4-BE49-F238E27FC236}">
                  <a16:creationId xmlns:a16="http://schemas.microsoft.com/office/drawing/2014/main" id="{CD497E28-F05A-4C1D-95D0-EB3825735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772669" y="2352518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2" name="TextBox 184">
              <a:extLst>
                <a:ext uri="{FF2B5EF4-FFF2-40B4-BE49-F238E27FC236}">
                  <a16:creationId xmlns:a16="http://schemas.microsoft.com/office/drawing/2014/main" id="{9AEA1450-09FD-4BEF-9B69-408B3A5B8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066108" y="22396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3" name="TextBox 184">
              <a:extLst>
                <a:ext uri="{FF2B5EF4-FFF2-40B4-BE49-F238E27FC236}">
                  <a16:creationId xmlns:a16="http://schemas.microsoft.com/office/drawing/2014/main" id="{05466723-2FD3-46CC-ACA7-4F0772A04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209191" y="21634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cxnSp>
          <p:nvCxnSpPr>
            <p:cNvPr id="16444" name="Straight Connector 3">
              <a:extLst>
                <a:ext uri="{FF2B5EF4-FFF2-40B4-BE49-F238E27FC236}">
                  <a16:creationId xmlns:a16="http://schemas.microsoft.com/office/drawing/2014/main" id="{7D7BF54D-19C6-4C58-8539-973560FFB7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192748" y="2350971"/>
              <a:ext cx="1100477" cy="6155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05" name="Group 88">
            <a:extLst>
              <a:ext uri="{FF2B5EF4-FFF2-40B4-BE49-F238E27FC236}">
                <a16:creationId xmlns:a16="http://schemas.microsoft.com/office/drawing/2014/main" id="{07046D0F-0C66-4AE1-BD1E-4F8A440F06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8063" y="2103438"/>
            <a:ext cx="1517650" cy="946150"/>
            <a:chOff x="8031590" y="2163480"/>
            <a:chExt cx="1517326" cy="946714"/>
          </a:xfrm>
        </p:grpSpPr>
        <p:sp>
          <p:nvSpPr>
            <p:cNvPr id="16427" name="TextBox 184">
              <a:extLst>
                <a:ext uri="{FF2B5EF4-FFF2-40B4-BE49-F238E27FC236}">
                  <a16:creationId xmlns:a16="http://schemas.microsoft.com/office/drawing/2014/main" id="{4E69B493-026E-44E1-9367-85794B37F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031590" y="27593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28" name="TextBox 184">
              <a:extLst>
                <a:ext uri="{FF2B5EF4-FFF2-40B4-BE49-F238E27FC236}">
                  <a16:creationId xmlns:a16="http://schemas.microsoft.com/office/drawing/2014/main" id="{A1E67E5B-CEA0-4EFF-B61D-2CF379B32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218591" y="26968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29" name="TextBox 184">
              <a:extLst>
                <a:ext uri="{FF2B5EF4-FFF2-40B4-BE49-F238E27FC236}">
                  <a16:creationId xmlns:a16="http://schemas.microsoft.com/office/drawing/2014/main" id="{E920660A-8BFD-4A48-B0CA-F491BF701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304883" y="2608823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0" name="TextBox 184">
              <a:extLst>
                <a:ext uri="{FF2B5EF4-FFF2-40B4-BE49-F238E27FC236}">
                  <a16:creationId xmlns:a16="http://schemas.microsoft.com/office/drawing/2014/main" id="{F607A726-A1CC-48F6-9687-18EC97212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32708" y="25307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1" name="TextBox 184">
              <a:extLst>
                <a:ext uri="{FF2B5EF4-FFF2-40B4-BE49-F238E27FC236}">
                  <a16:creationId xmlns:a16="http://schemas.microsoft.com/office/drawing/2014/main" id="{259AE886-FA28-4F1D-B8C8-44138CDA1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80696" y="240520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2" name="TextBox 184">
              <a:extLst>
                <a:ext uri="{FF2B5EF4-FFF2-40B4-BE49-F238E27FC236}">
                  <a16:creationId xmlns:a16="http://schemas.microsoft.com/office/drawing/2014/main" id="{CBE55532-3D27-4D04-802E-845EBBB8D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772669" y="2352518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3" name="TextBox 184">
              <a:extLst>
                <a:ext uri="{FF2B5EF4-FFF2-40B4-BE49-F238E27FC236}">
                  <a16:creationId xmlns:a16="http://schemas.microsoft.com/office/drawing/2014/main" id="{69E46520-3C2F-45FA-B5AE-09FF0292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066108" y="22396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4" name="TextBox 184">
              <a:extLst>
                <a:ext uri="{FF2B5EF4-FFF2-40B4-BE49-F238E27FC236}">
                  <a16:creationId xmlns:a16="http://schemas.microsoft.com/office/drawing/2014/main" id="{0B13B375-23FD-4770-BF6D-6B54310A9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209191" y="21634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cxnSp>
          <p:nvCxnSpPr>
            <p:cNvPr id="16435" name="Straight Connector 97">
              <a:extLst>
                <a:ext uri="{FF2B5EF4-FFF2-40B4-BE49-F238E27FC236}">
                  <a16:creationId xmlns:a16="http://schemas.microsoft.com/office/drawing/2014/main" id="{0F88939C-75F0-451E-B50D-134A5F1DC2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192748" y="2350971"/>
              <a:ext cx="1100477" cy="6155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06" name="Straight Connector 18">
            <a:extLst>
              <a:ext uri="{FF2B5EF4-FFF2-40B4-BE49-F238E27FC236}">
                <a16:creationId xmlns:a16="http://schemas.microsoft.com/office/drawing/2014/main" id="{421F2DD1-9567-433A-B6D0-78E6E9ACF7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71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Straight Connector 19">
            <a:extLst>
              <a:ext uri="{FF2B5EF4-FFF2-40B4-BE49-F238E27FC236}">
                <a16:creationId xmlns:a16="http://schemas.microsoft.com/office/drawing/2014/main" id="{0E19FB48-B2EF-4E7B-87A2-BBBADAD5A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71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TextBox 39">
            <a:extLst>
              <a:ext uri="{FF2B5EF4-FFF2-40B4-BE49-F238E27FC236}">
                <a16:creationId xmlns:a16="http://schemas.microsoft.com/office/drawing/2014/main" id="{BE40B31C-CF57-45D5-80ED-51BADD6E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09" name="TextBox 40">
            <a:extLst>
              <a:ext uri="{FF2B5EF4-FFF2-40B4-BE49-F238E27FC236}">
                <a16:creationId xmlns:a16="http://schemas.microsoft.com/office/drawing/2014/main" id="{B462ED93-0A8D-4819-8383-A78AFC07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0" name="Straight Connector 18">
            <a:extLst>
              <a:ext uri="{FF2B5EF4-FFF2-40B4-BE49-F238E27FC236}">
                <a16:creationId xmlns:a16="http://schemas.microsoft.com/office/drawing/2014/main" id="{0B9C40B9-935A-4381-860A-C00DF18189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Straight Connector 19">
            <a:extLst>
              <a:ext uri="{FF2B5EF4-FFF2-40B4-BE49-F238E27FC236}">
                <a16:creationId xmlns:a16="http://schemas.microsoft.com/office/drawing/2014/main" id="{4F286699-A122-4C0E-9FB7-725CF806C1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2" name="TextBox 39">
            <a:extLst>
              <a:ext uri="{FF2B5EF4-FFF2-40B4-BE49-F238E27FC236}">
                <a16:creationId xmlns:a16="http://schemas.microsoft.com/office/drawing/2014/main" id="{E9D22182-E455-4372-9430-8483145B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13" name="TextBox 40">
            <a:extLst>
              <a:ext uri="{FF2B5EF4-FFF2-40B4-BE49-F238E27FC236}">
                <a16:creationId xmlns:a16="http://schemas.microsoft.com/office/drawing/2014/main" id="{D30AD92A-2B75-4AE2-AAF3-FFF4381F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4" name="Straight Connector 18">
            <a:extLst>
              <a:ext uri="{FF2B5EF4-FFF2-40B4-BE49-F238E27FC236}">
                <a16:creationId xmlns:a16="http://schemas.microsoft.com/office/drawing/2014/main" id="{8333B5C2-0F10-4FD0-B29A-1D64A9868F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19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5" name="Straight Connector 19">
            <a:extLst>
              <a:ext uri="{FF2B5EF4-FFF2-40B4-BE49-F238E27FC236}">
                <a16:creationId xmlns:a16="http://schemas.microsoft.com/office/drawing/2014/main" id="{EEAACCE9-8152-47A0-B3C7-95E5E70A3C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19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6" name="TextBox 39">
            <a:extLst>
              <a:ext uri="{FF2B5EF4-FFF2-40B4-BE49-F238E27FC236}">
                <a16:creationId xmlns:a16="http://schemas.microsoft.com/office/drawing/2014/main" id="{AC0B48C1-490D-49E4-9BBC-36F6E72E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17" name="TextBox 40">
            <a:extLst>
              <a:ext uri="{FF2B5EF4-FFF2-40B4-BE49-F238E27FC236}">
                <a16:creationId xmlns:a16="http://schemas.microsoft.com/office/drawing/2014/main" id="{EF9640BA-323E-477E-856E-91CBA33A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8" name="Straight Connector 18">
            <a:extLst>
              <a:ext uri="{FF2B5EF4-FFF2-40B4-BE49-F238E27FC236}">
                <a16:creationId xmlns:a16="http://schemas.microsoft.com/office/drawing/2014/main" id="{B1EFF987-8150-4F2D-B2C0-6CEF6FE212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17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9" name="Straight Connector 19">
            <a:extLst>
              <a:ext uri="{FF2B5EF4-FFF2-40B4-BE49-F238E27FC236}">
                <a16:creationId xmlns:a16="http://schemas.microsoft.com/office/drawing/2014/main" id="{547DB131-F0EA-43FF-BF3E-6D6E94B6D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17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0" name="TextBox 39">
            <a:extLst>
              <a:ext uri="{FF2B5EF4-FFF2-40B4-BE49-F238E27FC236}">
                <a16:creationId xmlns:a16="http://schemas.microsoft.com/office/drawing/2014/main" id="{BDC8FCC6-E80E-41D9-AC85-020DBC96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21" name="TextBox 40">
            <a:extLst>
              <a:ext uri="{FF2B5EF4-FFF2-40B4-BE49-F238E27FC236}">
                <a16:creationId xmlns:a16="http://schemas.microsoft.com/office/drawing/2014/main" id="{C3259902-7353-4CA3-B7A9-212EC1AFB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16422" name="TextBox 5">
            <a:extLst>
              <a:ext uri="{FF2B5EF4-FFF2-40B4-BE49-F238E27FC236}">
                <a16:creationId xmlns:a16="http://schemas.microsoft.com/office/drawing/2014/main" id="{F174FB60-FC20-4350-BF35-1DFEB836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686175"/>
            <a:ext cx="1430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-s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3" name="TextBox 115">
            <a:extLst>
              <a:ext uri="{FF2B5EF4-FFF2-40B4-BE49-F238E27FC236}">
                <a16:creationId xmlns:a16="http://schemas.microsoft.com/office/drawing/2014/main" id="{1536C712-D75C-4BA2-9B02-88CCEA38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703638"/>
            <a:ext cx="20494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-0.5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4" name="TextBox 116">
            <a:extLst>
              <a:ext uri="{FF2B5EF4-FFF2-40B4-BE49-F238E27FC236}">
                <a16:creationId xmlns:a16="http://schemas.microsoft.com/office/drawing/2014/main" id="{56ADF524-CC18-4129-BEB8-D3B8E777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703638"/>
            <a:ext cx="19240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0.5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5" name="TextBox 117">
            <a:extLst>
              <a:ext uri="{FF2B5EF4-FFF2-40B4-BE49-F238E27FC236}">
                <a16:creationId xmlns:a16="http://schemas.microsoft.com/office/drawing/2014/main" id="{FD813C4D-A36B-4636-BAC9-7DAE04A4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3703638"/>
            <a:ext cx="1304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6" name="TextBox 118">
            <a:extLst>
              <a:ext uri="{FF2B5EF4-FFF2-40B4-BE49-F238E27FC236}">
                <a16:creationId xmlns:a16="http://schemas.microsoft.com/office/drawing/2014/main" id="{BBB3804E-1E26-4C88-8EDD-BCFE42F6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703638"/>
            <a:ext cx="9556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8A1024A-E4FF-40C6-BB30-982F6DDA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198438"/>
            <a:ext cx="96774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Calibri" panose="020F0502020204030204" pitchFamily="34" charset="0"/>
              </a:rPr>
              <a:t>All of the </a:t>
            </a:r>
            <a:r>
              <a:rPr lang="en-US" altLang="en-US" sz="3600" b="1">
                <a:latin typeface="Calibri" panose="020F0502020204030204" pitchFamily="34" charset="0"/>
              </a:rPr>
              <a:t>covariances</a:t>
            </a:r>
            <a:r>
              <a:rPr lang="en-US" altLang="en-US" sz="3600">
                <a:latin typeface="Calibri" panose="020F0502020204030204" pitchFamily="34" charset="0"/>
              </a:rPr>
              <a:t> c(i,j) between features can be collected together into a </a:t>
            </a:r>
            <a:r>
              <a:rPr lang="en-US" altLang="en-US" sz="3600" b="1">
                <a:latin typeface="Calibri" panose="020F0502020204030204" pitchFamily="34" charset="0"/>
              </a:rPr>
              <a:t>covariance matrix </a:t>
            </a:r>
            <a:r>
              <a:rPr lang="en-US" altLang="en-US" sz="3600">
                <a:latin typeface="Calibri" panose="020F0502020204030204" pitchFamily="34" charset="0"/>
              </a:rPr>
              <a:t>C.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6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Calibri" panose="020F0502020204030204" pitchFamily="34" charset="0"/>
              </a:rPr>
              <a:t>This summarizes all of the correlation structure among all pairs of features.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2C0AF46-619A-407C-AE55-FDDD79F5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4373563"/>
            <a:ext cx="3886200" cy="23622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C855352-445D-47F5-BB52-7AD140C18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4297363"/>
            <a:ext cx="354330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D8514B4-B77D-4889-A1F3-763BC53D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6659563"/>
            <a:ext cx="354330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id="{10D4CAD3-E8A8-4C6B-B7A0-C9686286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381500"/>
            <a:ext cx="8969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c(1,1)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5A38D156-C66B-4749-9A8B-22794A7D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851400"/>
            <a:ext cx="8969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c(2,1)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E48246D3-6BE3-4AB5-BE12-58A089FB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6202363"/>
            <a:ext cx="9064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c(n,1)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F69CF4B3-D784-4BB8-BEDC-291E9424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373563"/>
            <a:ext cx="8969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c(1,2)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A4F40E38-5CA6-437C-9AAF-FF516E14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851400"/>
            <a:ext cx="8969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c(2,2)</a:t>
            </a:r>
          </a:p>
        </p:txBody>
      </p:sp>
      <p:sp>
        <p:nvSpPr>
          <p:cNvPr id="17419" name="TextBox 11">
            <a:extLst>
              <a:ext uri="{FF2B5EF4-FFF2-40B4-BE49-F238E27FC236}">
                <a16:creationId xmlns:a16="http://schemas.microsoft.com/office/drawing/2014/main" id="{38E32756-8576-43DC-BD99-62E280A0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6223000"/>
            <a:ext cx="90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c(n,2)</a:t>
            </a:r>
          </a:p>
        </p:txBody>
      </p:sp>
      <p:sp>
        <p:nvSpPr>
          <p:cNvPr id="17420" name="TextBox 12">
            <a:extLst>
              <a:ext uri="{FF2B5EF4-FFF2-40B4-BE49-F238E27FC236}">
                <a16:creationId xmlns:a16="http://schemas.microsoft.com/office/drawing/2014/main" id="{69E8C71F-9BEE-4ED0-BE79-BD877F85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373563"/>
            <a:ext cx="9064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c(1,n)</a:t>
            </a:r>
          </a:p>
        </p:txBody>
      </p:sp>
      <p:sp>
        <p:nvSpPr>
          <p:cNvPr id="17421" name="TextBox 13">
            <a:extLst>
              <a:ext uri="{FF2B5EF4-FFF2-40B4-BE49-F238E27FC236}">
                <a16:creationId xmlns:a16="http://schemas.microsoft.com/office/drawing/2014/main" id="{E226E40B-016F-4634-8471-E8CD4CF3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51400"/>
            <a:ext cx="90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c(2,n)</a:t>
            </a:r>
          </a:p>
        </p:txBody>
      </p:sp>
      <p:sp>
        <p:nvSpPr>
          <p:cNvPr id="17422" name="TextBox 14">
            <a:extLst>
              <a:ext uri="{FF2B5EF4-FFF2-40B4-BE49-F238E27FC236}">
                <a16:creationId xmlns:a16="http://schemas.microsoft.com/office/drawing/2014/main" id="{29346549-713C-4487-9BAB-4A8DC0C2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6202363"/>
            <a:ext cx="9159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c(n,n)</a:t>
            </a:r>
          </a:p>
        </p:txBody>
      </p:sp>
      <p:sp>
        <p:nvSpPr>
          <p:cNvPr id="17423" name="TextBox 15">
            <a:extLst>
              <a:ext uri="{FF2B5EF4-FFF2-40B4-BE49-F238E27FC236}">
                <a16:creationId xmlns:a16="http://schemas.microsoft.com/office/drawing/2014/main" id="{5CDADB21-6792-466B-9CD7-989EB524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42973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4" name="TextBox 16">
            <a:extLst>
              <a:ext uri="{FF2B5EF4-FFF2-40B4-BE49-F238E27FC236}">
                <a16:creationId xmlns:a16="http://schemas.microsoft.com/office/drawing/2014/main" id="{EB9F284E-12A0-4838-826C-41F56363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47545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5" name="TextBox 17">
            <a:extLst>
              <a:ext uri="{FF2B5EF4-FFF2-40B4-BE49-F238E27FC236}">
                <a16:creationId xmlns:a16="http://schemas.microsoft.com/office/drawing/2014/main" id="{8A8184BF-FDC9-441F-800C-64DCB22D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61261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6" name="TextBox 18">
            <a:extLst>
              <a:ext uri="{FF2B5EF4-FFF2-40B4-BE49-F238E27FC236}">
                <a16:creationId xmlns:a16="http://schemas.microsoft.com/office/drawing/2014/main" id="{A3BFA82B-1011-45F9-BC86-1A7BC4A4C4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430169" y="5506244"/>
            <a:ext cx="704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7" name="TextBox 19">
            <a:extLst>
              <a:ext uri="{FF2B5EF4-FFF2-40B4-BE49-F238E27FC236}">
                <a16:creationId xmlns:a16="http://schemas.microsoft.com/office/drawing/2014/main" id="{B7CCD9FC-4527-46D5-AF38-FE048181799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22007" y="5498306"/>
            <a:ext cx="7048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8" name="TextBox 20">
            <a:extLst>
              <a:ext uri="{FF2B5EF4-FFF2-40B4-BE49-F238E27FC236}">
                <a16:creationId xmlns:a16="http://schemas.microsoft.com/office/drawing/2014/main" id="{DAFBCC5B-E046-48B4-9D0C-96D63DC92F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10769" y="5498307"/>
            <a:ext cx="704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9" name="TextBox 21">
            <a:extLst>
              <a:ext uri="{FF2B5EF4-FFF2-40B4-BE49-F238E27FC236}">
                <a16:creationId xmlns:a16="http://schemas.microsoft.com/office/drawing/2014/main" id="{0B0A1F3C-1788-4BDB-AEF5-2C9E8B78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5211763"/>
            <a:ext cx="793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</a:t>
            </a:r>
          </a:p>
        </p:txBody>
      </p:sp>
      <p:sp>
        <p:nvSpPr>
          <p:cNvPr id="17430" name="TextBox 1">
            <a:extLst>
              <a:ext uri="{FF2B5EF4-FFF2-40B4-BE49-F238E27FC236}">
                <a16:creationId xmlns:a16="http://schemas.microsoft.com/office/drawing/2014/main" id="{EFA7CE0E-80A3-422F-BA64-B757C1C5F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3114675"/>
            <a:ext cx="2667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</a:rPr>
              <a:t>covariance between feature 1 and 2</a:t>
            </a:r>
          </a:p>
        </p:txBody>
      </p:sp>
      <p:cxnSp>
        <p:nvCxnSpPr>
          <p:cNvPr id="17431" name="Straight Arrow Connector 3">
            <a:extLst>
              <a:ext uri="{FF2B5EF4-FFF2-40B4-BE49-F238E27FC236}">
                <a16:creationId xmlns:a16="http://schemas.microsoft.com/office/drawing/2014/main" id="{D3EF56D8-C175-4AB9-B214-E5ECD36B21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78413" y="3779838"/>
            <a:ext cx="352425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TextBox 24">
            <a:extLst>
              <a:ext uri="{FF2B5EF4-FFF2-40B4-BE49-F238E27FC236}">
                <a16:creationId xmlns:a16="http://schemas.microsoft.com/office/drawing/2014/main" id="{345A622A-8A0D-4C08-977C-CDD787FE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703638"/>
            <a:ext cx="2667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</a:rPr>
              <a:t>covariance between feature 2 and n</a:t>
            </a:r>
          </a:p>
        </p:txBody>
      </p:sp>
      <p:cxnSp>
        <p:nvCxnSpPr>
          <p:cNvPr id="17433" name="Straight Arrow Connector 25">
            <a:extLst>
              <a:ext uri="{FF2B5EF4-FFF2-40B4-BE49-F238E27FC236}">
                <a16:creationId xmlns:a16="http://schemas.microsoft.com/office/drawing/2014/main" id="{C6FE826A-0BF3-4B41-BAC0-E28F60E920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73913" y="4368800"/>
            <a:ext cx="352425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4" name="TextBox 4">
            <a:extLst>
              <a:ext uri="{FF2B5EF4-FFF2-40B4-BE49-F238E27FC236}">
                <a16:creationId xmlns:a16="http://schemas.microsoft.com/office/drawing/2014/main" id="{F6AE3734-8875-4B35-BDD9-4574BBC8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3" y="4886325"/>
            <a:ext cx="557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0">
            <a:extLst>
              <a:ext uri="{FF2B5EF4-FFF2-40B4-BE49-F238E27FC236}">
                <a16:creationId xmlns:a16="http://schemas.microsoft.com/office/drawing/2014/main" id="{C3169D52-BBDA-4592-AE09-7E16FB2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4" t="20557" r="2304" b="30659"/>
          <a:stretch>
            <a:fillRect/>
          </a:stretch>
        </p:blipFill>
        <p:spPr bwMode="auto">
          <a:xfrm>
            <a:off x="5272088" y="1844675"/>
            <a:ext cx="48069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17">
            <a:extLst>
              <a:ext uri="{FF2B5EF4-FFF2-40B4-BE49-F238E27FC236}">
                <a16:creationId xmlns:a16="http://schemas.microsoft.com/office/drawing/2014/main" id="{27896CBE-6BFF-4414-92EC-5B3A52C9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7285038"/>
            <a:ext cx="8080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Wikipedia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D937A0A-E18B-45B0-A752-385BC00C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92075"/>
            <a:ext cx="70246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We need one last concept: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Eigenvectors and eigenvalues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37CF122D-7D40-4FCE-84A5-3C3A8A08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5380038"/>
            <a:ext cx="47339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blue arrow</a:t>
            </a:r>
            <a:r>
              <a:rPr lang="en-US" altLang="en-US" sz="2400" b="1">
                <a:latin typeface="Calibri" panose="020F0502020204030204" pitchFamily="34" charset="0"/>
              </a:rPr>
              <a:t> is an eigenvector of this linear transformation matrix, since it doesn’t change direction.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Its scale is also unchanged, so its eigenvalue is 1.</a:t>
            </a:r>
          </a:p>
        </p:txBody>
      </p:sp>
      <p:sp>
        <p:nvSpPr>
          <p:cNvPr id="18438" name="TextBox 1">
            <a:extLst>
              <a:ext uri="{FF2B5EF4-FFF2-40B4-BE49-F238E27FC236}">
                <a16:creationId xmlns:a16="http://schemas.microsoft.com/office/drawing/2014/main" id="{CFFF2CBA-4EF9-46CF-B0F2-F5A34C4C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819775"/>
            <a:ext cx="450691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eigenvector answers the question: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In which direction does my 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transformation matrix stretch?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the eigenvalue indicates by how much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EA809CE-10DA-4EAC-B80F-FED4D1C9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455738"/>
            <a:ext cx="50704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eigenvector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of a linear transformation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is a nonzero vector that, when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is applied to it, does not change direction. Applying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to the eigenvector only scales the eigenvector by the scalar value </a:t>
            </a:r>
            <a:r>
              <a:rPr lang="en-GB" altLang="en-US" sz="20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, called an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eigenvalue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That is:</a:t>
            </a:r>
          </a:p>
        </p:txBody>
      </p:sp>
      <p:pic>
        <p:nvPicPr>
          <p:cNvPr id="18440" name="Picture 5">
            <a:extLst>
              <a:ext uri="{FF2B5EF4-FFF2-40B4-BE49-F238E27FC236}">
                <a16:creationId xmlns:a16="http://schemas.microsoft.com/office/drawing/2014/main" id="{77589A08-61BA-44C3-B532-08365E69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60207" r="77203" b="37138"/>
          <a:stretch>
            <a:fillRect/>
          </a:stretch>
        </p:blipFill>
        <p:spPr bwMode="auto">
          <a:xfrm>
            <a:off x="1757363" y="3771900"/>
            <a:ext cx="15541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6">
            <a:extLst>
              <a:ext uri="{FF2B5EF4-FFF2-40B4-BE49-F238E27FC236}">
                <a16:creationId xmlns:a16="http://schemas.microsoft.com/office/drawing/2014/main" id="{1CF9897F-7127-4DC1-8D1B-0D4504D0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246438"/>
            <a:ext cx="1304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eigenvalue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(scalar)</a:t>
            </a:r>
          </a:p>
        </p:txBody>
      </p:sp>
      <p:sp>
        <p:nvSpPr>
          <p:cNvPr id="18442" name="TextBox 7">
            <a:extLst>
              <a:ext uri="{FF2B5EF4-FFF2-40B4-BE49-F238E27FC236}">
                <a16:creationId xmlns:a16="http://schemas.microsoft.com/office/drawing/2014/main" id="{400BF865-6A3B-4A1E-B513-3839350E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651375"/>
            <a:ext cx="1408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eigenvector</a:t>
            </a:r>
          </a:p>
        </p:txBody>
      </p:sp>
      <p:sp>
        <p:nvSpPr>
          <p:cNvPr id="18443" name="TextBox 8">
            <a:extLst>
              <a:ext uri="{FF2B5EF4-FFF2-40B4-BE49-F238E27FC236}">
                <a16:creationId xmlns:a16="http://schemas.microsoft.com/office/drawing/2014/main" id="{2219674F-E69A-4A16-A746-9AE7A8D2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416425"/>
            <a:ext cx="17843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square transformation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</a:p>
        </p:txBody>
      </p:sp>
      <p:cxnSp>
        <p:nvCxnSpPr>
          <p:cNvPr id="18444" name="Straight Arrow Connector 10">
            <a:extLst>
              <a:ext uri="{FF2B5EF4-FFF2-40B4-BE49-F238E27FC236}">
                <a16:creationId xmlns:a16="http://schemas.microsoft.com/office/drawing/2014/main" id="{10918A46-06BF-4C9E-AA44-12909E8F3D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5463" y="3530600"/>
            <a:ext cx="280987" cy="268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Straight Arrow Connector 12">
            <a:extLst>
              <a:ext uri="{FF2B5EF4-FFF2-40B4-BE49-F238E27FC236}">
                <a16:creationId xmlns:a16="http://schemas.microsoft.com/office/drawing/2014/main" id="{D2900A7A-2C55-4F33-BE0F-5B6AB0D1682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4111625"/>
            <a:ext cx="317500" cy="550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Straight Arrow Connector 14">
            <a:extLst>
              <a:ext uri="{FF2B5EF4-FFF2-40B4-BE49-F238E27FC236}">
                <a16:creationId xmlns:a16="http://schemas.microsoft.com/office/drawing/2014/main" id="{BC478C9F-8920-4CD4-A5DE-A257ED4409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5913" y="4144963"/>
            <a:ext cx="233362" cy="25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Straight Arrow Connector 24">
            <a:extLst>
              <a:ext uri="{FF2B5EF4-FFF2-40B4-BE49-F238E27FC236}">
                <a16:creationId xmlns:a16="http://schemas.microsoft.com/office/drawing/2014/main" id="{41597423-4B8C-4DE6-B68E-8BDADD60B1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70125" y="4100513"/>
            <a:ext cx="176213" cy="550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6FEC8D-D753-401A-9B59-A34D810E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427037"/>
            <a:ext cx="6705600" cy="67056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3D2D0AC-AC45-4801-8680-B6F581B6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5657103"/>
            <a:ext cx="3429397" cy="36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Transformation matrix </a:t>
            </a:r>
            <a:r>
              <a:rPr kumimoji="0" lang="en-GB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A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 =   </a:t>
            </a:r>
            <a:r>
              <a:rPr kumimoji="0" lang="en-GB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     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C6082D-C2A9-4B9F-8CC5-8081DDAC0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9949" y="5578785"/>
            <a:ext cx="741364" cy="47829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4D00989-9789-4B9C-8E5B-072A619B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2" y="6065837"/>
            <a:ext cx="4163579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Eigen </a:t>
            </a:r>
            <a:r>
              <a:rPr lang="en-GB" altLang="en-US" dirty="0"/>
              <a:t>vectors = purple &amp; blue (not red)</a:t>
            </a:r>
          </a:p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Eigen values = 1 &amp; 3, respectively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4758184-34B7-4023-A79A-37608BCC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7285038"/>
            <a:ext cx="7826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12851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D8CB182C-425C-47A4-A2E5-C95916DD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8244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Calculating the PCA</a:t>
            </a:r>
          </a:p>
        </p:txBody>
      </p:sp>
      <p:sp>
        <p:nvSpPr>
          <p:cNvPr id="20483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06076BB2-6D0E-41C9-BE3C-FF9B14F23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4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F4C65CF1-EA76-49F8-B2F1-0B54989F7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5" name="TextBox 1">
            <a:extLst>
              <a:ext uri="{FF2B5EF4-FFF2-40B4-BE49-F238E27FC236}">
                <a16:creationId xmlns:a16="http://schemas.microsoft.com/office/drawing/2014/main" id="{562565D6-63B0-4527-9B0F-15323643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884238"/>
            <a:ext cx="98599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1. Calculate the covariation matrix </a:t>
            </a:r>
            <a:r>
              <a:rPr lang="en-US" altLang="en-US" sz="2800" i="1">
                <a:latin typeface="Calibri" panose="020F0502020204030204" pitchFamily="34" charset="0"/>
              </a:rPr>
              <a:t>C</a:t>
            </a:r>
            <a:r>
              <a:rPr lang="en-US" altLang="en-US" sz="2800">
                <a:latin typeface="Calibri" panose="020F0502020204030204" pitchFamily="34" charset="0"/>
              </a:rPr>
              <a:t> between features of the data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2. Calculate the eigenvectors and eigenvalues of </a:t>
            </a:r>
            <a:r>
              <a:rPr lang="en-US" altLang="en-US" sz="2800" i="1">
                <a:latin typeface="Calibri" panose="020F0502020204030204" pitchFamily="34" charset="0"/>
              </a:rPr>
              <a:t>C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3. Order the eigenvectors according to the eigenvalues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PC1 is the eigenvector corresponding to the largest eigenvalue,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PC2 is the eigenvector corresponding to the next largest, etc.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The data can be plotted as projections along the PCs of interest.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A21ACCF1-4032-4819-9D80-348DF00D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846638"/>
            <a:ext cx="2133600" cy="1371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7" name="TextBox 3">
            <a:extLst>
              <a:ext uri="{FF2B5EF4-FFF2-40B4-BE49-F238E27FC236}">
                <a16:creationId xmlns:a16="http://schemas.microsoft.com/office/drawing/2014/main" id="{675A2F1B-4F8F-403D-A60B-77E2DC29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4465638"/>
            <a:ext cx="733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genes</a:t>
            </a:r>
          </a:p>
        </p:txBody>
      </p:sp>
      <p:sp>
        <p:nvSpPr>
          <p:cNvPr id="20488" name="TextBox 4">
            <a:extLst>
              <a:ext uri="{FF2B5EF4-FFF2-40B4-BE49-F238E27FC236}">
                <a16:creationId xmlns:a16="http://schemas.microsoft.com/office/drawing/2014/main" id="{5130CBD3-9A87-4999-AFFC-6E068B7D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06975"/>
            <a:ext cx="9636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patients</a:t>
            </a:r>
          </a:p>
        </p:txBody>
      </p:sp>
      <p:cxnSp>
        <p:nvCxnSpPr>
          <p:cNvPr id="20489" name="Straight Arrow Connector 6">
            <a:extLst>
              <a:ext uri="{FF2B5EF4-FFF2-40B4-BE49-F238E27FC236}">
                <a16:creationId xmlns:a16="http://schemas.microsoft.com/office/drawing/2014/main" id="{D547A23D-86F0-4592-AC36-EDEAC4FA46C1}"/>
              </a:ext>
            </a:extLst>
          </p:cNvPr>
          <p:cNvCxnSpPr>
            <a:cxnSpLocks noChangeShapeType="1"/>
            <a:stCxn id="20487" idx="3"/>
          </p:cNvCxnSpPr>
          <p:nvPr/>
        </p:nvCxnSpPr>
        <p:spPr bwMode="auto">
          <a:xfrm>
            <a:off x="3157538" y="4640263"/>
            <a:ext cx="6254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Arrow Connector 8">
            <a:extLst>
              <a:ext uri="{FF2B5EF4-FFF2-40B4-BE49-F238E27FC236}">
                <a16:creationId xmlns:a16="http://schemas.microsoft.com/office/drawing/2014/main" id="{CF18515E-95E4-4BC2-BF13-293B07ACFD72}"/>
              </a:ext>
            </a:extLst>
          </p:cNvPr>
          <p:cNvCxnSpPr>
            <a:cxnSpLocks noChangeShapeType="1"/>
            <a:stCxn id="20488" idx="2"/>
          </p:cNvCxnSpPr>
          <p:nvPr/>
        </p:nvCxnSpPr>
        <p:spPr bwMode="auto">
          <a:xfrm>
            <a:off x="1560513" y="5357813"/>
            <a:ext cx="14287" cy="479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Right Arrow 9">
            <a:extLst>
              <a:ext uri="{FF2B5EF4-FFF2-40B4-BE49-F238E27FC236}">
                <a16:creationId xmlns:a16="http://schemas.microsoft.com/office/drawing/2014/main" id="{FEE2DBCA-AF3E-4FE0-82E0-093BA02D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5303838"/>
            <a:ext cx="838200" cy="403225"/>
          </a:xfrm>
          <a:prstGeom prst="rightArrow">
            <a:avLst>
              <a:gd name="adj1" fmla="val 50000"/>
              <a:gd name="adj2" fmla="val 500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2" name="Rectangle 15">
            <a:extLst>
              <a:ext uri="{FF2B5EF4-FFF2-40B4-BE49-F238E27FC236}">
                <a16:creationId xmlns:a16="http://schemas.microsoft.com/office/drawing/2014/main" id="{26B7D1A0-C032-4D9B-88A5-E3E52887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846638"/>
            <a:ext cx="2133600" cy="1371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3" name="TextBox 16">
            <a:extLst>
              <a:ext uri="{FF2B5EF4-FFF2-40B4-BE49-F238E27FC236}">
                <a16:creationId xmlns:a16="http://schemas.microsoft.com/office/drawing/2014/main" id="{A64EAE8C-508A-4596-8553-BFFDFF6E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465638"/>
            <a:ext cx="5699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PCs </a:t>
            </a:r>
          </a:p>
        </p:txBody>
      </p:sp>
      <p:sp>
        <p:nvSpPr>
          <p:cNvPr id="20494" name="TextBox 17">
            <a:extLst>
              <a:ext uri="{FF2B5EF4-FFF2-40B4-BE49-F238E27FC236}">
                <a16:creationId xmlns:a16="http://schemas.microsoft.com/office/drawing/2014/main" id="{E0B4057D-AE21-4BB7-A236-EA1F7580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006975"/>
            <a:ext cx="9636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patients</a:t>
            </a:r>
          </a:p>
        </p:txBody>
      </p:sp>
      <p:cxnSp>
        <p:nvCxnSpPr>
          <p:cNvPr id="20495" name="Straight Arrow Connector 18">
            <a:extLst>
              <a:ext uri="{FF2B5EF4-FFF2-40B4-BE49-F238E27FC236}">
                <a16:creationId xmlns:a16="http://schemas.microsoft.com/office/drawing/2014/main" id="{80E012D8-620B-4855-BE03-4A9FB4F74354}"/>
              </a:ext>
            </a:extLst>
          </p:cNvPr>
          <p:cNvCxnSpPr>
            <a:cxnSpLocks noChangeShapeType="1"/>
            <a:stCxn id="20493" idx="3"/>
          </p:cNvCxnSpPr>
          <p:nvPr/>
        </p:nvCxnSpPr>
        <p:spPr bwMode="auto">
          <a:xfrm>
            <a:off x="7337425" y="4640263"/>
            <a:ext cx="7889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Straight Arrow Connector 19">
            <a:extLst>
              <a:ext uri="{FF2B5EF4-FFF2-40B4-BE49-F238E27FC236}">
                <a16:creationId xmlns:a16="http://schemas.microsoft.com/office/drawing/2014/main" id="{1FBA9642-497A-498A-809F-9A4FED28A10B}"/>
              </a:ext>
            </a:extLst>
          </p:cNvPr>
          <p:cNvCxnSpPr>
            <a:cxnSpLocks noChangeShapeType="1"/>
            <a:stCxn id="20494" idx="2"/>
          </p:cNvCxnSpPr>
          <p:nvPr/>
        </p:nvCxnSpPr>
        <p:spPr bwMode="auto">
          <a:xfrm>
            <a:off x="5903913" y="5357813"/>
            <a:ext cx="14287" cy="479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10">
            <a:extLst>
              <a:ext uri="{FF2B5EF4-FFF2-40B4-BE49-F238E27FC236}">
                <a16:creationId xmlns:a16="http://schemas.microsoft.com/office/drawing/2014/main" id="{673AF7FE-C638-4C1E-BA93-9B0BE904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4846638"/>
            <a:ext cx="8683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PCA</a:t>
            </a:r>
          </a:p>
        </p:txBody>
      </p:sp>
      <p:sp>
        <p:nvSpPr>
          <p:cNvPr id="20498" name="TextBox 11">
            <a:extLst>
              <a:ext uri="{FF2B5EF4-FFF2-40B4-BE49-F238E27FC236}">
                <a16:creationId xmlns:a16="http://schemas.microsoft.com/office/drawing/2014/main" id="{6583A308-B856-4233-8A22-E34520F4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6523038"/>
            <a:ext cx="37226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Linear combinations of gene features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All orthogonal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Ranked from most important to least</a:t>
            </a:r>
          </a:p>
        </p:txBody>
      </p:sp>
      <p:sp>
        <p:nvSpPr>
          <p:cNvPr id="20499" name="Right Brace 12">
            <a:extLst>
              <a:ext uri="{FF2B5EF4-FFF2-40B4-BE49-F238E27FC236}">
                <a16:creationId xmlns:a16="http://schemas.microsoft.com/office/drawing/2014/main" id="{85C2BD8F-869C-4147-8B3D-8C9A5C3ADB99}"/>
              </a:ext>
            </a:extLst>
          </p:cNvPr>
          <p:cNvSpPr>
            <a:spLocks/>
          </p:cNvSpPr>
          <p:nvPr/>
        </p:nvSpPr>
        <p:spPr bwMode="auto">
          <a:xfrm rot="5400000">
            <a:off x="7366000" y="5311776"/>
            <a:ext cx="180975" cy="2089150"/>
          </a:xfrm>
          <a:prstGeom prst="rightBrace">
            <a:avLst>
              <a:gd name="adj1" fmla="val 8337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500" name="TextBox 13">
            <a:extLst>
              <a:ext uri="{FF2B5EF4-FFF2-40B4-BE49-F238E27FC236}">
                <a16:creationId xmlns:a16="http://schemas.microsoft.com/office/drawing/2014/main" id="{04712A5C-B356-4157-AEBC-EAA7E469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303838"/>
            <a:ext cx="2171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mRNA abundances</a:t>
            </a:r>
          </a:p>
        </p:txBody>
      </p:sp>
      <p:sp>
        <p:nvSpPr>
          <p:cNvPr id="20501" name="TextBox 25">
            <a:extLst>
              <a:ext uri="{FF2B5EF4-FFF2-40B4-BE49-F238E27FC236}">
                <a16:creationId xmlns:a16="http://schemas.microsoft.com/office/drawing/2014/main" id="{2698CC00-CA12-4C80-9D56-3CFCB4E5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5303838"/>
            <a:ext cx="2171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mRNA abundances</a:t>
            </a:r>
          </a:p>
        </p:txBody>
      </p:sp>
      <p:sp>
        <p:nvSpPr>
          <p:cNvPr id="20502" name="TextBox 14">
            <a:extLst>
              <a:ext uri="{FF2B5EF4-FFF2-40B4-BE49-F238E27FC236}">
                <a16:creationId xmlns:a16="http://schemas.microsoft.com/office/drawing/2014/main" id="{EB80FE96-B803-4987-B1DB-DB2BD6F6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6751638"/>
            <a:ext cx="8461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Now: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4218FA7-F039-4A3B-B788-287583E0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1">
            <a:extLst>
              <a:ext uri="{FF2B5EF4-FFF2-40B4-BE49-F238E27FC236}">
                <a16:creationId xmlns:a16="http://schemas.microsoft.com/office/drawing/2014/main" id="{83314B8C-3C7E-48CF-8949-979638D6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2071688"/>
            <a:ext cx="6616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Genotype ~3,000 European men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(measure ~500K SNPs each using DNA microarrays) 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41C15FA-7EA0-4D7C-9711-F2B91149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1679575"/>
            <a:ext cx="1752600" cy="2133600"/>
          </a:xfrm>
          <a:prstGeom prst="rect">
            <a:avLst/>
          </a:prstGeom>
          <a:solidFill>
            <a:srgbClr val="FFFF00">
              <a:alpha val="14902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id="{FE53CB59-944C-400F-A45E-3CE89C46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852613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>
                <a:latin typeface="Calibri" panose="020F0502020204030204" pitchFamily="34" charset="0"/>
              </a:rPr>
              <a:t>Table of SNPs</a:t>
            </a:r>
          </a:p>
        </p:txBody>
      </p:sp>
      <p:sp>
        <p:nvSpPr>
          <p:cNvPr id="21510" name="TextBox 4">
            <a:extLst>
              <a:ext uri="{FF2B5EF4-FFF2-40B4-BE49-F238E27FC236}">
                <a16:creationId xmlns:a16="http://schemas.microsoft.com/office/drawing/2014/main" id="{66A6E82F-E438-4EAE-9DA1-232A871D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1530350"/>
            <a:ext cx="301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11" name="TextBox 5">
            <a:extLst>
              <a:ext uri="{FF2B5EF4-FFF2-40B4-BE49-F238E27FC236}">
                <a16:creationId xmlns:a16="http://schemas.microsoft.com/office/drawing/2014/main" id="{6A24120E-1B89-4BD7-8195-E6A9A9D2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617913"/>
            <a:ext cx="944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500,000</a:t>
            </a:r>
          </a:p>
        </p:txBody>
      </p:sp>
      <p:sp>
        <p:nvSpPr>
          <p:cNvPr id="21512" name="TextBox 6">
            <a:extLst>
              <a:ext uri="{FF2B5EF4-FFF2-40B4-BE49-F238E27FC236}">
                <a16:creationId xmlns:a16="http://schemas.microsoft.com/office/drawing/2014/main" id="{3D30D211-0E00-4843-85EF-9CD8355C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2444750"/>
            <a:ext cx="903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SNPs</a:t>
            </a:r>
          </a:p>
        </p:txBody>
      </p:sp>
      <p:sp>
        <p:nvSpPr>
          <p:cNvPr id="21513" name="TextBox 7">
            <a:extLst>
              <a:ext uri="{FF2B5EF4-FFF2-40B4-BE49-F238E27FC236}">
                <a16:creationId xmlns:a16="http://schemas.microsoft.com/office/drawing/2014/main" id="{BE448F93-A621-4F26-8891-8EF435528CE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7558088" y="2136775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5DE62790-5480-477B-B1B6-546AB3017D9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7558088" y="2974975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3A3DD7FC-9914-482A-BC95-4456811E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1377950"/>
            <a:ext cx="301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2CADBE0D-4ADE-46EF-A42F-A0DD0A92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3" y="1377950"/>
            <a:ext cx="6524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3000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598090AA-44C8-4B1F-95BC-E99823F4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960438"/>
            <a:ext cx="858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Men</a:t>
            </a:r>
          </a:p>
        </p:txBody>
      </p:sp>
      <p:sp>
        <p:nvSpPr>
          <p:cNvPr id="21518" name="TextBox 14">
            <a:extLst>
              <a:ext uri="{FF2B5EF4-FFF2-40B4-BE49-F238E27FC236}">
                <a16:creationId xmlns:a16="http://schemas.microsoft.com/office/drawing/2014/main" id="{7FB3D328-C4E3-4990-96A0-BBCD9D551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425825"/>
            <a:ext cx="6372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Calculate the most important “trends” in the data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using Principal Component Analysis</a:t>
            </a:r>
          </a:p>
        </p:txBody>
      </p:sp>
      <p:sp>
        <p:nvSpPr>
          <p:cNvPr id="21519" name="TextBox 16">
            <a:extLst>
              <a:ext uri="{FF2B5EF4-FFF2-40B4-BE49-F238E27FC236}">
                <a16:creationId xmlns:a16="http://schemas.microsoft.com/office/drawing/2014/main" id="{E29147E6-2FB1-4981-A76C-7A28B1F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751388"/>
            <a:ext cx="62595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Visualize their genetic relationships by plotting each man as a point in “genotype space”,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emphasizing only the most dominant genetic trends</a:t>
            </a:r>
          </a:p>
        </p:txBody>
      </p:sp>
      <p:cxnSp>
        <p:nvCxnSpPr>
          <p:cNvPr id="21520" name="Straight Arrow Connector 17">
            <a:extLst>
              <a:ext uri="{FF2B5EF4-FFF2-40B4-BE49-F238E27FC236}">
                <a16:creationId xmlns:a16="http://schemas.microsoft.com/office/drawing/2014/main" id="{AF22E9EE-5156-4899-BBFE-AF108F026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9463" y="2900363"/>
            <a:ext cx="0" cy="525462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Arrow Connector 19">
            <a:extLst>
              <a:ext uri="{FF2B5EF4-FFF2-40B4-BE49-F238E27FC236}">
                <a16:creationId xmlns:a16="http://schemas.microsoft.com/office/drawing/2014/main" id="{57C95128-8783-4FF2-AD16-99AAE1A687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9463" y="4213225"/>
            <a:ext cx="0" cy="525463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3C64490A-D025-4A68-97DE-968ECB684138}"/>
              </a:ext>
            </a:extLst>
          </p:cNvPr>
          <p:cNvGrpSpPr>
            <a:grpSpLocks/>
          </p:cNvGrpSpPr>
          <p:nvPr/>
        </p:nvGrpSpPr>
        <p:grpSpPr bwMode="auto">
          <a:xfrm>
            <a:off x="7859713" y="4694238"/>
            <a:ext cx="1905000" cy="2133600"/>
            <a:chOff x="7859713" y="4694237"/>
            <a:chExt cx="1904999" cy="2133600"/>
          </a:xfrm>
        </p:grpSpPr>
        <p:sp>
          <p:nvSpPr>
            <p:cNvPr id="21528" name="Rectangle 20">
              <a:extLst>
                <a:ext uri="{FF2B5EF4-FFF2-40B4-BE49-F238E27FC236}">
                  <a16:creationId xmlns:a16="http://schemas.microsoft.com/office/drawing/2014/main" id="{8389CEC2-435C-4471-AEDF-3EFDED0C7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912" y="4694237"/>
              <a:ext cx="1752600" cy="213360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1529" name="TextBox 21">
              <a:extLst>
                <a:ext uri="{FF2B5EF4-FFF2-40B4-BE49-F238E27FC236}">
                  <a16:creationId xmlns:a16="http://schemas.microsoft.com/office/drawing/2014/main" id="{E1977BD0-C60D-4CC0-9804-7D0FBF2A1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9713" y="4866196"/>
              <a:ext cx="1904999" cy="18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Plot of main genetic trends among European men</a:t>
              </a:r>
            </a:p>
          </p:txBody>
        </p:sp>
      </p:grpSp>
      <p:cxnSp>
        <p:nvCxnSpPr>
          <p:cNvPr id="21523" name="Straight Arrow Connector 30">
            <a:extLst>
              <a:ext uri="{FF2B5EF4-FFF2-40B4-BE49-F238E27FC236}">
                <a16:creationId xmlns:a16="http://schemas.microsoft.com/office/drawing/2014/main" id="{F3504ACB-CF1F-44CE-A27E-4733AEF425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12213" y="3968750"/>
            <a:ext cx="0" cy="525463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EF2ADB0-C2F7-46F2-8C22-FAF764C9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4975"/>
            <a:ext cx="6400800" cy="4535488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What do you think are the most important genetic trends among European men?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What might this picture 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look like?</a:t>
            </a:r>
          </a:p>
        </p:txBody>
      </p:sp>
      <p:sp>
        <p:nvSpPr>
          <p:cNvPr id="21525" name="Rectangle 4">
            <a:extLst>
              <a:ext uri="{FF2B5EF4-FFF2-40B4-BE49-F238E27FC236}">
                <a16:creationId xmlns:a16="http://schemas.microsoft.com/office/drawing/2014/main" id="{E9EA6988-9BAF-4420-8940-20AAB9E3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Here’s a beautiful application of PCA that illustrates how it can simplify complicated datasets:</a:t>
            </a:r>
          </a:p>
        </p:txBody>
      </p:sp>
      <p:sp>
        <p:nvSpPr>
          <p:cNvPr id="21526" name="TextBox 7">
            <a:extLst>
              <a:ext uri="{FF2B5EF4-FFF2-40B4-BE49-F238E27FC236}">
                <a16:creationId xmlns:a16="http://schemas.microsoft.com/office/drawing/2014/main" id="{18E7E66A-1630-4B07-8EB2-9A98EC8B3CC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83613" y="1341438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27" name="TextBox 1">
            <a:extLst>
              <a:ext uri="{FF2B5EF4-FFF2-40B4-BE49-F238E27FC236}">
                <a16:creationId xmlns:a16="http://schemas.microsoft.com/office/drawing/2014/main" id="{3C62D142-EDF1-4545-BDD9-6E5A5FAEF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3971925"/>
            <a:ext cx="784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PCA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696FF1C-DCE3-4DEC-8F03-3129982D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09588"/>
            <a:ext cx="8516938" cy="70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043F2E55-D4AD-440A-84C1-FBA1B9B5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5" b="752"/>
          <a:stretch>
            <a:fillRect/>
          </a:stretch>
        </p:blipFill>
        <p:spPr bwMode="auto">
          <a:xfrm>
            <a:off x="17463" y="0"/>
            <a:ext cx="63357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178D4AA8-F4E7-49F5-88C5-052427BE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EFAA204-7D5D-4B10-ABF4-FEE2F6BF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5" b="752"/>
          <a:stretch>
            <a:fillRect/>
          </a:stretch>
        </p:blipFill>
        <p:spPr bwMode="auto">
          <a:xfrm>
            <a:off x="17463" y="0"/>
            <a:ext cx="63357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633A1382-AAF9-4D06-BAEB-48602F17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7">
            <a:extLst>
              <a:ext uri="{FF2B5EF4-FFF2-40B4-BE49-F238E27FC236}">
                <a16:creationId xmlns:a16="http://schemas.microsoft.com/office/drawing/2014/main" id="{32762246-A838-499B-9351-EAE5C09F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417638"/>
            <a:ext cx="8066088" cy="5130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This is a map of their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DNA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. It recapitulates the map of Europe.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In other words, the strongest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genetic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trends across European men relate directly to their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geographic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locations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(note: not nationality)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11E6590-85D0-4CCD-BB5E-018E791B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8197585E-4C73-4FEF-B177-3B015435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3068638"/>
            <a:ext cx="10067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Calibri" panose="020F0502020204030204" pitchFamily="34" charset="0"/>
              </a:rPr>
              <a:t>“You do not really understand something unless you can explain it to your grandmother”, Albert Einstein</a:t>
            </a:r>
          </a:p>
        </p:txBody>
      </p:sp>
      <p:sp>
        <p:nvSpPr>
          <p:cNvPr id="6148" name="Rectangle 12">
            <a:extLst>
              <a:ext uri="{FF2B5EF4-FFF2-40B4-BE49-F238E27FC236}">
                <a16:creationId xmlns:a16="http://schemas.microsoft.com/office/drawing/2014/main" id="{C6EFCAD9-229A-4DC1-A357-AE6182BB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7154863"/>
            <a:ext cx="670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With thanks for many of these explanations to http://stats.stackexchange.com/questions/2691/making-sense-of-principal-component-analysis-eigenvectors-eigenvalues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C3E65C4A-93E2-438F-ACA6-47BE6875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5700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So, first let’s build some intuition.</a:t>
            </a:r>
          </a:p>
        </p:txBody>
      </p:sp>
      <p:sp>
        <p:nvSpPr>
          <p:cNvPr id="6150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F837DF76-781D-4595-8B46-0F7D1BA8C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B706C29A-F687-4D3E-8490-D1DDDE916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152" name="Picture 8" descr="http://upload.wikimedia.org/wikipedia/commons/d/d3/Albert_Einstein_Head.jpg">
            <a:extLst>
              <a:ext uri="{FF2B5EF4-FFF2-40B4-BE49-F238E27FC236}">
                <a16:creationId xmlns:a16="http://schemas.microsoft.com/office/drawing/2014/main" id="{0BBC34AD-9B2F-4223-853D-7BF8225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3779838"/>
            <a:ext cx="15382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7">
            <a:extLst>
              <a:ext uri="{FF2B5EF4-FFF2-40B4-BE49-F238E27FC236}">
                <a16:creationId xmlns:a16="http://schemas.microsoft.com/office/drawing/2014/main" id="{6B9853F1-8BC6-49E4-90C3-204ECE60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525" y="5773738"/>
            <a:ext cx="587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wikipedia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6DDFC8A-9182-4C61-A11E-FE7AE9EB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07AB9DFD-30AC-4429-A9FF-68C3FC03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265238"/>
            <a:ext cx="513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81AE68E1-7823-47D5-A9C0-C201F6C2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The trend even holds up </a:t>
            </a:r>
            <a:r>
              <a:rPr lang="en-US" altLang="en-US" sz="2800" b="1" u="sng">
                <a:latin typeface="Calibri" panose="020F0502020204030204" pitchFamily="34" charset="0"/>
              </a:rPr>
              <a:t>within</a:t>
            </a:r>
            <a:r>
              <a:rPr lang="en-US" altLang="en-US" sz="2800" b="1">
                <a:latin typeface="Calibri" panose="020F0502020204030204" pitchFamily="34" charset="0"/>
              </a:rPr>
              <a:t> a country, e.g. Switzerland: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B6C5F11-CB0C-42A9-AEAE-3B43E9C7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68C773A2-5AEA-4B39-94F8-5FD8FB84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Why?  Genetic similarity is strongly distance dependent in Europe, presumably because people tend to live near where they were born and tend to marry locally.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2C757BE-DB1D-4676-B40A-367D8CAB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665288"/>
            <a:ext cx="52292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F29D8386-CCCE-47AE-9BFE-F29C93A9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93438986-37C4-4E7D-BABB-861BB5D3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The trend is so strong that it can be used to </a:t>
            </a:r>
            <a:r>
              <a:rPr lang="en-US" altLang="en-US" sz="2800" b="1" i="1">
                <a:latin typeface="Calibri" panose="020F0502020204030204" pitchFamily="34" charset="0"/>
              </a:rPr>
              <a:t>predict</a:t>
            </a:r>
            <a:r>
              <a:rPr lang="en-US" altLang="en-US" sz="2800" b="1">
                <a:latin typeface="Calibri" panose="020F0502020204030204" pitchFamily="34" charset="0"/>
              </a:rPr>
              <a:t> where the men are from, e.g. shown here by leave-one-out cross-validation: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8E8FAF2D-8332-44BF-8CFB-29610BD0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674"/>
          <a:stretch>
            <a:fillRect/>
          </a:stretch>
        </p:blipFill>
        <p:spPr bwMode="auto">
          <a:xfrm>
            <a:off x="163513" y="2027238"/>
            <a:ext cx="49577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535A1EF2-299F-440E-898F-E870303F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60391" r="954" b="212"/>
          <a:stretch>
            <a:fillRect/>
          </a:stretch>
        </p:blipFill>
        <p:spPr bwMode="auto">
          <a:xfrm>
            <a:off x="5283200" y="3373438"/>
            <a:ext cx="4664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E5C009A-F5B7-4583-9560-147A95DD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960438"/>
            <a:ext cx="74676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Described by directions and lengths of principal (semi-)axes, e.g. the axis of a cigar or egg or the plane of a pancake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5A10BC2D-315E-4F2C-9FBC-E2976FB8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2" name="Rectangle 12">
            <a:extLst>
              <a:ext uri="{FF2B5EF4-FFF2-40B4-BE49-F238E27FC236}">
                <a16:creationId xmlns:a16="http://schemas.microsoft.com/office/drawing/2014/main" id="{8AEC93B9-D6EB-42E3-B402-D867EBB3B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7354888"/>
            <a:ext cx="6248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whuber, http://stats.stackexchange.com/questions/2691/making-sense-of-principal-component-analysis-eigenvectors-eigenvalues</a:t>
            </a:r>
          </a:p>
        </p:txBody>
      </p:sp>
      <p:grpSp>
        <p:nvGrpSpPr>
          <p:cNvPr id="27653" name="Group 6">
            <a:extLst>
              <a:ext uri="{FF2B5EF4-FFF2-40B4-BE49-F238E27FC236}">
                <a16:creationId xmlns:a16="http://schemas.microsoft.com/office/drawing/2014/main" id="{BE9CE496-52CF-4B74-B1D9-49176835E397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920750"/>
            <a:ext cx="2019300" cy="1644650"/>
            <a:chOff x="10390859" y="-20017"/>
            <a:chExt cx="2019300" cy="1644505"/>
          </a:xfrm>
        </p:grpSpPr>
        <p:pic>
          <p:nvPicPr>
            <p:cNvPr id="27656" name="Picture 2" descr="http://img.tfd.com/ggse/e6/gsed_0001_0030_0_img9466.png">
              <a:extLst>
                <a:ext uri="{FF2B5EF4-FFF2-40B4-BE49-F238E27FC236}">
                  <a16:creationId xmlns:a16="http://schemas.microsoft.com/office/drawing/2014/main" id="{44222625-9611-405D-80E9-9A0379E62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0859" y="-20017"/>
              <a:ext cx="20193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Rectangle 5">
              <a:extLst>
                <a:ext uri="{FF2B5EF4-FFF2-40B4-BE49-F238E27FC236}">
                  <a16:creationId xmlns:a16="http://schemas.microsoft.com/office/drawing/2014/main" id="{72C88915-4362-4934-A41E-7AFA3A1F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712" y="1417637"/>
              <a:ext cx="1747594" cy="20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800">
                  <a:latin typeface="Calibri" panose="020F0502020204030204" pitchFamily="34" charset="0"/>
                </a:rPr>
                <a:t>encyclopedia2.thefreedictionary.com</a:t>
              </a:r>
            </a:p>
          </p:txBody>
        </p:sp>
      </p:grpSp>
      <p:sp>
        <p:nvSpPr>
          <p:cNvPr id="27654" name="Rectangle 9">
            <a:extLst>
              <a:ext uri="{FF2B5EF4-FFF2-40B4-BE49-F238E27FC236}">
                <a16:creationId xmlns:a16="http://schemas.microsoft.com/office/drawing/2014/main" id="{12D2C5FE-3524-4ED7-AF0C-FF7D31EB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2789238"/>
            <a:ext cx="967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No matter how an ellipsoid is turned, the eigenvectors point in those principal directions. The eigenvalues give the lengths. 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biggest eigenvalues correspond to the fattest directions (having the most data variance). The smallest eigenvalues correspond to the thinnest directions (least data variance).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Ignoring the smallest directions (</a:t>
            </a:r>
            <a:r>
              <a:rPr lang="en-US" altLang="en-US" sz="2800" i="1">
                <a:latin typeface="Calibri" panose="020F0502020204030204" pitchFamily="34" charset="0"/>
              </a:rPr>
              <a:t>i.e.</a:t>
            </a:r>
            <a:r>
              <a:rPr lang="en-US" altLang="en-US" sz="2800">
                <a:latin typeface="Calibri" panose="020F0502020204030204" pitchFamily="34" charset="0"/>
              </a:rPr>
              <a:t>, collapsing them) loses relatively little information.</a:t>
            </a: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5F14F4AB-4201-4340-A979-CBDA40F5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27038"/>
            <a:ext cx="9677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In a sense, PCA fits a (multidimensional) ellipsoid to the data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41D1C061-58D4-4BC8-8AF0-55489523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7171" name="Rectangle 12">
            <a:extLst>
              <a:ext uri="{FF2B5EF4-FFF2-40B4-BE49-F238E27FC236}">
                <a16:creationId xmlns:a16="http://schemas.microsoft.com/office/drawing/2014/main" id="{BD636B67-15BF-43DC-8364-5E4AC010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7383463"/>
            <a:ext cx="6553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Example: Christian Bueno, http://stats.stackexchange.com/questions/2691/making-sense-of-principal-component-analysis-eigenvectors-eigenvalues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3B6FB5D-FC66-4080-9355-6B419255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318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A general (and imprecise) political example:</a:t>
            </a:r>
          </a:p>
        </p:txBody>
      </p:sp>
      <p:sp>
        <p:nvSpPr>
          <p:cNvPr id="7173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70CB829A-F084-4CA6-A54C-E820964F5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67C2CD12-6BB9-406B-8439-8903864CD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Rectangle 11">
            <a:extLst>
              <a:ext uri="{FF2B5EF4-FFF2-40B4-BE49-F238E27FC236}">
                <a16:creationId xmlns:a16="http://schemas.microsoft.com/office/drawing/2014/main" id="{199B649B-1064-4338-BF3B-93813B4A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417638"/>
            <a:ext cx="9461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Suppose you conduct a political poll with 30 questions, each answered by 1 (</a:t>
            </a:r>
            <a:r>
              <a:rPr lang="en-US" altLang="en-US" sz="2400" i="1">
                <a:latin typeface="Calibri" panose="020F0502020204030204" pitchFamily="34" charset="0"/>
              </a:rPr>
              <a:t>strongly disagree</a:t>
            </a:r>
            <a:r>
              <a:rPr lang="en-US" altLang="en-US" sz="2400">
                <a:latin typeface="Calibri" panose="020F0502020204030204" pitchFamily="34" charset="0"/>
              </a:rPr>
              <a:t>) through 5 (</a:t>
            </a:r>
            <a:r>
              <a:rPr lang="en-US" altLang="en-US" sz="2400" i="1">
                <a:latin typeface="Calibri" panose="020F0502020204030204" pitchFamily="34" charset="0"/>
              </a:rPr>
              <a:t>strongly agree</a:t>
            </a:r>
            <a:r>
              <a:rPr lang="en-US" altLang="en-US" sz="2400">
                <a:latin typeface="Calibri" panose="020F0502020204030204" pitchFamily="34" charset="0"/>
              </a:rPr>
              <a:t>). Your data is the answers to these questions from many people, so it’s 30-dimensional, and you want to understand what the major trends are.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You run PCA and discover 90% of your variance comes from one direction, corresponding not to a single question, but to a specific weighted combination of questions. This new hybrid axis corresponds to the political left-right spectrum, </a:t>
            </a:r>
            <a:r>
              <a:rPr lang="en-US" altLang="en-US" sz="2400" i="1">
                <a:latin typeface="Calibri" panose="020F0502020204030204" pitchFamily="34" charset="0"/>
              </a:rPr>
              <a:t>i.e.</a:t>
            </a:r>
            <a:r>
              <a:rPr lang="en-US" altLang="en-US" sz="2400">
                <a:latin typeface="Calibri" panose="020F0502020204030204" pitchFamily="34" charset="0"/>
              </a:rPr>
              <a:t> democrat/republican spectrum.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Now, you can study that, or factor it out &amp; look at the remaining more subtle aspects of the data.</a:t>
            </a:r>
          </a:p>
        </p:txBody>
      </p:sp>
      <p:sp>
        <p:nvSpPr>
          <p:cNvPr id="7176" name="TextBox 1">
            <a:extLst>
              <a:ext uri="{FF2B5EF4-FFF2-40B4-BE49-F238E27FC236}">
                <a16:creationId xmlns:a16="http://schemas.microsoft.com/office/drawing/2014/main" id="{6B4D3498-4572-4DFA-806B-3FDA1FE0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781675"/>
            <a:ext cx="8153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So, PCA is a method for discovering the major trends in data, simplifying the data to focus only on those trends, or removing those trends to focus on the remaining information.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1C92BCD-78F6-4289-812B-41CCE2D1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E8EAA51F-6701-4583-947F-B05A4544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951038"/>
            <a:ext cx="47894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In a general sense,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PCA rotates your axes to “line up” better with your data.</a:t>
            </a:r>
          </a:p>
        </p:txBody>
      </p:sp>
      <p:pic>
        <p:nvPicPr>
          <p:cNvPr id="8196" name="Picture 2" descr="PCA football">
            <a:extLst>
              <a:ext uri="{FF2B5EF4-FFF2-40B4-BE49-F238E27FC236}">
                <a16:creationId xmlns:a16="http://schemas.microsoft.com/office/drawing/2014/main" id="{EE052AC3-D812-4CFF-9501-D7BAB07F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027238"/>
            <a:ext cx="47529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>
            <a:extLst>
              <a:ext uri="{FF2B5EF4-FFF2-40B4-BE49-F238E27FC236}">
                <a16:creationId xmlns:a16="http://schemas.microsoft.com/office/drawing/2014/main" id="{5E886200-514E-441E-9ACD-9E2DB2AF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627438"/>
            <a:ext cx="47894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Because rotation is a kind of linear transformation, your new dimensions will be weighted sums of the old ones, like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⟨1⟩=23%⋅[1]+46%⋅[2]+39%⋅[3]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D0308BF9-FE5F-40F6-825A-08DB88544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5532438"/>
            <a:ext cx="4876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Quotes &amp; image adapted from Isomorphismes, http://stats.stackexchange.com/questions/2691/making-sense-of-principal-component-analysis-eigenvectors-eigenvalues</a:t>
            </a:r>
          </a:p>
        </p:txBody>
      </p:sp>
      <p:sp>
        <p:nvSpPr>
          <p:cNvPr id="8199" name="TextBox 1">
            <a:extLst>
              <a:ext uri="{FF2B5EF4-FFF2-40B4-BE49-F238E27FC236}">
                <a16:creationId xmlns:a16="http://schemas.microsoft.com/office/drawing/2014/main" id="{5155FA3D-60E6-4DB6-B1FE-5C90BAA6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2684463"/>
            <a:ext cx="195897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PCA 2</a:t>
            </a:r>
            <a:r>
              <a:rPr lang="en-US" altLang="en-US" b="1" baseline="30000">
                <a:solidFill>
                  <a:srgbClr val="92D050"/>
                </a:solidFill>
                <a:latin typeface="Calibri" panose="020F0502020204030204" pitchFamily="34" charset="0"/>
              </a:rPr>
              <a:t>nd</a:t>
            </a: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 dimension</a:t>
            </a:r>
          </a:p>
        </p:txBody>
      </p:sp>
      <p:sp>
        <p:nvSpPr>
          <p:cNvPr id="8200" name="TextBox 17">
            <a:extLst>
              <a:ext uri="{FF2B5EF4-FFF2-40B4-BE49-F238E27FC236}">
                <a16:creationId xmlns:a16="http://schemas.microsoft.com/office/drawing/2014/main" id="{A170E6C0-D872-4479-BBA7-530D1A23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4818063"/>
            <a:ext cx="1905000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PCA 1</a:t>
            </a:r>
            <a:r>
              <a:rPr lang="en-US" altLang="en-US" b="1" baseline="30000">
                <a:solidFill>
                  <a:srgbClr val="92D050"/>
                </a:solidFill>
                <a:latin typeface="Calibri" panose="020F0502020204030204" pitchFamily="34" charset="0"/>
              </a:rPr>
              <a:t>st</a:t>
            </a: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 dimension</a:t>
            </a:r>
          </a:p>
        </p:txBody>
      </p:sp>
      <p:sp>
        <p:nvSpPr>
          <p:cNvPr id="8201" name="Rectangle 4">
            <a:extLst>
              <a:ext uri="{FF2B5EF4-FFF2-40B4-BE49-F238E27FC236}">
                <a16:creationId xmlns:a16="http://schemas.microsoft.com/office/drawing/2014/main" id="{101A82E4-C8A2-490F-9F80-1935C22A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4938713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202" name="Rectangle 4">
            <a:extLst>
              <a:ext uri="{FF2B5EF4-FFF2-40B4-BE49-F238E27FC236}">
                <a16:creationId xmlns:a16="http://schemas.microsoft.com/office/drawing/2014/main" id="{C86C655C-3F75-48C2-AB2E-075A9F19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318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A more precise graphical example: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lpca.org/fig_pca_principal_component_analysis.png">
            <a:extLst>
              <a:ext uri="{FF2B5EF4-FFF2-40B4-BE49-F238E27FC236}">
                <a16:creationId xmlns:a16="http://schemas.microsoft.com/office/drawing/2014/main" id="{4726405F-8BA1-470B-BF93-021CBFAD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89038"/>
            <a:ext cx="9802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C361ECB0-3392-478F-BEB9-0CEFEF43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7056438"/>
            <a:ext cx="6259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latin typeface="Calibri" panose="020F0502020204030204" pitchFamily="34" charset="0"/>
              </a:rPr>
              <a:t>Quotes: Shlomo Argamon, from http://stats.stackexchange.com/questions/2691/making-sense-of-principal-component-analysis-eigenvectors-eigenvalues </a:t>
            </a:r>
          </a:p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latin typeface="Calibri" panose="020F0502020204030204" pitchFamily="34" charset="0"/>
              </a:rPr>
              <a:t>Image: http://phdthesis-bioinformatics-maxplanckinstitute-molecularplantphys.matthias-scholz.de/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3B91AA71-4802-4D4F-A93B-FE675302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238"/>
            <a:ext cx="100806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600" b="1">
                <a:latin typeface="Calibri" panose="020F0502020204030204" pitchFamily="34" charset="0"/>
              </a:rPr>
              <a:t>PCA finds new variables which are linear combinations of the original variables such that in the new space, the data has fewer dimensions. 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35A26501-AE46-44B4-A5D8-C3A7F55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5400675"/>
            <a:ext cx="98028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Imagine a data set consisting of points in 3D on the surface of a flat plate held up at an angle. In the original x, y, z axes you need 3 dimensions to represent the data, but with the correct linear transformation, you only need 2.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A831F152-0D3C-4F35-8944-71E1423E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To summarize so far:</a:t>
            </a:r>
          </a:p>
        </p:txBody>
      </p:sp>
      <p:sp>
        <p:nvSpPr>
          <p:cNvPr id="10243" name="TextBox 9">
            <a:extLst>
              <a:ext uri="{FF2B5EF4-FFF2-40B4-BE49-F238E27FC236}">
                <a16:creationId xmlns:a16="http://schemas.microsoft.com/office/drawing/2014/main" id="{67B61C41-BDD9-491D-80FA-FD38B743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735013"/>
            <a:ext cx="99933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PCA is a technique to reduce dimension by: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Taking </a:t>
            </a:r>
            <a:r>
              <a:rPr lang="en-US" altLang="en-US" sz="2400" b="1" i="1">
                <a:latin typeface="Calibri" panose="020F0502020204030204" pitchFamily="34" charset="0"/>
              </a:rPr>
              <a:t>linear combinations </a:t>
            </a:r>
            <a:r>
              <a:rPr lang="en-US" altLang="en-US" sz="2400">
                <a:latin typeface="Calibri" panose="020F0502020204030204" pitchFamily="34" charset="0"/>
              </a:rPr>
              <a:t>of the original variables.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Each linear combination explains the </a:t>
            </a:r>
            <a:r>
              <a:rPr lang="en-US" altLang="en-US" sz="2400" b="1" i="1">
                <a:latin typeface="Calibri" panose="020F0502020204030204" pitchFamily="34" charset="0"/>
              </a:rPr>
              <a:t>most variance </a:t>
            </a:r>
            <a:r>
              <a:rPr lang="en-US" altLang="en-US" sz="2400">
                <a:latin typeface="Calibri" panose="020F0502020204030204" pitchFamily="34" charset="0"/>
              </a:rPr>
              <a:t>in the data it can.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Each linear combination is uncorrelated (</a:t>
            </a:r>
            <a:r>
              <a:rPr lang="en-US" altLang="en-US" sz="2400" b="1" i="1">
                <a:latin typeface="Calibri" panose="020F0502020204030204" pitchFamily="34" charset="0"/>
              </a:rPr>
              <a:t>orthogonal</a:t>
            </a:r>
            <a:r>
              <a:rPr lang="en-US" altLang="en-US" sz="2400">
                <a:latin typeface="Calibri" panose="020F0502020204030204" pitchFamily="34" charset="0"/>
              </a:rPr>
              <a:t>) with the others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	4. Plot the data in terms of only the most important (</a:t>
            </a:r>
            <a:r>
              <a:rPr lang="en-US" altLang="en-US" sz="2400" b="1" i="1">
                <a:latin typeface="Calibri" panose="020F0502020204030204" pitchFamily="34" charset="0"/>
              </a:rPr>
              <a:t>principal</a:t>
            </a:r>
            <a:r>
              <a:rPr lang="en-US" altLang="en-US" sz="2400">
                <a:latin typeface="Calibri" panose="020F0502020204030204" pitchFamily="34" charset="0"/>
              </a:rPr>
              <a:t>) dimensions</a:t>
            </a:r>
          </a:p>
        </p:txBody>
      </p:sp>
      <p:sp>
        <p:nvSpPr>
          <p:cNvPr id="10244" name="Rectangle 12">
            <a:extLst>
              <a:ext uri="{FF2B5EF4-FFF2-40B4-BE49-F238E27FC236}">
                <a16:creationId xmlns:a16="http://schemas.microsoft.com/office/drawing/2014/main" id="{350A76CB-89E9-463E-8301-D0493C2E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354888"/>
            <a:ext cx="55626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Quote: http://stats.stackexchange.com/questions/2691/making-sense-of-principal-component-analysis-eigenvectors-eigenvalues</a:t>
            </a:r>
          </a:p>
        </p:txBody>
      </p:sp>
      <p:pic>
        <p:nvPicPr>
          <p:cNvPr id="10245" name="Picture 2" descr="2-11-2013-10-44-42-AM">
            <a:extLst>
              <a:ext uri="{FF2B5EF4-FFF2-40B4-BE49-F238E27FC236}">
                <a16:creationId xmlns:a16="http://schemas.microsoft.com/office/drawing/2014/main" id="{C5411B72-7D8A-47F7-8C11-54CA7707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57563"/>
            <a:ext cx="54641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>
            <a:extLst>
              <a:ext uri="{FF2B5EF4-FFF2-40B4-BE49-F238E27FC236}">
                <a16:creationId xmlns:a16="http://schemas.microsoft.com/office/drawing/2014/main" id="{B42E99CD-9824-4AB6-821A-91A0E492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7181850"/>
            <a:ext cx="4200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Image: http://blog.equametrics.com/2013/02/an-introduction-to-principal-component-analysis</a:t>
            </a:r>
          </a:p>
        </p:txBody>
      </p:sp>
      <p:pic>
        <p:nvPicPr>
          <p:cNvPr id="10247" name="Picture 2" descr="http://cdn.equametrics.com/wp-content/uploads/2013/03/2-11-2013-10-46-47-AM.png">
            <a:extLst>
              <a:ext uri="{FF2B5EF4-FFF2-40B4-BE49-F238E27FC236}">
                <a16:creationId xmlns:a16="http://schemas.microsoft.com/office/drawing/2014/main" id="{C39C87D6-8976-41D0-A1B5-FF47349D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r="5090" b="29839"/>
          <a:stretch>
            <a:fillRect/>
          </a:stretch>
        </p:blipFill>
        <p:spPr bwMode="auto">
          <a:xfrm>
            <a:off x="5586413" y="3170238"/>
            <a:ext cx="3565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eb.media.mit.edu/%7Etristan/phd/dissertation/figures/PCA.jpg">
            <a:extLst>
              <a:ext uri="{FF2B5EF4-FFF2-40B4-BE49-F238E27FC236}">
                <a16:creationId xmlns:a16="http://schemas.microsoft.com/office/drawing/2014/main" id="{DB022554-84EF-46E4-B894-1A5EE132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65200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64D4E6A2-7BCD-493F-B164-927ED005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7383463"/>
            <a:ext cx="3165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http://web.media.mit.edu/~tristan/phd/dissertation/chapter5.html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8B745731-7B0E-448C-AC3F-EF9387292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731838"/>
            <a:ext cx="4038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first principal component (PC1) corresponds to the widest spread of the data.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>
              <a:latin typeface="Calibri" panose="020F0502020204030204" pitchFamily="34" charset="0"/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EF61ADAF-3707-47F8-9FD1-AE5EC0A992CC}"/>
              </a:ext>
            </a:extLst>
          </p:cNvPr>
          <p:cNvSpPr txBox="1">
            <a:spLocks noChangeArrowheads="1"/>
          </p:cNvSpPr>
          <p:nvPr/>
        </p:nvSpPr>
        <p:spPr bwMode="auto">
          <a:xfrm rot="-3399979">
            <a:off x="4798219" y="916781"/>
            <a:ext cx="668338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PC1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B04C9DE0-318B-4499-AACA-E00C4C940479}"/>
              </a:ext>
            </a:extLst>
          </p:cNvPr>
          <p:cNvSpPr txBox="1">
            <a:spLocks noChangeArrowheads="1"/>
          </p:cNvSpPr>
          <p:nvPr/>
        </p:nvSpPr>
        <p:spPr bwMode="auto">
          <a:xfrm rot="-3090317">
            <a:off x="1356519" y="2667794"/>
            <a:ext cx="668337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PC2</a:t>
            </a: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37A82A51-6D16-48A3-95F8-57F03B9B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689350"/>
            <a:ext cx="5715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next principal component (PC2) is perpendicular to the 1</a:t>
            </a:r>
            <a:r>
              <a:rPr lang="en-US" altLang="en-US" sz="2400" b="1" baseline="30000">
                <a:latin typeface="Calibri" panose="020F0502020204030204" pitchFamily="34" charset="0"/>
              </a:rPr>
              <a:t>st</a:t>
            </a:r>
            <a:r>
              <a:rPr lang="en-US" altLang="en-US" sz="2400" b="1">
                <a:latin typeface="Calibri" panose="020F0502020204030204" pitchFamily="34" charset="0"/>
              </a:rPr>
              <a:t>, and corresponds to the next widest spread of the data.</a:t>
            </a:r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D9E84DBD-42D2-4AE3-8521-0BB07019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5208588"/>
            <a:ext cx="35925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&amp; so on.  There will be as many PCs as data dimensions, but ranked by diminishing importance.</a:t>
            </a:r>
          </a:p>
        </p:txBody>
      </p:sp>
      <p:sp>
        <p:nvSpPr>
          <p:cNvPr id="11273" name="TextBox 1">
            <a:extLst>
              <a:ext uri="{FF2B5EF4-FFF2-40B4-BE49-F238E27FC236}">
                <a16:creationId xmlns:a16="http://schemas.microsoft.com/office/drawing/2014/main" id="{7A7C807D-E2E0-4CA1-A351-1B86FFB206B9}"/>
              </a:ext>
            </a:extLst>
          </p:cNvPr>
          <p:cNvSpPr txBox="1">
            <a:spLocks noChangeArrowheads="1"/>
          </p:cNvSpPr>
          <p:nvPr/>
        </p:nvSpPr>
        <p:spPr bwMode="auto">
          <a:xfrm rot="-3147458">
            <a:off x="436563" y="4557712"/>
            <a:ext cx="18986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rgbClr val="FF0000"/>
                </a:solidFill>
              </a:rPr>
              <a:t>Spread along PC1 vector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63A158C5-8582-4622-A873-5FE926BF54EB}"/>
              </a:ext>
            </a:extLst>
          </p:cNvPr>
          <p:cNvSpPr txBox="1">
            <a:spLocks noChangeArrowheads="1"/>
          </p:cNvSpPr>
          <p:nvPr/>
        </p:nvSpPr>
        <p:spPr bwMode="auto">
          <a:xfrm rot="2300156">
            <a:off x="4232275" y="2663825"/>
            <a:ext cx="18970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rgbClr val="FF0000"/>
                </a:solidFill>
              </a:rPr>
              <a:t>Spread along PC2 vector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382967D2-E70C-4938-9FA1-EB3AC732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1F0413D2-5EEF-4C8B-80EE-A45287B3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sp>
        <p:nvSpPr>
          <p:cNvPr id="12292" name="Rectangle 9">
            <a:extLst>
              <a:ext uri="{FF2B5EF4-FFF2-40B4-BE49-F238E27FC236}">
                <a16:creationId xmlns:a16="http://schemas.microsoft.com/office/drawing/2014/main" id="{C5833B29-4228-49E8-AAA4-1505E3FA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857375"/>
            <a:ext cx="1365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</a:t>
            </a:r>
          </a:p>
        </p:txBody>
      </p:sp>
      <p:cxnSp>
        <p:nvCxnSpPr>
          <p:cNvPr id="12293" name="Straight Connector 4">
            <a:extLst>
              <a:ext uri="{FF2B5EF4-FFF2-40B4-BE49-F238E27FC236}">
                <a16:creationId xmlns:a16="http://schemas.microsoft.com/office/drawing/2014/main" id="{847971EA-FB98-442D-A4C5-8B785E0B60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13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13">
            <a:extLst>
              <a:ext uri="{FF2B5EF4-FFF2-40B4-BE49-F238E27FC236}">
                <a16:creationId xmlns:a16="http://schemas.microsoft.com/office/drawing/2014/main" id="{2067EAC8-5ADE-49A9-B42A-7CBDB7E18D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5638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150">
            <a:extLst>
              <a:ext uri="{FF2B5EF4-FFF2-40B4-BE49-F238E27FC236}">
                <a16:creationId xmlns:a16="http://schemas.microsoft.com/office/drawing/2014/main" id="{EFAF5B2C-6C8D-40DE-A8BE-6CBBCDDE4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6" name="TextBox 153">
            <a:extLst>
              <a:ext uri="{FF2B5EF4-FFF2-40B4-BE49-F238E27FC236}">
                <a16:creationId xmlns:a16="http://schemas.microsoft.com/office/drawing/2014/main" id="{14833668-9562-47A0-A97A-1B1DE6B0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7" name="TextBox 172">
            <a:extLst>
              <a:ext uri="{FF2B5EF4-FFF2-40B4-BE49-F238E27FC236}">
                <a16:creationId xmlns:a16="http://schemas.microsoft.com/office/drawing/2014/main" id="{E9932A14-1BBE-4F40-88A8-A544157C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8" name="TextBox 184">
            <a:extLst>
              <a:ext uri="{FF2B5EF4-FFF2-40B4-BE49-F238E27FC236}">
                <a16:creationId xmlns:a16="http://schemas.microsoft.com/office/drawing/2014/main" id="{1ABE8067-AFB2-4956-95F7-D312FD83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33988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299" name="TextBox 150">
            <a:extLst>
              <a:ext uri="{FF2B5EF4-FFF2-40B4-BE49-F238E27FC236}">
                <a16:creationId xmlns:a16="http://schemas.microsoft.com/office/drawing/2014/main" id="{94D8FCAF-7894-431A-B398-92864AC6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0" name="TextBox 150">
            <a:extLst>
              <a:ext uri="{FF2B5EF4-FFF2-40B4-BE49-F238E27FC236}">
                <a16:creationId xmlns:a16="http://schemas.microsoft.com/office/drawing/2014/main" id="{B9940025-8D2E-4979-A8CF-33EE6EC5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1" name="TextBox 150">
            <a:extLst>
              <a:ext uri="{FF2B5EF4-FFF2-40B4-BE49-F238E27FC236}">
                <a16:creationId xmlns:a16="http://schemas.microsoft.com/office/drawing/2014/main" id="{D47AD15C-C44A-4842-B641-52F1ADA7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2" name="TextBox 150">
            <a:extLst>
              <a:ext uri="{FF2B5EF4-FFF2-40B4-BE49-F238E27FC236}">
                <a16:creationId xmlns:a16="http://schemas.microsoft.com/office/drawing/2014/main" id="{C786FCEF-7DBA-4AF8-BB29-D5FB86AD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3" name="TextBox 150">
            <a:extLst>
              <a:ext uri="{FF2B5EF4-FFF2-40B4-BE49-F238E27FC236}">
                <a16:creationId xmlns:a16="http://schemas.microsoft.com/office/drawing/2014/main" id="{C67C8DCE-C3C1-47CF-9026-8A8EE3E0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4" name="TextBox 184">
            <a:extLst>
              <a:ext uri="{FF2B5EF4-FFF2-40B4-BE49-F238E27FC236}">
                <a16:creationId xmlns:a16="http://schemas.microsoft.com/office/drawing/2014/main" id="{490836D9-6E64-4083-8D7E-1976DCE9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5" name="TextBox 184">
            <a:extLst>
              <a:ext uri="{FF2B5EF4-FFF2-40B4-BE49-F238E27FC236}">
                <a16:creationId xmlns:a16="http://schemas.microsoft.com/office/drawing/2014/main" id="{1FE45B81-94A7-447E-8FAF-2C44713C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6" name="TextBox 184">
            <a:extLst>
              <a:ext uri="{FF2B5EF4-FFF2-40B4-BE49-F238E27FC236}">
                <a16:creationId xmlns:a16="http://schemas.microsoft.com/office/drawing/2014/main" id="{E1A74AA5-5756-4098-B670-94FC524C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7" name="TextBox 184">
            <a:extLst>
              <a:ext uri="{FF2B5EF4-FFF2-40B4-BE49-F238E27FC236}">
                <a16:creationId xmlns:a16="http://schemas.microsoft.com/office/drawing/2014/main" id="{FA075D9B-14F4-46B3-BE15-D250AA6A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8" name="TextBox 184">
            <a:extLst>
              <a:ext uri="{FF2B5EF4-FFF2-40B4-BE49-F238E27FC236}">
                <a16:creationId xmlns:a16="http://schemas.microsoft.com/office/drawing/2014/main" id="{4C1D035A-248B-48C4-975D-E65397FA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9" name="TextBox 184">
            <a:extLst>
              <a:ext uri="{FF2B5EF4-FFF2-40B4-BE49-F238E27FC236}">
                <a16:creationId xmlns:a16="http://schemas.microsoft.com/office/drawing/2014/main" id="{8F9ACFA3-82EB-4B78-A134-5D5FA40B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0" name="TextBox 184">
            <a:extLst>
              <a:ext uri="{FF2B5EF4-FFF2-40B4-BE49-F238E27FC236}">
                <a16:creationId xmlns:a16="http://schemas.microsoft.com/office/drawing/2014/main" id="{286FDC43-E989-48CB-A460-7C756810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1" name="TextBox 184">
            <a:extLst>
              <a:ext uri="{FF2B5EF4-FFF2-40B4-BE49-F238E27FC236}">
                <a16:creationId xmlns:a16="http://schemas.microsoft.com/office/drawing/2014/main" id="{36F6859E-066E-410F-9777-14C7189B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2" name="TextBox 184">
            <a:extLst>
              <a:ext uri="{FF2B5EF4-FFF2-40B4-BE49-F238E27FC236}">
                <a16:creationId xmlns:a16="http://schemas.microsoft.com/office/drawing/2014/main" id="{61FFFD17-7C4B-436C-89AD-C0B2BEA1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3" name="Oval 44">
            <a:extLst>
              <a:ext uri="{FF2B5EF4-FFF2-40B4-BE49-F238E27FC236}">
                <a16:creationId xmlns:a16="http://schemas.microsoft.com/office/drawing/2014/main" id="{02419989-6EA2-4B48-A2B6-47B26F2F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14" name="Oval 45">
            <a:extLst>
              <a:ext uri="{FF2B5EF4-FFF2-40B4-BE49-F238E27FC236}">
                <a16:creationId xmlns:a16="http://schemas.microsoft.com/office/drawing/2014/main" id="{8CB0CDD7-2981-4A3F-A83E-D8F86D7EB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15" name="TextBox 2">
            <a:extLst>
              <a:ext uri="{FF2B5EF4-FFF2-40B4-BE49-F238E27FC236}">
                <a16:creationId xmlns:a16="http://schemas.microsoft.com/office/drawing/2014/main" id="{7EF60F87-DD6D-4061-A22B-11DD0AB7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316" name="TextBox 46">
            <a:extLst>
              <a:ext uri="{FF2B5EF4-FFF2-40B4-BE49-F238E27FC236}">
                <a16:creationId xmlns:a16="http://schemas.microsoft.com/office/drawing/2014/main" id="{867408C5-AEB5-4538-9B92-385473CB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317" name="Straight Connector 47">
            <a:extLst>
              <a:ext uri="{FF2B5EF4-FFF2-40B4-BE49-F238E27FC236}">
                <a16:creationId xmlns:a16="http://schemas.microsoft.com/office/drawing/2014/main" id="{AFFCC474-27A0-4D1F-8D64-89B9F4ADFF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Connector 48">
            <a:extLst>
              <a:ext uri="{FF2B5EF4-FFF2-40B4-BE49-F238E27FC236}">
                <a16:creationId xmlns:a16="http://schemas.microsoft.com/office/drawing/2014/main" id="{73576E7D-6C4A-4BC0-8FF1-984E7F8CF9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9" name="TextBox 50">
            <a:extLst>
              <a:ext uri="{FF2B5EF4-FFF2-40B4-BE49-F238E27FC236}">
                <a16:creationId xmlns:a16="http://schemas.microsoft.com/office/drawing/2014/main" id="{39206C1F-CF1C-4BA2-A9D8-EA53112B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4352925"/>
            <a:ext cx="755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320" name="TextBox 51">
            <a:extLst>
              <a:ext uri="{FF2B5EF4-FFF2-40B4-BE49-F238E27FC236}">
                <a16:creationId xmlns:a16="http://schemas.microsoft.com/office/drawing/2014/main" id="{FC99F8CE-9739-4309-BEFC-E64D762D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13038"/>
            <a:ext cx="755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321" name="TextBox 150">
            <a:extLst>
              <a:ext uri="{FF2B5EF4-FFF2-40B4-BE49-F238E27FC236}">
                <a16:creationId xmlns:a16="http://schemas.microsoft.com/office/drawing/2014/main" id="{87E288B4-596B-4E7D-96DA-C3E6408B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40401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2" name="TextBox 153">
            <a:extLst>
              <a:ext uri="{FF2B5EF4-FFF2-40B4-BE49-F238E27FC236}">
                <a16:creationId xmlns:a16="http://schemas.microsoft.com/office/drawing/2014/main" id="{890AFFC9-71A8-47C1-97BB-1C747C5C7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084638"/>
            <a:ext cx="1060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3" name="TextBox 172">
            <a:extLst>
              <a:ext uri="{FF2B5EF4-FFF2-40B4-BE49-F238E27FC236}">
                <a16:creationId xmlns:a16="http://schemas.microsoft.com/office/drawing/2014/main" id="{8542BC12-6538-4292-AD0E-47FD9BBE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944938"/>
            <a:ext cx="1065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4" name="TextBox 150">
            <a:extLst>
              <a:ext uri="{FF2B5EF4-FFF2-40B4-BE49-F238E27FC236}">
                <a16:creationId xmlns:a16="http://schemas.microsoft.com/office/drawing/2014/main" id="{6274F22B-8E93-4AE0-BBAB-7F418A0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38877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5" name="TextBox 150">
            <a:extLst>
              <a:ext uri="{FF2B5EF4-FFF2-40B4-BE49-F238E27FC236}">
                <a16:creationId xmlns:a16="http://schemas.microsoft.com/office/drawing/2014/main" id="{ADD0281E-2F9A-49EE-AD4B-646E3997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39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6" name="TextBox 150">
            <a:extLst>
              <a:ext uri="{FF2B5EF4-FFF2-40B4-BE49-F238E27FC236}">
                <a16:creationId xmlns:a16="http://schemas.microsoft.com/office/drawing/2014/main" id="{858B7F56-03A8-42D7-BA1F-BD60170C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39639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7" name="TextBox 150">
            <a:extLst>
              <a:ext uri="{FF2B5EF4-FFF2-40B4-BE49-F238E27FC236}">
                <a16:creationId xmlns:a16="http://schemas.microsoft.com/office/drawing/2014/main" id="{1A069497-3097-4FFD-82DC-DA368EDE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4040188"/>
            <a:ext cx="1065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8" name="TextBox 150">
            <a:extLst>
              <a:ext uri="{FF2B5EF4-FFF2-40B4-BE49-F238E27FC236}">
                <a16:creationId xmlns:a16="http://schemas.microsoft.com/office/drawing/2014/main" id="{0C33EE2E-D0D5-45C3-AE5E-27D0F058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3879850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9" name="Oval 60">
            <a:extLst>
              <a:ext uri="{FF2B5EF4-FFF2-40B4-BE49-F238E27FC236}">
                <a16:creationId xmlns:a16="http://schemas.microsoft.com/office/drawing/2014/main" id="{CB405792-9965-4F61-B992-0BCC405F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3944938"/>
            <a:ext cx="1790700" cy="4032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30" name="Oval 61">
            <a:extLst>
              <a:ext uri="{FF2B5EF4-FFF2-40B4-BE49-F238E27FC236}">
                <a16:creationId xmlns:a16="http://schemas.microsoft.com/office/drawing/2014/main" id="{3C0ED05A-C061-4CC2-882D-4AE59EB7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3475038"/>
            <a:ext cx="1790700" cy="4032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31" name="TextBox 153">
            <a:extLst>
              <a:ext uri="{FF2B5EF4-FFF2-40B4-BE49-F238E27FC236}">
                <a16:creationId xmlns:a16="http://schemas.microsoft.com/office/drawing/2014/main" id="{FDA262AE-C309-4737-A416-E5032C10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4008438"/>
            <a:ext cx="363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2" name="TextBox 153">
            <a:extLst>
              <a:ext uri="{FF2B5EF4-FFF2-40B4-BE49-F238E27FC236}">
                <a16:creationId xmlns:a16="http://schemas.microsoft.com/office/drawing/2014/main" id="{2C2AAD34-5AB5-475B-BCF8-A00B8F49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411638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3" name="TextBox 153">
            <a:extLst>
              <a:ext uri="{FF2B5EF4-FFF2-40B4-BE49-F238E27FC236}">
                <a16:creationId xmlns:a16="http://schemas.microsoft.com/office/drawing/2014/main" id="{3D1D26AD-1B9A-4B51-BD98-0F3EDDAF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4" name="TextBox 153">
            <a:extLst>
              <a:ext uri="{FF2B5EF4-FFF2-40B4-BE49-F238E27FC236}">
                <a16:creationId xmlns:a16="http://schemas.microsoft.com/office/drawing/2014/main" id="{7E3A429A-3FFD-4BF4-BD04-4792193F3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5" name="TextBox 184">
            <a:extLst>
              <a:ext uri="{FF2B5EF4-FFF2-40B4-BE49-F238E27FC236}">
                <a16:creationId xmlns:a16="http://schemas.microsoft.com/office/drawing/2014/main" id="{65792520-AE3B-4F29-8D7F-6E51F52A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581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6" name="TextBox 184">
            <a:extLst>
              <a:ext uri="{FF2B5EF4-FFF2-40B4-BE49-F238E27FC236}">
                <a16:creationId xmlns:a16="http://schemas.microsoft.com/office/drawing/2014/main" id="{04AF0134-B4CB-459F-A9D4-BD5E8E1F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475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7" name="TextBox 184">
            <a:extLst>
              <a:ext uri="{FF2B5EF4-FFF2-40B4-BE49-F238E27FC236}">
                <a16:creationId xmlns:a16="http://schemas.microsoft.com/office/drawing/2014/main" id="{A30167AD-70E4-4E44-91CE-B190E7B0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36576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8" name="TextBox 184">
            <a:extLst>
              <a:ext uri="{FF2B5EF4-FFF2-40B4-BE49-F238E27FC236}">
                <a16:creationId xmlns:a16="http://schemas.microsoft.com/office/drawing/2014/main" id="{6B1D3DA7-947A-4E19-928A-A556F857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3429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9" name="TextBox 184">
            <a:extLst>
              <a:ext uri="{FF2B5EF4-FFF2-40B4-BE49-F238E27FC236}">
                <a16:creationId xmlns:a16="http://schemas.microsoft.com/office/drawing/2014/main" id="{CFEF246D-CE97-4976-AE43-34484344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3475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0" name="TextBox 184">
            <a:extLst>
              <a:ext uri="{FF2B5EF4-FFF2-40B4-BE49-F238E27FC236}">
                <a16:creationId xmlns:a16="http://schemas.microsoft.com/office/drawing/2014/main" id="{0D36C73E-7012-402C-9778-086546EB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581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1" name="TextBox 184">
            <a:extLst>
              <a:ext uri="{FF2B5EF4-FFF2-40B4-BE49-F238E27FC236}">
                <a16:creationId xmlns:a16="http://schemas.microsoft.com/office/drawing/2014/main" id="{0DD1F60B-31EF-4AD5-8602-79CE7BB2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3505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2" name="Right Arrow 74">
            <a:extLst>
              <a:ext uri="{FF2B5EF4-FFF2-40B4-BE49-F238E27FC236}">
                <a16:creationId xmlns:a16="http://schemas.microsoft.com/office/drawing/2014/main" id="{294937A8-F2B6-4B9D-B6DB-BC569FF8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51B30415-DAD5-4ACD-8672-3CCB040C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3315" name="Rectangle 12">
            <a:extLst>
              <a:ext uri="{FF2B5EF4-FFF2-40B4-BE49-F238E27FC236}">
                <a16:creationId xmlns:a16="http://schemas.microsoft.com/office/drawing/2014/main" id="{27B0D266-9D4A-41C7-BA89-EA6C8748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1857375"/>
            <a:ext cx="33718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 &amp; Rotating 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B44C3260-4B9B-48E1-8929-DCF297ED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4922838"/>
            <a:ext cx="2590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If we can stretch &amp; rotate this way…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812CAD84-32BE-41AA-9C9F-68703163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cxnSp>
        <p:nvCxnSpPr>
          <p:cNvPr id="13318" name="Straight Connector 14">
            <a:extLst>
              <a:ext uri="{FF2B5EF4-FFF2-40B4-BE49-F238E27FC236}">
                <a16:creationId xmlns:a16="http://schemas.microsoft.com/office/drawing/2014/main" id="{CB56FD66-6E24-4523-A010-C3FE6CCDD2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13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15">
            <a:extLst>
              <a:ext uri="{FF2B5EF4-FFF2-40B4-BE49-F238E27FC236}">
                <a16:creationId xmlns:a16="http://schemas.microsoft.com/office/drawing/2014/main" id="{C4BED6E7-6952-4632-9107-70F94628132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5638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TextBox 150">
            <a:extLst>
              <a:ext uri="{FF2B5EF4-FFF2-40B4-BE49-F238E27FC236}">
                <a16:creationId xmlns:a16="http://schemas.microsoft.com/office/drawing/2014/main" id="{CBF81B4F-4381-41FD-8B02-37AD5A90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1" name="TextBox 153">
            <a:extLst>
              <a:ext uri="{FF2B5EF4-FFF2-40B4-BE49-F238E27FC236}">
                <a16:creationId xmlns:a16="http://schemas.microsoft.com/office/drawing/2014/main" id="{0186A8B5-26C2-477D-AFD9-435B28FE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2" name="TextBox 172">
            <a:extLst>
              <a:ext uri="{FF2B5EF4-FFF2-40B4-BE49-F238E27FC236}">
                <a16:creationId xmlns:a16="http://schemas.microsoft.com/office/drawing/2014/main" id="{6D6FA3EE-7B07-4701-B4E0-2952EF43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3" name="TextBox 150">
            <a:extLst>
              <a:ext uri="{FF2B5EF4-FFF2-40B4-BE49-F238E27FC236}">
                <a16:creationId xmlns:a16="http://schemas.microsoft.com/office/drawing/2014/main" id="{65080A84-0463-4FAF-98B1-82C96DF8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4" name="TextBox 150">
            <a:extLst>
              <a:ext uri="{FF2B5EF4-FFF2-40B4-BE49-F238E27FC236}">
                <a16:creationId xmlns:a16="http://schemas.microsoft.com/office/drawing/2014/main" id="{283BACAD-5163-4A22-811C-8E100928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5" name="TextBox 150">
            <a:extLst>
              <a:ext uri="{FF2B5EF4-FFF2-40B4-BE49-F238E27FC236}">
                <a16:creationId xmlns:a16="http://schemas.microsoft.com/office/drawing/2014/main" id="{3ED5B3DF-8FB1-459A-8E63-D957D7B4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6" name="TextBox 150">
            <a:extLst>
              <a:ext uri="{FF2B5EF4-FFF2-40B4-BE49-F238E27FC236}">
                <a16:creationId xmlns:a16="http://schemas.microsoft.com/office/drawing/2014/main" id="{CB98DB0B-DF86-4D7A-BF75-9B477948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7" name="TextBox 150">
            <a:extLst>
              <a:ext uri="{FF2B5EF4-FFF2-40B4-BE49-F238E27FC236}">
                <a16:creationId xmlns:a16="http://schemas.microsoft.com/office/drawing/2014/main" id="{E32144AC-5902-4A80-98E1-23BEDB90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8" name="TextBox 184">
            <a:extLst>
              <a:ext uri="{FF2B5EF4-FFF2-40B4-BE49-F238E27FC236}">
                <a16:creationId xmlns:a16="http://schemas.microsoft.com/office/drawing/2014/main" id="{94B15C23-F1B1-4D98-9E44-F00913C0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29" name="TextBox 184">
            <a:extLst>
              <a:ext uri="{FF2B5EF4-FFF2-40B4-BE49-F238E27FC236}">
                <a16:creationId xmlns:a16="http://schemas.microsoft.com/office/drawing/2014/main" id="{C61FEC93-41F2-4837-9B54-9088AC56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0" name="TextBox 184">
            <a:extLst>
              <a:ext uri="{FF2B5EF4-FFF2-40B4-BE49-F238E27FC236}">
                <a16:creationId xmlns:a16="http://schemas.microsoft.com/office/drawing/2014/main" id="{8C7EB604-A0BC-4D93-BAB3-EF670964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1" name="TextBox 184">
            <a:extLst>
              <a:ext uri="{FF2B5EF4-FFF2-40B4-BE49-F238E27FC236}">
                <a16:creationId xmlns:a16="http://schemas.microsoft.com/office/drawing/2014/main" id="{C06123DD-2D72-4413-8226-84B7970A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2" name="TextBox 184">
            <a:extLst>
              <a:ext uri="{FF2B5EF4-FFF2-40B4-BE49-F238E27FC236}">
                <a16:creationId xmlns:a16="http://schemas.microsoft.com/office/drawing/2014/main" id="{06D685DF-861A-43E2-93BE-B2FA4559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3" name="TextBox 184">
            <a:extLst>
              <a:ext uri="{FF2B5EF4-FFF2-40B4-BE49-F238E27FC236}">
                <a16:creationId xmlns:a16="http://schemas.microsoft.com/office/drawing/2014/main" id="{502D89CE-D3D6-4E43-B12F-C7A77C58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4" name="TextBox 184">
            <a:extLst>
              <a:ext uri="{FF2B5EF4-FFF2-40B4-BE49-F238E27FC236}">
                <a16:creationId xmlns:a16="http://schemas.microsoft.com/office/drawing/2014/main" id="{A1722D36-BB5A-4F3C-9F1F-6094776A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5" name="TextBox 184">
            <a:extLst>
              <a:ext uri="{FF2B5EF4-FFF2-40B4-BE49-F238E27FC236}">
                <a16:creationId xmlns:a16="http://schemas.microsoft.com/office/drawing/2014/main" id="{BB236246-1DDE-4E7A-B2C0-E085086E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6" name="TextBox 184">
            <a:extLst>
              <a:ext uri="{FF2B5EF4-FFF2-40B4-BE49-F238E27FC236}">
                <a16:creationId xmlns:a16="http://schemas.microsoft.com/office/drawing/2014/main" id="{59CE1DB1-A704-47EA-9FA9-55E925F1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7" name="Oval 34">
            <a:extLst>
              <a:ext uri="{FF2B5EF4-FFF2-40B4-BE49-F238E27FC236}">
                <a16:creationId xmlns:a16="http://schemas.microsoft.com/office/drawing/2014/main" id="{3269D702-033A-4AA3-AAB3-584ACAEB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38" name="Oval 35">
            <a:extLst>
              <a:ext uri="{FF2B5EF4-FFF2-40B4-BE49-F238E27FC236}">
                <a16:creationId xmlns:a16="http://schemas.microsoft.com/office/drawing/2014/main" id="{FDF652FB-F6CE-4776-ABFC-9201E9B9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39" name="TextBox 36">
            <a:extLst>
              <a:ext uri="{FF2B5EF4-FFF2-40B4-BE49-F238E27FC236}">
                <a16:creationId xmlns:a16="http://schemas.microsoft.com/office/drawing/2014/main" id="{04AB6293-11A1-43ED-8EE1-4699D9A8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340" name="TextBox 37">
            <a:extLst>
              <a:ext uri="{FF2B5EF4-FFF2-40B4-BE49-F238E27FC236}">
                <a16:creationId xmlns:a16="http://schemas.microsoft.com/office/drawing/2014/main" id="{CAA671A1-9AA2-45D9-BCE2-18437E9DE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3341" name="Straight Connector 38">
            <a:extLst>
              <a:ext uri="{FF2B5EF4-FFF2-40B4-BE49-F238E27FC236}">
                <a16:creationId xmlns:a16="http://schemas.microsoft.com/office/drawing/2014/main" id="{FE6BC811-2F7C-4508-BF36-76076D2790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39">
            <a:extLst>
              <a:ext uri="{FF2B5EF4-FFF2-40B4-BE49-F238E27FC236}">
                <a16:creationId xmlns:a16="http://schemas.microsoft.com/office/drawing/2014/main" id="{2F5049FD-9C01-4968-86F9-17969F5B9E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Box 40">
            <a:extLst>
              <a:ext uri="{FF2B5EF4-FFF2-40B4-BE49-F238E27FC236}">
                <a16:creationId xmlns:a16="http://schemas.microsoft.com/office/drawing/2014/main" id="{C6CF7BC9-7986-4CB7-A37A-432AE903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4352925"/>
            <a:ext cx="19129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12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344" name="TextBox 41">
            <a:extLst>
              <a:ext uri="{FF2B5EF4-FFF2-40B4-BE49-F238E27FC236}">
                <a16:creationId xmlns:a16="http://schemas.microsoft.com/office/drawing/2014/main" id="{15EB5D41-179F-4A0A-91BA-FABEECD8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13038"/>
            <a:ext cx="1912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22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grpSp>
        <p:nvGrpSpPr>
          <p:cNvPr id="13345" name="Group 3">
            <a:extLst>
              <a:ext uri="{FF2B5EF4-FFF2-40B4-BE49-F238E27FC236}">
                <a16:creationId xmlns:a16="http://schemas.microsoft.com/office/drawing/2014/main" id="{A1E95787-7B3B-4E0A-9306-94F77A89CE71}"/>
              </a:ext>
            </a:extLst>
          </p:cNvPr>
          <p:cNvGrpSpPr>
            <a:grpSpLocks/>
          </p:cNvGrpSpPr>
          <p:nvPr/>
        </p:nvGrpSpPr>
        <p:grpSpPr bwMode="auto">
          <a:xfrm rot="-1464949">
            <a:off x="5005388" y="3413125"/>
            <a:ext cx="2381250" cy="585788"/>
            <a:chOff x="5097463" y="3879850"/>
            <a:chExt cx="2381249" cy="585787"/>
          </a:xfrm>
        </p:grpSpPr>
        <p:sp>
          <p:nvSpPr>
            <p:cNvPr id="13359" name="TextBox 150">
              <a:extLst>
                <a:ext uri="{FF2B5EF4-FFF2-40B4-BE49-F238E27FC236}">
                  <a16:creationId xmlns:a16="http://schemas.microsoft.com/office/drawing/2014/main" id="{A0E1BC74-78F6-4925-9FD8-A131B08CC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365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0" name="TextBox 153">
              <a:extLst>
                <a:ext uri="{FF2B5EF4-FFF2-40B4-BE49-F238E27FC236}">
                  <a16:creationId xmlns:a16="http://schemas.microsoft.com/office/drawing/2014/main" id="{F079EC1A-EE4A-4124-BAE0-0EF64C23A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796" y="4084637"/>
              <a:ext cx="106031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1" name="TextBox 172">
              <a:extLst>
                <a:ext uri="{FF2B5EF4-FFF2-40B4-BE49-F238E27FC236}">
                  <a16:creationId xmlns:a16="http://schemas.microsoft.com/office/drawing/2014/main" id="{1CEF06E9-3967-4BD5-AD8D-FAC14606B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611" y="3944938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2" name="TextBox 150">
              <a:extLst>
                <a:ext uri="{FF2B5EF4-FFF2-40B4-BE49-F238E27FC236}">
                  <a16:creationId xmlns:a16="http://schemas.microsoft.com/office/drawing/2014/main" id="{8BAFBE75-F33B-4FD6-A1DD-B377DF389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165" y="38877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3" name="TextBox 150">
              <a:extLst>
                <a:ext uri="{FF2B5EF4-FFF2-40B4-BE49-F238E27FC236}">
                  <a16:creationId xmlns:a16="http://schemas.microsoft.com/office/drawing/2014/main" id="{62E8D2EA-1E15-4269-984B-5D5B301BE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7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4" name="TextBox 150">
              <a:extLst>
                <a:ext uri="{FF2B5EF4-FFF2-40B4-BE49-F238E27FC236}">
                  <a16:creationId xmlns:a16="http://schemas.microsoft.com/office/drawing/2014/main" id="{0E350455-83D3-4C41-A135-DD499EA3E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5" name="TextBox 150">
              <a:extLst>
                <a:ext uri="{FF2B5EF4-FFF2-40B4-BE49-F238E27FC236}">
                  <a16:creationId xmlns:a16="http://schemas.microsoft.com/office/drawing/2014/main" id="{326319C7-D146-4B46-A9E7-49B46DC6F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912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6" name="TextBox 150">
              <a:extLst>
                <a:ext uri="{FF2B5EF4-FFF2-40B4-BE49-F238E27FC236}">
                  <a16:creationId xmlns:a16="http://schemas.microsoft.com/office/drawing/2014/main" id="{DB693EE7-DE18-429A-B8BA-325EFB5AE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765" y="3879850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7" name="Oval 50">
              <a:extLst>
                <a:ext uri="{FF2B5EF4-FFF2-40B4-BE49-F238E27FC236}">
                  <a16:creationId xmlns:a16="http://schemas.microsoft.com/office/drawing/2014/main" id="{67A3B3A9-2343-4976-88A1-4817444F0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463" y="3944939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3368" name="TextBox 153">
              <a:extLst>
                <a:ext uri="{FF2B5EF4-FFF2-40B4-BE49-F238E27FC236}">
                  <a16:creationId xmlns:a16="http://schemas.microsoft.com/office/drawing/2014/main" id="{281B8393-70CC-4CAE-9B23-B8B4827D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12" y="400843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9" name="TextBox 153">
              <a:extLst>
                <a:ext uri="{FF2B5EF4-FFF2-40B4-BE49-F238E27FC236}">
                  <a16:creationId xmlns:a16="http://schemas.microsoft.com/office/drawing/2014/main" id="{9F264FD7-38FF-4EC1-B500-8DDB21C48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175" y="411638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</p:grpSp>
      <p:sp>
        <p:nvSpPr>
          <p:cNvPr id="13346" name="TextBox 153">
            <a:extLst>
              <a:ext uri="{FF2B5EF4-FFF2-40B4-BE49-F238E27FC236}">
                <a16:creationId xmlns:a16="http://schemas.microsoft.com/office/drawing/2014/main" id="{B372D9A0-C2F9-4C51-AE02-F6310A2AF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47" name="TextBox 153">
            <a:extLst>
              <a:ext uri="{FF2B5EF4-FFF2-40B4-BE49-F238E27FC236}">
                <a16:creationId xmlns:a16="http://schemas.microsoft.com/office/drawing/2014/main" id="{32E2DF8A-0422-4F39-9E8F-78587C4E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grpSp>
        <p:nvGrpSpPr>
          <p:cNvPr id="13348" name="Group 1">
            <a:extLst>
              <a:ext uri="{FF2B5EF4-FFF2-40B4-BE49-F238E27FC236}">
                <a16:creationId xmlns:a16="http://schemas.microsoft.com/office/drawing/2014/main" id="{8B961A0C-3070-4300-863F-B1FD703CD3F9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6794500" y="3028950"/>
            <a:ext cx="1790700" cy="609600"/>
            <a:chOff x="7021512" y="3398837"/>
            <a:chExt cx="1790700" cy="609600"/>
          </a:xfrm>
        </p:grpSpPr>
        <p:sp>
          <p:nvSpPr>
            <p:cNvPr id="13350" name="TextBox 184">
              <a:extLst>
                <a:ext uri="{FF2B5EF4-FFF2-40B4-BE49-F238E27FC236}">
                  <a16:creationId xmlns:a16="http://schemas.microsoft.com/office/drawing/2014/main" id="{599E06AC-DD75-44C0-BBCA-6B64EE10C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1" name="Oval 51">
              <a:extLst>
                <a:ext uri="{FF2B5EF4-FFF2-40B4-BE49-F238E27FC236}">
                  <a16:creationId xmlns:a16="http://schemas.microsoft.com/office/drawing/2014/main" id="{15DB9C8B-E83C-4F7A-93D3-3180181A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3352" name="TextBox 184">
              <a:extLst>
                <a:ext uri="{FF2B5EF4-FFF2-40B4-BE49-F238E27FC236}">
                  <a16:creationId xmlns:a16="http://schemas.microsoft.com/office/drawing/2014/main" id="{41283C28-949A-4B64-A446-FE2A27FC9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3" name="TextBox 184">
              <a:extLst>
                <a:ext uri="{FF2B5EF4-FFF2-40B4-BE49-F238E27FC236}">
                  <a16:creationId xmlns:a16="http://schemas.microsoft.com/office/drawing/2014/main" id="{7B18D8F6-44F9-4879-AE67-FEAC2545F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4" name="TextBox 184">
              <a:extLst>
                <a:ext uri="{FF2B5EF4-FFF2-40B4-BE49-F238E27FC236}">
                  <a16:creationId xmlns:a16="http://schemas.microsoft.com/office/drawing/2014/main" id="{6A9206CE-D74A-41AE-9451-E8103391C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5" name="TextBox 184">
              <a:extLst>
                <a:ext uri="{FF2B5EF4-FFF2-40B4-BE49-F238E27FC236}">
                  <a16:creationId xmlns:a16="http://schemas.microsoft.com/office/drawing/2014/main" id="{1A0C580D-17FB-4534-82DA-DFBC4FD3A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6" name="TextBox 184">
              <a:extLst>
                <a:ext uri="{FF2B5EF4-FFF2-40B4-BE49-F238E27FC236}">
                  <a16:creationId xmlns:a16="http://schemas.microsoft.com/office/drawing/2014/main" id="{2A3C2019-D9D2-4625-9B0E-0789482C5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7" name="TextBox 184">
              <a:extLst>
                <a:ext uri="{FF2B5EF4-FFF2-40B4-BE49-F238E27FC236}">
                  <a16:creationId xmlns:a16="http://schemas.microsoft.com/office/drawing/2014/main" id="{523978EB-21DD-471D-874B-266B97A5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8" name="TextBox 184">
              <a:extLst>
                <a:ext uri="{FF2B5EF4-FFF2-40B4-BE49-F238E27FC236}">
                  <a16:creationId xmlns:a16="http://schemas.microsoft.com/office/drawing/2014/main" id="{F6D359C0-E448-4656-8895-94836E91F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sp>
        <p:nvSpPr>
          <p:cNvPr id="13349" name="Right Arrow 63">
            <a:extLst>
              <a:ext uri="{FF2B5EF4-FFF2-40B4-BE49-F238E27FC236}">
                <a16:creationId xmlns:a16="http://schemas.microsoft.com/office/drawing/2014/main" id="{DE7EBA18-A539-475A-9456-58D25BD5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1877</Words>
  <Application>Microsoft Office PowerPoint</Application>
  <PresentationFormat>Custom</PresentationFormat>
  <Paragraphs>354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DejaVu Sans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GigAssembler</dc:title>
  <dc:creator>Taejoon Kwon</dc:creator>
  <cp:lastModifiedBy>Marcotte</cp:lastModifiedBy>
  <cp:revision>158</cp:revision>
  <cp:lastPrinted>2021-04-15T15:27:25Z</cp:lastPrinted>
  <dcterms:created xsi:type="dcterms:W3CDTF">2011-03-08T14:45:39Z</dcterms:created>
  <dcterms:modified xsi:type="dcterms:W3CDTF">2021-04-15T15:57:03Z</dcterms:modified>
</cp:coreProperties>
</file>