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7" r:id="rId2"/>
    <p:sldId id="288" r:id="rId3"/>
    <p:sldId id="308" r:id="rId4"/>
    <p:sldId id="289" r:id="rId5"/>
    <p:sldId id="290" r:id="rId6"/>
    <p:sldId id="306" r:id="rId7"/>
    <p:sldId id="305" r:id="rId8"/>
    <p:sldId id="307" r:id="rId9"/>
    <p:sldId id="257" r:id="rId10"/>
    <p:sldId id="258" r:id="rId11"/>
    <p:sldId id="26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93" r:id="rId22"/>
    <p:sldId id="270" r:id="rId23"/>
    <p:sldId id="309" r:id="rId24"/>
    <p:sldId id="268" r:id="rId25"/>
    <p:sldId id="271" r:id="rId26"/>
    <p:sldId id="272" r:id="rId27"/>
    <p:sldId id="280" r:id="rId28"/>
    <p:sldId id="278" r:id="rId29"/>
    <p:sldId id="277" r:id="rId30"/>
    <p:sldId id="276" r:id="rId31"/>
    <p:sldId id="274" r:id="rId32"/>
    <p:sldId id="275" r:id="rId33"/>
    <p:sldId id="281" r:id="rId34"/>
    <p:sldId id="279" r:id="rId35"/>
    <p:sldId id="283" r:id="rId36"/>
    <p:sldId id="282" r:id="rId37"/>
    <p:sldId id="284" r:id="rId38"/>
    <p:sldId id="285" r:id="rId39"/>
    <p:sldId id="296" r:id="rId40"/>
    <p:sldId id="304" r:id="rId41"/>
    <p:sldId id="302" r:id="rId42"/>
    <p:sldId id="297" r:id="rId43"/>
    <p:sldId id="301" r:id="rId44"/>
    <p:sldId id="300" r:id="rId45"/>
    <p:sldId id="294" r:id="rId46"/>
    <p:sldId id="295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547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2" tIns="47736" rIns="95472" bIns="477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5472" tIns="47736" rIns="95472" bIns="477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5472" tIns="47736" rIns="95472" bIns="47736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Horse-racing</a:t>
            </a:r>
            <a:r>
              <a:rPr lang="en-US" baseline="0" dirty="0"/>
              <a:t> (3:1 odds)</a:t>
            </a:r>
          </a:p>
          <a:p>
            <a:r>
              <a:rPr lang="en-US" baseline="0" dirty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Can’t test all alignments! </a:t>
            </a:r>
            <a:r>
              <a:rPr lang="en-US" sz="1300" dirty="0"/>
              <a:t>For two 100 amino acid proteins =&gt; 10</a:t>
            </a:r>
            <a:r>
              <a:rPr lang="en-US" sz="1300" baseline="30000" dirty="0"/>
              <a:t>59</a:t>
            </a:r>
            <a:r>
              <a:rPr lang="en-US" sz="1300" dirty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with A gives a score of 5  (remember, the score equals </a:t>
            </a:r>
            <a:r>
              <a:rPr lang="en-US" sz="1300" i="1" dirty="0"/>
              <a:t>F</a:t>
            </a:r>
            <a:r>
              <a:rPr lang="en-US" sz="1300" dirty="0"/>
              <a:t>(</a:t>
            </a:r>
            <a:r>
              <a:rPr lang="en-US" sz="1300" i="1" dirty="0"/>
              <a:t>i</a:t>
            </a:r>
            <a:r>
              <a:rPr lang="en-US" sz="1300" dirty="0"/>
              <a:t>-1,</a:t>
            </a:r>
            <a:r>
              <a:rPr lang="en-US" sz="1300" i="1" dirty="0"/>
              <a:t>j</a:t>
            </a:r>
            <a:r>
              <a:rPr lang="en-US" sz="1300" dirty="0"/>
              <a:t>-1) + </a:t>
            </a:r>
            <a:r>
              <a:rPr lang="en-US" sz="1300" i="1" dirty="0"/>
              <a:t>s</a:t>
            </a:r>
            <a:r>
              <a:rPr lang="en-US" sz="1300" dirty="0"/>
              <a:t>(</a:t>
            </a:r>
            <a:r>
              <a:rPr lang="en-US" sz="1300" i="1" dirty="0" err="1"/>
              <a:t>x</a:t>
            </a:r>
            <a:r>
              <a:rPr lang="en-US" sz="1300" i="1" baseline="-25000" dirty="0" err="1"/>
              <a:t>i</a:t>
            </a:r>
            <a:r>
              <a:rPr lang="en-US" sz="1300" i="1" dirty="0" err="1"/>
              <a:t>,y</a:t>
            </a:r>
            <a:r>
              <a:rPr lang="en-US" sz="1300" i="1" baseline="-25000" dirty="0" err="1"/>
              <a:t>j</a:t>
            </a:r>
            <a:r>
              <a:rPr lang="en-US" sz="1300" dirty="0"/>
              <a:t>), which is 0+5=5 in this case).  </a:t>
            </a:r>
          </a:p>
          <a:p>
            <a:r>
              <a:rPr lang="en-US" sz="1300" dirty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A vertical arrow means to add a gap in </a:t>
            </a:r>
            <a:r>
              <a:rPr lang="en-US" sz="1300" i="1" dirty="0"/>
              <a:t>x</a:t>
            </a:r>
            <a:r>
              <a:rPr lang="en-US" sz="1300" dirty="0"/>
              <a:t> (the sequence on the top) and a symbol in </a:t>
            </a:r>
            <a:r>
              <a:rPr lang="en-US" sz="1300" i="1" dirty="0"/>
              <a:t>y</a:t>
            </a:r>
            <a:r>
              <a:rPr lang="en-US" sz="1300" dirty="0"/>
              <a:t> (the sequence on the left side), a horizontal move is a gap in </a:t>
            </a:r>
            <a:r>
              <a:rPr lang="en-US" sz="1300" i="1" dirty="0"/>
              <a:t>y</a:t>
            </a:r>
            <a:r>
              <a:rPr lang="en-US" sz="1300" dirty="0"/>
              <a:t> and a symbol in </a:t>
            </a:r>
            <a:r>
              <a:rPr lang="en-US" sz="1300" i="1" dirty="0"/>
              <a:t>x</a:t>
            </a:r>
            <a:r>
              <a:rPr lang="en-US" sz="1300" dirty="0"/>
              <a:t>, and a diagonal move is a symbol from </a:t>
            </a:r>
            <a:r>
              <a:rPr lang="en-US" sz="1300" i="1" dirty="0"/>
              <a:t>x</a:t>
            </a:r>
            <a:r>
              <a:rPr lang="en-US" sz="1300" dirty="0"/>
              <a:t> aligned to one of </a:t>
            </a:r>
            <a:r>
              <a:rPr lang="en-US" sz="1300" i="1" dirty="0"/>
              <a:t>y</a:t>
            </a:r>
            <a:r>
              <a:rPr lang="en-US" sz="13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 statistically significant sequence or structural similarity can be used to infer homology (common ancestry).</a:t>
            </a: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Myoglobin          &amp;          Hemoglobin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http://en.wikipedia.org/wiki/File:Myoglobin.png &amp;  File:1GZX_Haemoglobin.png</a:t>
            </a:r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treat mutations as independent events. </a:t>
            </a:r>
          </a:p>
          <a:p>
            <a:endParaRPr lang="en-US" sz="2400" dirty="0"/>
          </a:p>
          <a:p>
            <a:r>
              <a:rPr lang="en-US" sz="2400" dirty="0"/>
              <a:t>This allows us to create an </a:t>
            </a:r>
            <a:r>
              <a:rPr lang="en-US" sz="2400" b="1" i="1" dirty="0"/>
              <a:t>additive scoring scheme.</a:t>
            </a:r>
          </a:p>
          <a:p>
            <a:r>
              <a:rPr lang="en-US" sz="2400" dirty="0"/>
              <a:t>The score for a sequence alignment will be the sum of the scores for aligning each of the individual positions in two sequences.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kind of mutations should we expect?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consider two models:</a:t>
            </a:r>
          </a:p>
          <a:p>
            <a:endParaRPr lang="en-US" sz="2400" dirty="0"/>
          </a:p>
          <a:p>
            <a:r>
              <a:rPr lang="en-US" sz="2400" dirty="0"/>
              <a:t>First, a </a:t>
            </a:r>
            <a:r>
              <a:rPr lang="en-US" sz="2400" b="1" u="sng" dirty="0"/>
              <a:t>random</a:t>
            </a:r>
            <a:r>
              <a:rPr lang="en-US" sz="2400" dirty="0"/>
              <a:t> model, where amino acids in the sequences occur independently at some given frequencies.</a:t>
            </a:r>
          </a:p>
          <a:p>
            <a:endParaRPr lang="en-US" sz="2400" dirty="0"/>
          </a:p>
          <a:p>
            <a:r>
              <a:rPr lang="en-US" sz="2400" dirty="0"/>
              <a:t>The probability of observing an alignment between </a:t>
            </a:r>
            <a:r>
              <a:rPr lang="en-US" sz="2400" i="1" dirty="0"/>
              <a:t>x</a:t>
            </a:r>
            <a:r>
              <a:rPr lang="en-US" sz="2400" dirty="0"/>
              <a:t> and </a:t>
            </a:r>
            <a:r>
              <a:rPr lang="en-US" sz="2400" i="1" dirty="0"/>
              <a:t>y</a:t>
            </a:r>
            <a:r>
              <a:rPr lang="en-US" sz="2400" dirty="0"/>
              <a:t> is just the product of the frequencies (q) with which we find each amino acid.</a:t>
            </a:r>
          </a:p>
          <a:p>
            <a:endParaRPr lang="en-US" sz="2400" dirty="0"/>
          </a:p>
          <a:p>
            <a:r>
              <a:rPr lang="en-US" sz="2400" dirty="0"/>
              <a:t>We can write this as: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Second, a </a:t>
            </a:r>
            <a:r>
              <a:rPr lang="en-US" sz="2400" b="1" u="sng" dirty="0"/>
              <a:t>match</a:t>
            </a:r>
            <a:r>
              <a:rPr lang="en-US" sz="2400" dirty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/>
              <a:t>p</a:t>
            </a:r>
            <a:r>
              <a:rPr lang="en-US" sz="2400" i="1" baseline="-25000" dirty="0" err="1"/>
              <a:t>ab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So, under this model, the probability of the alignment is the product of the probabilities of seeing the individual amino acids aligned.</a:t>
            </a:r>
          </a:p>
          <a:p>
            <a:endParaRPr lang="en-US" sz="2400" dirty="0"/>
          </a:p>
          <a:p>
            <a:r>
              <a:rPr lang="en-US" sz="2400" dirty="0"/>
              <a:t>We can write that as: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this mean?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capital pi mean again?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Such a ratio of probabilities under 2 different models is called an </a:t>
            </a:r>
            <a:r>
              <a:rPr lang="en-US" sz="2400" b="1" i="1" dirty="0"/>
              <a:t>odds ratio</a:t>
            </a:r>
            <a:r>
              <a:rPr lang="en-US" sz="24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did these mean again?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odds ratios used?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Basically: 	if the ratio &gt; 1, model </a:t>
            </a:r>
            <a:r>
              <a:rPr lang="en-US" sz="2400" i="1" dirty="0"/>
              <a:t>M</a:t>
            </a:r>
            <a:r>
              <a:rPr lang="en-US" sz="2400" dirty="0"/>
              <a:t> is more probable </a:t>
            </a:r>
          </a:p>
          <a:p>
            <a:r>
              <a:rPr lang="en-US" sz="2400" dirty="0"/>
              <a:t>		if &lt; 1, model </a:t>
            </a:r>
            <a:r>
              <a:rPr lang="en-US" sz="2400" i="1" dirty="0"/>
              <a:t>R</a:t>
            </a:r>
            <a:r>
              <a:rPr lang="en-US" sz="2400" dirty="0"/>
              <a:t> is more probable.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just the score for aligning one amino acid with another amino acid: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Almost done with step 1…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about </a:t>
            </a:r>
            <a:r>
              <a:rPr lang="en-US" sz="2400" dirty="0" err="1">
                <a:solidFill>
                  <a:srgbClr val="FF0000"/>
                </a:solidFill>
              </a:rPr>
              <a:t>aspartate</a:t>
            </a:r>
            <a:r>
              <a:rPr lang="en-US" sz="2400" dirty="0">
                <a:solidFill>
                  <a:srgbClr val="FF0000"/>
                </a:solidFill>
              </a:rPr>
              <a:t> with phenylalanine (F)?  Why?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to discover a gene’s function. We can often gain insight about a protein from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Times New Roman" pitchFamily="18" charset="0"/>
                <a:cs typeface="Calibri" pitchFamily="34" charset="0"/>
              </a:rPr>
              <a:t>For example, my lab discovered that </a:t>
            </a:r>
            <a:r>
              <a:rPr lang="en-US" sz="2400" dirty="0" err="1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the neurons in your brain reuses the same biochemical mechanism that phage use to make capsids.  The key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4512"/>
            <a:ext cx="7573884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1434" y="6400800"/>
            <a:ext cx="14125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Li, Park, </a:t>
            </a:r>
            <a:r>
              <a:rPr lang="en-US" sz="1200" dirty="0" err="1"/>
              <a:t>Marcotte</a:t>
            </a:r>
            <a:endParaRPr lang="en-US" sz="1200" dirty="0"/>
          </a:p>
          <a:p>
            <a:r>
              <a:rPr lang="en-US" sz="1200" i="1" dirty="0" err="1"/>
              <a:t>PLoS</a:t>
            </a:r>
            <a:r>
              <a:rPr lang="en-US" sz="1200" i="1" dirty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425434"/>
            <a:ext cx="228600" cy="2227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191000"/>
            <a:ext cx="3124200" cy="46886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62" y="4659868"/>
            <a:ext cx="1130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Homologs</a:t>
            </a:r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We also need to penalize </a:t>
            </a:r>
            <a:r>
              <a:rPr lang="en-US" sz="2400" b="1" u="sng" dirty="0">
                <a:cs typeface="Arial" pitchFamily="34" charset="0"/>
              </a:rPr>
              <a:t>gaps</a:t>
            </a:r>
            <a:r>
              <a:rPr lang="en-US" sz="2400" dirty="0">
                <a:cs typeface="Arial" pitchFamily="34" charset="0"/>
              </a:rPr>
              <a:t>.  For now, let’s just use a constant penalty </a:t>
            </a:r>
            <a:r>
              <a:rPr lang="en-US" sz="2400" b="1" i="1" dirty="0">
                <a:cs typeface="Arial" pitchFamily="34" charset="0"/>
              </a:rPr>
              <a:t>d</a:t>
            </a:r>
            <a:r>
              <a:rPr lang="en-US" sz="2400" dirty="0">
                <a:cs typeface="Arial" pitchFamily="34" charset="0"/>
              </a:rPr>
              <a:t> for each amino acid gap in an alignment, </a:t>
            </a:r>
            <a:r>
              <a:rPr lang="en-US" sz="2400" i="1" dirty="0" err="1">
                <a:cs typeface="Arial" pitchFamily="34" charset="0"/>
              </a:rPr>
              <a:t>i</a:t>
            </a:r>
            <a:r>
              <a:rPr lang="en-US" sz="2400" i="1" dirty="0">
                <a:cs typeface="Arial" pitchFamily="34" charset="0"/>
              </a:rPr>
              <a:t>. e</a:t>
            </a:r>
            <a:r>
              <a:rPr lang="en-US" sz="2400" dirty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Margaret </a:t>
            </a:r>
            <a:r>
              <a:rPr lang="en-US" dirty="0" err="1"/>
              <a:t>Dayhoff</a:t>
            </a:r>
            <a:r>
              <a:rPr lang="en-US" dirty="0"/>
              <a:t> (1925-1983)</a:t>
            </a:r>
          </a:p>
          <a:p>
            <a:pPr algn="ctr"/>
            <a:r>
              <a:rPr lang="en-US" dirty="0"/>
              <a:t>Developed point accepted mutation matrices</a:t>
            </a:r>
          </a:p>
          <a:p>
            <a:pPr algn="ctr"/>
            <a:r>
              <a:rPr lang="en-US" dirty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Steve and </a:t>
            </a:r>
            <a:r>
              <a:rPr lang="en-US" dirty="0" err="1"/>
              <a:t>Jorja</a:t>
            </a:r>
            <a:r>
              <a:rPr lang="en-US" dirty="0"/>
              <a:t> </a:t>
            </a:r>
            <a:r>
              <a:rPr lang="en-US" dirty="0" err="1"/>
              <a:t>Henikoff</a:t>
            </a:r>
            <a:endParaRPr lang="en-US" dirty="0"/>
          </a:p>
          <a:p>
            <a:pPr algn="ctr"/>
            <a:r>
              <a:rPr lang="en-US" dirty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evolutionary times</a:t>
            </a:r>
          </a:p>
          <a:p>
            <a:r>
              <a:rPr lang="en-US" dirty="0"/>
              <a:t>PAM-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n</a:t>
            </a:r>
            <a:r>
              <a:rPr lang="en-US" dirty="0"/>
              <a:t> substitutions per 100 residues</a:t>
            </a:r>
          </a:p>
          <a:p>
            <a:r>
              <a:rPr lang="en-US" dirty="0"/>
              <a:t>   e.g. matrices from PAM1 to PAM250</a:t>
            </a:r>
          </a:p>
          <a:p>
            <a:r>
              <a:rPr lang="en-US" dirty="0"/>
              <a:t>measure PAM1,</a:t>
            </a:r>
          </a:p>
          <a:p>
            <a:r>
              <a:rPr lang="en-US" dirty="0"/>
              <a:t>   calculate higher PAMs from that</a:t>
            </a:r>
          </a:p>
          <a:p>
            <a:endParaRPr lang="en-US" u="sng" dirty="0"/>
          </a:p>
          <a:p>
            <a:r>
              <a:rPr lang="en-US" u="sng" dirty="0"/>
              <a:t>Explicit model of evolution</a:t>
            </a:r>
          </a:p>
          <a:p>
            <a:r>
              <a:rPr lang="en-US" dirty="0"/>
              <a:t> 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Calibrated for different % identity sequences</a:t>
            </a:r>
          </a:p>
          <a:p>
            <a:r>
              <a:rPr lang="en-US" dirty="0"/>
              <a:t>BLOSUM-</a:t>
            </a:r>
            <a:r>
              <a:rPr lang="en-US" i="1" dirty="0"/>
              <a:t>n</a:t>
            </a:r>
            <a:r>
              <a:rPr lang="en-US" dirty="0"/>
              <a:t> = for sequences of about </a:t>
            </a:r>
            <a:r>
              <a:rPr lang="en-US" i="1" dirty="0"/>
              <a:t>n</a:t>
            </a:r>
            <a:r>
              <a:rPr lang="en-US" dirty="0"/>
              <a:t> % identity</a:t>
            </a:r>
          </a:p>
          <a:p>
            <a:r>
              <a:rPr lang="en-US" dirty="0"/>
              <a:t>averages substitution probabilities over</a:t>
            </a:r>
          </a:p>
          <a:p>
            <a:r>
              <a:rPr lang="en-US" dirty="0"/>
              <a:t>   sequence clusters, gives better estimates</a:t>
            </a:r>
          </a:p>
          <a:p>
            <a:r>
              <a:rPr lang="en-US" dirty="0"/>
              <a:t>   for highly divergent cases</a:t>
            </a:r>
          </a:p>
          <a:p>
            <a:endParaRPr lang="en-US" u="sng" dirty="0"/>
          </a:p>
          <a:p>
            <a:r>
              <a:rPr lang="en-US" u="sng" dirty="0"/>
              <a:t>Implicit model of evolution</a:t>
            </a:r>
          </a:p>
          <a:p>
            <a:r>
              <a:rPr lang="en-US" dirty="0"/>
              <a:t>   (calculated from blocks of aligned sequences)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     PAM 		vs. 		   BLOSUM</a:t>
            </a:r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4BCBD-D426-4E2C-9F79-76029C586017}"/>
                  </a:ext>
                </a:extLst>
              </p:cNvPr>
              <p:cNvSpPr txBox="1"/>
              <p:nvPr/>
            </p:nvSpPr>
            <p:spPr>
              <a:xfrm>
                <a:off x="914400" y="1066800"/>
                <a:ext cx="7848600" cy="3449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itchFamily="18" charset="0"/>
                    <a:cs typeface="Calibri" pitchFamily="34" charset="0"/>
                  </a:rPr>
                  <a:t>A sense of scale:</a:t>
                </a:r>
              </a:p>
              <a:p>
                <a:endParaRPr lang="en-US" sz="2800" b="1" dirty="0">
                  <a:ea typeface="Times New Roman" pitchFamily="18" charset="0"/>
                  <a:cs typeface="Calibri" pitchFamily="34" charset="0"/>
                </a:endParaRPr>
              </a:p>
              <a:p>
                <a:r>
                  <a:rPr kumimoji="0" lang="en-US" sz="2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itchFamily="18" charset="0"/>
                    <a:cs typeface="Calibri" pitchFamily="34" charset="0"/>
                  </a:rPr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8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𝟐</m:t>
                              </m:r>
                              <m: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𝒏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8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𝒏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≈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itchFamily="34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/>
                  <a:t> possible global alignments between two sequences of length n if we use gaps</a:t>
                </a:r>
              </a:p>
              <a:p>
                <a:endParaRPr lang="en-US" sz="2800" b="1" dirty="0"/>
              </a:p>
              <a:p>
                <a:r>
                  <a:rPr lang="en-US" sz="2800" b="1" dirty="0"/>
                  <a:t>So, with 2 sequences of length 100, that’s 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</m:sSup>
                  </m:oMath>
                </a14:m>
                <a:r>
                  <a:rPr lang="en-US" sz="2800" b="1" dirty="0"/>
                  <a:t> possible alignments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4BCBD-D426-4E2C-9F79-76029C586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66800"/>
                <a:ext cx="7848600" cy="3449342"/>
              </a:xfrm>
              <a:prstGeom prst="rect">
                <a:avLst/>
              </a:prstGeom>
              <a:blipFill>
                <a:blip r:embed="rId2"/>
                <a:stretch>
                  <a:fillRect l="-1553" t="-1590" b="-4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922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We’ll use something called </a:t>
            </a:r>
            <a:r>
              <a:rPr lang="en-US" sz="2400" b="1" i="1" dirty="0"/>
              <a:t>dynamic programming.</a:t>
            </a:r>
          </a:p>
          <a:p>
            <a:endParaRPr lang="en-US" sz="2400" b="1" i="1" dirty="0"/>
          </a:p>
          <a:p>
            <a:r>
              <a:rPr lang="en-US" sz="2400" dirty="0"/>
              <a:t>This is </a:t>
            </a:r>
            <a:r>
              <a:rPr lang="en-US" sz="2400" b="1" dirty="0"/>
              <a:t>mathematically guaranteed </a:t>
            </a:r>
            <a:r>
              <a:rPr lang="en-US" sz="2400" dirty="0"/>
              <a:t>to find the best scoring alignment, and uses </a:t>
            </a:r>
            <a:r>
              <a:rPr lang="en-US" sz="2400" b="1" i="1" dirty="0"/>
              <a:t>recursion.   </a:t>
            </a:r>
            <a:r>
              <a:rPr lang="en-US" sz="2400" dirty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/>
          </a:p>
          <a:p>
            <a:r>
              <a:rPr lang="en-US" sz="2400" dirty="0"/>
              <a:t>We’re going to find the best </a:t>
            </a:r>
            <a:r>
              <a:rPr lang="en-US" sz="2400" b="1" i="1" dirty="0"/>
              <a:t>local</a:t>
            </a:r>
            <a:r>
              <a:rPr lang="en-US" sz="2400" dirty="0"/>
              <a:t> alignment—the best matching</a:t>
            </a:r>
          </a:p>
          <a:p>
            <a:r>
              <a:rPr lang="en-US" sz="2400" dirty="0"/>
              <a:t>internal alignment—without forcing </a:t>
            </a:r>
            <a:r>
              <a:rPr lang="en-US" sz="2400" u="sng" dirty="0"/>
              <a:t>all</a:t>
            </a:r>
            <a:r>
              <a:rPr lang="en-US" sz="2400" dirty="0"/>
              <a:t> of the amino acids to align (i.e. to match </a:t>
            </a:r>
            <a:r>
              <a:rPr lang="en-US" sz="2400" b="1" i="1" dirty="0"/>
              <a:t>globally</a:t>
            </a:r>
            <a:r>
              <a:rPr lang="en-US" sz="2400" dirty="0"/>
              <a:t>).</a:t>
            </a:r>
          </a:p>
          <a:p>
            <a:endParaRPr lang="en-US" sz="2400" dirty="0">
              <a:latin typeface="Courier" pitchFamily="49" charset="0"/>
            </a:endParaRP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r>
              <a:rPr lang="en-US" sz="2400" dirty="0">
                <a:latin typeface="Courier" pitchFamily="49" charset="0"/>
              </a:rPr>
              <a:t>			     ATGCAT</a:t>
            </a:r>
          </a:p>
          <a:p>
            <a:endParaRPr lang="en-US" sz="2400" dirty="0"/>
          </a:p>
          <a:p>
            <a:r>
              <a:rPr lang="en-US" sz="2400" dirty="0"/>
              <a:t>			</a:t>
            </a:r>
            <a:r>
              <a:rPr lang="en-US" sz="2400" dirty="0">
                <a:latin typeface="Courier" pitchFamily="49" charset="0"/>
              </a:rPr>
              <a:t>ACGTTATGCATGACGTA</a:t>
            </a:r>
          </a:p>
          <a:p>
            <a:r>
              <a:rPr lang="en-US" sz="2400" dirty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i.e.,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Here’s the main idea: </a:t>
            </a:r>
          </a:p>
          <a:p>
            <a:r>
              <a:rPr lang="en-US" sz="2400" dirty="0"/>
              <a:t>We’ll make a </a:t>
            </a:r>
            <a:r>
              <a:rPr lang="en-US" sz="2400" b="1" i="1" dirty="0"/>
              <a:t>path matrix</a:t>
            </a:r>
            <a:r>
              <a:rPr lang="en-US" sz="2400" dirty="0"/>
              <a:t>, showing the possible alignments and their scores.  There are simple rules for how to fill in the matrix.  </a:t>
            </a:r>
            <a:r>
              <a:rPr lang="en-US" sz="2400" b="1" i="1" u="sng" dirty="0"/>
              <a:t>This will test all possible alignments &amp; give us the top-scoring alignment between the two sequences</a:t>
            </a:r>
            <a:r>
              <a:rPr lang="en-US" sz="2400" u="sng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Here are the rules:</a:t>
            </a:r>
          </a:p>
          <a:p>
            <a:r>
              <a:rPr lang="en-US" sz="2400" dirty="0"/>
              <a:t>For a given square in the matrix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i</a:t>
            </a:r>
            <a:r>
              <a:rPr lang="en-US" sz="2400" dirty="0" err="1"/>
              <a:t>,</a:t>
            </a:r>
            <a:r>
              <a:rPr lang="en-US" sz="2400" i="1" dirty="0" err="1"/>
              <a:t>j</a:t>
            </a:r>
            <a:r>
              <a:rPr lang="en-US" sz="2400" dirty="0"/>
              <a:t>), we look at the squares to its 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, top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i,j</a:t>
            </a:r>
            <a:r>
              <a:rPr lang="en-US" sz="2400" dirty="0"/>
              <a:t>-1) , and top-left 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-1).    Each should have a score. </a:t>
            </a:r>
          </a:p>
          <a:p>
            <a:endParaRPr lang="en-US" sz="2400" dirty="0"/>
          </a:p>
          <a:p>
            <a:r>
              <a:rPr lang="en-US" sz="2400" dirty="0"/>
              <a:t>We consider </a:t>
            </a:r>
            <a:r>
              <a:rPr lang="en-US" sz="2400" b="1" u="sng" dirty="0"/>
              <a:t>3 possible events </a:t>
            </a:r>
            <a:r>
              <a:rPr lang="en-US" sz="2400" dirty="0"/>
              <a:t>&amp; </a:t>
            </a:r>
            <a:r>
              <a:rPr lang="en-US" sz="2400" b="1" u="sng" dirty="0"/>
              <a:t>choose the one scoring the highest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(1)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-1) + 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j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(2) 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baseline="-25000" dirty="0"/>
              <a:t> </a:t>
            </a:r>
            <a:r>
              <a:rPr lang="en-US" sz="2400" dirty="0"/>
              <a:t>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-1,</a:t>
            </a:r>
            <a:r>
              <a:rPr lang="en-US" sz="2400" i="1" dirty="0"/>
              <a:t>j</a:t>
            </a:r>
            <a:r>
              <a:rPr lang="en-US" sz="2400" dirty="0"/>
              <a:t>) – </a:t>
            </a:r>
            <a:r>
              <a:rPr lang="en-US" sz="2400" i="1" dirty="0"/>
              <a:t>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(3)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j</a:t>
            </a:r>
            <a:r>
              <a:rPr lang="en-US" sz="2400" dirty="0"/>
              <a:t> is aligned to a gap	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</a:t>
            </a:r>
            <a:r>
              <a:rPr lang="en-US" sz="2400" dirty="0"/>
              <a:t>,</a:t>
            </a:r>
            <a:r>
              <a:rPr lang="en-US" sz="2400" i="1" dirty="0"/>
              <a:t>j</a:t>
            </a:r>
            <a:r>
              <a:rPr lang="en-US" sz="2400" dirty="0"/>
              <a:t>-1) – </a:t>
            </a:r>
            <a:r>
              <a:rPr lang="en-US" sz="2400" i="1" dirty="0"/>
              <a:t>d</a:t>
            </a:r>
            <a:r>
              <a:rPr lang="en-US" sz="2400" dirty="0"/>
              <a:t>    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this example, we’ll use </a:t>
            </a:r>
            <a:r>
              <a:rPr lang="en-US" sz="2400" i="1" dirty="0"/>
              <a:t>d</a:t>
            </a:r>
            <a:r>
              <a:rPr lang="en-US" sz="2400" dirty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Just two more rules:</a:t>
            </a:r>
          </a:p>
          <a:p>
            <a:endParaRPr lang="en-US" sz="2400" b="1" u="sng" dirty="0"/>
          </a:p>
          <a:p>
            <a:pPr lvl="0"/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we go!   Start with the borders  &amp; the first entry.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What’s the score from our BLOSSUM matrix for substituting H for P?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Terrible!  Again, none of the possible give positive scores.    </a:t>
            </a:r>
          </a:p>
          <a:p>
            <a:r>
              <a:rPr lang="en-US" sz="2400" dirty="0"/>
              <a:t>We have to go a bit further in before we find a positive score…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Next round!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7A4AF-1B4C-4490-A85D-8C0D6F1C7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7" t="17738" r="18831" b="64341"/>
          <a:stretch/>
        </p:blipFill>
        <p:spPr>
          <a:xfrm>
            <a:off x="228600" y="1600200"/>
            <a:ext cx="3429000" cy="135652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C16F230-E5EF-4CD7-BE80-798002D2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768354" cy="3429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6E6C2C6-695D-4136-920C-DDB5A179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&amp; for a very timely example, here’s the “trillion dollar” paper from the McLellan lab that the SARS-CoV-2 vaccines are designed from based on homology to MERS and SARS spike antigens</a:t>
            </a:r>
            <a:endParaRPr lang="en-US" sz="2400" dirty="0"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55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few more rounds, and a positive score at last!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get this one?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&amp; a few more rounds…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whole thing filled in!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Now, find the optimal alignment using a </a:t>
            </a:r>
            <a:r>
              <a:rPr lang="en-US" sz="2400" b="1" i="1" dirty="0" err="1"/>
              <a:t>traceback</a:t>
            </a:r>
            <a:r>
              <a:rPr lang="en-US" sz="2400" dirty="0"/>
              <a:t> process: </a:t>
            </a:r>
          </a:p>
          <a:p>
            <a:r>
              <a:rPr lang="en-US" sz="2400" b="1" dirty="0"/>
              <a:t>	Look for the highest score, then follow the arrows back.</a:t>
            </a:r>
          </a:p>
          <a:p>
            <a:r>
              <a:rPr lang="en-US" sz="2400" b="1" dirty="0"/>
              <a:t>	The alignment “grows” from right to left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gives the following alignment:</a:t>
            </a:r>
          </a:p>
          <a:p>
            <a:r>
              <a:rPr lang="en-US" sz="2400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(Note: for gaps, the arrow points to the sequence that gets the gap)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algorithm </a:t>
            </a:r>
            <a:r>
              <a:rPr lang="en-US" sz="2400" u="sng" dirty="0"/>
              <a:t>always</a:t>
            </a:r>
            <a:r>
              <a:rPr lang="en-US" sz="2400" dirty="0"/>
              <a:t> gives the best alignment.  </a:t>
            </a:r>
          </a:p>
          <a:p>
            <a:endParaRPr lang="en-US" sz="2400" dirty="0"/>
          </a:p>
          <a:p>
            <a:r>
              <a:rPr lang="en-US" sz="2400" u="sng" dirty="0"/>
              <a:t>Every</a:t>
            </a:r>
            <a:r>
              <a:rPr lang="en-US" sz="2400" dirty="0"/>
              <a:t> pair of sequences can be aligned in </a:t>
            </a:r>
            <a:r>
              <a:rPr lang="en-US" sz="2400" u="sng" dirty="0"/>
              <a:t>some</a:t>
            </a:r>
            <a:r>
              <a:rPr lang="en-US" sz="2400" dirty="0"/>
              <a:t> fashion.</a:t>
            </a:r>
          </a:p>
          <a:p>
            <a:endParaRPr lang="en-US" sz="2400" b="1" dirty="0"/>
          </a:p>
          <a:p>
            <a:r>
              <a:rPr lang="en-US" sz="2400" b="1" dirty="0"/>
              <a:t>So, when is a score “good enough”?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this out?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Here’s one approach:</a:t>
            </a:r>
          </a:p>
          <a:p>
            <a:endParaRPr lang="en-US" sz="2400" b="1" dirty="0"/>
          </a:p>
          <a:p>
            <a:r>
              <a:rPr lang="en-US" sz="2400" b="1" dirty="0"/>
              <a:t>Shuffle one sequence.  Calculate the best alignment &amp; its score.</a:t>
            </a:r>
          </a:p>
          <a:p>
            <a:r>
              <a:rPr lang="en-US" sz="2400" b="1" dirty="0"/>
              <a:t>	Repeat 1000 times.</a:t>
            </a:r>
          </a:p>
          <a:p>
            <a:endParaRPr lang="en-US" sz="2400" dirty="0"/>
          </a:p>
          <a:p>
            <a:r>
              <a:rPr lang="en-US" sz="2400" dirty="0"/>
              <a:t>If we never see a score as high as the real one, we say the real score has &lt;1 in a 1000 chance of happening just by luck.</a:t>
            </a:r>
          </a:p>
          <a:p>
            <a:endParaRPr lang="en-US" sz="2400" dirty="0"/>
          </a:p>
          <a:p>
            <a:r>
              <a:rPr lang="en-US" sz="2400" dirty="0"/>
              <a:t>But if we want something that only occurs &lt; 1 in a million, we’d have to shuffle 1,000,000 times…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Luckily, alignment scores follow a well-behaved distribution,</a:t>
            </a:r>
          </a:p>
          <a:p>
            <a:r>
              <a:rPr lang="en-US" sz="2400" dirty="0"/>
              <a:t>the </a:t>
            </a:r>
            <a:r>
              <a:rPr lang="en-US" sz="2400" b="1" i="1" dirty="0"/>
              <a:t>extreme value distribution</a:t>
            </a:r>
            <a:r>
              <a:rPr lang="en-US" sz="2400" dirty="0"/>
              <a:t>, so we can do a few trials &amp; fit to this.</a:t>
            </a:r>
            <a:endParaRPr lang="en-US" sz="2400" b="1" i="1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random trials  &amp; their average score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the shape &amp; can</a:t>
            </a:r>
          </a:p>
          <a:p>
            <a:r>
              <a:rPr lang="en-US" dirty="0"/>
              <a:t>be fit from a few trials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p-value gives the significance of your alignment.</a:t>
            </a:r>
          </a:p>
          <a:p>
            <a:r>
              <a:rPr lang="en-US" dirty="0"/>
              <a:t>But, if we search a database and perform many alignments, </a:t>
            </a:r>
            <a:r>
              <a:rPr lang="en-US" u="sng" dirty="0"/>
              <a:t>we still need something more </a:t>
            </a:r>
            <a:r>
              <a:rPr lang="en-US" dirty="0"/>
              <a:t>(next time).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Sequence alignment 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&amp;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Smith-Waterman algorithms arguably comprise some of the most important driver technologies of modern 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few tiny changes:</a:t>
            </a:r>
          </a:p>
          <a:p>
            <a:endParaRPr lang="en-US" sz="2400" dirty="0"/>
          </a:p>
          <a:p>
            <a:r>
              <a:rPr lang="en-US" sz="2400" dirty="0"/>
              <a:t>Initialize only the top left cell of the path matrix to zero</a:t>
            </a:r>
          </a:p>
          <a:p>
            <a:r>
              <a:rPr lang="en-US" sz="2400" dirty="0"/>
              <a:t>	(not all top and left cells).</a:t>
            </a:r>
          </a:p>
          <a:p>
            <a:endParaRPr lang="en-US" sz="2400" dirty="0"/>
          </a:p>
          <a:p>
            <a:r>
              <a:rPr lang="en-US" sz="2400" dirty="0"/>
              <a:t>Leave the negative values (don’t set them to zero).</a:t>
            </a:r>
          </a:p>
          <a:p>
            <a:endParaRPr lang="en-US" sz="2400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 left</a:t>
            </a:r>
            <a:r>
              <a:rPr lang="en-US" sz="2400" dirty="0"/>
              <a:t> cell and finish at the </a:t>
            </a:r>
            <a:r>
              <a:rPr lang="en-US" sz="2400" u="sng" dirty="0"/>
              <a:t>bottom right</a:t>
            </a:r>
            <a:r>
              <a:rPr lang="en-US" sz="2400" dirty="0"/>
              <a:t> cell of the path matrix.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trace-back at the </a:t>
            </a:r>
            <a:r>
              <a:rPr lang="en-US" sz="2400" u="sng" dirty="0"/>
              <a:t>bottom right </a:t>
            </a:r>
            <a:r>
              <a:rPr lang="en-US" sz="2400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  <a:r>
              <a:rPr lang="en-US" sz="3200" u="sng" dirty="0"/>
              <a:t>Local</a:t>
            </a:r>
            <a:r>
              <a:rPr lang="en-US" sz="3200" dirty="0"/>
              <a:t> vs. </a:t>
            </a:r>
            <a:r>
              <a:rPr lang="en-US" sz="3200" u="sng" dirty="0"/>
              <a:t>global</a:t>
            </a:r>
            <a:r>
              <a:rPr lang="en-US" sz="3200" dirty="0"/>
              <a:t> alignments</a:t>
            </a:r>
          </a:p>
          <a:p>
            <a:r>
              <a:rPr lang="en-US" sz="3200" dirty="0"/>
              <a:t>How might you force the full sequences to align?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--P-AW-HEAE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Modify global alignment to </a:t>
            </a:r>
            <a:r>
              <a:rPr lang="en-US" sz="2400" u="sng" dirty="0"/>
              <a:t>not penalize overhangs:</a:t>
            </a:r>
          </a:p>
          <a:p>
            <a:endParaRPr lang="en-US" sz="2400" u="sng" dirty="0"/>
          </a:p>
          <a:p>
            <a:r>
              <a:rPr lang="en-US" sz="2400" dirty="0"/>
              <a:t>The 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</a:p>
          <a:p>
            <a:endParaRPr lang="en-US" sz="2400" dirty="0"/>
          </a:p>
          <a:p>
            <a:r>
              <a:rPr lang="en-US" sz="2400" dirty="0"/>
              <a:t>Set these boundary conditions 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Start the </a:t>
            </a:r>
            <a:r>
              <a:rPr lang="en-US" sz="2400" dirty="0" err="1"/>
              <a:t>traceback</a:t>
            </a:r>
            <a:r>
              <a:rPr lang="en-US" sz="2400" dirty="0"/>
              <a:t> at the cell with the highest score on the </a:t>
            </a:r>
            <a:r>
              <a:rPr lang="en-US" sz="2400" u="sng" dirty="0"/>
              <a:t>right</a:t>
            </a:r>
            <a:r>
              <a:rPr lang="en-US" sz="2400" dirty="0"/>
              <a:t> or </a:t>
            </a:r>
            <a:r>
              <a:rPr lang="en-US" sz="2400" u="sng" dirty="0"/>
              <a:t>bottom</a:t>
            </a:r>
            <a:r>
              <a:rPr lang="en-US" sz="2400" dirty="0"/>
              <a:t> border</a:t>
            </a:r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  </a:t>
            </a:r>
          </a:p>
          <a:p>
            <a:r>
              <a:rPr lang="en-US" sz="3200" dirty="0"/>
              <a:t>What about overlapping sequences?</a:t>
            </a:r>
          </a:p>
          <a:p>
            <a:r>
              <a:rPr lang="en-US" sz="3200" dirty="0"/>
              <a:t>e.g. as in ‘shotgun sequencing’ genomes where </a:t>
            </a:r>
          </a:p>
          <a:p>
            <a:r>
              <a:rPr lang="en-US" sz="3200" dirty="0"/>
              <a:t>   ‘</a:t>
            </a:r>
            <a:r>
              <a:rPr lang="en-US" sz="3200" dirty="0" err="1"/>
              <a:t>contigs</a:t>
            </a:r>
            <a:r>
              <a:rPr lang="en-US" sz="3200" dirty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HEA)	GAWGHEE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PAW-HEA   (overhang 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Some extensions:</a:t>
            </a:r>
          </a:p>
          <a:p>
            <a:r>
              <a:rPr lang="en-US" sz="3200" dirty="0"/>
              <a:t>How might you find repetitive sequences?</a:t>
            </a:r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High-scoring off-diagonal alignments will be repeats</a:t>
            </a:r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HetL</a:t>
            </a:r>
            <a:endParaRPr lang="en-US" dirty="0"/>
          </a:p>
          <a:p>
            <a:pPr algn="ctr"/>
            <a:r>
              <a:rPr lang="en-US" sz="1000" dirty="0"/>
              <a:t>(from wiki, PMID18952182)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Dot plot (quick visualization of sequence similarity)</a:t>
            </a:r>
          </a:p>
          <a:p>
            <a:pPr algn="ctr"/>
            <a:r>
              <a:rPr lang="en-US" dirty="0"/>
              <a:t>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/>
              <a:t>HglK</a:t>
            </a:r>
            <a:r>
              <a:rPr lang="en-US" dirty="0"/>
              <a:t> protein vs. itself</a:t>
            </a:r>
          </a:p>
          <a:p>
            <a:pPr algn="ctr"/>
            <a:r>
              <a:rPr lang="en-US" sz="1000" dirty="0"/>
              <a:t>(http://en.wikipedia.org/wiki/Pentapeptide_repeat)</a:t>
            </a:r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Live demo:</a:t>
            </a:r>
          </a:p>
          <a:p>
            <a:endParaRPr lang="en-US" dirty="0"/>
          </a:p>
          <a:p>
            <a:r>
              <a:rPr lang="en-US" dirty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next few slides show the data from searching this dbase, so #’s are bit different from the live version:</a:t>
            </a:r>
          </a:p>
          <a:p>
            <a:r>
              <a:rPr lang="en-US" dirty="0"/>
              <a:t>Title: All non-redundant GenBank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Type: Protein</a:t>
            </a:r>
          </a:p>
          <a:p>
            <a:r>
              <a:rPr lang="en-US" dirty="0"/>
              <a:t>Update date: 2021/01/12</a:t>
            </a:r>
          </a:p>
          <a:p>
            <a:r>
              <a:rPr lang="en-US" dirty="0"/>
              <a:t>Number of sequences: 340,795,435</a:t>
            </a:r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FC278B-DCBB-421E-8EC4-AC30EABE8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0" t="20769" r="17890" b="10699"/>
          <a:stretch/>
        </p:blipFill>
        <p:spPr>
          <a:xfrm>
            <a:off x="19455" y="761999"/>
            <a:ext cx="9105089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9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4202DD-F3EC-411C-8A60-24B6D34E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21852" r="38333" b="11481"/>
          <a:stretch/>
        </p:blipFill>
        <p:spPr>
          <a:xfrm>
            <a:off x="60362" y="609226"/>
            <a:ext cx="9023275" cy="56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3D517-269E-41C8-B57F-BE603D523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2" r="35000" b="12963"/>
          <a:stretch/>
        </p:blipFill>
        <p:spPr>
          <a:xfrm>
            <a:off x="38100" y="676031"/>
            <a:ext cx="9067800" cy="51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Protein sequence alignment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(FYI, we’ll draw examples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, Ch. 1 &amp; 2).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3062</Words>
  <Application>Microsoft Office PowerPoint</Application>
  <PresentationFormat>On-screen Show (4:3)</PresentationFormat>
  <Paragraphs>306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 Math</vt:lpstr>
      <vt:lpstr>Courier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62</cp:revision>
  <cp:lastPrinted>2021-02-02T16:50:57Z</cp:lastPrinted>
  <dcterms:created xsi:type="dcterms:W3CDTF">2012-02-29T20:59:31Z</dcterms:created>
  <dcterms:modified xsi:type="dcterms:W3CDTF">2022-01-17T20:04:11Z</dcterms:modified>
</cp:coreProperties>
</file>