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4" r:id="rId2"/>
    <p:sldId id="270" r:id="rId3"/>
    <p:sldId id="265" r:id="rId4"/>
    <p:sldId id="286" r:id="rId5"/>
    <p:sldId id="285" r:id="rId6"/>
    <p:sldId id="283" r:id="rId7"/>
    <p:sldId id="271" r:id="rId8"/>
    <p:sldId id="272" r:id="rId9"/>
    <p:sldId id="273" r:id="rId10"/>
    <p:sldId id="289" r:id="rId11"/>
    <p:sldId id="293" r:id="rId12"/>
    <p:sldId id="288" r:id="rId13"/>
    <p:sldId id="278" r:id="rId14"/>
    <p:sldId id="274" r:id="rId15"/>
    <p:sldId id="268" r:id="rId16"/>
    <p:sldId id="290" r:id="rId17"/>
    <p:sldId id="275" r:id="rId18"/>
    <p:sldId id="276" r:id="rId19"/>
    <p:sldId id="280" r:id="rId20"/>
    <p:sldId id="292" r:id="rId21"/>
    <p:sldId id="291" r:id="rId22"/>
    <p:sldId id="282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04980-1DB3-43DC-997D-3064F1BFD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66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997B7-9CBB-4A6B-87F2-2B35053CC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8879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97B7-9CBB-4A6B-87F2-2B35053CC29A}" type="slidenum">
              <a:rPr lang="en-US" smtClean="0"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61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97B7-9CBB-4A6B-87F2-2B35053CC29A}" type="slidenum">
              <a:rPr lang="en-US" smtClean="0"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39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7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9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4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9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2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0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07D0E-F905-4AA5-906F-DBD9A2766A5A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books/NBK3862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python.org/2/library/urllib2.html" TargetMode="External"/><Relationship Id="rId2" Type="http://schemas.openxmlformats.org/officeDocument/2006/relationships/hyperlink" Target="https://docs.python.org/3.8/library/urllib.request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anspo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536202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5335"/>
            <a:ext cx="818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Events like these, happening over and over again, have led to…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You and your (DNA) parasites </a:t>
            </a:r>
          </a:p>
        </p:txBody>
      </p:sp>
    </p:spTree>
    <p:extLst>
      <p:ext uri="{BB962C8B-B14F-4D97-AF65-F5344CB8AC3E}">
        <p14:creationId xmlns:p14="http://schemas.microsoft.com/office/powerpoint/2010/main" val="1483261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43000"/>
            <a:ext cx="8153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urllib.request</a:t>
            </a:r>
            <a:r>
              <a:rPr lang="en-US" dirty="0"/>
              <a:t> 		</a:t>
            </a:r>
            <a:r>
              <a:rPr lang="en-US" dirty="0">
                <a:solidFill>
                  <a:srgbClr val="FF0000"/>
                </a:solidFill>
              </a:rPr>
              <a:t># include the </a:t>
            </a:r>
            <a:r>
              <a:rPr lang="en-US" dirty="0" err="1">
                <a:solidFill>
                  <a:srgbClr val="FF0000"/>
                </a:solidFill>
              </a:rPr>
              <a:t>urllib.request</a:t>
            </a:r>
            <a:r>
              <a:rPr lang="en-US" dirty="0">
                <a:solidFill>
                  <a:srgbClr val="FF0000"/>
                </a:solidFill>
              </a:rPr>
              <a:t>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"https://www.utexas.edu/"</a:t>
            </a:r>
          </a:p>
          <a:p>
            <a:endParaRPr lang="en-US" dirty="0"/>
          </a:p>
          <a:p>
            <a:r>
              <a:rPr lang="en-US" dirty="0"/>
              <a:t>x = </a:t>
            </a:r>
            <a:r>
              <a:rPr lang="en-US" dirty="0" err="1">
                <a:solidFill>
                  <a:srgbClr val="92D050"/>
                </a:solidFill>
              </a:rPr>
              <a:t>urllib.request.urlopen</a:t>
            </a:r>
            <a:r>
              <a:rPr lang="en-US" dirty="0">
                <a:solidFill>
                  <a:srgbClr val="92D050"/>
                </a:solidFill>
              </a:rPr>
              <a:t>(</a:t>
            </a:r>
            <a:r>
              <a:rPr lang="en-US" dirty="0" err="1"/>
              <a:t>url</a:t>
            </a:r>
            <a:r>
              <a:rPr lang="en-US" dirty="0">
                <a:solidFill>
                  <a:srgbClr val="92D050"/>
                </a:solidFill>
              </a:rPr>
              <a:t>)		</a:t>
            </a:r>
            <a:r>
              <a:rPr lang="en-US" dirty="0">
                <a:solidFill>
                  <a:srgbClr val="FF0000"/>
                </a:solidFill>
              </a:rPr>
              <a:t> # setup a request</a:t>
            </a:r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print(</a:t>
            </a:r>
            <a:r>
              <a:rPr lang="en-US" dirty="0" err="1"/>
              <a:t>x.</a:t>
            </a:r>
            <a:r>
              <a:rPr lang="en-US" dirty="0" err="1">
                <a:solidFill>
                  <a:srgbClr val="92D050"/>
                </a:solidFill>
              </a:rPr>
              <a:t>read</a:t>
            </a:r>
            <a:r>
              <a:rPr lang="en-US" dirty="0">
                <a:solidFill>
                  <a:srgbClr val="92D050"/>
                </a:solidFill>
              </a:rPr>
              <a:t>())		</a:t>
            </a:r>
            <a:r>
              <a:rPr lang="en-US" dirty="0">
                <a:solidFill>
                  <a:srgbClr val="FF0000"/>
                </a:solidFill>
              </a:rPr>
              <a:t> 	# read page and show the result to the user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835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For example: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DD50B8-B106-4EC2-BF2C-AA9F9F64A238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3 version</a:t>
            </a:r>
          </a:p>
        </p:txBody>
      </p:sp>
    </p:spTree>
    <p:extLst>
      <p:ext uri="{BB962C8B-B14F-4D97-AF65-F5344CB8AC3E}">
        <p14:creationId xmlns:p14="http://schemas.microsoft.com/office/powerpoint/2010/main" val="2032449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66843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urllib.request</a:t>
            </a:r>
            <a:r>
              <a:rPr lang="en-US" dirty="0"/>
              <a:t> 		</a:t>
            </a:r>
            <a:r>
              <a:rPr lang="en-US" dirty="0">
                <a:solidFill>
                  <a:srgbClr val="FF0000"/>
                </a:solidFill>
              </a:rPr>
              <a:t># include the </a:t>
            </a:r>
            <a:r>
              <a:rPr lang="en-US" dirty="0" err="1">
                <a:solidFill>
                  <a:srgbClr val="FF0000"/>
                </a:solidFill>
              </a:rPr>
              <a:t>urllib.request</a:t>
            </a:r>
            <a:r>
              <a:rPr lang="en-US" dirty="0">
                <a:solidFill>
                  <a:srgbClr val="FF0000"/>
                </a:solidFill>
              </a:rPr>
              <a:t>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"https://www.utexas.edu/"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</a:t>
            </a:r>
            <a:r>
              <a:rPr lang="en-US" dirty="0">
                <a:solidFill>
                  <a:srgbClr val="FF0000"/>
                </a:solidFill>
              </a:rPr>
              <a:t># this 'try' statement tells Python that we might expect an error.</a:t>
            </a:r>
          </a:p>
          <a:p>
            <a:r>
              <a:rPr lang="en-US" dirty="0"/>
              <a:t>     request = </a:t>
            </a:r>
            <a:r>
              <a:rPr lang="en-US" dirty="0" err="1"/>
              <a:t>urllib.request.urlopen</a:t>
            </a:r>
            <a:r>
              <a:rPr lang="en-US" dirty="0"/>
              <a:t>(</a:t>
            </a:r>
            <a:r>
              <a:rPr lang="en-US" dirty="0" err="1"/>
              <a:t>url</a:t>
            </a:r>
            <a:r>
              <a:rPr lang="en-US" dirty="0"/>
              <a:t>)	   </a:t>
            </a:r>
            <a:r>
              <a:rPr lang="en-US" dirty="0">
                <a:solidFill>
                  <a:srgbClr val="FF0000"/>
                </a:solidFill>
              </a:rPr>
              <a:t># setup a request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().decode('utf-8')  </a:t>
            </a:r>
            <a:r>
              <a:rPr lang="en-US" dirty="0">
                <a:solidFill>
                  <a:srgbClr val="FF0000"/>
                </a:solidFill>
              </a:rPr>
              <a:t># save the response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/>
              <a:t>page</a:t>
            </a:r>
            <a:r>
              <a:rPr lang="en-US" dirty="0">
                <a:solidFill>
                  <a:schemeClr val="accent1"/>
                </a:solidFill>
              </a:rPr>
              <a:t>)</a:t>
            </a:r>
            <a:r>
              <a:rPr lang="en-US" dirty="0"/>
              <a:t>			   </a:t>
            </a:r>
            <a:r>
              <a:rPr lang="en-US" dirty="0">
                <a:solidFill>
                  <a:srgbClr val="FF0000"/>
                </a:solidFill>
              </a:rPr>
              <a:t># show the result to the user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</a:t>
            </a:r>
            <a:r>
              <a:rPr lang="en-US" dirty="0" err="1">
                <a:solidFill>
                  <a:schemeClr val="accent1"/>
                </a:solidFill>
              </a:rPr>
              <a:t>urllib.error.URLError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		   </a:t>
            </a:r>
            <a:r>
              <a:rPr lang="en-US" dirty="0">
                <a:solidFill>
                  <a:srgbClr val="FF0000"/>
                </a:solidFill>
              </a:rPr>
              <a:t># handle a page not found error</a:t>
            </a:r>
          </a:p>
          <a:p>
            <a:r>
              <a:rPr lang="en-US" dirty="0">
                <a:solidFill>
                  <a:schemeClr val="accent1"/>
                </a:solidFill>
              </a:rPr>
              <a:t>     print(</a:t>
            </a:r>
            <a:r>
              <a:rPr lang="en-US" dirty="0">
                <a:solidFill>
                  <a:srgbClr val="92D050"/>
                </a:solidFill>
              </a:rPr>
              <a:t>"Could not find page."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We can be slightly fancier in order to handle different formats and the inevitable internet connection errors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0151" y="54980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ym typeface="Wingdings" pitchFamily="2" charset="2"/>
              </a:rPr>
              <a:t> Run this…</a:t>
            </a:r>
            <a:endParaRPr lang="en-US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DD50B8-B106-4EC2-BF2C-AA9F9F64A238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3 version</a:t>
            </a:r>
          </a:p>
        </p:txBody>
      </p:sp>
    </p:spTree>
    <p:extLst>
      <p:ext uri="{BB962C8B-B14F-4D97-AF65-F5344CB8AC3E}">
        <p14:creationId xmlns:p14="http://schemas.microsoft.com/office/powerpoint/2010/main" val="3383772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66843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			</a:t>
            </a:r>
            <a:r>
              <a:rPr lang="en-US" dirty="0">
                <a:solidFill>
                  <a:srgbClr val="FF0000"/>
                </a:solidFill>
              </a:rPr>
              <a:t># include the urllib2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"https://www.utexas.edu/"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</a:t>
            </a:r>
            <a:r>
              <a:rPr lang="en-US" dirty="0">
                <a:solidFill>
                  <a:srgbClr val="FF0000"/>
                </a:solidFill>
              </a:rPr>
              <a:t># this 'try' statement tells Python that we might expect an error.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	</a:t>
            </a:r>
            <a:r>
              <a:rPr lang="en-US" dirty="0">
                <a:solidFill>
                  <a:srgbClr val="FF0000"/>
                </a:solidFill>
              </a:rPr>
              <a:t># setup a request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		</a:t>
            </a:r>
            <a:r>
              <a:rPr lang="en-US" dirty="0">
                <a:solidFill>
                  <a:srgbClr val="FF0000"/>
                </a:solidFill>
              </a:rPr>
              <a:t># save the response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/>
              <a:t>page</a:t>
            </a:r>
            <a:r>
              <a:rPr lang="en-US" dirty="0">
                <a:solidFill>
                  <a:schemeClr val="accent1"/>
                </a:solidFill>
              </a:rPr>
              <a:t>)</a:t>
            </a: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# show the result to the user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urllib2.URLError:		</a:t>
            </a:r>
            <a:r>
              <a:rPr lang="en-US" dirty="0">
                <a:solidFill>
                  <a:srgbClr val="FF0000"/>
                </a:solidFill>
              </a:rPr>
              <a:t># handle a page not found error</a:t>
            </a:r>
          </a:p>
          <a:p>
            <a:r>
              <a:rPr lang="en-US" dirty="0">
                <a:solidFill>
                  <a:schemeClr val="accent1"/>
                </a:solidFill>
              </a:rPr>
              <a:t>     print(</a:t>
            </a:r>
            <a:r>
              <a:rPr lang="en-US" dirty="0">
                <a:solidFill>
                  <a:srgbClr val="92D050"/>
                </a:solidFill>
              </a:rPr>
              <a:t>"Could not find page."</a:t>
            </a:r>
            <a:r>
              <a:rPr lang="en-US" dirty="0">
                <a:solidFill>
                  <a:schemeClr val="accent1"/>
                </a:solidFill>
              </a:rPr>
              <a:t>)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1167" y="228600"/>
            <a:ext cx="6207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(Heres’ the Python 2 version in case you need it)</a:t>
            </a:r>
          </a:p>
        </p:txBody>
      </p:sp>
      <p:sp>
        <p:nvSpPr>
          <p:cNvPr id="5" name="Rectangle 4"/>
          <p:cNvSpPr/>
          <p:nvPr/>
        </p:nvSpPr>
        <p:spPr>
          <a:xfrm>
            <a:off x="490151" y="54980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ym typeface="Wingdings" pitchFamily="2" charset="2"/>
              </a:rPr>
              <a:t> Run this…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65B8E5-F6D4-4761-9988-4B84172EF11C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2 version</a:t>
            </a:r>
          </a:p>
        </p:txBody>
      </p:sp>
    </p:spTree>
    <p:extLst>
      <p:ext uri="{BB962C8B-B14F-4D97-AF65-F5344CB8AC3E}">
        <p14:creationId xmlns:p14="http://schemas.microsoft.com/office/powerpoint/2010/main" val="3429752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589" y="1219199"/>
            <a:ext cx="8686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&lt;!doctype html&gt;</a:t>
            </a:r>
          </a:p>
          <a:p>
            <a:r>
              <a:rPr lang="en-US" dirty="0"/>
              <a:t>&lt;html lang="</a:t>
            </a:r>
            <a:r>
              <a:rPr lang="en-US" dirty="0" err="1"/>
              <a:t>en</a:t>
            </a:r>
            <a:r>
              <a:rPr lang="en-US" dirty="0"/>
              <a:t>" </a:t>
            </a:r>
            <a:r>
              <a:rPr lang="en-US" dirty="0" err="1"/>
              <a:t>dir</a:t>
            </a:r>
            <a:r>
              <a:rPr lang="en-US" dirty="0"/>
              <a:t>="</a:t>
            </a:r>
            <a:r>
              <a:rPr lang="en-US" dirty="0" err="1"/>
              <a:t>ltr</a:t>
            </a:r>
            <a:r>
              <a:rPr lang="en-US" dirty="0"/>
              <a:t>"&gt;</a:t>
            </a:r>
          </a:p>
          <a:p>
            <a:endParaRPr lang="en-US" dirty="0"/>
          </a:p>
          <a:p>
            <a:r>
              <a:rPr lang="en-US" dirty="0"/>
              <a:t>&lt;head&gt;</a:t>
            </a:r>
          </a:p>
          <a:p>
            <a:r>
              <a:rPr lang="en-US" dirty="0"/>
              <a:t>….</a:t>
            </a:r>
          </a:p>
          <a:p>
            <a:r>
              <a:rPr lang="en-US" dirty="0"/>
              <a:t>&lt;meta name="apple-mobile-web-app-title" content="</a:t>
            </a:r>
            <a:r>
              <a:rPr lang="en-US" dirty="0">
                <a:solidFill>
                  <a:srgbClr val="FF0000"/>
                </a:solidFill>
              </a:rPr>
              <a:t>UT Austin</a:t>
            </a:r>
            <a:r>
              <a:rPr lang="en-US" dirty="0"/>
              <a:t>" /&gt;</a:t>
            </a:r>
          </a:p>
          <a:p>
            <a:r>
              <a:rPr lang="en-US" dirty="0"/>
              <a:t>&lt;meta name="description" content="</a:t>
            </a:r>
            <a:r>
              <a:rPr lang="en-US" dirty="0">
                <a:solidFill>
                  <a:srgbClr val="FF0000"/>
                </a:solidFill>
              </a:rPr>
              <a:t>The University of Texas at Austin is a bold, ambitious leader, providing a first-class education and the tools of discovery to more than 51,000 students.</a:t>
            </a:r>
            <a:r>
              <a:rPr lang="en-US" dirty="0"/>
              <a:t>" /&gt;….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		…and so on, and on, and on…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477793" y="152400"/>
            <a:ext cx="84025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ym typeface="Wingdings" pitchFamily="2" charset="2"/>
              </a:rPr>
              <a:t> W</a:t>
            </a:r>
            <a:r>
              <a:rPr lang="en-US" b="1" dirty="0"/>
              <a:t>e just captured the UT web page and printed it out… </a:t>
            </a:r>
          </a:p>
        </p:txBody>
      </p:sp>
    </p:spTree>
    <p:extLst>
      <p:ext uri="{BB962C8B-B14F-4D97-AF65-F5344CB8AC3E}">
        <p14:creationId xmlns:p14="http://schemas.microsoft.com/office/powerpoint/2010/main" val="2975671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906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That was (more or less) a static web page.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Let’s try one that requires some sort of action, </a:t>
            </a:r>
          </a:p>
          <a:p>
            <a:pPr algn="ctr"/>
            <a:r>
              <a:rPr lang="en-US" sz="2400" b="1" dirty="0"/>
              <a:t>for example by entering a document id or an id code for a sequence.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Many web pages pass this information along in the web URL itself…</a:t>
            </a:r>
          </a:p>
        </p:txBody>
      </p:sp>
    </p:spTree>
    <p:extLst>
      <p:ext uri="{BB962C8B-B14F-4D97-AF65-F5344CB8AC3E}">
        <p14:creationId xmlns:p14="http://schemas.microsoft.com/office/powerpoint/2010/main" val="1963916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Here’s a complete Python program to retrieve a single entry from Medline: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urllib.request</a:t>
            </a:r>
            <a:endParaRPr lang="en-US" dirty="0"/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"</a:t>
            </a:r>
            <a:r>
              <a:rPr lang="en-US" dirty="0">
                <a:solidFill>
                  <a:srgbClr val="92D050"/>
                </a:solidFill>
              </a:rPr>
              <a:t>https://pubmed.ncbi.nlm.nih.gov/?term={0}[</a:t>
            </a:r>
            <a:r>
              <a:rPr lang="en-US" dirty="0" err="1">
                <a:solidFill>
                  <a:srgbClr val="92D050"/>
                </a:solidFill>
              </a:rPr>
              <a:t>uid</a:t>
            </a:r>
            <a:r>
              <a:rPr lang="en-US" dirty="0">
                <a:solidFill>
                  <a:srgbClr val="92D050"/>
                </a:solidFill>
              </a:rPr>
              <a:t>]&amp;format=</a:t>
            </a:r>
            <a:r>
              <a:rPr lang="en-US" dirty="0" err="1">
                <a:solidFill>
                  <a:srgbClr val="92D050"/>
                </a:solidFill>
              </a:rPr>
              <a:t>pubmed</a:t>
            </a:r>
            <a:r>
              <a:rPr lang="en-US" dirty="0"/>
              <a:t>".format(</a:t>
            </a:r>
            <a:r>
              <a:rPr lang="en-US" dirty="0" err="1"/>
              <a:t>pmid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</a:t>
            </a:r>
            <a:r>
              <a:rPr lang="en-US" dirty="0" err="1"/>
              <a:t>urllib.request.urlopen</a:t>
            </a:r>
            <a:r>
              <a:rPr lang="en-US" dirty="0"/>
              <a:t>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().decode('utf-8')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/>
              <a:t>page)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</a:t>
            </a:r>
            <a:r>
              <a:rPr lang="en-US" dirty="0" err="1"/>
              <a:t>urllib.error.URLError</a:t>
            </a:r>
            <a:r>
              <a:rPr lang="en-US" dirty="0"/>
              <a:t>: 	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>
                <a:solidFill>
                  <a:srgbClr val="92D050"/>
                </a:solidFill>
              </a:rPr>
              <a:t>"Could not connect to Medline!")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14002A-C7D0-4A72-B5F4-5C7623AEC3FD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3 version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Here’s a complete Python program to retrieve a single entry from Medline: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"</a:t>
            </a:r>
            <a:r>
              <a:rPr lang="en-US" dirty="0">
                <a:solidFill>
                  <a:srgbClr val="92D050"/>
                </a:solidFill>
              </a:rPr>
              <a:t>https://pubmed.ncbi.nlm.nih.gov/?term={0}[</a:t>
            </a:r>
            <a:r>
              <a:rPr lang="en-US" dirty="0" err="1">
                <a:solidFill>
                  <a:srgbClr val="92D050"/>
                </a:solidFill>
              </a:rPr>
              <a:t>uid</a:t>
            </a:r>
            <a:r>
              <a:rPr lang="en-US" dirty="0">
                <a:solidFill>
                  <a:srgbClr val="92D050"/>
                </a:solidFill>
              </a:rPr>
              <a:t>]&amp;format=</a:t>
            </a:r>
            <a:r>
              <a:rPr lang="en-US" dirty="0" err="1">
                <a:solidFill>
                  <a:srgbClr val="92D050"/>
                </a:solidFill>
              </a:rPr>
              <a:t>pubmed</a:t>
            </a:r>
            <a:r>
              <a:rPr lang="en-US" dirty="0"/>
              <a:t>".format(</a:t>
            </a:r>
            <a:r>
              <a:rPr lang="en-US" dirty="0" err="1"/>
              <a:t>pmid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/>
              <a:t>page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urllib2.URLError: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793423-163E-494F-B615-DE9EC2D68EB9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2 version</a:t>
            </a:r>
          </a:p>
        </p:txBody>
      </p:sp>
    </p:spTree>
    <p:extLst>
      <p:ext uri="{BB962C8B-B14F-4D97-AF65-F5344CB8AC3E}">
        <p14:creationId xmlns:p14="http://schemas.microsoft.com/office/powerpoint/2010/main" val="4013886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If you run that program, you should get back…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the Medline entry for the human genome sequence paper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151" y="762000"/>
            <a:ext cx="8991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&lt;!DOCTYPE html&gt;</a:t>
            </a:r>
          </a:p>
          <a:p>
            <a:endParaRPr lang="en-US" sz="1400" dirty="0"/>
          </a:p>
          <a:p>
            <a:r>
              <a:rPr lang="en-US" sz="1400" dirty="0"/>
              <a:t>…..lots of metadata…..</a:t>
            </a:r>
          </a:p>
          <a:p>
            <a:endParaRPr lang="en-US" sz="1400" dirty="0"/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- 20210108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 </a:t>
            </a:r>
          </a:p>
          <a:p>
            <a:r>
              <a:rPr lang="en-US" sz="1400" dirty="0"/>
              <a:t>      development, physiology, medicine and evolution. Here we report the results of an </a:t>
            </a:r>
          </a:p>
          <a:p>
            <a:r>
              <a:rPr lang="en-US" sz="1400" dirty="0"/>
              <a:t>      international collaboration to produce and make freely available a draft sequence of </a:t>
            </a:r>
          </a:p>
          <a:p>
            <a:r>
              <a:rPr lang="en-US" sz="1400" dirty="0"/>
              <a:t>      the human genome. We also present an initial analysis of the data, describing some </a:t>
            </a:r>
          </a:p>
          <a:p>
            <a:r>
              <a:rPr lang="en-US" sz="1400" dirty="0"/>
              <a:t>     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 Cambridge, </a:t>
            </a:r>
          </a:p>
          <a:p>
            <a:r>
              <a:rPr lang="en-US" sz="1400" dirty="0"/>
              <a:t>      MA 02142, USA. lander@genome.wi.mit.edu</a:t>
            </a:r>
          </a:p>
          <a:p>
            <a:endParaRPr lang="en-US" sz="1400" dirty="0"/>
          </a:p>
          <a:p>
            <a:r>
              <a:rPr lang="en-US" sz="1400" dirty="0"/>
              <a:t>         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[and so on]</a:t>
            </a:r>
          </a:p>
        </p:txBody>
      </p:sp>
    </p:spTree>
    <p:extLst>
      <p:ext uri="{BB962C8B-B14F-4D97-AF65-F5344CB8AC3E}">
        <p14:creationId xmlns:p14="http://schemas.microsoft.com/office/powerpoint/2010/main" val="132637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If you run that program, you should get back…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We just printed it.  We could have saved it or extracted data from it.</a:t>
            </a:r>
          </a:p>
          <a:p>
            <a:pPr algn="ctr"/>
            <a:r>
              <a:rPr lang="en-US" sz="2400" b="1" dirty="0"/>
              <a:t>For example…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A811AD-08DF-4815-B05D-4739F966AB03}"/>
              </a:ext>
            </a:extLst>
          </p:cNvPr>
          <p:cNvSpPr/>
          <p:nvPr/>
        </p:nvSpPr>
        <p:spPr>
          <a:xfrm>
            <a:off x="109151" y="762000"/>
            <a:ext cx="8991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&lt;!DOCTYPE html&gt;</a:t>
            </a:r>
          </a:p>
          <a:p>
            <a:endParaRPr lang="en-US" sz="1400" dirty="0"/>
          </a:p>
          <a:p>
            <a:r>
              <a:rPr lang="en-US" sz="1400" dirty="0"/>
              <a:t>…..lots of metadata…..</a:t>
            </a:r>
          </a:p>
          <a:p>
            <a:endParaRPr lang="en-US" sz="1400" dirty="0"/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- 20210108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 </a:t>
            </a:r>
          </a:p>
          <a:p>
            <a:r>
              <a:rPr lang="en-US" sz="1400" dirty="0"/>
              <a:t>      development, physiology, medicine and evolution. Here we report the results of an </a:t>
            </a:r>
          </a:p>
          <a:p>
            <a:r>
              <a:rPr lang="en-US" sz="1400" dirty="0"/>
              <a:t>      international collaboration to produce and make freely available a draft sequence of </a:t>
            </a:r>
          </a:p>
          <a:p>
            <a:r>
              <a:rPr lang="en-US" sz="1400" dirty="0"/>
              <a:t>      the human genome. We also present an initial analysis of the data, describing some </a:t>
            </a:r>
          </a:p>
          <a:p>
            <a:r>
              <a:rPr lang="en-US" sz="1400" dirty="0"/>
              <a:t>     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 Cambridge, </a:t>
            </a:r>
          </a:p>
          <a:p>
            <a:r>
              <a:rPr lang="en-US" sz="1400" dirty="0"/>
              <a:t>      MA 02142, USA. lander@genome.wi.mit.edu</a:t>
            </a:r>
          </a:p>
          <a:p>
            <a:endParaRPr lang="en-US" sz="1400" dirty="0"/>
          </a:p>
          <a:p>
            <a:r>
              <a:rPr lang="en-US" sz="1400" dirty="0"/>
              <a:t>         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[and so on]</a:t>
            </a:r>
          </a:p>
        </p:txBody>
      </p:sp>
    </p:spTree>
    <p:extLst>
      <p:ext uri="{BB962C8B-B14F-4D97-AF65-F5344CB8AC3E}">
        <p14:creationId xmlns:p14="http://schemas.microsoft.com/office/powerpoint/2010/main" val="2019881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Here’s our Python program again to retrieve a single entry from Medline.  How would we modify this to count the authors?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urllib.request</a:t>
            </a:r>
            <a:endParaRPr lang="en-US" dirty="0"/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"</a:t>
            </a:r>
            <a:r>
              <a:rPr lang="en-US" dirty="0">
                <a:solidFill>
                  <a:srgbClr val="92D050"/>
                </a:solidFill>
              </a:rPr>
              <a:t>https://pubmed.ncbi.nlm.nih.gov/?term={0}[</a:t>
            </a:r>
            <a:r>
              <a:rPr lang="en-US" dirty="0" err="1">
                <a:solidFill>
                  <a:srgbClr val="92D050"/>
                </a:solidFill>
              </a:rPr>
              <a:t>uid</a:t>
            </a:r>
            <a:r>
              <a:rPr lang="en-US" dirty="0">
                <a:solidFill>
                  <a:srgbClr val="92D050"/>
                </a:solidFill>
              </a:rPr>
              <a:t>]&amp;format=</a:t>
            </a:r>
            <a:r>
              <a:rPr lang="en-US" dirty="0" err="1">
                <a:solidFill>
                  <a:srgbClr val="92D050"/>
                </a:solidFill>
              </a:rPr>
              <a:t>pubmed</a:t>
            </a:r>
            <a:r>
              <a:rPr lang="en-US" dirty="0"/>
              <a:t>".format(</a:t>
            </a:r>
            <a:r>
              <a:rPr lang="en-US" dirty="0" err="1"/>
              <a:t>pmid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</a:t>
            </a:r>
            <a:r>
              <a:rPr lang="en-US" dirty="0" err="1"/>
              <a:t>urllib.request.urlopen</a:t>
            </a:r>
            <a:r>
              <a:rPr lang="en-US" dirty="0"/>
              <a:t>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().decode('utf-8')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/>
              <a:t>page)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</a:t>
            </a:r>
            <a:r>
              <a:rPr lang="en-US" dirty="0" err="1"/>
              <a:t>urllib.error.URLError</a:t>
            </a:r>
            <a:r>
              <a:rPr lang="en-US" dirty="0"/>
              <a:t>: 	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>
                <a:solidFill>
                  <a:srgbClr val="92D050"/>
                </a:solidFill>
              </a:rPr>
              <a:t>"Could not connect to Medline!")</a:t>
            </a:r>
            <a:endParaRPr lang="en-US" dirty="0"/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EC01AA-F6B2-4F2F-8661-2BCD6922A730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3 version</a:t>
            </a:r>
          </a:p>
        </p:txBody>
      </p:sp>
    </p:spTree>
    <p:extLst>
      <p:ext uri="{BB962C8B-B14F-4D97-AF65-F5344CB8AC3E}">
        <p14:creationId xmlns:p14="http://schemas.microsoft.com/office/powerpoint/2010/main" val="389587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166490" y="4419600"/>
            <a:ext cx="76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03028" y="5029200"/>
            <a:ext cx="81647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FF0000"/>
                </a:solidFill>
              </a:rPr>
              <a:t>Bottom line:  Roughly half of your (and my) genome is the fossil wreckage of genomic parasites.</a:t>
            </a:r>
          </a:p>
          <a:p>
            <a:pPr algn="r"/>
            <a:endParaRPr lang="en-US" sz="2400" b="1" dirty="0">
              <a:solidFill>
                <a:srgbClr val="FF0000"/>
              </a:solidFill>
            </a:endParaRPr>
          </a:p>
          <a:p>
            <a:pPr algn="r"/>
            <a:r>
              <a:rPr lang="en-US" sz="2400" b="1" dirty="0">
                <a:solidFill>
                  <a:srgbClr val="FF0000"/>
                </a:solidFill>
              </a:rPr>
              <a:t>We know this (in part) from sequence alignments.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7875" y="4659868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~45%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You and your (DNA) parasites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29819" y="1737843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6-8 kb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44109" y="2129483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100-300 </a:t>
            </a:r>
            <a:r>
              <a:rPr lang="en-US" dirty="0" err="1"/>
              <a:t>bp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912799" y="2602468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6-11 kb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55091" y="312420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1.5-3 kb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29819" y="365760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2-3 kb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4191000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80-3,000 </a:t>
            </a:r>
            <a:r>
              <a:rPr lang="en-US" dirty="0" err="1"/>
              <a:t>bp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969147" y="1737843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850,000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81783" y="2129483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1,500,000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69147" y="2819400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450,000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69147" y="3897868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300,000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55583" y="173784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55583" y="212948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14093" y="2819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14093" y="389786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50981" y="1143000"/>
            <a:ext cx="1193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Fraction of</a:t>
            </a:r>
          </a:p>
          <a:p>
            <a:pPr algn="ctr"/>
            <a:r>
              <a:rPr lang="en-US" dirty="0"/>
              <a:t>genome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36473" y="1295400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Copies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73970" y="1295400"/>
            <a:ext cx="82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Length</a:t>
            </a:r>
          </a:p>
        </p:txBody>
      </p:sp>
      <p:sp>
        <p:nvSpPr>
          <p:cNvPr id="4" name="Right Brace 3"/>
          <p:cNvSpPr/>
          <p:nvPr/>
        </p:nvSpPr>
        <p:spPr>
          <a:xfrm>
            <a:off x="6705600" y="2787134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Brace 26"/>
          <p:cNvSpPr/>
          <p:nvPr/>
        </p:nvSpPr>
        <p:spPr>
          <a:xfrm>
            <a:off x="6705600" y="3886200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" y="17526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LINEs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6200" y="214424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SINEs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6200" y="2617225"/>
            <a:ext cx="1570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Retrovirus-like</a:t>
            </a:r>
          </a:p>
          <a:p>
            <a:r>
              <a:rPr lang="en-US" b="1" dirty="0"/>
              <a:t>elements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6200" y="3672357"/>
            <a:ext cx="12552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DNA</a:t>
            </a:r>
          </a:p>
          <a:p>
            <a:r>
              <a:rPr lang="en-US" b="1" dirty="0"/>
              <a:t>transposon</a:t>
            </a:r>
          </a:p>
          <a:p>
            <a:r>
              <a:rPr lang="en-US" b="1" dirty="0"/>
              <a:t>fossils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89264" y="1739902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Autonomous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94679" y="2589770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Autonomous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494679" y="3669268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Autonomous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94679" y="2132570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Non-autonomous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94679" y="31358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Non-autonomous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94679" y="42026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Non-autonomous</a:t>
            </a:r>
          </a:p>
        </p:txBody>
      </p:sp>
      <p:cxnSp>
        <p:nvCxnSpPr>
          <p:cNvPr id="2048" name="Straight Connector 2047"/>
          <p:cNvCxnSpPr/>
          <p:nvPr/>
        </p:nvCxnSpPr>
        <p:spPr>
          <a:xfrm>
            <a:off x="2988871" y="1900139"/>
            <a:ext cx="201100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3841427" y="2333657"/>
            <a:ext cx="394388" cy="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88871" y="2778097"/>
            <a:ext cx="237351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781241" y="3289705"/>
            <a:ext cx="10055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6" name="Group 2055"/>
          <p:cNvGrpSpPr/>
          <p:nvPr/>
        </p:nvGrpSpPr>
        <p:grpSpPr>
          <a:xfrm>
            <a:off x="3434705" y="3762851"/>
            <a:ext cx="1599077" cy="178511"/>
            <a:chOff x="3540226" y="3762851"/>
            <a:chExt cx="1599077" cy="178511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3603078" y="3852106"/>
              <a:ext cx="150232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4" name="Isosceles Triangle 2053"/>
            <p:cNvSpPr/>
            <p:nvPr/>
          </p:nvSpPr>
          <p:spPr>
            <a:xfrm rot="5400000">
              <a:off x="3527915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 rot="16200000" flipH="1">
              <a:off x="4973103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60" name="Group 2059"/>
          <p:cNvGrpSpPr/>
          <p:nvPr/>
        </p:nvGrpSpPr>
        <p:grpSpPr>
          <a:xfrm>
            <a:off x="3434705" y="4267200"/>
            <a:ext cx="1599077" cy="243043"/>
            <a:chOff x="3540226" y="4267200"/>
            <a:chExt cx="1599077" cy="243043"/>
          </a:xfrm>
        </p:grpSpPr>
        <p:grpSp>
          <p:nvGrpSpPr>
            <p:cNvPr id="2055" name="Group 2054"/>
            <p:cNvGrpSpPr/>
            <p:nvPr/>
          </p:nvGrpSpPr>
          <p:grpSpPr>
            <a:xfrm>
              <a:off x="3540226" y="4299466"/>
              <a:ext cx="1599077" cy="178511"/>
              <a:chOff x="3505200" y="4317289"/>
              <a:chExt cx="1599077" cy="178511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568052" y="4406544"/>
                <a:ext cx="150232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Isosceles Triangle 51"/>
              <p:cNvSpPr/>
              <p:nvPr/>
            </p:nvSpPr>
            <p:spPr>
              <a:xfrm rot="5400000">
                <a:off x="3492889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Isosceles Triangle 52"/>
              <p:cNvSpPr/>
              <p:nvPr/>
            </p:nvSpPr>
            <p:spPr>
              <a:xfrm rot="16200000" flipH="1">
                <a:off x="4938077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59" name="Rectangle 2058"/>
            <p:cNvSpPr/>
            <p:nvPr/>
          </p:nvSpPr>
          <p:spPr>
            <a:xfrm>
              <a:off x="3886200" y="4356556"/>
              <a:ext cx="1051785" cy="630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58" name="Group 2057"/>
            <p:cNvGrpSpPr/>
            <p:nvPr/>
          </p:nvGrpSpPr>
          <p:grpSpPr>
            <a:xfrm>
              <a:off x="4800600" y="4267200"/>
              <a:ext cx="137385" cy="243043"/>
              <a:chOff x="4800600" y="4633757"/>
              <a:chExt cx="137385" cy="243043"/>
            </a:xfrm>
          </p:grpSpPr>
          <p:sp>
            <p:nvSpPr>
              <p:cNvPr id="2057" name="Arc 2056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Arc 56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 flipH="1">
              <a:off x="3886200" y="4267200"/>
              <a:ext cx="137385" cy="243043"/>
              <a:chOff x="4800600" y="4633757"/>
              <a:chExt cx="137385" cy="243043"/>
            </a:xfrm>
          </p:grpSpPr>
          <p:sp>
            <p:nvSpPr>
              <p:cNvPr id="60" name="Arc 59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Arc 60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62" name="Group 2061"/>
          <p:cNvGrpSpPr/>
          <p:nvPr/>
        </p:nvGrpSpPr>
        <p:grpSpPr>
          <a:xfrm>
            <a:off x="3475879" y="3194566"/>
            <a:ext cx="428888" cy="190278"/>
            <a:chOff x="3581400" y="3188732"/>
            <a:chExt cx="428888" cy="190278"/>
          </a:xfrm>
        </p:grpSpPr>
        <p:sp>
          <p:nvSpPr>
            <p:cNvPr id="66" name="Isosceles Triangle 65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570991" y="3194566"/>
            <a:ext cx="428888" cy="190278"/>
            <a:chOff x="3581400" y="3188732"/>
            <a:chExt cx="428888" cy="190278"/>
          </a:xfrm>
        </p:grpSpPr>
        <p:sp>
          <p:nvSpPr>
            <p:cNvPr id="72" name="Isosceles Triangle 71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729849" y="2682958"/>
            <a:ext cx="428888" cy="190278"/>
            <a:chOff x="3581400" y="3188732"/>
            <a:chExt cx="428888" cy="190278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317751" y="2682958"/>
            <a:ext cx="428888" cy="190278"/>
            <a:chOff x="3581400" y="3188732"/>
            <a:chExt cx="428888" cy="190278"/>
          </a:xfrm>
        </p:grpSpPr>
        <p:sp>
          <p:nvSpPr>
            <p:cNvPr id="78" name="Isosceles Triangle 77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3" name="TextBox 2062"/>
          <p:cNvSpPr txBox="1"/>
          <p:nvPr/>
        </p:nvSpPr>
        <p:spPr>
          <a:xfrm>
            <a:off x="3953020" y="3005356"/>
            <a:ext cx="5477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(gag)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514305" y="2511623"/>
            <a:ext cx="15617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gag      pol      (</a:t>
            </a:r>
            <a:r>
              <a:rPr lang="en-US" sz="1400" dirty="0" err="1"/>
              <a:t>env</a:t>
            </a:r>
            <a:r>
              <a:rPr lang="en-US" sz="1400" dirty="0"/>
              <a:t>) </a:t>
            </a:r>
          </a:p>
        </p:txBody>
      </p:sp>
      <p:sp>
        <p:nvSpPr>
          <p:cNvPr id="2064" name="TextBox 2063"/>
          <p:cNvSpPr txBox="1"/>
          <p:nvPr/>
        </p:nvSpPr>
        <p:spPr>
          <a:xfrm>
            <a:off x="3708616" y="3578423"/>
            <a:ext cx="1062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transposase</a:t>
            </a:r>
            <a:endParaRPr lang="en-US" sz="1400" dirty="0"/>
          </a:p>
        </p:txBody>
      </p:sp>
      <p:sp>
        <p:nvSpPr>
          <p:cNvPr id="2065" name="TextBox 2064"/>
          <p:cNvSpPr txBox="1"/>
          <p:nvPr/>
        </p:nvSpPr>
        <p:spPr>
          <a:xfrm>
            <a:off x="3438084" y="1635442"/>
            <a:ext cx="14855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ORF1   ORF2 (pol)</a:t>
            </a:r>
          </a:p>
        </p:txBody>
      </p:sp>
      <p:sp>
        <p:nvSpPr>
          <p:cNvPr id="2066" name="Rectangle 2065"/>
          <p:cNvSpPr/>
          <p:nvPr/>
        </p:nvSpPr>
        <p:spPr>
          <a:xfrm>
            <a:off x="3017190" y="1807806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TextBox 2066"/>
          <p:cNvSpPr txBox="1"/>
          <p:nvPr/>
        </p:nvSpPr>
        <p:spPr>
          <a:xfrm>
            <a:off x="4923679" y="1715473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AAA</a:t>
            </a:r>
          </a:p>
        </p:txBody>
      </p:sp>
      <p:sp>
        <p:nvSpPr>
          <p:cNvPr id="88" name="Rectangle 87"/>
          <p:cNvSpPr/>
          <p:nvPr/>
        </p:nvSpPr>
        <p:spPr>
          <a:xfrm>
            <a:off x="3780679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007790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8" name="TextBox 2067"/>
          <p:cNvSpPr txBox="1"/>
          <p:nvPr/>
        </p:nvSpPr>
        <p:spPr>
          <a:xfrm>
            <a:off x="3738035" y="2003390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  B</a:t>
            </a:r>
          </a:p>
        </p:txBody>
      </p:sp>
      <p:sp>
        <p:nvSpPr>
          <p:cNvPr id="2071" name="TextBox 2070"/>
          <p:cNvSpPr txBox="1"/>
          <p:nvPr/>
        </p:nvSpPr>
        <p:spPr>
          <a:xfrm>
            <a:off x="106710" y="1112831"/>
            <a:ext cx="4955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Major types of repeats in the human genome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159615" y="2145268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AAA</a:t>
            </a:r>
          </a:p>
        </p:txBody>
      </p:sp>
    </p:spTree>
    <p:extLst>
      <p:ext uri="{BB962C8B-B14F-4D97-AF65-F5344CB8AC3E}">
        <p14:creationId xmlns:p14="http://schemas.microsoft.com/office/powerpoint/2010/main" val="15911169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Here’s our Python program again to retrieve a single entry from Medline.  How would we modify this to count the authors?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</a:t>
            </a:r>
            <a:r>
              <a:rPr lang="en-US" dirty="0" err="1"/>
              <a:t>urllib.request</a:t>
            </a:r>
            <a:endParaRPr lang="en-US" dirty="0"/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"</a:t>
            </a:r>
            <a:r>
              <a:rPr lang="en-US" dirty="0">
                <a:solidFill>
                  <a:srgbClr val="92D050"/>
                </a:solidFill>
              </a:rPr>
              <a:t>https://pubmed.ncbi.nlm.nih.gov/?term={0}[</a:t>
            </a:r>
            <a:r>
              <a:rPr lang="en-US" dirty="0" err="1">
                <a:solidFill>
                  <a:srgbClr val="92D050"/>
                </a:solidFill>
              </a:rPr>
              <a:t>uid</a:t>
            </a:r>
            <a:r>
              <a:rPr lang="en-US" dirty="0">
                <a:solidFill>
                  <a:srgbClr val="92D050"/>
                </a:solidFill>
              </a:rPr>
              <a:t>]&amp;format=</a:t>
            </a:r>
            <a:r>
              <a:rPr lang="en-US" dirty="0" err="1">
                <a:solidFill>
                  <a:srgbClr val="92D050"/>
                </a:solidFill>
              </a:rPr>
              <a:t>pubmed</a:t>
            </a:r>
            <a:r>
              <a:rPr lang="en-US" dirty="0"/>
              <a:t>".format(</a:t>
            </a:r>
            <a:r>
              <a:rPr lang="en-US" dirty="0" err="1"/>
              <a:t>pmid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</a:t>
            </a:r>
            <a:r>
              <a:rPr lang="en-US" dirty="0" err="1"/>
              <a:t>urllib.request.urlopen</a:t>
            </a:r>
            <a:r>
              <a:rPr lang="en-US" dirty="0"/>
              <a:t>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().decode('utf-8')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 err="1"/>
              <a:t>page.count</a:t>
            </a:r>
            <a:r>
              <a:rPr lang="en-US" dirty="0"/>
              <a:t>("AU  - "))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</a:t>
            </a:r>
            <a:r>
              <a:rPr lang="en-US" dirty="0" err="1"/>
              <a:t>urllib.error.URLError</a:t>
            </a:r>
            <a:r>
              <a:rPr lang="en-US" dirty="0"/>
              <a:t>: 	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>
                <a:solidFill>
                  <a:srgbClr val="92D050"/>
                </a:solidFill>
              </a:rPr>
              <a:t>"Could not connect to Medline!")</a:t>
            </a:r>
            <a:endParaRPr lang="en-US" dirty="0"/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F7A701-C08D-4CD5-8CCC-1F16435DD83A}"/>
              </a:ext>
            </a:extLst>
          </p:cNvPr>
          <p:cNvSpPr/>
          <p:nvPr/>
        </p:nvSpPr>
        <p:spPr>
          <a:xfrm>
            <a:off x="6172200" y="3276600"/>
            <a:ext cx="27432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Medline begins author lines with "AU  - " , so…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D605F33-D8BE-4B36-9648-35565577B3F2}"/>
              </a:ext>
            </a:extLst>
          </p:cNvPr>
          <p:cNvCxnSpPr/>
          <p:nvPr/>
        </p:nvCxnSpPr>
        <p:spPr>
          <a:xfrm flipH="1">
            <a:off x="3048000" y="4263081"/>
            <a:ext cx="31242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612F5F17-46F1-4BB1-942E-286863070EA1}"/>
              </a:ext>
            </a:extLst>
          </p:cNvPr>
          <p:cNvSpPr/>
          <p:nvPr/>
        </p:nvSpPr>
        <p:spPr>
          <a:xfrm>
            <a:off x="492210" y="5867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ym typeface="Wingdings" pitchFamily="2" charset="2"/>
              </a:rPr>
              <a:t> Run this, &amp; get …</a:t>
            </a:r>
            <a:endParaRPr lang="en-US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2E810A-B7DA-41A7-BAF1-F51FED222024}"/>
              </a:ext>
            </a:extLst>
          </p:cNvPr>
          <p:cNvSpPr/>
          <p:nvPr/>
        </p:nvSpPr>
        <p:spPr>
          <a:xfrm>
            <a:off x="2667000" y="59068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256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C061C9-E746-4987-91DA-F3C2BC1D6EB3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3 version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BB7129-37EA-4892-BB32-2AF75436C35C}"/>
              </a:ext>
            </a:extLst>
          </p:cNvPr>
          <p:cNvSpPr/>
          <p:nvPr/>
        </p:nvSpPr>
        <p:spPr>
          <a:xfrm>
            <a:off x="3810000" y="5791200"/>
            <a:ext cx="5029200" cy="830997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So, there were 256 authors on one (of the two) human genome papers</a:t>
            </a:r>
          </a:p>
        </p:txBody>
      </p:sp>
    </p:spTree>
    <p:extLst>
      <p:ext uri="{BB962C8B-B14F-4D97-AF65-F5344CB8AC3E}">
        <p14:creationId xmlns:p14="http://schemas.microsoft.com/office/powerpoint/2010/main" val="181395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91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(&amp; the Python 2 version, just for the sake of completeness)</a:t>
            </a:r>
          </a:p>
          <a:p>
            <a:r>
              <a:rPr lang="en-US" dirty="0"/>
              <a:t> </a:t>
            </a:r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"</a:t>
            </a:r>
            <a:r>
              <a:rPr lang="en-US" dirty="0">
                <a:solidFill>
                  <a:srgbClr val="92D050"/>
                </a:solidFill>
              </a:rPr>
              <a:t>https://pubmed.ncbi.nlm.nih.gov/?term={0}[</a:t>
            </a:r>
            <a:r>
              <a:rPr lang="en-US" dirty="0" err="1">
                <a:solidFill>
                  <a:srgbClr val="92D050"/>
                </a:solidFill>
              </a:rPr>
              <a:t>uid</a:t>
            </a:r>
            <a:r>
              <a:rPr lang="en-US" dirty="0">
                <a:solidFill>
                  <a:srgbClr val="92D050"/>
                </a:solidFill>
              </a:rPr>
              <a:t>]&amp;format=</a:t>
            </a:r>
            <a:r>
              <a:rPr lang="en-US" dirty="0" err="1">
                <a:solidFill>
                  <a:srgbClr val="92D050"/>
                </a:solidFill>
              </a:rPr>
              <a:t>pubmed</a:t>
            </a:r>
            <a:r>
              <a:rPr lang="en-US" dirty="0"/>
              <a:t>".format(</a:t>
            </a:r>
            <a:r>
              <a:rPr lang="en-US" dirty="0" err="1"/>
              <a:t>pmid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		</a:t>
            </a:r>
            <a:r>
              <a:rPr lang="en-US" dirty="0">
                <a:solidFill>
                  <a:srgbClr val="FF0000"/>
                </a:solidFill>
              </a:rPr>
              <a:t># 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print(</a:t>
            </a:r>
            <a:r>
              <a:rPr lang="en-US" dirty="0" err="1"/>
              <a:t>page.count</a:t>
            </a:r>
            <a:r>
              <a:rPr lang="en-US" dirty="0"/>
              <a:t>("AU  - "))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 </a:t>
            </a:r>
            <a:r>
              <a:rPr lang="en-US" dirty="0" err="1"/>
              <a:t>URLError</a:t>
            </a:r>
            <a:r>
              <a:rPr lang="en-US" dirty="0"/>
              <a:t>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>
                <a:solidFill>
                  <a:schemeClr val="accent1"/>
                </a:solidFill>
              </a:rPr>
              <a:t>     print(</a:t>
            </a:r>
            <a:r>
              <a:rPr lang="en-US" dirty="0">
                <a:solidFill>
                  <a:srgbClr val="92D050"/>
                </a:solidFill>
              </a:rPr>
              <a:t>"Could not connect to Medline!")</a:t>
            </a:r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91CB54-A1B5-4D45-8B34-4D70928D2B48}"/>
              </a:ext>
            </a:extLst>
          </p:cNvPr>
          <p:cNvSpPr txBox="1"/>
          <p:nvPr/>
        </p:nvSpPr>
        <p:spPr>
          <a:xfrm>
            <a:off x="7388904" y="6488668"/>
            <a:ext cx="1755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Python 2 version</a:t>
            </a:r>
          </a:p>
        </p:txBody>
      </p:sp>
    </p:spTree>
    <p:extLst>
      <p:ext uri="{BB962C8B-B14F-4D97-AF65-F5344CB8AC3E}">
        <p14:creationId xmlns:p14="http://schemas.microsoft.com/office/powerpoint/2010/main" val="4124685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8305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Queries to Medline or any other NCBI database, including </a:t>
            </a:r>
            <a:r>
              <a:rPr lang="en-US" sz="2400" dirty="0" err="1"/>
              <a:t>GenBank</a:t>
            </a:r>
            <a:r>
              <a:rPr lang="en-US" sz="2400" dirty="0"/>
              <a:t>, are described at:  </a:t>
            </a:r>
            <a:r>
              <a:rPr lang="en-US" sz="2400" dirty="0">
                <a:hlinkClick r:id="rId2"/>
              </a:rPr>
              <a:t>http://www.ncbi.nlm.nih.gov/books/NBK3862/</a:t>
            </a:r>
            <a:endParaRPr lang="en-US" sz="2400" dirty="0"/>
          </a:p>
          <a:p>
            <a:r>
              <a:rPr lang="en-US" sz="2400" dirty="0"/>
              <a:t>	(&amp; for that matter, </a:t>
            </a:r>
            <a:r>
              <a:rPr lang="en-US" sz="2400" u="sng" dirty="0"/>
              <a:t>all</a:t>
            </a:r>
            <a:r>
              <a:rPr lang="en-US" sz="2400" dirty="0"/>
              <a:t> of </a:t>
            </a:r>
            <a:r>
              <a:rPr lang="en-US" sz="2400" dirty="0" err="1"/>
              <a:t>medline</a:t>
            </a:r>
            <a:r>
              <a:rPr lang="en-US" sz="2400" dirty="0"/>
              <a:t> is downloadable)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You can often figure out the form of the URL just by looking something up in a database, then noting the address of the web page with the data.</a:t>
            </a:r>
          </a:p>
          <a:p>
            <a:r>
              <a:rPr lang="en-US" sz="2400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This very simple approach could easily be the basis for: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 a home-made web browser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a program to consult biological databases in real time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a program to map the internet, etc.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Of course, with this kind of power available to you, the imagination reels...</a:t>
            </a:r>
          </a:p>
        </p:txBody>
      </p:sp>
    </p:spTree>
    <p:extLst>
      <p:ext uri="{BB962C8B-B14F-4D97-AF65-F5344CB8AC3E}">
        <p14:creationId xmlns:p14="http://schemas.microsoft.com/office/powerpoint/2010/main" val="1621803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556707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So far, we’ve talked about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/>
              <a:t>DNA, RNA and protein sequences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en-US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hang on!  We didn’t talk about RNA!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Can we align RNA the same way as DNA &amp; proteins?</a:t>
            </a:r>
            <a:endParaRPr lang="en-US" sz="2400" b="1" dirty="0">
              <a:solidFill>
                <a:srgbClr val="FF0000"/>
              </a:solidFill>
            </a:endParaRPr>
          </a:p>
          <a:p>
            <a:endParaRPr lang="en-US" sz="24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/>
              <a:t>How to compare sequences to decide if they are related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/>
              <a:t>Having databases full of sequences and comparing them rapidly (BLAST)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/>
          </a:p>
          <a:p>
            <a:r>
              <a:rPr lang="en-US" sz="2400" b="1" dirty="0"/>
              <a:t>In fact, </a:t>
            </a:r>
            <a:r>
              <a:rPr lang="en-US" sz="2400" b="1" u="sng" dirty="0"/>
              <a:t>many</a:t>
            </a:r>
            <a:r>
              <a:rPr lang="en-US" sz="2400" b="1" dirty="0"/>
              <a:t> such databases exist, so today we’ll start with a brief tour of </a:t>
            </a:r>
            <a:r>
              <a:rPr lang="en-US" sz="2400" b="1" u="sng" dirty="0"/>
              <a:t>some</a:t>
            </a:r>
            <a:r>
              <a:rPr lang="en-US" sz="2400" b="1" dirty="0"/>
              <a:t> of the biological data on the web.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as the raw data for new discoveries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66220"/>
              </p:ext>
            </p:extLst>
          </p:nvPr>
        </p:nvGraphicFramePr>
        <p:xfrm>
          <a:off x="2057400" y="76200"/>
          <a:ext cx="6946783" cy="67824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3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1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Database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Records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Address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BioGRID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 M protein interactions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https://thebiogrid.org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EcoCyc</a:t>
                      </a:r>
                      <a:r>
                        <a:rPr lang="en-US" sz="1200" b="1" dirty="0">
                          <a:effectLst/>
                        </a:rPr>
                        <a:t>/</a:t>
                      </a:r>
                      <a:r>
                        <a:rPr lang="en-US" sz="1200" b="1" dirty="0" err="1">
                          <a:effectLst/>
                        </a:rPr>
                        <a:t>MetaCyc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&gt;2,700 pathways from &gt;3,000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http://www.ecocyc.org, http://www.metacyc.org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6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Ensembl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(+ </a:t>
                      </a:r>
                      <a:r>
                        <a:rPr lang="en-US" sz="1200" b="1" dirty="0" err="1">
                          <a:solidFill>
                            <a:srgbClr val="FF0000"/>
                          </a:solidFill>
                          <a:effectLst/>
                        </a:rPr>
                        <a:t>BioMart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 for easy sequence queries)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Major repository of DNA sequences, genomes, genes, proteins, and transcripts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http://useast.ensembl.org/index.html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Entrez</a:t>
                      </a:r>
                      <a:r>
                        <a:rPr lang="en-US" sz="1200" b="1" dirty="0">
                          <a:effectLst/>
                        </a:rPr>
                        <a:t> Genome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Thousands of genome sequences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http://www.ncbi.nlm.nih.gov/genome?db=genome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</a:rPr>
                        <a:t>Expression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139K mRNA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r>
                        <a:rPr lang="en-US" sz="900" b="1" dirty="0">
                          <a:effectLst/>
                        </a:rPr>
                        <a:t> in 65 species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effectLst/>
                        </a:rPr>
                        <a:t>https://www.ebi.ac.uk/gxa/home/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4286505038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Genbank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&gt;1 </a:t>
                      </a:r>
                      <a:r>
                        <a:rPr lang="en-US" sz="900" b="1" dirty="0" err="1">
                          <a:effectLst/>
                        </a:rPr>
                        <a:t>triillion</a:t>
                      </a:r>
                      <a:r>
                        <a:rPr lang="en-US" sz="900" b="1" dirty="0">
                          <a:effectLst/>
                        </a:rPr>
                        <a:t> bases sequenced; &gt; 14 trillion bases as whole genome shotgun data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https://www.ncbi.nlm.nih.gov/genbank/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Gene Expression Omnibus (GEO)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&gt;4 M mRNA or protein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http://www.ncbi.nlm.nih.gov/geo/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Genomes Online Database (GOLD)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&gt;180K genome sequences, many in progress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https://gold.jgi.doe.gov/index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6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Human Protein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millions of high-res images of ~17K human proteins across tissues, cancers, &amp; cell lines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http://www.proteinatlas.org/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KEGG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Most known pathways, in 548 graphical diagrams and &gt;7K organisms (</a:t>
                      </a:r>
                      <a:r>
                        <a:rPr lang="en-US" sz="900" b="1" i="1" dirty="0">
                          <a:effectLst/>
                        </a:rPr>
                        <a:t>via</a:t>
                      </a:r>
                      <a:r>
                        <a:rPr lang="en-US" sz="900" b="1" dirty="0">
                          <a:effectLst/>
                        </a:rPr>
                        <a:t> homology)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http://www.genome.ad.jp/kegg/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Medline / PubMed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&gt;30 million references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https://www.ncbi.nlm.nih.gov/PubMed/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Mouse Genome Informatics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~20,000 mouse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http://www.informatics.jax.org/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53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Online </a:t>
                      </a:r>
                      <a:r>
                        <a:rPr lang="en-US" sz="1200" b="1" dirty="0" err="1">
                          <a:effectLst/>
                        </a:rPr>
                        <a:t>Mendelian</a:t>
                      </a:r>
                      <a:r>
                        <a:rPr lang="en-US" sz="1200" b="1" dirty="0">
                          <a:effectLst/>
                        </a:rPr>
                        <a:t> Inheritance in Man (OMIM)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Compendium of human genes and genetic phenotypes, data for &gt;16,000 human genes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https://www.ncbi.nlm.nih.gov/omim/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Pride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Hundreds of millions of peptide mass spectra from 10’s of thousands of experiments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https://www.ebi.ac.uk/pride/archive/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Reactome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&gt;2K pathways involving &gt;10K human proteins, also other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https://www.reactome.org/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SGD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~6,000 yeast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https://www.yeastgenome.org/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UniProtKB</a:t>
                      </a:r>
                      <a:r>
                        <a:rPr lang="en-US" sz="1200" b="1" dirty="0">
                          <a:effectLst/>
                        </a:rPr>
                        <a:t>/SWISS-PROT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&gt;550K hand-curated sequence entries from &gt;14K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https://www.uniprot.org/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1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22F7FC7-D7A2-4AF7-9994-F57260BEE6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966193"/>
              </p:ext>
            </p:extLst>
          </p:nvPr>
        </p:nvGraphicFramePr>
        <p:xfrm>
          <a:off x="2057400" y="76200"/>
          <a:ext cx="6946783" cy="67824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3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1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Database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Records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Address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BioGRID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 M protein interactions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https://thebiogrid.org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EcoCyc</a:t>
                      </a:r>
                      <a:r>
                        <a:rPr lang="en-US" sz="1200" b="1" dirty="0">
                          <a:effectLst/>
                        </a:rPr>
                        <a:t>/</a:t>
                      </a:r>
                      <a:r>
                        <a:rPr lang="en-US" sz="1200" b="1" dirty="0" err="1">
                          <a:effectLst/>
                        </a:rPr>
                        <a:t>MetaCyc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&gt;2,700 pathways from &gt;3,000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http://www.ecocyc.org, http://www.metacyc.org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6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Ensembl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(+ </a:t>
                      </a:r>
                      <a:r>
                        <a:rPr lang="en-US" sz="1200" b="1" dirty="0" err="1">
                          <a:solidFill>
                            <a:srgbClr val="FF0000"/>
                          </a:solidFill>
                          <a:effectLst/>
                        </a:rPr>
                        <a:t>BioMart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 for easy sequence queries)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Major repository of DNA sequences, genomes, genes, proteins, and transcripts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http://useast.ensembl.org/index.html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Entrez</a:t>
                      </a:r>
                      <a:r>
                        <a:rPr lang="en-US" sz="1200" b="1" dirty="0">
                          <a:effectLst/>
                        </a:rPr>
                        <a:t> Genome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Thousands of genome sequences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http://www.ncbi.nlm.nih.gov/genome?db=genome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</a:rPr>
                        <a:t>Expression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121K mRNA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r>
                        <a:rPr lang="en-US" sz="900" b="1" dirty="0">
                          <a:effectLst/>
                        </a:rPr>
                        <a:t> in 62 species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effectLst/>
                        </a:rPr>
                        <a:t>https://ebi.ac.uk/gxa/home/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4286505038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Genbank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&gt;386 billion bases sequenced; &gt; 5 trillion bases as whole genome shotgun data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https://www.ncbi.nlm.nih.gov/genbank/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Gene Expression Omnibus (GEO)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&gt;4 M mRNA or protein expression </a:t>
                      </a:r>
                      <a:r>
                        <a:rPr lang="en-US" sz="900" b="1" dirty="0" err="1">
                          <a:effectLst/>
                        </a:rPr>
                        <a:t>expts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http://www.ncbi.nlm.nih.gov/geo/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Genomes Online Database (GOLD)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&gt;150K genome sequences, many in progress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https://gold.jgi.doe.gov/index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6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Human Protein Atlas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millions of high-res images of ~17K human proteins across tissues, cancers, &amp; cell lines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http://www.proteinatlas.org/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KEGG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Most known pathways, in 538 graphical diagrams and &gt;6K organisms (</a:t>
                      </a:r>
                      <a:r>
                        <a:rPr lang="en-US" sz="900" b="1" i="1" dirty="0">
                          <a:effectLst/>
                        </a:rPr>
                        <a:t>via</a:t>
                      </a:r>
                      <a:r>
                        <a:rPr lang="en-US" sz="900" b="1" dirty="0">
                          <a:effectLst/>
                        </a:rPr>
                        <a:t> homology)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http://www.genome.ad.jp/kegg/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7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Medline / PubMed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&gt;30 million references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https://www.ncbi.nlm.nih.gov/PubMed/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Mouse Genome Informatics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~20,000 mouse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http://www.informatics.jax.org/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53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Online </a:t>
                      </a:r>
                      <a:r>
                        <a:rPr lang="en-US" sz="1200" b="1" dirty="0" err="1">
                          <a:effectLst/>
                        </a:rPr>
                        <a:t>Mendelian</a:t>
                      </a:r>
                      <a:r>
                        <a:rPr lang="en-US" sz="1200" b="1" dirty="0">
                          <a:effectLst/>
                        </a:rPr>
                        <a:t> Inheritance in Man (OMIM)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Compendium of human genes and genetic phenotypes, data for &gt;16,000 human genes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https://www.ncbi.nlm.nih.gov/omim/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Pride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Hundreds of millions of peptide mass spectra from 10’s of thousands of experiments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https://www.ebi.ac.uk/pride/archive/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Reactome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&gt;2K pathways involving &gt;10K human proteins, also other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https://www.reactome.org/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SGD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~6,000 yeast genes, diverse associated data &amp; annotations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https://www.yeastgenome.org/</a:t>
                      </a:r>
                      <a:endParaRPr lang="en-US" sz="900" b="1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</a:rPr>
                        <a:t>UniProtKB</a:t>
                      </a:r>
                      <a:r>
                        <a:rPr lang="en-US" sz="1200" b="1" dirty="0">
                          <a:effectLst/>
                        </a:rPr>
                        <a:t>/SWISS-PROT</a:t>
                      </a: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&gt;550K hand-curated sequence entries from &gt;9K organisms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https://www.uniprot.org/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702" marR="44702" marT="41390" marB="4139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as the raw data for new discoveries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87575" y="1063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876800" y="127337"/>
            <a:ext cx="3907172" cy="1015663"/>
            <a:chOff x="4876800" y="58448"/>
            <a:chExt cx="3907172" cy="1015663"/>
          </a:xfrm>
        </p:grpSpPr>
        <p:sp>
          <p:nvSpPr>
            <p:cNvPr id="6" name="TextBox 5"/>
            <p:cNvSpPr txBox="1"/>
            <p:nvPr/>
          </p:nvSpPr>
          <p:spPr>
            <a:xfrm>
              <a:off x="5316872" y="58448"/>
              <a:ext cx="3467100" cy="1015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Biogrid</a:t>
              </a:r>
              <a:r>
                <a:rPr lang="en-US" sz="2000" dirty="0"/>
                <a:t> has &gt;2 M protein-protein interactions (https://thebiogrid.org/)</a:t>
              </a:r>
            </a:p>
          </p:txBody>
        </p:sp>
        <p:cxnSp>
          <p:nvCxnSpPr>
            <p:cNvPr id="7" name="Straight Arrow Connector 6"/>
            <p:cNvCxnSpPr>
              <a:cxnSpLocks/>
              <a:stCxn id="6" idx="1"/>
            </p:cNvCxnSpPr>
            <p:nvPr/>
          </p:nvCxnSpPr>
          <p:spPr>
            <a:xfrm flipH="1" flipV="1">
              <a:off x="4876800" y="464511"/>
              <a:ext cx="440072" cy="1017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5410200" y="1569184"/>
            <a:ext cx="3588866" cy="1631216"/>
            <a:chOff x="5450359" y="1295400"/>
            <a:chExt cx="3588866" cy="1631216"/>
          </a:xfrm>
        </p:grpSpPr>
        <p:sp>
          <p:nvSpPr>
            <p:cNvPr id="9" name="TextBox 8"/>
            <p:cNvSpPr txBox="1"/>
            <p:nvPr/>
          </p:nvSpPr>
          <p:spPr>
            <a:xfrm>
              <a:off x="6448425" y="1295400"/>
              <a:ext cx="2590800" cy="163121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GEO has millions of experiments, each measuring 1000’s of mRNA or protein abundances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H="1">
              <a:off x="5450359" y="1957119"/>
              <a:ext cx="998066" cy="25112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3505200" y="5334000"/>
            <a:ext cx="5341466" cy="1323439"/>
            <a:chOff x="5164472" y="4771266"/>
            <a:chExt cx="5341466" cy="1323439"/>
          </a:xfrm>
        </p:grpSpPr>
        <p:sp>
          <p:nvSpPr>
            <p:cNvPr id="12" name="TextBox 11"/>
            <p:cNvSpPr txBox="1"/>
            <p:nvPr/>
          </p:nvSpPr>
          <p:spPr>
            <a:xfrm>
              <a:off x="6076950" y="4771266"/>
              <a:ext cx="4428988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Uniprot</a:t>
              </a:r>
              <a:r>
                <a:rPr lang="en-US" sz="2000" dirty="0"/>
                <a:t> = a frequent</a:t>
              </a:r>
            </a:p>
            <a:p>
              <a:pPr algn="ctr"/>
              <a:r>
                <a:rPr lang="en-US" sz="2000" dirty="0"/>
                <a:t>first step to learn about genes.  </a:t>
              </a:r>
              <a:r>
                <a:rPr lang="en-US" sz="2000" b="1" dirty="0">
                  <a:solidFill>
                    <a:srgbClr val="FF0000"/>
                  </a:solidFill>
                </a:rPr>
                <a:t>Also</a:t>
              </a:r>
              <a:r>
                <a:rPr lang="en-US" sz="2000" b="1" u="sng" dirty="0">
                  <a:solidFill>
                    <a:srgbClr val="FF0000"/>
                  </a:solidFill>
                </a:rPr>
                <a:t> amazingly useful</a:t>
              </a:r>
              <a:r>
                <a:rPr lang="en-US" sz="2000" b="1" dirty="0">
                  <a:solidFill>
                    <a:srgbClr val="FF0000"/>
                  </a:solidFill>
                </a:rPr>
                <a:t> for interconverting IDs and linking to other resources</a:t>
              </a:r>
              <a:endParaRPr lang="en-US" sz="2000" dirty="0"/>
            </a:p>
          </p:txBody>
        </p:sp>
        <p:cxnSp>
          <p:nvCxnSpPr>
            <p:cNvPr id="13" name="Straight Arrow Connector 12"/>
            <p:cNvCxnSpPr>
              <a:cxnSpLocks/>
            </p:cNvCxnSpPr>
            <p:nvPr/>
          </p:nvCxnSpPr>
          <p:spPr>
            <a:xfrm flipH="1">
              <a:off x="5164472" y="5499928"/>
              <a:ext cx="912478" cy="49053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638800" y="3705761"/>
            <a:ext cx="3371850" cy="1323439"/>
            <a:chOff x="5638800" y="3300680"/>
            <a:chExt cx="3371850" cy="1323439"/>
          </a:xfrm>
        </p:grpSpPr>
        <p:sp>
          <p:nvSpPr>
            <p:cNvPr id="15" name="TextBox 14"/>
            <p:cNvSpPr txBox="1"/>
            <p:nvPr/>
          </p:nvSpPr>
          <p:spPr>
            <a:xfrm>
              <a:off x="6610350" y="3300680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OMIM = the most important resource for human genetic disease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>
              <a:off x="5638800" y="4267200"/>
              <a:ext cx="971550" cy="34985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3276600" y="3172361"/>
            <a:ext cx="3009900" cy="1323439"/>
            <a:chOff x="4406342" y="2783175"/>
            <a:chExt cx="3009900" cy="1323439"/>
          </a:xfrm>
        </p:grpSpPr>
        <p:sp>
          <p:nvSpPr>
            <p:cNvPr id="18" name="TextBox 17"/>
            <p:cNvSpPr txBox="1"/>
            <p:nvPr/>
          </p:nvSpPr>
          <p:spPr>
            <a:xfrm>
              <a:off x="5015942" y="2783175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Medline has &gt;30 million research articles, many with complete text online</a:t>
              </a:r>
            </a:p>
          </p:txBody>
        </p:sp>
        <p:cxnSp>
          <p:nvCxnSpPr>
            <p:cNvPr id="19" name="Straight Arrow Connector 18"/>
            <p:cNvCxnSpPr>
              <a:stCxn id="18" idx="1"/>
            </p:cNvCxnSpPr>
            <p:nvPr/>
          </p:nvCxnSpPr>
          <p:spPr>
            <a:xfrm flipH="1">
              <a:off x="4406342" y="3444895"/>
              <a:ext cx="609600" cy="31687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3406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04392" y="2322823"/>
            <a:ext cx="91572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Live demo </a:t>
            </a:r>
            <a:r>
              <a:rPr lang="en-US" sz="3200" dirty="0" err="1"/>
              <a:t>Ensembl</a:t>
            </a:r>
            <a:r>
              <a:rPr lang="en-US" sz="3200" dirty="0"/>
              <a:t>-&gt;</a:t>
            </a:r>
            <a:r>
              <a:rPr lang="en-US" sz="3200" dirty="0" err="1"/>
              <a:t>BioMart</a:t>
            </a:r>
            <a:r>
              <a:rPr lang="en-US" sz="3200" dirty="0"/>
              <a:t>-&gt;filter for [IPR031588﻿],</a:t>
            </a:r>
          </a:p>
          <a:p>
            <a:pPr algn="ctr"/>
            <a:r>
              <a:rPr lang="en-US" sz="3200" dirty="0"/>
              <a:t>OMIM, </a:t>
            </a:r>
            <a:r>
              <a:rPr lang="en-US" sz="3200" dirty="0" err="1"/>
              <a:t>Reactome</a:t>
            </a:r>
            <a:r>
              <a:rPr lang="en-US" sz="3200" dirty="0"/>
              <a:t>, Human Protein Atlas</a:t>
            </a:r>
          </a:p>
        </p:txBody>
      </p:sp>
    </p:spTree>
    <p:extLst>
      <p:ext uri="{BB962C8B-B14F-4D97-AF65-F5344CB8AC3E}">
        <p14:creationId xmlns:p14="http://schemas.microsoft.com/office/powerpoint/2010/main" val="1626786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74357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It’s nice to know that all of this exists, but ideally, you’d like to be able to so something constructive with the data.  </a:t>
            </a:r>
          </a:p>
          <a:p>
            <a:endParaRPr lang="en-US" sz="2400" b="1" dirty="0"/>
          </a:p>
          <a:p>
            <a:r>
              <a:rPr lang="en-US" sz="2400" b="1" dirty="0"/>
              <a:t>That means getting the data inside your own programs.  </a:t>
            </a:r>
          </a:p>
          <a:p>
            <a:endParaRPr lang="en-US" sz="2400" b="1" dirty="0"/>
          </a:p>
          <a:p>
            <a:r>
              <a:rPr lang="en-US" sz="2400" b="1" dirty="0"/>
              <a:t>All of these databases let you download data in big batches, but this isn’t always the case, so….</a:t>
            </a:r>
          </a:p>
        </p:txBody>
      </p:sp>
    </p:spTree>
    <p:extLst>
      <p:ext uri="{BB962C8B-B14F-4D97-AF65-F5344CB8AC3E}">
        <p14:creationId xmlns:p14="http://schemas.microsoft.com/office/powerpoint/2010/main" val="1899742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47816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Let’s empower your Python scripts to grab data from the web.  </a:t>
            </a:r>
          </a:p>
          <a:p>
            <a:endParaRPr lang="en-US" sz="2400" dirty="0"/>
          </a:p>
          <a:p>
            <a:r>
              <a:rPr lang="en-US" sz="2400" dirty="0"/>
              <a:t>We’ll use Python </a:t>
            </a:r>
            <a:r>
              <a:rPr lang="en-US" sz="2400" u="sng" dirty="0"/>
              <a:t>library/module</a:t>
            </a:r>
            <a:r>
              <a:rPr lang="en-US" sz="2400" dirty="0"/>
              <a:t> = an optional, specialized set of Python methods</a:t>
            </a:r>
          </a:p>
          <a:p>
            <a:endParaRPr lang="en-US" sz="2400" dirty="0"/>
          </a:p>
          <a:p>
            <a:r>
              <a:rPr lang="en-US" sz="2400" dirty="0"/>
              <a:t>This particular Python module is called </a:t>
            </a:r>
            <a:r>
              <a:rPr lang="en-US" sz="2400" b="1" i="1" dirty="0" err="1"/>
              <a:t>urllib</a:t>
            </a:r>
            <a:r>
              <a:rPr lang="en-US" sz="2400" dirty="0"/>
              <a:t> (Py3) or</a:t>
            </a:r>
            <a:r>
              <a:rPr lang="en-US" sz="2400" b="1" i="1" dirty="0"/>
              <a:t> urllib2 </a:t>
            </a:r>
            <a:r>
              <a:rPr lang="en-US" sz="2400" dirty="0"/>
              <a:t>(Py2) </a:t>
            </a:r>
          </a:p>
          <a:p>
            <a:endParaRPr lang="en-US" sz="2400" dirty="0"/>
          </a:p>
          <a:p>
            <a:r>
              <a:rPr lang="en-US" sz="2400" dirty="0" err="1"/>
              <a:t>urllib</a:t>
            </a:r>
            <a:r>
              <a:rPr lang="en-US" sz="2400" dirty="0"/>
              <a:t>/urllib2 is: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A collection of programs/tools to let you to surf the web from inside your programs.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Much more powerful than the simple tasks we’ll do with it.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More details: </a:t>
            </a:r>
            <a:r>
              <a:rPr lang="en-US" sz="2400" dirty="0">
                <a:hlinkClick r:id="rId2"/>
              </a:rPr>
              <a:t>https://docs.python.org/3.8/library/urllib.request.html</a:t>
            </a:r>
            <a:endParaRPr lang="en-US" sz="2400" dirty="0"/>
          </a:p>
          <a:p>
            <a:r>
              <a:rPr lang="en-US" sz="2400" dirty="0"/>
              <a:t>    or </a:t>
            </a:r>
            <a:r>
              <a:rPr lang="en-US" sz="2400" u="sng" dirty="0">
                <a:hlinkClick r:id="rId3"/>
              </a:rPr>
              <a:t>http://docs.python.org/2/library/urllib2.html</a:t>
            </a:r>
            <a:endParaRPr lang="en-US" sz="2400" dirty="0"/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24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The basic idea:</a:t>
            </a:r>
          </a:p>
          <a:p>
            <a:endParaRPr lang="en-US" sz="2400" dirty="0"/>
          </a:p>
          <a:p>
            <a:r>
              <a:rPr lang="en-US" sz="2400" dirty="0"/>
              <a:t>We first set up a “request” by opening a connection to the URL.</a:t>
            </a:r>
          </a:p>
          <a:p>
            <a:endParaRPr lang="en-US" sz="2400" dirty="0"/>
          </a:p>
          <a:p>
            <a:r>
              <a:rPr lang="en-US" sz="2400" dirty="0"/>
              <a:t>We then save the response in a variable and print it. </a:t>
            </a:r>
          </a:p>
          <a:p>
            <a:endParaRPr lang="en-US" sz="2400" dirty="0"/>
          </a:p>
          <a:p>
            <a:r>
              <a:rPr lang="en-US" sz="2400" dirty="0"/>
              <a:t>If it can’t connect to the site, it’ll print out a helpful error message instead of the page.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You can more or less use the commands in a cookbook fashion….</a:t>
            </a:r>
          </a:p>
        </p:txBody>
      </p:sp>
    </p:spTree>
    <p:extLst>
      <p:ext uri="{BB962C8B-B14F-4D97-AF65-F5344CB8AC3E}">
        <p14:creationId xmlns:p14="http://schemas.microsoft.com/office/powerpoint/2010/main" val="3019043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1496</TotalTime>
  <Words>3120</Words>
  <Application>Microsoft Office PowerPoint</Application>
  <PresentationFormat>On-screen Show (4:3)</PresentationFormat>
  <Paragraphs>430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Marcotte</dc:creator>
  <cp:lastModifiedBy>Marcotte</cp:lastModifiedBy>
  <cp:revision>73</cp:revision>
  <cp:lastPrinted>2020-02-10T23:43:09Z</cp:lastPrinted>
  <dcterms:created xsi:type="dcterms:W3CDTF">2014-01-13T19:44:00Z</dcterms:created>
  <dcterms:modified xsi:type="dcterms:W3CDTF">2022-02-10T16:40:51Z</dcterms:modified>
</cp:coreProperties>
</file>