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67" r:id="rId2"/>
    <p:sldId id="333" r:id="rId3"/>
    <p:sldId id="353" r:id="rId4"/>
    <p:sldId id="354" r:id="rId5"/>
    <p:sldId id="306" r:id="rId6"/>
    <p:sldId id="297" r:id="rId7"/>
    <p:sldId id="312" r:id="rId8"/>
    <p:sldId id="327" r:id="rId9"/>
    <p:sldId id="292" r:id="rId10"/>
    <p:sldId id="328" r:id="rId11"/>
    <p:sldId id="316" r:id="rId12"/>
    <p:sldId id="315" r:id="rId13"/>
    <p:sldId id="307" r:id="rId14"/>
    <p:sldId id="308" r:id="rId15"/>
    <p:sldId id="309" r:id="rId16"/>
    <p:sldId id="329" r:id="rId17"/>
    <p:sldId id="310" r:id="rId18"/>
    <p:sldId id="311" r:id="rId19"/>
    <p:sldId id="313" r:id="rId20"/>
    <p:sldId id="326" r:id="rId21"/>
    <p:sldId id="318" r:id="rId22"/>
    <p:sldId id="321" r:id="rId23"/>
    <p:sldId id="319" r:id="rId24"/>
    <p:sldId id="317" r:id="rId25"/>
    <p:sldId id="314" r:id="rId26"/>
    <p:sldId id="325" r:id="rId27"/>
    <p:sldId id="352" r:id="rId28"/>
    <p:sldId id="330" r:id="rId29"/>
    <p:sldId id="323" r:id="rId30"/>
    <p:sldId id="335" r:id="rId31"/>
    <p:sldId id="336" r:id="rId32"/>
    <p:sldId id="340" r:id="rId33"/>
    <p:sldId id="342" r:id="rId34"/>
    <p:sldId id="343" r:id="rId35"/>
    <p:sldId id="344" r:id="rId36"/>
    <p:sldId id="345" r:id="rId37"/>
    <p:sldId id="347" r:id="rId38"/>
    <p:sldId id="348" r:id="rId39"/>
    <p:sldId id="349" r:id="rId40"/>
    <p:sldId id="350" r:id="rId41"/>
    <p:sldId id="351" r:id="rId42"/>
    <p:sldId id="359" r:id="rId43"/>
    <p:sldId id="357" r:id="rId44"/>
    <p:sldId id="358" r:id="rId45"/>
    <p:sldId id="356" r:id="rId46"/>
    <p:sldId id="320" r:id="rId47"/>
    <p:sldId id="334"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AA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6283" autoAdjust="0"/>
  </p:normalViewPr>
  <p:slideViewPr>
    <p:cSldViewPr>
      <p:cViewPr varScale="1">
        <p:scale>
          <a:sx n="112" d="100"/>
          <a:sy n="112" d="100"/>
        </p:scale>
        <p:origin x="158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1604980-1DB3-43DC-997D-3064F1BFD355}" type="slidenum">
              <a:rPr lang="en-US" smtClean="0"/>
              <a:t>‹#›</a:t>
            </a:fld>
            <a:endParaRPr lang="en-US"/>
          </a:p>
        </p:txBody>
      </p:sp>
    </p:spTree>
    <p:extLst>
      <p:ext uri="{BB962C8B-B14F-4D97-AF65-F5344CB8AC3E}">
        <p14:creationId xmlns:p14="http://schemas.microsoft.com/office/powerpoint/2010/main" val="50900669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E1220AAA-546C-4D20-AA8C-9D2F0240DC42}" type="slidenum">
              <a:rPr lang="en-US" smtClean="0"/>
              <a:t>‹#›</a:t>
            </a:fld>
            <a:endParaRPr lang="en-US"/>
          </a:p>
        </p:txBody>
      </p:sp>
    </p:spTree>
    <p:extLst>
      <p:ext uri="{BB962C8B-B14F-4D97-AF65-F5344CB8AC3E}">
        <p14:creationId xmlns:p14="http://schemas.microsoft.com/office/powerpoint/2010/main" val="370543412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37037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407D0E-F905-4AA5-906F-DBD9A2766A5A}"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2981273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07D0E-F905-4AA5-906F-DBD9A2766A5A}"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402814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07D0E-F905-4AA5-906F-DBD9A2766A5A}"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14583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07D0E-F905-4AA5-906F-DBD9A2766A5A}"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266359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407D0E-F905-4AA5-906F-DBD9A2766A5A}"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427254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07D0E-F905-4AA5-906F-DBD9A2766A5A}"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139929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407D0E-F905-4AA5-906F-DBD9A2766A5A}" type="datetimeFigureOut">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36702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407D0E-F905-4AA5-906F-DBD9A2766A5A}" type="datetimeFigureOut">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318768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07D0E-F905-4AA5-906F-DBD9A2766A5A}" type="datetimeFigureOut">
              <a:rPr lang="en-US" smtClean="0"/>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76552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407D0E-F905-4AA5-906F-DBD9A2766A5A}"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245152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407D0E-F905-4AA5-906F-DBD9A2766A5A}"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151680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07D0E-F905-4AA5-906F-DBD9A2766A5A}" type="datetimeFigureOut">
              <a:rPr lang="en-US" smtClean="0"/>
              <a:t>2/13/2023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5F575-BA88-4F74-8D5A-947BCF011038}" type="slidenum">
              <a:rPr lang="en-US" smtClean="0"/>
              <a:t>‹#›</a:t>
            </a:fld>
            <a:endParaRPr lang="en-US"/>
          </a:p>
        </p:txBody>
      </p:sp>
    </p:spTree>
    <p:extLst>
      <p:ext uri="{BB962C8B-B14F-4D97-AF65-F5344CB8AC3E}">
        <p14:creationId xmlns:p14="http://schemas.microsoft.com/office/powerpoint/2010/main" val="355340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6549" y="1498937"/>
            <a:ext cx="4376518" cy="1015663"/>
          </a:xfrm>
          <a:prstGeom prst="rect">
            <a:avLst/>
          </a:prstGeom>
        </p:spPr>
        <p:txBody>
          <a:bodyPr wrap="none">
            <a:spAutoFit/>
          </a:bodyPr>
          <a:lstStyle/>
          <a:p>
            <a:pPr algn="ctr"/>
            <a:r>
              <a:rPr lang="en-US" sz="6000" b="1" dirty="0"/>
              <a:t>Gene Finding</a:t>
            </a:r>
          </a:p>
        </p:txBody>
      </p:sp>
      <p:sp>
        <p:nvSpPr>
          <p:cNvPr id="5" name="Rectangle 4"/>
          <p:cNvSpPr/>
          <p:nvPr/>
        </p:nvSpPr>
        <p:spPr>
          <a:xfrm>
            <a:off x="914400" y="5181600"/>
            <a:ext cx="7537961" cy="523220"/>
          </a:xfrm>
          <a:prstGeom prst="rect">
            <a:avLst/>
          </a:prstGeom>
        </p:spPr>
        <p:txBody>
          <a:bodyPr wrap="none">
            <a:spAutoFit/>
          </a:bodyPr>
          <a:lstStyle/>
          <a:p>
            <a:r>
              <a:rPr lang="en-US" sz="2800" b="1" dirty="0"/>
              <a:t>BCH394P/374C Systems Biology / Bioinformatics  </a:t>
            </a:r>
          </a:p>
        </p:txBody>
      </p:sp>
      <p:sp>
        <p:nvSpPr>
          <p:cNvPr id="7" name="Rectangle 6"/>
          <p:cNvSpPr/>
          <p:nvPr/>
        </p:nvSpPr>
        <p:spPr>
          <a:xfrm>
            <a:off x="1502743" y="5715000"/>
            <a:ext cx="6314549" cy="523220"/>
          </a:xfrm>
          <a:prstGeom prst="rect">
            <a:avLst/>
          </a:prstGeom>
        </p:spPr>
        <p:txBody>
          <a:bodyPr wrap="none">
            <a:spAutoFit/>
          </a:bodyPr>
          <a:lstStyle/>
          <a:p>
            <a:r>
              <a:rPr lang="en-US" sz="2800" b="1" dirty="0"/>
              <a:t>Edward </a:t>
            </a:r>
            <a:r>
              <a:rPr lang="en-US" sz="2800" b="1" dirty="0" err="1"/>
              <a:t>Marcotte</a:t>
            </a:r>
            <a:r>
              <a:rPr lang="en-US" sz="2800" b="1" dirty="0"/>
              <a:t>, </a:t>
            </a:r>
            <a:r>
              <a:rPr lang="en-US" sz="2800" b="1" dirty="0" err="1"/>
              <a:t>Univ</a:t>
            </a:r>
            <a:r>
              <a:rPr lang="en-US" sz="2800" b="1" dirty="0"/>
              <a:t> of Texas at Austin</a:t>
            </a:r>
            <a:endParaRPr lang="en-US" sz="2800" dirty="0"/>
          </a:p>
        </p:txBody>
      </p:sp>
    </p:spTree>
    <p:extLst>
      <p:ext uri="{BB962C8B-B14F-4D97-AF65-F5344CB8AC3E}">
        <p14:creationId xmlns:p14="http://schemas.microsoft.com/office/powerpoint/2010/main" val="247901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830997"/>
          </a:xfrm>
          <a:prstGeom prst="rect">
            <a:avLst/>
          </a:prstGeom>
        </p:spPr>
        <p:txBody>
          <a:bodyPr wrap="square">
            <a:spAutoFit/>
          </a:bodyPr>
          <a:lstStyle/>
          <a:p>
            <a:r>
              <a:rPr lang="en-US" sz="2400" b="1" i="1" dirty="0"/>
              <a:t>One way to build a minimal gene finding Markov model</a:t>
            </a:r>
          </a:p>
          <a:p>
            <a:endParaRPr lang="en-US" sz="2400" b="1" dirty="0"/>
          </a:p>
        </p:txBody>
      </p:sp>
      <p:sp>
        <p:nvSpPr>
          <p:cNvPr id="5" name="TextBox 4"/>
          <p:cNvSpPr txBox="1"/>
          <p:nvPr/>
        </p:nvSpPr>
        <p:spPr>
          <a:xfrm>
            <a:off x="3130379" y="2477869"/>
            <a:ext cx="1898831" cy="923330"/>
          </a:xfrm>
          <a:prstGeom prst="rect">
            <a:avLst/>
          </a:prstGeom>
          <a:noFill/>
        </p:spPr>
        <p:txBody>
          <a:bodyPr wrap="square" rtlCol="0">
            <a:spAutoFit/>
          </a:bodyPr>
          <a:lstStyle/>
          <a:p>
            <a:pPr algn="ctr"/>
            <a:r>
              <a:rPr lang="en-US" b="1" dirty="0">
                <a:solidFill>
                  <a:srgbClr val="FF0000"/>
                </a:solidFill>
                <a:sym typeface="Wingdings" pitchFamily="2" charset="2"/>
              </a:rPr>
              <a:t>Transition probabilities reflect codons</a:t>
            </a:r>
            <a:endParaRPr lang="en-US" b="1" dirty="0">
              <a:solidFill>
                <a:srgbClr val="FF0000"/>
              </a:solidFill>
            </a:endParaRPr>
          </a:p>
        </p:txBody>
      </p:sp>
      <p:sp>
        <p:nvSpPr>
          <p:cNvPr id="8" name="TextBox 7"/>
          <p:cNvSpPr txBox="1"/>
          <p:nvPr/>
        </p:nvSpPr>
        <p:spPr>
          <a:xfrm>
            <a:off x="1453979" y="1944469"/>
            <a:ext cx="1202573" cy="1569660"/>
          </a:xfrm>
          <a:prstGeom prst="rect">
            <a:avLst/>
          </a:prstGeom>
          <a:noFill/>
        </p:spPr>
        <p:txBody>
          <a:bodyPr wrap="none" rtlCol="0">
            <a:spAutoFit/>
          </a:bodyPr>
          <a:lstStyle/>
          <a:p>
            <a:r>
              <a:rPr lang="en-US" sz="3200" dirty="0"/>
              <a:t>A      C</a:t>
            </a:r>
          </a:p>
          <a:p>
            <a:endParaRPr lang="en-US" sz="3200" dirty="0"/>
          </a:p>
          <a:p>
            <a:r>
              <a:rPr lang="en-US" sz="3200" dirty="0"/>
              <a:t>T      G</a:t>
            </a:r>
          </a:p>
        </p:txBody>
      </p:sp>
      <p:sp>
        <p:nvSpPr>
          <p:cNvPr id="12" name="Arc 11"/>
          <p:cNvSpPr/>
          <p:nvPr/>
        </p:nvSpPr>
        <p:spPr>
          <a:xfrm>
            <a:off x="1711412" y="1678414"/>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a:off x="1225379" y="2325469"/>
            <a:ext cx="1149178" cy="1447800"/>
          </a:xfrm>
          <a:prstGeom prst="arc">
            <a:avLst>
              <a:gd name="adj1" fmla="val 16149267"/>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1758779" y="2325469"/>
            <a:ext cx="1149178" cy="1447800"/>
          </a:xfrm>
          <a:prstGeom prst="arc">
            <a:avLst>
              <a:gd name="adj1" fmla="val 1084670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flipV="1">
            <a:off x="1295401" y="1639669"/>
            <a:ext cx="1149178" cy="1447800"/>
          </a:xfrm>
          <a:prstGeom prst="arc">
            <a:avLst>
              <a:gd name="adj1" fmla="val 16149267"/>
              <a:gd name="adj2" fmla="val 0"/>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flipV="1">
            <a:off x="1676401" y="1639669"/>
            <a:ext cx="1149178" cy="1447800"/>
          </a:xfrm>
          <a:prstGeom prst="arc">
            <a:avLst>
              <a:gd name="adj1" fmla="val 10846702"/>
              <a:gd name="adj2" fmla="val 16403873"/>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flipV="1">
            <a:off x="1225379"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a:off x="1295401"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rot="16200000">
            <a:off x="13015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flipH="1">
            <a:off x="2444579"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16200000" flipV="1">
            <a:off x="24445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flipV="1">
            <a:off x="9906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flipH="1" flipV="1">
            <a:off x="2286000"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flipH="1" flipV="1">
            <a:off x="23622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a:off x="1711412" y="1868914"/>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flipV="1">
            <a:off x="1711412" y="3087469"/>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flipV="1">
            <a:off x="1711412" y="3087469"/>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5340179" y="1944469"/>
            <a:ext cx="1202573" cy="1569660"/>
          </a:xfrm>
          <a:prstGeom prst="rect">
            <a:avLst/>
          </a:prstGeom>
          <a:noFill/>
        </p:spPr>
        <p:txBody>
          <a:bodyPr wrap="none" rtlCol="0">
            <a:spAutoFit/>
          </a:bodyPr>
          <a:lstStyle/>
          <a:p>
            <a:r>
              <a:rPr lang="en-US" sz="3200" dirty="0"/>
              <a:t>A      C</a:t>
            </a:r>
          </a:p>
          <a:p>
            <a:endParaRPr lang="en-US" sz="3200" dirty="0"/>
          </a:p>
          <a:p>
            <a:r>
              <a:rPr lang="en-US" sz="3200" dirty="0"/>
              <a:t>T      G</a:t>
            </a:r>
          </a:p>
        </p:txBody>
      </p:sp>
      <p:sp>
        <p:nvSpPr>
          <p:cNvPr id="31" name="Arc 30"/>
          <p:cNvSpPr/>
          <p:nvPr/>
        </p:nvSpPr>
        <p:spPr>
          <a:xfrm>
            <a:off x="5597612" y="1678414"/>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a:off x="5111579" y="2325469"/>
            <a:ext cx="1149178" cy="1447800"/>
          </a:xfrm>
          <a:prstGeom prst="arc">
            <a:avLst>
              <a:gd name="adj1" fmla="val 16149267"/>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a:off x="5644979" y="2325469"/>
            <a:ext cx="1149178" cy="1447800"/>
          </a:xfrm>
          <a:prstGeom prst="arc">
            <a:avLst>
              <a:gd name="adj1" fmla="val 1084670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flipV="1">
            <a:off x="5181601" y="1639669"/>
            <a:ext cx="1149178" cy="1447800"/>
          </a:xfrm>
          <a:prstGeom prst="arc">
            <a:avLst>
              <a:gd name="adj1" fmla="val 16149267"/>
              <a:gd name="adj2" fmla="val 0"/>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flipV="1">
            <a:off x="5562601" y="1639669"/>
            <a:ext cx="1149178" cy="1447800"/>
          </a:xfrm>
          <a:prstGeom prst="arc">
            <a:avLst>
              <a:gd name="adj1" fmla="val 10846702"/>
              <a:gd name="adj2" fmla="val 16403873"/>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flipV="1">
            <a:off x="5111579"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a:off x="5181601"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16200000">
            <a:off x="51877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flipH="1">
            <a:off x="6330779"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rot="16200000" flipV="1">
            <a:off x="63307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flipV="1">
            <a:off x="48768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flipH="1" flipV="1">
            <a:off x="6172200"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flipH="1" flipV="1">
            <a:off x="62484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a:off x="5597612" y="1868914"/>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p:cNvSpPr/>
          <p:nvPr/>
        </p:nvSpPr>
        <p:spPr>
          <a:xfrm flipV="1">
            <a:off x="5597612" y="3087469"/>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flipV="1">
            <a:off x="5597612" y="3087469"/>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7162800" y="2477869"/>
            <a:ext cx="1796766" cy="1200329"/>
          </a:xfrm>
          <a:prstGeom prst="rect">
            <a:avLst/>
          </a:prstGeom>
          <a:noFill/>
        </p:spPr>
        <p:txBody>
          <a:bodyPr wrap="square" rtlCol="0">
            <a:spAutoFit/>
          </a:bodyPr>
          <a:lstStyle/>
          <a:p>
            <a:pPr algn="ctr"/>
            <a:r>
              <a:rPr lang="en-US" b="1" dirty="0">
                <a:solidFill>
                  <a:srgbClr val="FF0000"/>
                </a:solidFill>
              </a:rPr>
              <a:t>Transition probabilities reflect </a:t>
            </a:r>
            <a:r>
              <a:rPr lang="en-US" b="1" dirty="0" err="1">
                <a:solidFill>
                  <a:srgbClr val="FF0000"/>
                </a:solidFill>
              </a:rPr>
              <a:t>intergenic</a:t>
            </a:r>
            <a:r>
              <a:rPr lang="en-US" b="1" dirty="0">
                <a:solidFill>
                  <a:srgbClr val="FF0000"/>
                </a:solidFill>
              </a:rPr>
              <a:t> DNA</a:t>
            </a:r>
          </a:p>
        </p:txBody>
      </p:sp>
      <p:sp>
        <p:nvSpPr>
          <p:cNvPr id="48" name="Rectangle 47"/>
          <p:cNvSpPr/>
          <p:nvPr/>
        </p:nvSpPr>
        <p:spPr>
          <a:xfrm>
            <a:off x="304800" y="5124271"/>
            <a:ext cx="8610600" cy="1200329"/>
          </a:xfrm>
          <a:prstGeom prst="rect">
            <a:avLst/>
          </a:prstGeom>
        </p:spPr>
        <p:txBody>
          <a:bodyPr wrap="square">
            <a:spAutoFit/>
          </a:bodyPr>
          <a:lstStyle/>
          <a:p>
            <a:r>
              <a:rPr lang="en-US" sz="2400" i="1" dirty="0"/>
              <a:t>		   P</a:t>
            </a:r>
            <a:r>
              <a:rPr lang="en-US" sz="2400" dirty="0"/>
              <a:t>( </a:t>
            </a:r>
            <a:r>
              <a:rPr lang="en-US" sz="2400" i="1" dirty="0"/>
              <a:t>X </a:t>
            </a:r>
            <a:r>
              <a:rPr lang="en-US" sz="2400" dirty="0"/>
              <a:t>| coding) </a:t>
            </a:r>
          </a:p>
          <a:p>
            <a:endParaRPr lang="en-US" sz="2400" dirty="0"/>
          </a:p>
          <a:p>
            <a:r>
              <a:rPr lang="en-US" sz="2400" dirty="0"/>
              <a:t>		</a:t>
            </a:r>
            <a:r>
              <a:rPr lang="en-US" sz="2400" i="1" dirty="0"/>
              <a:t>P</a:t>
            </a:r>
            <a:r>
              <a:rPr lang="en-US" sz="2400" dirty="0"/>
              <a:t>( </a:t>
            </a:r>
            <a:r>
              <a:rPr lang="en-US" sz="2400" i="1" dirty="0"/>
              <a:t>X </a:t>
            </a:r>
            <a:r>
              <a:rPr lang="en-US" sz="2400" dirty="0"/>
              <a:t>| not coding)</a:t>
            </a:r>
          </a:p>
        </p:txBody>
      </p:sp>
      <p:cxnSp>
        <p:nvCxnSpPr>
          <p:cNvPr id="49" name="Straight Connector 48"/>
          <p:cNvCxnSpPr/>
          <p:nvPr/>
        </p:nvCxnSpPr>
        <p:spPr>
          <a:xfrm>
            <a:off x="2125363" y="5715000"/>
            <a:ext cx="2476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398676" y="4078069"/>
            <a:ext cx="1313180" cy="646331"/>
          </a:xfrm>
          <a:prstGeom prst="rect">
            <a:avLst/>
          </a:prstGeom>
        </p:spPr>
        <p:txBody>
          <a:bodyPr wrap="none">
            <a:spAutoFit/>
          </a:bodyPr>
          <a:lstStyle/>
          <a:p>
            <a:pPr algn="ctr"/>
            <a:r>
              <a:rPr lang="en-US" dirty="0"/>
              <a:t>Coding DNA</a:t>
            </a:r>
          </a:p>
          <a:p>
            <a:pPr algn="ctr"/>
            <a:r>
              <a:rPr lang="en-US" dirty="0"/>
              <a:t>model</a:t>
            </a:r>
          </a:p>
        </p:txBody>
      </p:sp>
      <p:sp>
        <p:nvSpPr>
          <p:cNvPr id="51" name="Rectangle 50"/>
          <p:cNvSpPr/>
          <p:nvPr/>
        </p:nvSpPr>
        <p:spPr>
          <a:xfrm>
            <a:off x="5198637" y="4078069"/>
            <a:ext cx="1601657" cy="646331"/>
          </a:xfrm>
          <a:prstGeom prst="rect">
            <a:avLst/>
          </a:prstGeom>
        </p:spPr>
        <p:txBody>
          <a:bodyPr wrap="none">
            <a:spAutoFit/>
          </a:bodyPr>
          <a:lstStyle/>
          <a:p>
            <a:pPr algn="ctr"/>
            <a:r>
              <a:rPr lang="en-US" dirty="0" err="1"/>
              <a:t>Intergenic</a:t>
            </a:r>
            <a:r>
              <a:rPr lang="en-US" dirty="0"/>
              <a:t> DNA</a:t>
            </a:r>
          </a:p>
          <a:p>
            <a:pPr algn="ctr"/>
            <a:r>
              <a:rPr lang="en-US" dirty="0"/>
              <a:t>model</a:t>
            </a:r>
          </a:p>
        </p:txBody>
      </p:sp>
      <p:sp>
        <p:nvSpPr>
          <p:cNvPr id="52" name="TextBox 51"/>
          <p:cNvSpPr txBox="1"/>
          <p:nvPr/>
        </p:nvSpPr>
        <p:spPr>
          <a:xfrm>
            <a:off x="313929" y="5530334"/>
            <a:ext cx="8645637" cy="646331"/>
          </a:xfrm>
          <a:prstGeom prst="rect">
            <a:avLst/>
          </a:prstGeom>
          <a:noFill/>
        </p:spPr>
        <p:txBody>
          <a:bodyPr wrap="none" rtlCol="0">
            <a:spAutoFit/>
          </a:bodyPr>
          <a:lstStyle/>
          <a:p>
            <a:r>
              <a:rPr lang="en-US" dirty="0"/>
              <a:t>Could calculate                                                                (or log ratio) along a sliding window,</a:t>
            </a:r>
          </a:p>
          <a:p>
            <a:r>
              <a:rPr lang="en-US" dirty="0"/>
              <a:t>						just like the fair/biased coin test</a:t>
            </a:r>
          </a:p>
        </p:txBody>
      </p:sp>
    </p:spTree>
    <p:extLst>
      <p:ext uri="{BB962C8B-B14F-4D97-AF65-F5344CB8AC3E}">
        <p14:creationId xmlns:p14="http://schemas.microsoft.com/office/powerpoint/2010/main" val="340478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086" y="228600"/>
            <a:ext cx="8491913" cy="3539430"/>
          </a:xfrm>
          <a:prstGeom prst="rect">
            <a:avLst/>
          </a:prstGeom>
        </p:spPr>
        <p:txBody>
          <a:bodyPr wrap="square">
            <a:spAutoFit/>
          </a:bodyPr>
          <a:lstStyle/>
          <a:p>
            <a:r>
              <a:rPr lang="en-US" sz="2800" b="1" dirty="0"/>
              <a:t>Really, we’ll want to detect codons.  </a:t>
            </a:r>
          </a:p>
          <a:p>
            <a:r>
              <a:rPr lang="en-US" sz="2800" b="1" dirty="0"/>
              <a:t>The usual trick is to use a </a:t>
            </a:r>
            <a:r>
              <a:rPr lang="en-US" sz="2800" b="1" i="1" dirty="0"/>
              <a:t>higher-order Markov process</a:t>
            </a:r>
            <a:r>
              <a:rPr lang="en-US" sz="2800" b="1" dirty="0"/>
              <a:t>.</a:t>
            </a:r>
          </a:p>
          <a:p>
            <a:endParaRPr lang="en-US" sz="2800" b="1" dirty="0"/>
          </a:p>
          <a:p>
            <a:r>
              <a:rPr lang="en-US" sz="2800" b="1" dirty="0"/>
              <a:t>A standard Markov process only considers the current position in calculating transition probabilities.</a:t>
            </a:r>
          </a:p>
          <a:p>
            <a:endParaRPr lang="en-US" sz="2800" b="1" dirty="0"/>
          </a:p>
          <a:p>
            <a:r>
              <a:rPr lang="en-US" sz="2800" b="1" dirty="0"/>
              <a:t>An </a:t>
            </a:r>
            <a:r>
              <a:rPr lang="en-US" sz="2800" b="1" i="1" dirty="0"/>
              <a:t>n</a:t>
            </a:r>
            <a:r>
              <a:rPr lang="en-US" sz="2800" b="1" i="1" baseline="30000" dirty="0"/>
              <a:t>th</a:t>
            </a:r>
            <a:r>
              <a:rPr lang="en-US" sz="2800" b="1" i="1" dirty="0"/>
              <a:t>-order Markov process </a:t>
            </a:r>
            <a:r>
              <a:rPr lang="en-US" sz="2800" b="1" dirty="0"/>
              <a:t>takes into account the past </a:t>
            </a:r>
            <a:r>
              <a:rPr lang="en-US" sz="2800" b="1" i="1" dirty="0"/>
              <a:t>n</a:t>
            </a:r>
            <a:r>
              <a:rPr lang="en-US" sz="2800" b="1" dirty="0"/>
              <a:t> nucleotides, e.g. as for a 5</a:t>
            </a:r>
            <a:r>
              <a:rPr lang="en-US" sz="2800" b="1" baseline="30000" dirty="0"/>
              <a:t>th</a:t>
            </a:r>
            <a:r>
              <a:rPr lang="en-US" sz="2800" b="1" dirty="0"/>
              <a:t> order: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447992"/>
            <a:ext cx="4932240" cy="156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34986" y="6705600"/>
            <a:ext cx="2185214" cy="215444"/>
          </a:xfrm>
          <a:prstGeom prst="rect">
            <a:avLst/>
          </a:prstGeom>
          <a:noFill/>
        </p:spPr>
        <p:txBody>
          <a:bodyPr wrap="none" rtlCol="0">
            <a:spAutoFit/>
          </a:bodyPr>
          <a:lstStyle/>
          <a:p>
            <a:r>
              <a:rPr lang="en-US" sz="800" dirty="0"/>
              <a:t>Image from </a:t>
            </a:r>
            <a:r>
              <a:rPr lang="en-US" sz="800" i="1" dirty="0" err="1"/>
              <a:t>Curr</a:t>
            </a:r>
            <a:r>
              <a:rPr lang="en-US" sz="800" i="1" dirty="0"/>
              <a:t> Op </a:t>
            </a:r>
            <a:r>
              <a:rPr lang="en-US" sz="800" i="1" dirty="0" err="1"/>
              <a:t>Struct</a:t>
            </a:r>
            <a:r>
              <a:rPr lang="en-US" sz="800" i="1" dirty="0"/>
              <a:t> </a:t>
            </a:r>
            <a:r>
              <a:rPr lang="en-US" sz="800" i="1" dirty="0" err="1"/>
              <a:t>Biol</a:t>
            </a:r>
            <a:r>
              <a:rPr lang="en-US" sz="800" i="1" dirty="0"/>
              <a:t> </a:t>
            </a:r>
            <a:r>
              <a:rPr lang="en-US" sz="800" dirty="0"/>
              <a:t>8:346-354 (1998)</a:t>
            </a:r>
          </a:p>
        </p:txBody>
      </p:sp>
      <p:sp>
        <p:nvSpPr>
          <p:cNvPr id="5" name="Right Brace 4"/>
          <p:cNvSpPr/>
          <p:nvPr/>
        </p:nvSpPr>
        <p:spPr>
          <a:xfrm rot="16200000">
            <a:off x="3363421" y="3218171"/>
            <a:ext cx="152400" cy="215484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rot="16200000">
            <a:off x="5856779" y="3218172"/>
            <a:ext cx="152400" cy="215484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956956" y="3886200"/>
            <a:ext cx="965329" cy="369332"/>
          </a:xfrm>
          <a:prstGeom prst="rect">
            <a:avLst/>
          </a:prstGeom>
          <a:noFill/>
        </p:spPr>
        <p:txBody>
          <a:bodyPr wrap="none" rtlCol="0">
            <a:spAutoFit/>
          </a:bodyPr>
          <a:lstStyle/>
          <a:p>
            <a:r>
              <a:rPr lang="en-US" b="1" dirty="0">
                <a:solidFill>
                  <a:srgbClr val="FF0000"/>
                </a:solidFill>
              </a:rPr>
              <a:t>Codon 1</a:t>
            </a:r>
          </a:p>
        </p:txBody>
      </p:sp>
      <p:sp>
        <p:nvSpPr>
          <p:cNvPr id="9" name="TextBox 8"/>
          <p:cNvSpPr txBox="1"/>
          <p:nvPr/>
        </p:nvSpPr>
        <p:spPr>
          <a:xfrm>
            <a:off x="5435471" y="3886200"/>
            <a:ext cx="965329" cy="369332"/>
          </a:xfrm>
          <a:prstGeom prst="rect">
            <a:avLst/>
          </a:prstGeom>
          <a:noFill/>
        </p:spPr>
        <p:txBody>
          <a:bodyPr wrap="none" rtlCol="0">
            <a:spAutoFit/>
          </a:bodyPr>
          <a:lstStyle/>
          <a:p>
            <a:r>
              <a:rPr lang="en-US" b="1" dirty="0">
                <a:solidFill>
                  <a:srgbClr val="FF0000"/>
                </a:solidFill>
              </a:rPr>
              <a:t>Codon 2</a:t>
            </a:r>
          </a:p>
        </p:txBody>
      </p:sp>
      <p:sp>
        <p:nvSpPr>
          <p:cNvPr id="3" name="TextBox 2">
            <a:extLst>
              <a:ext uri="{FF2B5EF4-FFF2-40B4-BE49-F238E27FC236}">
                <a16:creationId xmlns:a16="http://schemas.microsoft.com/office/drawing/2014/main" id="{ED43C12C-2BC1-0379-7B25-355EFDE55E19}"/>
              </a:ext>
            </a:extLst>
          </p:cNvPr>
          <p:cNvSpPr txBox="1"/>
          <p:nvPr/>
        </p:nvSpPr>
        <p:spPr>
          <a:xfrm>
            <a:off x="-27272" y="6211669"/>
            <a:ext cx="5057859" cy="646331"/>
          </a:xfrm>
          <a:prstGeom prst="rect">
            <a:avLst/>
          </a:prstGeom>
          <a:noFill/>
        </p:spPr>
        <p:txBody>
          <a:bodyPr wrap="none" rtlCol="0">
            <a:spAutoFit/>
          </a:bodyPr>
          <a:lstStyle/>
          <a:p>
            <a:r>
              <a:rPr lang="en-US" dirty="0"/>
              <a:t>But we need to learn 4</a:t>
            </a:r>
            <a:r>
              <a:rPr lang="en-US" baseline="30000" dirty="0"/>
              <a:t>(n + 1) </a:t>
            </a:r>
            <a:r>
              <a:rPr lang="en-US" dirty="0"/>
              <a:t> transition probabilities! </a:t>
            </a:r>
          </a:p>
          <a:p>
            <a:r>
              <a:rPr lang="en-US" dirty="0"/>
              <a:t>That’s 4096 entries for a 5th-order model.</a:t>
            </a:r>
          </a:p>
        </p:txBody>
      </p:sp>
    </p:spTree>
    <p:extLst>
      <p:ext uri="{BB962C8B-B14F-4D97-AF65-F5344CB8AC3E}">
        <p14:creationId xmlns:p14="http://schemas.microsoft.com/office/powerpoint/2010/main" val="16325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99" y="678696"/>
            <a:ext cx="4796083"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374" y="32365"/>
            <a:ext cx="9077002" cy="830997"/>
          </a:xfrm>
          <a:prstGeom prst="rect">
            <a:avLst/>
          </a:prstGeom>
          <a:noFill/>
        </p:spPr>
        <p:txBody>
          <a:bodyPr wrap="square" rtlCol="0">
            <a:spAutoFit/>
          </a:bodyPr>
          <a:lstStyle/>
          <a:p>
            <a:r>
              <a:rPr lang="en-US" sz="2400" dirty="0"/>
              <a:t>5</a:t>
            </a:r>
            <a:r>
              <a:rPr lang="en-US" sz="2400" baseline="30000" dirty="0"/>
              <a:t>th</a:t>
            </a:r>
            <a:r>
              <a:rPr lang="en-US" sz="2400" dirty="0"/>
              <a:t> order Markov chain, using models of coding vs. non-coding using the classic algorithm </a:t>
            </a:r>
            <a:r>
              <a:rPr lang="en-US" sz="2400" dirty="0" err="1"/>
              <a:t>GenMark</a:t>
            </a:r>
            <a:endParaRPr lang="en-US" sz="2400" dirty="0"/>
          </a:p>
        </p:txBody>
      </p:sp>
      <p:sp>
        <p:nvSpPr>
          <p:cNvPr id="3" name="TextBox 2"/>
          <p:cNvSpPr txBox="1"/>
          <p:nvPr/>
        </p:nvSpPr>
        <p:spPr>
          <a:xfrm>
            <a:off x="6827611" y="990600"/>
            <a:ext cx="1782989" cy="369332"/>
          </a:xfrm>
          <a:prstGeom prst="rect">
            <a:avLst/>
          </a:prstGeom>
          <a:noFill/>
        </p:spPr>
        <p:txBody>
          <a:bodyPr wrap="none" rtlCol="0">
            <a:spAutoFit/>
          </a:bodyPr>
          <a:lstStyle/>
          <a:p>
            <a:r>
              <a:rPr lang="en-US" dirty="0"/>
              <a:t>1</a:t>
            </a:r>
            <a:r>
              <a:rPr lang="en-US" baseline="30000" dirty="0"/>
              <a:t>st</a:t>
            </a:r>
            <a:r>
              <a:rPr lang="en-US" dirty="0"/>
              <a:t> reading frame</a:t>
            </a:r>
          </a:p>
        </p:txBody>
      </p:sp>
      <p:sp>
        <p:nvSpPr>
          <p:cNvPr id="5" name="TextBox 4"/>
          <p:cNvSpPr txBox="1"/>
          <p:nvPr/>
        </p:nvSpPr>
        <p:spPr>
          <a:xfrm>
            <a:off x="6827611" y="1981200"/>
            <a:ext cx="1832809" cy="369332"/>
          </a:xfrm>
          <a:prstGeom prst="rect">
            <a:avLst/>
          </a:prstGeom>
          <a:noFill/>
        </p:spPr>
        <p:txBody>
          <a:bodyPr wrap="none" rtlCol="0">
            <a:spAutoFit/>
          </a:bodyPr>
          <a:lstStyle/>
          <a:p>
            <a:r>
              <a:rPr lang="en-US" dirty="0"/>
              <a:t>2</a:t>
            </a:r>
            <a:r>
              <a:rPr lang="en-US" baseline="30000" dirty="0"/>
              <a:t>nd</a:t>
            </a:r>
            <a:r>
              <a:rPr lang="en-US" dirty="0"/>
              <a:t> reading frame</a:t>
            </a:r>
          </a:p>
        </p:txBody>
      </p:sp>
      <p:sp>
        <p:nvSpPr>
          <p:cNvPr id="6" name="TextBox 5"/>
          <p:cNvSpPr txBox="1"/>
          <p:nvPr/>
        </p:nvSpPr>
        <p:spPr>
          <a:xfrm>
            <a:off x="6827611" y="2983468"/>
            <a:ext cx="1803442" cy="369332"/>
          </a:xfrm>
          <a:prstGeom prst="rect">
            <a:avLst/>
          </a:prstGeom>
          <a:noFill/>
        </p:spPr>
        <p:txBody>
          <a:bodyPr wrap="none" rtlCol="0">
            <a:spAutoFit/>
          </a:bodyPr>
          <a:lstStyle/>
          <a:p>
            <a:r>
              <a:rPr lang="en-US" dirty="0"/>
              <a:t>3</a:t>
            </a:r>
            <a:r>
              <a:rPr lang="en-US" baseline="30000" dirty="0"/>
              <a:t>rd</a:t>
            </a:r>
            <a:r>
              <a:rPr lang="en-US" dirty="0"/>
              <a:t> reading frame</a:t>
            </a:r>
          </a:p>
        </p:txBody>
      </p:sp>
      <p:sp>
        <p:nvSpPr>
          <p:cNvPr id="7" name="TextBox 6"/>
          <p:cNvSpPr txBox="1"/>
          <p:nvPr/>
        </p:nvSpPr>
        <p:spPr>
          <a:xfrm>
            <a:off x="6827611" y="3974068"/>
            <a:ext cx="1782989" cy="369332"/>
          </a:xfrm>
          <a:prstGeom prst="rect">
            <a:avLst/>
          </a:prstGeom>
          <a:noFill/>
        </p:spPr>
        <p:txBody>
          <a:bodyPr wrap="none" rtlCol="0">
            <a:spAutoFit/>
          </a:bodyPr>
          <a:lstStyle/>
          <a:p>
            <a:r>
              <a:rPr lang="en-US" dirty="0"/>
              <a:t>1</a:t>
            </a:r>
            <a:r>
              <a:rPr lang="en-US" baseline="30000" dirty="0"/>
              <a:t>st</a:t>
            </a:r>
            <a:r>
              <a:rPr lang="en-US" dirty="0"/>
              <a:t> reading frame</a:t>
            </a:r>
          </a:p>
        </p:txBody>
      </p:sp>
      <p:sp>
        <p:nvSpPr>
          <p:cNvPr id="8" name="TextBox 7"/>
          <p:cNvSpPr txBox="1"/>
          <p:nvPr/>
        </p:nvSpPr>
        <p:spPr>
          <a:xfrm>
            <a:off x="6827611" y="4953000"/>
            <a:ext cx="1832809" cy="369332"/>
          </a:xfrm>
          <a:prstGeom prst="rect">
            <a:avLst/>
          </a:prstGeom>
          <a:noFill/>
        </p:spPr>
        <p:txBody>
          <a:bodyPr wrap="none" rtlCol="0">
            <a:spAutoFit/>
          </a:bodyPr>
          <a:lstStyle/>
          <a:p>
            <a:r>
              <a:rPr lang="en-US" dirty="0"/>
              <a:t>2</a:t>
            </a:r>
            <a:r>
              <a:rPr lang="en-US" baseline="30000" dirty="0"/>
              <a:t>nd</a:t>
            </a:r>
            <a:r>
              <a:rPr lang="en-US" dirty="0"/>
              <a:t> reading frame</a:t>
            </a:r>
          </a:p>
        </p:txBody>
      </p:sp>
      <p:sp>
        <p:nvSpPr>
          <p:cNvPr id="9" name="TextBox 8"/>
          <p:cNvSpPr txBox="1"/>
          <p:nvPr/>
        </p:nvSpPr>
        <p:spPr>
          <a:xfrm>
            <a:off x="6827611" y="5943600"/>
            <a:ext cx="1803442" cy="369332"/>
          </a:xfrm>
          <a:prstGeom prst="rect">
            <a:avLst/>
          </a:prstGeom>
          <a:noFill/>
        </p:spPr>
        <p:txBody>
          <a:bodyPr wrap="none" rtlCol="0">
            <a:spAutoFit/>
          </a:bodyPr>
          <a:lstStyle/>
          <a:p>
            <a:r>
              <a:rPr lang="en-US" dirty="0"/>
              <a:t>3</a:t>
            </a:r>
            <a:r>
              <a:rPr lang="en-US" baseline="30000" dirty="0"/>
              <a:t>rd</a:t>
            </a:r>
            <a:r>
              <a:rPr lang="en-US" dirty="0"/>
              <a:t> reading frame</a:t>
            </a:r>
          </a:p>
        </p:txBody>
      </p:sp>
      <p:sp>
        <p:nvSpPr>
          <p:cNvPr id="4" name="TextBox 3"/>
          <p:cNvSpPr txBox="1"/>
          <p:nvPr/>
        </p:nvSpPr>
        <p:spPr>
          <a:xfrm>
            <a:off x="205972" y="2057400"/>
            <a:ext cx="1394228" cy="369332"/>
          </a:xfrm>
          <a:prstGeom prst="rect">
            <a:avLst/>
          </a:prstGeom>
          <a:noFill/>
        </p:spPr>
        <p:txBody>
          <a:bodyPr wrap="none" rtlCol="0">
            <a:spAutoFit/>
          </a:bodyPr>
          <a:lstStyle/>
          <a:p>
            <a:r>
              <a:rPr lang="en-US" dirty="0"/>
              <a:t>Direct strand</a:t>
            </a:r>
          </a:p>
        </p:txBody>
      </p:sp>
      <p:sp>
        <p:nvSpPr>
          <p:cNvPr id="11" name="TextBox 10"/>
          <p:cNvSpPr txBox="1"/>
          <p:nvPr/>
        </p:nvSpPr>
        <p:spPr>
          <a:xfrm>
            <a:off x="136297" y="4967163"/>
            <a:ext cx="1694118" cy="646331"/>
          </a:xfrm>
          <a:prstGeom prst="rect">
            <a:avLst/>
          </a:prstGeom>
          <a:noFill/>
        </p:spPr>
        <p:txBody>
          <a:bodyPr wrap="none" rtlCol="0">
            <a:spAutoFit/>
          </a:bodyPr>
          <a:lstStyle/>
          <a:p>
            <a:r>
              <a:rPr lang="en-US" dirty="0"/>
              <a:t>Complementary</a:t>
            </a:r>
          </a:p>
          <a:p>
            <a:r>
              <a:rPr lang="en-US" dirty="0"/>
              <a:t>(reverse) strand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6724650"/>
            <a:ext cx="322897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19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80"/>
          <a:stretch/>
        </p:blipFill>
        <p:spPr bwMode="auto">
          <a:xfrm>
            <a:off x="533400" y="762000"/>
            <a:ext cx="7965111" cy="526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38" y="6210777"/>
            <a:ext cx="3733801" cy="3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645342"/>
            <a:ext cx="3477239" cy="21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374" y="32365"/>
            <a:ext cx="9077002" cy="461665"/>
          </a:xfrm>
          <a:prstGeom prst="rect">
            <a:avLst/>
          </a:prstGeom>
          <a:noFill/>
        </p:spPr>
        <p:txBody>
          <a:bodyPr wrap="square" rtlCol="0">
            <a:spAutoFit/>
          </a:bodyPr>
          <a:lstStyle/>
          <a:p>
            <a:r>
              <a:rPr lang="en-US" sz="2400" dirty="0"/>
              <a:t>An HMM version of </a:t>
            </a:r>
            <a:r>
              <a:rPr lang="en-US" sz="2400" dirty="0" err="1"/>
              <a:t>GenMark</a:t>
            </a:r>
            <a:endParaRPr lang="en-US" sz="2400" dirty="0"/>
          </a:p>
        </p:txBody>
      </p:sp>
    </p:spTree>
    <p:extLst>
      <p:ext uri="{BB962C8B-B14F-4D97-AF65-F5344CB8AC3E}">
        <p14:creationId xmlns:p14="http://schemas.microsoft.com/office/powerpoint/2010/main" val="2403176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18" y="2743200"/>
            <a:ext cx="8570482"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374" y="32365"/>
            <a:ext cx="9077002" cy="461665"/>
          </a:xfrm>
          <a:prstGeom prst="rect">
            <a:avLst/>
          </a:prstGeom>
          <a:noFill/>
        </p:spPr>
        <p:txBody>
          <a:bodyPr wrap="square" rtlCol="0">
            <a:spAutoFit/>
          </a:bodyPr>
          <a:lstStyle/>
          <a:p>
            <a:r>
              <a:rPr lang="en-US" sz="2400" dirty="0"/>
              <a:t>For example, accounting for variation in start codons…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38" y="6210777"/>
            <a:ext cx="3733801" cy="3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645342"/>
            <a:ext cx="3477239" cy="21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746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4" t="57091" r="2672" b="779"/>
          <a:stretch/>
        </p:blipFill>
        <p:spPr bwMode="auto">
          <a:xfrm>
            <a:off x="4648200" y="2135747"/>
            <a:ext cx="4279915" cy="266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6" t="2552" r="1340" b="54042"/>
          <a:stretch/>
        </p:blipFill>
        <p:spPr bwMode="auto">
          <a:xfrm>
            <a:off x="135132" y="2083542"/>
            <a:ext cx="4360668" cy="274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76467" y="1106269"/>
            <a:ext cx="7743466" cy="646331"/>
          </a:xfrm>
          <a:prstGeom prst="rect">
            <a:avLst/>
          </a:prstGeom>
          <a:noFill/>
        </p:spPr>
        <p:txBody>
          <a:bodyPr wrap="none" rtlCol="0">
            <a:spAutoFit/>
          </a:bodyPr>
          <a:lstStyle/>
          <a:p>
            <a:r>
              <a:rPr lang="en-US" sz="3600" dirty="0"/>
              <a:t>Length distributions (in # of nucleotides)</a:t>
            </a:r>
          </a:p>
        </p:txBody>
      </p:sp>
      <p:sp>
        <p:nvSpPr>
          <p:cNvPr id="6" name="TextBox 5"/>
          <p:cNvSpPr txBox="1"/>
          <p:nvPr/>
        </p:nvSpPr>
        <p:spPr>
          <a:xfrm>
            <a:off x="1078893" y="4953000"/>
            <a:ext cx="2807307" cy="646331"/>
          </a:xfrm>
          <a:prstGeom prst="rect">
            <a:avLst/>
          </a:prstGeom>
          <a:noFill/>
        </p:spPr>
        <p:txBody>
          <a:bodyPr wrap="none" rtlCol="0">
            <a:spAutoFit/>
          </a:bodyPr>
          <a:lstStyle/>
          <a:p>
            <a:r>
              <a:rPr lang="en-US" sz="3600" dirty="0"/>
              <a:t>Coding (ORFs)</a:t>
            </a:r>
          </a:p>
        </p:txBody>
      </p:sp>
      <p:sp>
        <p:nvSpPr>
          <p:cNvPr id="7" name="TextBox 6"/>
          <p:cNvSpPr txBox="1"/>
          <p:nvPr/>
        </p:nvSpPr>
        <p:spPr>
          <a:xfrm>
            <a:off x="4572000" y="4953000"/>
            <a:ext cx="4779706" cy="646331"/>
          </a:xfrm>
          <a:prstGeom prst="rect">
            <a:avLst/>
          </a:prstGeom>
          <a:noFill/>
        </p:spPr>
        <p:txBody>
          <a:bodyPr wrap="none" rtlCol="0">
            <a:spAutoFit/>
          </a:bodyPr>
          <a:lstStyle/>
          <a:p>
            <a:r>
              <a:rPr lang="en-US" sz="3600" dirty="0"/>
              <a:t>Non-coding (</a:t>
            </a:r>
            <a:r>
              <a:rPr lang="en-US" sz="3600" dirty="0" err="1"/>
              <a:t>intergenic</a:t>
            </a:r>
            <a:r>
              <a:rPr lang="en-US" sz="3600" dirty="0"/>
              <a:t>)</a:t>
            </a:r>
          </a:p>
        </p:txBody>
      </p:sp>
      <p:sp>
        <p:nvSpPr>
          <p:cNvPr id="9" name="TextBox 8"/>
          <p:cNvSpPr txBox="1"/>
          <p:nvPr/>
        </p:nvSpPr>
        <p:spPr>
          <a:xfrm>
            <a:off x="19374" y="32365"/>
            <a:ext cx="9077002" cy="461665"/>
          </a:xfrm>
          <a:prstGeom prst="rect">
            <a:avLst/>
          </a:prstGeom>
          <a:noFill/>
        </p:spPr>
        <p:txBody>
          <a:bodyPr wrap="square" rtlCol="0">
            <a:spAutoFit/>
          </a:bodyPr>
          <a:lstStyle/>
          <a:p>
            <a:r>
              <a:rPr lang="en-US" sz="2400" dirty="0"/>
              <a:t>… and variation in gene lengths</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38" y="6210777"/>
            <a:ext cx="3733801" cy="3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645342"/>
            <a:ext cx="3477239" cy="21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13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6" t="2552" r="1340" b="54042"/>
          <a:stretch/>
        </p:blipFill>
        <p:spPr bwMode="auto">
          <a:xfrm>
            <a:off x="1447800" y="1295400"/>
            <a:ext cx="6733309" cy="4239491"/>
          </a:xfrm>
          <a:prstGeom prst="rect">
            <a:avLst/>
          </a:prstGeom>
          <a:noFill/>
          <a:ln>
            <a:noFill/>
          </a:ln>
          <a:effectLst/>
        </p:spPr>
      </p:pic>
      <p:sp>
        <p:nvSpPr>
          <p:cNvPr id="6" name="TextBox 5"/>
          <p:cNvSpPr txBox="1"/>
          <p:nvPr/>
        </p:nvSpPr>
        <p:spPr>
          <a:xfrm>
            <a:off x="5105400" y="3053244"/>
            <a:ext cx="1643848" cy="400110"/>
          </a:xfrm>
          <a:prstGeom prst="rect">
            <a:avLst/>
          </a:prstGeom>
          <a:noFill/>
        </p:spPr>
        <p:txBody>
          <a:bodyPr wrap="none" rtlCol="0">
            <a:spAutoFit/>
          </a:bodyPr>
          <a:lstStyle/>
          <a:p>
            <a:r>
              <a:rPr lang="en-US" sz="2000" dirty="0"/>
              <a:t>Coding (ORFs)</a:t>
            </a:r>
          </a:p>
        </p:txBody>
      </p:sp>
      <p:sp>
        <p:nvSpPr>
          <p:cNvPr id="7" name="TextBox 6"/>
          <p:cNvSpPr txBox="1"/>
          <p:nvPr/>
        </p:nvSpPr>
        <p:spPr>
          <a:xfrm>
            <a:off x="2918468" y="3934691"/>
            <a:ext cx="1503106" cy="707886"/>
          </a:xfrm>
          <a:prstGeom prst="rect">
            <a:avLst/>
          </a:prstGeom>
          <a:noFill/>
        </p:spPr>
        <p:txBody>
          <a:bodyPr wrap="square" rtlCol="0">
            <a:spAutoFit/>
          </a:bodyPr>
          <a:lstStyle/>
          <a:p>
            <a:pPr algn="ctr"/>
            <a:r>
              <a:rPr lang="en-US" sz="2000" dirty="0">
                <a:solidFill>
                  <a:srgbClr val="FF0000"/>
                </a:solidFill>
              </a:rPr>
              <a:t>Non-coding (</a:t>
            </a:r>
            <a:r>
              <a:rPr lang="en-US" sz="2000" dirty="0" err="1">
                <a:solidFill>
                  <a:srgbClr val="FF0000"/>
                </a:solidFill>
              </a:rPr>
              <a:t>intergenic</a:t>
            </a:r>
            <a:r>
              <a:rPr lang="en-US" sz="2000" dirty="0">
                <a:solidFill>
                  <a:srgbClr val="FF0000"/>
                </a:solidFill>
              </a:rPr>
              <a:t>)</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38" y="6210777"/>
            <a:ext cx="3733801" cy="3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645342"/>
            <a:ext cx="3477239" cy="21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2164724" y="-3505200"/>
            <a:ext cx="1030310" cy="8327300"/>
          </a:xfrm>
          <a:custGeom>
            <a:avLst/>
            <a:gdLst>
              <a:gd name="connsiteX0" fmla="*/ 0 w 1030310"/>
              <a:gd name="connsiteY0" fmla="*/ 0 h 1894303"/>
              <a:gd name="connsiteX1" fmla="*/ 64394 w 1030310"/>
              <a:gd name="connsiteY1" fmla="*/ 296214 h 1894303"/>
              <a:gd name="connsiteX2" fmla="*/ 218941 w 1030310"/>
              <a:gd name="connsiteY2" fmla="*/ 1043189 h 1894303"/>
              <a:gd name="connsiteX3" fmla="*/ 373487 w 1030310"/>
              <a:gd name="connsiteY3" fmla="*/ 1378040 h 1894303"/>
              <a:gd name="connsiteX4" fmla="*/ 528034 w 1030310"/>
              <a:gd name="connsiteY4" fmla="*/ 1609859 h 1894303"/>
              <a:gd name="connsiteX5" fmla="*/ 643944 w 1030310"/>
              <a:gd name="connsiteY5" fmla="*/ 1712890 h 1894303"/>
              <a:gd name="connsiteX6" fmla="*/ 927279 w 1030310"/>
              <a:gd name="connsiteY6" fmla="*/ 1867437 h 1894303"/>
              <a:gd name="connsiteX7" fmla="*/ 1030310 w 1030310"/>
              <a:gd name="connsiteY7" fmla="*/ 1893195 h 189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310" h="1894303">
                <a:moveTo>
                  <a:pt x="0" y="0"/>
                </a:moveTo>
                <a:cubicBezTo>
                  <a:pt x="13952" y="61174"/>
                  <a:pt x="27904" y="122349"/>
                  <a:pt x="64394" y="296214"/>
                </a:cubicBezTo>
                <a:cubicBezTo>
                  <a:pt x="100884" y="470079"/>
                  <a:pt x="167426" y="862885"/>
                  <a:pt x="218941" y="1043189"/>
                </a:cubicBezTo>
                <a:cubicBezTo>
                  <a:pt x="270457" y="1223493"/>
                  <a:pt x="321971" y="1283595"/>
                  <a:pt x="373487" y="1378040"/>
                </a:cubicBezTo>
                <a:cubicBezTo>
                  <a:pt x="425003" y="1472485"/>
                  <a:pt x="482958" y="1554051"/>
                  <a:pt x="528034" y="1609859"/>
                </a:cubicBezTo>
                <a:cubicBezTo>
                  <a:pt x="573110" y="1665667"/>
                  <a:pt x="577403" y="1669960"/>
                  <a:pt x="643944" y="1712890"/>
                </a:cubicBezTo>
                <a:cubicBezTo>
                  <a:pt x="710485" y="1755820"/>
                  <a:pt x="862885" y="1837386"/>
                  <a:pt x="927279" y="1867437"/>
                </a:cubicBezTo>
                <a:cubicBezTo>
                  <a:pt x="991673" y="1897488"/>
                  <a:pt x="1010991" y="1895341"/>
                  <a:pt x="1030310" y="1893195"/>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2164724" y="0"/>
            <a:ext cx="515155"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374" y="32365"/>
            <a:ext cx="9077002" cy="461665"/>
          </a:xfrm>
          <a:prstGeom prst="rect">
            <a:avLst/>
          </a:prstGeom>
          <a:noFill/>
        </p:spPr>
        <p:txBody>
          <a:bodyPr wrap="square" rtlCol="0">
            <a:spAutoFit/>
          </a:bodyPr>
          <a:lstStyle/>
          <a:p>
            <a:r>
              <a:rPr lang="en-US" sz="2400" dirty="0"/>
              <a:t>(Placing these curves on top of each other)</a:t>
            </a:r>
          </a:p>
        </p:txBody>
      </p:sp>
      <p:sp>
        <p:nvSpPr>
          <p:cNvPr id="12" name="TextBox 11"/>
          <p:cNvSpPr txBox="1"/>
          <p:nvPr/>
        </p:nvSpPr>
        <p:spPr>
          <a:xfrm>
            <a:off x="7010400" y="2319776"/>
            <a:ext cx="1981200" cy="923330"/>
          </a:xfrm>
          <a:prstGeom prst="rect">
            <a:avLst/>
          </a:prstGeom>
          <a:solidFill>
            <a:schemeClr val="bg1"/>
          </a:solidFill>
          <a:ln w="25400">
            <a:solidFill>
              <a:srgbClr val="FF0000"/>
            </a:solidFill>
          </a:ln>
        </p:spPr>
        <p:txBody>
          <a:bodyPr wrap="square" rtlCol="0">
            <a:spAutoFit/>
          </a:bodyPr>
          <a:lstStyle/>
          <a:p>
            <a:pPr algn="ctr"/>
            <a:r>
              <a:rPr lang="en-US" dirty="0"/>
              <a:t>Long ORFS tend to be real protein coding genes</a:t>
            </a:r>
          </a:p>
        </p:txBody>
      </p:sp>
      <p:cxnSp>
        <p:nvCxnSpPr>
          <p:cNvPr id="14" name="Straight Arrow Connector 13"/>
          <p:cNvCxnSpPr/>
          <p:nvPr/>
        </p:nvCxnSpPr>
        <p:spPr>
          <a:xfrm flipH="1">
            <a:off x="5927324" y="3243106"/>
            <a:ext cx="1083076" cy="94789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27172" y="1923365"/>
            <a:ext cx="395129" cy="1819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051" y="1600200"/>
            <a:ext cx="1981200" cy="646331"/>
          </a:xfrm>
          <a:prstGeom prst="rect">
            <a:avLst/>
          </a:prstGeom>
          <a:solidFill>
            <a:schemeClr val="bg1"/>
          </a:solidFill>
          <a:ln w="25400">
            <a:solidFill>
              <a:srgbClr val="FF0000"/>
            </a:solidFill>
          </a:ln>
        </p:spPr>
        <p:txBody>
          <a:bodyPr wrap="square" rtlCol="0">
            <a:spAutoFit/>
          </a:bodyPr>
          <a:lstStyle/>
          <a:p>
            <a:pPr algn="ctr"/>
            <a:r>
              <a:rPr lang="en-US" dirty="0"/>
              <a:t>Short ORFS occur  often by chance</a:t>
            </a:r>
          </a:p>
        </p:txBody>
      </p:sp>
      <p:cxnSp>
        <p:nvCxnSpPr>
          <p:cNvPr id="15" name="Straight Arrow Connector 14"/>
          <p:cNvCxnSpPr/>
          <p:nvPr/>
        </p:nvCxnSpPr>
        <p:spPr>
          <a:xfrm flipV="1">
            <a:off x="2658270" y="3717053"/>
            <a:ext cx="21609" cy="18067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78474" y="5181600"/>
            <a:ext cx="1981200" cy="923330"/>
          </a:xfrm>
          <a:prstGeom prst="rect">
            <a:avLst/>
          </a:prstGeom>
          <a:solidFill>
            <a:schemeClr val="bg1"/>
          </a:solidFill>
          <a:ln w="25400">
            <a:solidFill>
              <a:srgbClr val="FF0000"/>
            </a:solidFill>
          </a:ln>
        </p:spPr>
        <p:txBody>
          <a:bodyPr wrap="square" rtlCol="0">
            <a:spAutoFit/>
          </a:bodyPr>
          <a:lstStyle/>
          <a:p>
            <a:pPr algn="ctr"/>
            <a:r>
              <a:rPr lang="en-US" dirty="0"/>
              <a:t>Protein-coding genes &lt;100 </a:t>
            </a:r>
            <a:r>
              <a:rPr lang="en-US" dirty="0" err="1"/>
              <a:t>aa’s</a:t>
            </a:r>
            <a:endParaRPr lang="en-US" dirty="0"/>
          </a:p>
          <a:p>
            <a:pPr algn="ctr"/>
            <a:r>
              <a:rPr lang="en-US" dirty="0"/>
              <a:t>are hard to find</a:t>
            </a:r>
          </a:p>
        </p:txBody>
      </p:sp>
    </p:spTree>
    <p:extLst>
      <p:ext uri="{BB962C8B-B14F-4D97-AF65-F5344CB8AC3E}">
        <p14:creationId xmlns:p14="http://schemas.microsoft.com/office/powerpoint/2010/main" val="218584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44693"/>
            <a:ext cx="7459500" cy="260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00" y="457200"/>
            <a:ext cx="6514732" cy="1200329"/>
          </a:xfrm>
          <a:prstGeom prst="rect">
            <a:avLst/>
          </a:prstGeom>
          <a:noFill/>
        </p:spPr>
        <p:txBody>
          <a:bodyPr wrap="none" rtlCol="0">
            <a:spAutoFit/>
          </a:bodyPr>
          <a:lstStyle/>
          <a:p>
            <a:pPr algn="ctr"/>
            <a:r>
              <a:rPr lang="en-US" sz="3600" dirty="0"/>
              <a:t>Model for a ribosome binding site</a:t>
            </a:r>
          </a:p>
          <a:p>
            <a:pPr algn="ctr"/>
            <a:r>
              <a:rPr lang="en-US" sz="3600" dirty="0"/>
              <a:t>(based on ~300 known RBS’s)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38" y="6210777"/>
            <a:ext cx="3733801" cy="3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645342"/>
            <a:ext cx="3477239" cy="21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798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17461"/>
            <a:ext cx="8534400" cy="402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0666" y="152400"/>
            <a:ext cx="8910934" cy="1200329"/>
          </a:xfrm>
          <a:prstGeom prst="rect">
            <a:avLst/>
          </a:prstGeom>
          <a:noFill/>
        </p:spPr>
        <p:txBody>
          <a:bodyPr wrap="square" rtlCol="0">
            <a:spAutoFit/>
          </a:bodyPr>
          <a:lstStyle/>
          <a:p>
            <a:pPr algn="ctr"/>
            <a:r>
              <a:rPr lang="en-US" sz="3600" dirty="0"/>
              <a:t>How well does it do on well-characterized genomes?</a:t>
            </a:r>
          </a:p>
        </p:txBody>
      </p:sp>
      <p:sp>
        <p:nvSpPr>
          <p:cNvPr id="4" name="Rounded Rectangle 3"/>
          <p:cNvSpPr/>
          <p:nvPr/>
        </p:nvSpPr>
        <p:spPr>
          <a:xfrm>
            <a:off x="4876800" y="1917461"/>
            <a:ext cx="1295400" cy="402614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286500" y="1917461"/>
            <a:ext cx="1295400" cy="402614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96200" y="1917461"/>
            <a:ext cx="1295400" cy="402614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46763" y="6150114"/>
            <a:ext cx="6297237" cy="707886"/>
          </a:xfrm>
          <a:prstGeom prst="rect">
            <a:avLst/>
          </a:prstGeom>
          <a:noFill/>
        </p:spPr>
        <p:txBody>
          <a:bodyPr wrap="none" rtlCol="0">
            <a:spAutoFit/>
          </a:bodyPr>
          <a:lstStyle/>
          <a:p>
            <a:r>
              <a:rPr lang="en-US" sz="4000" dirty="0"/>
              <a:t>But this was a long time ago! </a:t>
            </a:r>
          </a:p>
        </p:txBody>
      </p:sp>
    </p:spTree>
    <p:extLst>
      <p:ext uri="{BB962C8B-B14F-4D97-AF65-F5344CB8AC3E}">
        <p14:creationId xmlns:p14="http://schemas.microsoft.com/office/powerpoint/2010/main" val="1294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1087" y="2590800"/>
            <a:ext cx="8314456" cy="954107"/>
          </a:xfrm>
          <a:prstGeom prst="rect">
            <a:avLst/>
          </a:prstGeom>
        </p:spPr>
        <p:txBody>
          <a:bodyPr wrap="none">
            <a:spAutoFit/>
          </a:bodyPr>
          <a:lstStyle/>
          <a:p>
            <a:r>
              <a:rPr lang="en-US" sz="2800" b="1" dirty="0"/>
              <a:t>What elements should we build into an HMM to find</a:t>
            </a:r>
          </a:p>
          <a:p>
            <a:r>
              <a:rPr lang="en-US" sz="2800" b="1" dirty="0"/>
              <a:t>eukaryotic genes?</a:t>
            </a:r>
            <a:endParaRPr lang="en-US" dirty="0"/>
          </a:p>
        </p:txBody>
      </p:sp>
      <p:sp>
        <p:nvSpPr>
          <p:cNvPr id="6" name="Rectangle 5"/>
          <p:cNvSpPr/>
          <p:nvPr/>
        </p:nvSpPr>
        <p:spPr>
          <a:xfrm>
            <a:off x="1597008" y="76200"/>
            <a:ext cx="5564280" cy="1015663"/>
          </a:xfrm>
          <a:prstGeom prst="rect">
            <a:avLst/>
          </a:prstGeom>
        </p:spPr>
        <p:txBody>
          <a:bodyPr wrap="none">
            <a:spAutoFit/>
          </a:bodyPr>
          <a:lstStyle/>
          <a:p>
            <a:pPr algn="ctr"/>
            <a:r>
              <a:rPr lang="en-US" sz="6000" b="1" dirty="0"/>
              <a:t>Eukaryotic genes</a:t>
            </a:r>
          </a:p>
        </p:txBody>
      </p:sp>
    </p:spTree>
    <p:extLst>
      <p:ext uri="{BB962C8B-B14F-4D97-AF65-F5344CB8AC3E}">
        <p14:creationId xmlns:p14="http://schemas.microsoft.com/office/powerpoint/2010/main" val="287208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03" t="7111" r="41997" b="36001"/>
          <a:stretch/>
        </p:blipFill>
        <p:spPr bwMode="auto">
          <a:xfrm>
            <a:off x="1905000" y="533400"/>
            <a:ext cx="6035040"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234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7008" y="76200"/>
            <a:ext cx="5564280" cy="1015663"/>
          </a:xfrm>
          <a:prstGeom prst="rect">
            <a:avLst/>
          </a:prstGeom>
        </p:spPr>
        <p:txBody>
          <a:bodyPr wrap="none">
            <a:spAutoFit/>
          </a:bodyPr>
          <a:lstStyle/>
          <a:p>
            <a:pPr algn="ctr"/>
            <a:r>
              <a:rPr lang="en-US" sz="6000" b="1" dirty="0"/>
              <a:t>Eukaryotic genes</a:t>
            </a:r>
          </a:p>
        </p:txBody>
      </p:sp>
      <p:pic>
        <p:nvPicPr>
          <p:cNvPr id="1026" name="Picture 2" descr="http://greatneck.k12.ny.us/GNPS/SHS/dept/science/krauz/bio_h/images/19_05EukGeneTranscript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620000" cy="34861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24766" y="6648182"/>
            <a:ext cx="4724400" cy="215444"/>
          </a:xfrm>
          <a:prstGeom prst="rect">
            <a:avLst/>
          </a:prstGeom>
        </p:spPr>
        <p:txBody>
          <a:bodyPr wrap="square">
            <a:spAutoFit/>
          </a:bodyPr>
          <a:lstStyle/>
          <a:p>
            <a:r>
              <a:rPr lang="en-US" sz="800" dirty="0"/>
              <a:t>http://greatneck.k12.ny.us/GNPS/SHS/dept/science/krauz/bio_h/Biology_Handouts_Diagrams_Videos.htm</a:t>
            </a:r>
          </a:p>
        </p:txBody>
      </p:sp>
    </p:spTree>
    <p:extLst>
      <p:ext uri="{BB962C8B-B14F-4D97-AF65-F5344CB8AC3E}">
        <p14:creationId xmlns:p14="http://schemas.microsoft.com/office/powerpoint/2010/main" val="2477673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8" t="5053" r="10388" b="1473"/>
          <a:stretch/>
        </p:blipFill>
        <p:spPr bwMode="auto">
          <a:xfrm>
            <a:off x="4267200" y="15976"/>
            <a:ext cx="3429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80" y="15976"/>
            <a:ext cx="3776420" cy="1384995"/>
          </a:xfrm>
          <a:prstGeom prst="rect">
            <a:avLst/>
          </a:prstGeom>
          <a:noFill/>
        </p:spPr>
        <p:txBody>
          <a:bodyPr wrap="square" rtlCol="0">
            <a:spAutoFit/>
          </a:bodyPr>
          <a:lstStyle/>
          <a:p>
            <a:r>
              <a:rPr lang="en-US" sz="2800" dirty="0"/>
              <a:t>We’ll look at the </a:t>
            </a:r>
            <a:r>
              <a:rPr lang="en-US" sz="2800" dirty="0" err="1"/>
              <a:t>GenScan</a:t>
            </a:r>
            <a:r>
              <a:rPr lang="en-US" sz="2800" dirty="0"/>
              <a:t> eukaryotic gene annotation model:</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6660444"/>
            <a:ext cx="1904999" cy="1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038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8" t="5057" r="10388" b="45093"/>
          <a:stretch/>
        </p:blipFill>
        <p:spPr bwMode="auto">
          <a:xfrm>
            <a:off x="1981200" y="15976"/>
            <a:ext cx="5943600" cy="633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80" y="15976"/>
            <a:ext cx="3776420" cy="1384995"/>
          </a:xfrm>
          <a:prstGeom prst="rect">
            <a:avLst/>
          </a:prstGeom>
          <a:noFill/>
        </p:spPr>
        <p:txBody>
          <a:bodyPr wrap="square" rtlCol="0">
            <a:spAutoFit/>
          </a:bodyPr>
          <a:lstStyle/>
          <a:p>
            <a:r>
              <a:rPr lang="en-US" sz="2800" dirty="0"/>
              <a:t>We’ll look at the </a:t>
            </a:r>
            <a:r>
              <a:rPr lang="en-US" sz="2800" dirty="0" err="1"/>
              <a:t>GenScan</a:t>
            </a:r>
            <a:r>
              <a:rPr lang="en-US" sz="2800" dirty="0"/>
              <a:t> eukaryotic gene annotation model:</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6660444"/>
            <a:ext cx="1904999" cy="1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2514600"/>
            <a:ext cx="2639056" cy="646331"/>
          </a:xfrm>
          <a:prstGeom prst="rect">
            <a:avLst/>
          </a:prstGeom>
          <a:noFill/>
        </p:spPr>
        <p:txBody>
          <a:bodyPr wrap="none" rtlCol="0">
            <a:spAutoFit/>
          </a:bodyPr>
          <a:lstStyle/>
          <a:p>
            <a:r>
              <a:rPr lang="en-US" dirty="0"/>
              <a:t>Zoomed in on the forward</a:t>
            </a:r>
          </a:p>
          <a:p>
            <a:r>
              <a:rPr lang="en-US" dirty="0"/>
              <a:t>strand model…</a:t>
            </a:r>
          </a:p>
        </p:txBody>
      </p:sp>
    </p:spTree>
    <p:extLst>
      <p:ext uri="{BB962C8B-B14F-4D97-AF65-F5344CB8AC3E}">
        <p14:creationId xmlns:p14="http://schemas.microsoft.com/office/powerpoint/2010/main" val="2669064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08699"/>
            <a:ext cx="7543800" cy="564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93090" y="1798865"/>
            <a:ext cx="1295400" cy="461665"/>
          </a:xfrm>
          <a:prstGeom prst="rect">
            <a:avLst/>
          </a:prstGeom>
          <a:noFill/>
        </p:spPr>
        <p:txBody>
          <a:bodyPr wrap="square" rtlCol="0">
            <a:spAutoFit/>
          </a:bodyPr>
          <a:lstStyle/>
          <a:p>
            <a:r>
              <a:rPr lang="en-US" sz="2400" b="1" dirty="0">
                <a:solidFill>
                  <a:srgbClr val="FF0000"/>
                </a:solidFill>
              </a:rPr>
              <a:t>Introns</a:t>
            </a:r>
          </a:p>
        </p:txBody>
      </p:sp>
      <p:sp>
        <p:nvSpPr>
          <p:cNvPr id="4" name="TextBox 3"/>
          <p:cNvSpPr txBox="1"/>
          <p:nvPr/>
        </p:nvSpPr>
        <p:spPr>
          <a:xfrm>
            <a:off x="6264486" y="1614199"/>
            <a:ext cx="1522709" cy="830997"/>
          </a:xfrm>
          <a:prstGeom prst="rect">
            <a:avLst/>
          </a:prstGeom>
          <a:noFill/>
        </p:spPr>
        <p:txBody>
          <a:bodyPr wrap="square" rtlCol="0">
            <a:spAutoFit/>
          </a:bodyPr>
          <a:lstStyle/>
          <a:p>
            <a:pPr algn="ctr"/>
            <a:r>
              <a:rPr lang="en-US" sz="2400" b="1" dirty="0">
                <a:solidFill>
                  <a:srgbClr val="FF0000"/>
                </a:solidFill>
              </a:rPr>
              <a:t>Initial exons</a:t>
            </a:r>
          </a:p>
        </p:txBody>
      </p:sp>
      <p:sp>
        <p:nvSpPr>
          <p:cNvPr id="5" name="TextBox 4"/>
          <p:cNvSpPr txBox="1"/>
          <p:nvPr/>
        </p:nvSpPr>
        <p:spPr>
          <a:xfrm>
            <a:off x="2057400" y="4427765"/>
            <a:ext cx="1766781" cy="830997"/>
          </a:xfrm>
          <a:prstGeom prst="rect">
            <a:avLst/>
          </a:prstGeom>
          <a:noFill/>
        </p:spPr>
        <p:txBody>
          <a:bodyPr wrap="square" rtlCol="0">
            <a:spAutoFit/>
          </a:bodyPr>
          <a:lstStyle/>
          <a:p>
            <a:pPr algn="ctr"/>
            <a:r>
              <a:rPr lang="en-US" sz="2400" b="1" dirty="0">
                <a:solidFill>
                  <a:srgbClr val="FF0000"/>
                </a:solidFill>
              </a:rPr>
              <a:t>Internal exons</a:t>
            </a:r>
          </a:p>
        </p:txBody>
      </p:sp>
      <p:sp>
        <p:nvSpPr>
          <p:cNvPr id="6" name="TextBox 5"/>
          <p:cNvSpPr txBox="1"/>
          <p:nvPr/>
        </p:nvSpPr>
        <p:spPr>
          <a:xfrm>
            <a:off x="6096000" y="4427765"/>
            <a:ext cx="1859681" cy="830997"/>
          </a:xfrm>
          <a:prstGeom prst="rect">
            <a:avLst/>
          </a:prstGeom>
          <a:noFill/>
        </p:spPr>
        <p:txBody>
          <a:bodyPr wrap="square" rtlCol="0">
            <a:spAutoFit/>
          </a:bodyPr>
          <a:lstStyle/>
          <a:p>
            <a:pPr algn="ctr"/>
            <a:r>
              <a:rPr lang="en-US" sz="2400" b="1" dirty="0">
                <a:solidFill>
                  <a:srgbClr val="FF0000"/>
                </a:solidFill>
              </a:rPr>
              <a:t>Terminal exons</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660445"/>
            <a:ext cx="1904999" cy="1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 y="127839"/>
            <a:ext cx="8813888" cy="461665"/>
          </a:xfrm>
          <a:prstGeom prst="rect">
            <a:avLst/>
          </a:prstGeom>
          <a:noFill/>
        </p:spPr>
        <p:txBody>
          <a:bodyPr wrap="none" rtlCol="0">
            <a:spAutoFit/>
          </a:bodyPr>
          <a:lstStyle/>
          <a:p>
            <a:r>
              <a:rPr lang="en-US" sz="2400" dirty="0"/>
              <a:t>Introns and different flavors of exons all have different typical lengths</a:t>
            </a:r>
          </a:p>
        </p:txBody>
      </p:sp>
    </p:spTree>
    <p:extLst>
      <p:ext uri="{BB962C8B-B14F-4D97-AF65-F5344CB8AC3E}">
        <p14:creationId xmlns:p14="http://schemas.microsoft.com/office/powerpoint/2010/main" val="448755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6553199" cy="573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329" y="0"/>
            <a:ext cx="5815823" cy="523220"/>
          </a:xfrm>
          <a:prstGeom prst="rect">
            <a:avLst/>
          </a:prstGeom>
          <a:noFill/>
        </p:spPr>
        <p:txBody>
          <a:bodyPr wrap="none" rtlCol="0">
            <a:spAutoFit/>
          </a:bodyPr>
          <a:lstStyle/>
          <a:p>
            <a:r>
              <a:rPr lang="en-US" sz="2800" dirty="0"/>
              <a:t>Taking into account donor splice sites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660445"/>
            <a:ext cx="1904999" cy="1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53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559939" cy="473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228600"/>
            <a:ext cx="5343963" cy="523220"/>
          </a:xfrm>
          <a:prstGeom prst="rect">
            <a:avLst/>
          </a:prstGeom>
          <a:noFill/>
        </p:spPr>
        <p:txBody>
          <a:bodyPr wrap="none" rtlCol="0">
            <a:spAutoFit/>
          </a:bodyPr>
          <a:lstStyle/>
          <a:p>
            <a:r>
              <a:rPr lang="en-US" sz="2800" dirty="0"/>
              <a:t>An example of an annotated gene…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685330"/>
            <a:ext cx="3048000" cy="17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967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02991" y="6629400"/>
            <a:ext cx="2917209" cy="276999"/>
          </a:xfrm>
          <a:prstGeom prst="rect">
            <a:avLst/>
          </a:prstGeom>
          <a:noFill/>
        </p:spPr>
        <p:txBody>
          <a:bodyPr wrap="none" rtlCol="0">
            <a:spAutoFit/>
          </a:bodyPr>
          <a:lstStyle/>
          <a:p>
            <a:r>
              <a:rPr lang="en-US" sz="1200" i="1" dirty="0"/>
              <a:t>Nature Reviews Genetics </a:t>
            </a:r>
            <a:r>
              <a:rPr lang="en-US" sz="1200" dirty="0"/>
              <a:t>13:329-342 (2012)</a:t>
            </a:r>
          </a:p>
        </p:txBody>
      </p:sp>
      <p:sp>
        <p:nvSpPr>
          <p:cNvPr id="8" name="TextBox 7"/>
          <p:cNvSpPr txBox="1"/>
          <p:nvPr/>
        </p:nvSpPr>
        <p:spPr>
          <a:xfrm>
            <a:off x="-76200" y="-76200"/>
            <a:ext cx="8915400" cy="954107"/>
          </a:xfrm>
          <a:prstGeom prst="rect">
            <a:avLst/>
          </a:prstGeom>
          <a:noFill/>
        </p:spPr>
        <p:txBody>
          <a:bodyPr wrap="square" rtlCol="0">
            <a:spAutoFit/>
          </a:bodyPr>
          <a:lstStyle/>
          <a:p>
            <a:r>
              <a:rPr lang="en-US" sz="2800" dirty="0"/>
              <a:t>How well do these programs work?  </a:t>
            </a:r>
          </a:p>
          <a:p>
            <a:r>
              <a:rPr lang="en-US" sz="2800" dirty="0"/>
              <a:t>We can measure how well an algorithm works using these:</a:t>
            </a:r>
          </a:p>
        </p:txBody>
      </p:sp>
      <p:sp>
        <p:nvSpPr>
          <p:cNvPr id="7" name="Rectangle 6"/>
          <p:cNvSpPr/>
          <p:nvPr/>
        </p:nvSpPr>
        <p:spPr>
          <a:xfrm>
            <a:off x="3352800" y="2057400"/>
            <a:ext cx="1665595"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18396" y="2057400"/>
            <a:ext cx="1665596"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52800" y="2057400"/>
            <a:ext cx="1665595"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18396" y="2057400"/>
            <a:ext cx="1665596"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0600" y="2819400"/>
            <a:ext cx="1675139" cy="954107"/>
          </a:xfrm>
          <a:prstGeom prst="rect">
            <a:avLst/>
          </a:prstGeom>
          <a:noFill/>
        </p:spPr>
        <p:txBody>
          <a:bodyPr wrap="none" rtlCol="0">
            <a:spAutoFit/>
          </a:bodyPr>
          <a:lstStyle/>
          <a:p>
            <a:r>
              <a:rPr lang="en-US" sz="2800" b="1" dirty="0"/>
              <a:t>Algorithm</a:t>
            </a:r>
          </a:p>
          <a:p>
            <a:r>
              <a:rPr lang="en-US" sz="2800" b="1" dirty="0"/>
              <a:t>predicts:</a:t>
            </a:r>
          </a:p>
        </p:txBody>
      </p:sp>
      <p:sp>
        <p:nvSpPr>
          <p:cNvPr id="6" name="TextBox 5"/>
          <p:cNvSpPr txBox="1"/>
          <p:nvPr/>
        </p:nvSpPr>
        <p:spPr>
          <a:xfrm>
            <a:off x="3962400" y="1066800"/>
            <a:ext cx="2112566" cy="523220"/>
          </a:xfrm>
          <a:prstGeom prst="rect">
            <a:avLst/>
          </a:prstGeom>
          <a:noFill/>
        </p:spPr>
        <p:txBody>
          <a:bodyPr wrap="none" rtlCol="0">
            <a:spAutoFit/>
          </a:bodyPr>
          <a:lstStyle/>
          <a:p>
            <a:r>
              <a:rPr lang="en-US" sz="2800" b="1" dirty="0"/>
              <a:t>True answer:</a:t>
            </a:r>
          </a:p>
        </p:txBody>
      </p:sp>
      <p:sp>
        <p:nvSpPr>
          <p:cNvPr id="12" name="TextBox 11"/>
          <p:cNvSpPr txBox="1"/>
          <p:nvPr/>
        </p:nvSpPr>
        <p:spPr>
          <a:xfrm>
            <a:off x="3486907" y="1590020"/>
            <a:ext cx="1313693" cy="523220"/>
          </a:xfrm>
          <a:prstGeom prst="rect">
            <a:avLst/>
          </a:prstGeom>
          <a:noFill/>
        </p:spPr>
        <p:txBody>
          <a:bodyPr wrap="none" rtlCol="0">
            <a:spAutoFit/>
          </a:bodyPr>
          <a:lstStyle/>
          <a:p>
            <a:r>
              <a:rPr lang="en-US" sz="2800" dirty="0"/>
              <a:t>Positive</a:t>
            </a:r>
          </a:p>
        </p:txBody>
      </p:sp>
      <p:sp>
        <p:nvSpPr>
          <p:cNvPr id="14" name="TextBox 13"/>
          <p:cNvSpPr txBox="1"/>
          <p:nvPr/>
        </p:nvSpPr>
        <p:spPr>
          <a:xfrm>
            <a:off x="5181600" y="1590020"/>
            <a:ext cx="1463157" cy="523220"/>
          </a:xfrm>
          <a:prstGeom prst="rect">
            <a:avLst/>
          </a:prstGeom>
          <a:noFill/>
        </p:spPr>
        <p:txBody>
          <a:bodyPr wrap="none" rtlCol="0">
            <a:spAutoFit/>
          </a:bodyPr>
          <a:lstStyle/>
          <a:p>
            <a:r>
              <a:rPr lang="en-US" sz="2800" dirty="0"/>
              <a:t>Negative</a:t>
            </a:r>
          </a:p>
        </p:txBody>
      </p:sp>
      <p:sp>
        <p:nvSpPr>
          <p:cNvPr id="15" name="TextBox 14"/>
          <p:cNvSpPr txBox="1"/>
          <p:nvPr/>
        </p:nvSpPr>
        <p:spPr>
          <a:xfrm rot="16200000">
            <a:off x="2438400" y="2358143"/>
            <a:ext cx="1313693" cy="523220"/>
          </a:xfrm>
          <a:prstGeom prst="rect">
            <a:avLst/>
          </a:prstGeom>
          <a:noFill/>
        </p:spPr>
        <p:txBody>
          <a:bodyPr wrap="none" rtlCol="0">
            <a:spAutoFit/>
          </a:bodyPr>
          <a:lstStyle/>
          <a:p>
            <a:r>
              <a:rPr lang="en-US" sz="2800" dirty="0"/>
              <a:t>Positive</a:t>
            </a:r>
          </a:p>
        </p:txBody>
      </p:sp>
      <p:sp>
        <p:nvSpPr>
          <p:cNvPr id="16" name="TextBox 15"/>
          <p:cNvSpPr txBox="1"/>
          <p:nvPr/>
        </p:nvSpPr>
        <p:spPr>
          <a:xfrm rot="16200000">
            <a:off x="2349432" y="3746569"/>
            <a:ext cx="1463157" cy="523220"/>
          </a:xfrm>
          <a:prstGeom prst="rect">
            <a:avLst/>
          </a:prstGeom>
          <a:noFill/>
        </p:spPr>
        <p:txBody>
          <a:bodyPr wrap="none" rtlCol="0">
            <a:spAutoFit/>
          </a:bodyPr>
          <a:lstStyle/>
          <a:p>
            <a:r>
              <a:rPr lang="en-US" sz="2800" dirty="0"/>
              <a:t>Negative</a:t>
            </a:r>
          </a:p>
        </p:txBody>
      </p:sp>
      <p:sp>
        <p:nvSpPr>
          <p:cNvPr id="13" name="TextBox 12"/>
          <p:cNvSpPr txBox="1"/>
          <p:nvPr/>
        </p:nvSpPr>
        <p:spPr>
          <a:xfrm>
            <a:off x="3352800" y="2209800"/>
            <a:ext cx="1676400" cy="954107"/>
          </a:xfrm>
          <a:prstGeom prst="rect">
            <a:avLst/>
          </a:prstGeom>
          <a:noFill/>
        </p:spPr>
        <p:txBody>
          <a:bodyPr wrap="square" rtlCol="0">
            <a:spAutoFit/>
          </a:bodyPr>
          <a:lstStyle/>
          <a:p>
            <a:pPr algn="ctr"/>
            <a:r>
              <a:rPr lang="en-US" sz="2800" dirty="0">
                <a:solidFill>
                  <a:srgbClr val="FF0000"/>
                </a:solidFill>
              </a:rPr>
              <a:t>True positive</a:t>
            </a:r>
          </a:p>
        </p:txBody>
      </p:sp>
      <p:sp>
        <p:nvSpPr>
          <p:cNvPr id="18" name="TextBox 17"/>
          <p:cNvSpPr txBox="1"/>
          <p:nvPr/>
        </p:nvSpPr>
        <p:spPr>
          <a:xfrm>
            <a:off x="5029200" y="2209800"/>
            <a:ext cx="1676400" cy="954107"/>
          </a:xfrm>
          <a:prstGeom prst="rect">
            <a:avLst/>
          </a:prstGeom>
          <a:noFill/>
        </p:spPr>
        <p:txBody>
          <a:bodyPr wrap="square" rtlCol="0">
            <a:spAutoFit/>
          </a:bodyPr>
          <a:lstStyle/>
          <a:p>
            <a:pPr algn="ctr"/>
            <a:r>
              <a:rPr lang="en-US" sz="2800" dirty="0">
                <a:solidFill>
                  <a:srgbClr val="FF0000"/>
                </a:solidFill>
              </a:rPr>
              <a:t>False positive</a:t>
            </a:r>
          </a:p>
        </p:txBody>
      </p:sp>
      <p:sp>
        <p:nvSpPr>
          <p:cNvPr id="19" name="TextBox 18"/>
          <p:cNvSpPr txBox="1"/>
          <p:nvPr/>
        </p:nvSpPr>
        <p:spPr>
          <a:xfrm>
            <a:off x="3352800" y="3541693"/>
            <a:ext cx="1676400" cy="954107"/>
          </a:xfrm>
          <a:prstGeom prst="rect">
            <a:avLst/>
          </a:prstGeom>
          <a:noFill/>
        </p:spPr>
        <p:txBody>
          <a:bodyPr wrap="square" rtlCol="0">
            <a:spAutoFit/>
          </a:bodyPr>
          <a:lstStyle/>
          <a:p>
            <a:pPr algn="ctr"/>
            <a:r>
              <a:rPr lang="en-US" sz="2800" dirty="0">
                <a:solidFill>
                  <a:srgbClr val="FF0000"/>
                </a:solidFill>
              </a:rPr>
              <a:t>False negative</a:t>
            </a:r>
          </a:p>
        </p:txBody>
      </p:sp>
      <p:sp>
        <p:nvSpPr>
          <p:cNvPr id="20" name="TextBox 19"/>
          <p:cNvSpPr txBox="1"/>
          <p:nvPr/>
        </p:nvSpPr>
        <p:spPr>
          <a:xfrm>
            <a:off x="5029200" y="3541693"/>
            <a:ext cx="1676400" cy="954107"/>
          </a:xfrm>
          <a:prstGeom prst="rect">
            <a:avLst/>
          </a:prstGeom>
          <a:noFill/>
        </p:spPr>
        <p:txBody>
          <a:bodyPr wrap="square" rtlCol="0">
            <a:spAutoFit/>
          </a:bodyPr>
          <a:lstStyle/>
          <a:p>
            <a:pPr algn="ctr"/>
            <a:r>
              <a:rPr lang="en-US" sz="2800" dirty="0">
                <a:solidFill>
                  <a:srgbClr val="FF0000"/>
                </a:solidFill>
              </a:rPr>
              <a:t>True negative</a:t>
            </a:r>
          </a:p>
        </p:txBody>
      </p:sp>
      <p:sp>
        <p:nvSpPr>
          <p:cNvPr id="17" name="TextBox 16"/>
          <p:cNvSpPr txBox="1"/>
          <p:nvPr/>
        </p:nvSpPr>
        <p:spPr>
          <a:xfrm>
            <a:off x="2915151" y="5125760"/>
            <a:ext cx="4019049" cy="523220"/>
          </a:xfrm>
          <a:prstGeom prst="rect">
            <a:avLst/>
          </a:prstGeom>
          <a:noFill/>
        </p:spPr>
        <p:txBody>
          <a:bodyPr wrap="none" rtlCol="0">
            <a:spAutoFit/>
          </a:bodyPr>
          <a:lstStyle/>
          <a:p>
            <a:r>
              <a:rPr lang="en-US" sz="2800" dirty="0">
                <a:solidFill>
                  <a:srgbClr val="0070C0"/>
                </a:solidFill>
              </a:rPr>
              <a:t>Specificity = TP / (TP + FP) </a:t>
            </a:r>
          </a:p>
        </p:txBody>
      </p:sp>
      <p:sp>
        <p:nvSpPr>
          <p:cNvPr id="21" name="TextBox 20"/>
          <p:cNvSpPr txBox="1"/>
          <p:nvPr/>
        </p:nvSpPr>
        <p:spPr>
          <a:xfrm>
            <a:off x="2915151" y="5725180"/>
            <a:ext cx="3993401" cy="523220"/>
          </a:xfrm>
          <a:prstGeom prst="rect">
            <a:avLst/>
          </a:prstGeom>
          <a:noFill/>
        </p:spPr>
        <p:txBody>
          <a:bodyPr wrap="none" rtlCol="0">
            <a:spAutoFit/>
          </a:bodyPr>
          <a:lstStyle/>
          <a:p>
            <a:r>
              <a:rPr lang="en-US" sz="2800" dirty="0">
                <a:solidFill>
                  <a:srgbClr val="0070C0"/>
                </a:solidFill>
              </a:rPr>
              <a:t>Sensitivity = TP / (TP + FN)</a:t>
            </a:r>
          </a:p>
        </p:txBody>
      </p:sp>
    </p:spTree>
    <p:extLst>
      <p:ext uri="{BB962C8B-B14F-4D97-AF65-F5344CB8AC3E}">
        <p14:creationId xmlns:p14="http://schemas.microsoft.com/office/powerpoint/2010/main" val="34689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02991" y="6629400"/>
            <a:ext cx="2917209" cy="276999"/>
          </a:xfrm>
          <a:prstGeom prst="rect">
            <a:avLst/>
          </a:prstGeom>
          <a:noFill/>
        </p:spPr>
        <p:txBody>
          <a:bodyPr wrap="none" rtlCol="0">
            <a:spAutoFit/>
          </a:bodyPr>
          <a:lstStyle/>
          <a:p>
            <a:r>
              <a:rPr lang="en-US" sz="1200" i="1" dirty="0"/>
              <a:t>Nature Reviews Genetics </a:t>
            </a:r>
            <a:r>
              <a:rPr lang="en-US" sz="1200" dirty="0"/>
              <a:t>13:329-342 (2012)</a:t>
            </a:r>
          </a:p>
        </p:txBody>
      </p:sp>
      <p:sp>
        <p:nvSpPr>
          <p:cNvPr id="8" name="TextBox 7"/>
          <p:cNvSpPr txBox="1"/>
          <p:nvPr/>
        </p:nvSpPr>
        <p:spPr>
          <a:xfrm>
            <a:off x="-76200" y="-76200"/>
            <a:ext cx="8915400" cy="954107"/>
          </a:xfrm>
          <a:prstGeom prst="rect">
            <a:avLst/>
          </a:prstGeom>
          <a:noFill/>
        </p:spPr>
        <p:txBody>
          <a:bodyPr wrap="square" rtlCol="0">
            <a:spAutoFit/>
          </a:bodyPr>
          <a:lstStyle/>
          <a:p>
            <a:r>
              <a:rPr lang="en-US" sz="2800" dirty="0"/>
              <a:t>How well do these programs work?  </a:t>
            </a:r>
          </a:p>
          <a:p>
            <a:r>
              <a:rPr lang="en-US" sz="2800" dirty="0"/>
              <a:t>How good </a:t>
            </a:r>
            <a:r>
              <a:rPr lang="en-US" sz="2800" u="sng" dirty="0"/>
              <a:t>are</a:t>
            </a:r>
            <a:r>
              <a:rPr lang="en-US" sz="2800" dirty="0"/>
              <a:t> our current gene models?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 t="-4" r="44917" b="71516"/>
          <a:stretch/>
        </p:blipFill>
        <p:spPr bwMode="auto">
          <a:xfrm>
            <a:off x="381000" y="1524000"/>
            <a:ext cx="8305800" cy="226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202" t="-4" r="13760" b="71516"/>
          <a:stretch/>
        </p:blipFill>
        <p:spPr bwMode="auto">
          <a:xfrm>
            <a:off x="3200400" y="4038600"/>
            <a:ext cx="329946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15240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508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76200"/>
            <a:ext cx="8915400" cy="523220"/>
          </a:xfrm>
          <a:prstGeom prst="rect">
            <a:avLst/>
          </a:prstGeom>
          <a:noFill/>
        </p:spPr>
        <p:txBody>
          <a:bodyPr wrap="square" rtlCol="0">
            <a:spAutoFit/>
          </a:bodyPr>
          <a:lstStyle/>
          <a:p>
            <a:r>
              <a:rPr lang="en-US" sz="2800" dirty="0"/>
              <a:t>GENSCAN, when it was first developed….</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23188" r="59962" b="-3632"/>
          <a:stretch/>
        </p:blipFill>
        <p:spPr bwMode="auto">
          <a:xfrm>
            <a:off x="0" y="1905000"/>
            <a:ext cx="6212328" cy="423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656" t="23183" r="26694" b="-3631"/>
          <a:stretch/>
        </p:blipFill>
        <p:spPr bwMode="auto">
          <a:xfrm>
            <a:off x="6781800" y="1905000"/>
            <a:ext cx="2117839" cy="423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40282" y="990600"/>
            <a:ext cx="1603318" cy="954107"/>
          </a:xfrm>
          <a:prstGeom prst="rect">
            <a:avLst/>
          </a:prstGeom>
          <a:noFill/>
        </p:spPr>
        <p:txBody>
          <a:bodyPr wrap="square" rtlCol="0">
            <a:spAutoFit/>
          </a:bodyPr>
          <a:lstStyle/>
          <a:p>
            <a:pPr algn="ctr"/>
            <a:r>
              <a:rPr lang="en-US" sz="2800" dirty="0">
                <a:solidFill>
                  <a:srgbClr val="FF0000"/>
                </a:solidFill>
              </a:rPr>
              <a:t>Accuracy per base</a:t>
            </a:r>
          </a:p>
        </p:txBody>
      </p:sp>
      <p:sp>
        <p:nvSpPr>
          <p:cNvPr id="9" name="TextBox 8"/>
          <p:cNvSpPr txBox="1"/>
          <p:nvPr/>
        </p:nvSpPr>
        <p:spPr>
          <a:xfrm>
            <a:off x="6931082" y="990600"/>
            <a:ext cx="1603318" cy="954107"/>
          </a:xfrm>
          <a:prstGeom prst="rect">
            <a:avLst/>
          </a:prstGeom>
          <a:noFill/>
        </p:spPr>
        <p:txBody>
          <a:bodyPr wrap="square" rtlCol="0">
            <a:spAutoFit/>
          </a:bodyPr>
          <a:lstStyle/>
          <a:p>
            <a:pPr algn="ctr"/>
            <a:r>
              <a:rPr lang="en-US" sz="2800" dirty="0">
                <a:solidFill>
                  <a:srgbClr val="FF0000"/>
                </a:solidFill>
              </a:rPr>
              <a:t>Accuracy per exon</a:t>
            </a:r>
          </a:p>
        </p:txBody>
      </p:sp>
      <p:sp>
        <p:nvSpPr>
          <p:cNvPr id="4" name="Oval 3"/>
          <p:cNvSpPr/>
          <p:nvPr/>
        </p:nvSpPr>
        <p:spPr>
          <a:xfrm>
            <a:off x="6705600" y="2362200"/>
            <a:ext cx="2194039"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14800" y="2362200"/>
            <a:ext cx="2194039"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629400"/>
            <a:ext cx="1904999" cy="1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554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06" y="1219200"/>
            <a:ext cx="891829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302991" y="6629400"/>
            <a:ext cx="2917209" cy="276999"/>
          </a:xfrm>
          <a:prstGeom prst="rect">
            <a:avLst/>
          </a:prstGeom>
          <a:noFill/>
        </p:spPr>
        <p:txBody>
          <a:bodyPr wrap="none" rtlCol="0">
            <a:spAutoFit/>
          </a:bodyPr>
          <a:lstStyle/>
          <a:p>
            <a:r>
              <a:rPr lang="en-US" sz="1200" i="1" dirty="0"/>
              <a:t>Nature Reviews Genetics </a:t>
            </a:r>
            <a:r>
              <a:rPr lang="en-US" sz="1200" dirty="0"/>
              <a:t>13:329-342 (2012)</a:t>
            </a:r>
          </a:p>
        </p:txBody>
      </p:sp>
      <p:sp>
        <p:nvSpPr>
          <p:cNvPr id="8" name="TextBox 7"/>
          <p:cNvSpPr txBox="1"/>
          <p:nvPr/>
        </p:nvSpPr>
        <p:spPr>
          <a:xfrm>
            <a:off x="-76200" y="-76200"/>
            <a:ext cx="8915400" cy="954107"/>
          </a:xfrm>
          <a:prstGeom prst="rect">
            <a:avLst/>
          </a:prstGeom>
          <a:noFill/>
        </p:spPr>
        <p:txBody>
          <a:bodyPr wrap="square" rtlCol="0">
            <a:spAutoFit/>
          </a:bodyPr>
          <a:lstStyle/>
          <a:p>
            <a:r>
              <a:rPr lang="en-US" sz="2800" dirty="0"/>
              <a:t>In general, we can do better with more data, such as mRNA and conservation</a:t>
            </a:r>
          </a:p>
        </p:txBody>
      </p:sp>
    </p:spTree>
    <p:extLst>
      <p:ext uri="{BB962C8B-B14F-4D97-AF65-F5344CB8AC3E}">
        <p14:creationId xmlns:p14="http://schemas.microsoft.com/office/powerpoint/2010/main" val="416925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tode.org/wp-content/uploads/2013/02/53b-32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89361"/>
            <a:ext cx="6034120" cy="5676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095" y="0"/>
            <a:ext cx="8740705" cy="584775"/>
          </a:xfrm>
          <a:prstGeom prst="rect">
            <a:avLst/>
          </a:prstGeom>
        </p:spPr>
        <p:txBody>
          <a:bodyPr wrap="square">
            <a:spAutoFit/>
          </a:bodyPr>
          <a:lstStyle/>
          <a:p>
            <a:r>
              <a:rPr lang="en-US" sz="3200" b="1" dirty="0"/>
              <a:t>Genome size ranges vary widely across organisms</a:t>
            </a:r>
          </a:p>
        </p:txBody>
      </p:sp>
      <p:sp>
        <p:nvSpPr>
          <p:cNvPr id="3" name="Rectangle 2"/>
          <p:cNvSpPr/>
          <p:nvPr/>
        </p:nvSpPr>
        <p:spPr>
          <a:xfrm>
            <a:off x="0" y="6550223"/>
            <a:ext cx="8991600" cy="307777"/>
          </a:xfrm>
          <a:prstGeom prst="rect">
            <a:avLst/>
          </a:prstGeom>
        </p:spPr>
        <p:txBody>
          <a:bodyPr wrap="square">
            <a:spAutoFit/>
          </a:bodyPr>
          <a:lstStyle/>
          <a:p>
            <a:r>
              <a:rPr lang="en-US" sz="1400" dirty="0"/>
              <a:t>https://metode.org/issues/monographs/the-size-of-the-genome-and-the-complexity-of-living-beings.html</a:t>
            </a:r>
          </a:p>
        </p:txBody>
      </p:sp>
      <p:sp>
        <p:nvSpPr>
          <p:cNvPr id="4" name="Oval 3"/>
          <p:cNvSpPr/>
          <p:nvPr/>
        </p:nvSpPr>
        <p:spPr>
          <a:xfrm>
            <a:off x="5105400" y="5334000"/>
            <a:ext cx="5334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2362200"/>
            <a:ext cx="5334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638800" y="5562600"/>
            <a:ext cx="19812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629400" y="2590800"/>
            <a:ext cx="10668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96215" y="5257800"/>
            <a:ext cx="615874" cy="584775"/>
          </a:xfrm>
          <a:prstGeom prst="rect">
            <a:avLst/>
          </a:prstGeom>
          <a:noFill/>
        </p:spPr>
        <p:txBody>
          <a:bodyPr wrap="none" rtlCol="0">
            <a:spAutoFit/>
          </a:bodyPr>
          <a:lstStyle/>
          <a:p>
            <a:pPr algn="ctr"/>
            <a:r>
              <a:rPr lang="en-US" sz="3200" b="1" dirty="0"/>
              <a:t>Us</a:t>
            </a:r>
          </a:p>
        </p:txBody>
      </p:sp>
      <p:sp>
        <p:nvSpPr>
          <p:cNvPr id="12" name="TextBox 11"/>
          <p:cNvSpPr txBox="1"/>
          <p:nvPr/>
        </p:nvSpPr>
        <p:spPr>
          <a:xfrm>
            <a:off x="7467600" y="1981200"/>
            <a:ext cx="1273105" cy="1077218"/>
          </a:xfrm>
          <a:prstGeom prst="rect">
            <a:avLst/>
          </a:prstGeom>
          <a:noFill/>
        </p:spPr>
        <p:txBody>
          <a:bodyPr wrap="none" rtlCol="0">
            <a:spAutoFit/>
          </a:bodyPr>
          <a:lstStyle/>
          <a:p>
            <a:pPr algn="ctr"/>
            <a:r>
              <a:rPr lang="en-US" sz="3200" b="1" dirty="0"/>
              <a:t>A pine</a:t>
            </a:r>
          </a:p>
          <a:p>
            <a:pPr algn="ctr"/>
            <a:r>
              <a:rPr lang="en-US" sz="3200" b="1" dirty="0"/>
              <a:t>tree</a:t>
            </a:r>
          </a:p>
        </p:txBody>
      </p:sp>
    </p:spTree>
    <p:extLst>
      <p:ext uri="{BB962C8B-B14F-4D97-AF65-F5344CB8AC3E}">
        <p14:creationId xmlns:p14="http://schemas.microsoft.com/office/powerpoint/2010/main" val="3120550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891193" cy="369332"/>
          </a:xfrm>
          <a:prstGeom prst="rect">
            <a:avLst/>
          </a:prstGeom>
          <a:noFill/>
        </p:spPr>
        <p:txBody>
          <a:bodyPr wrap="none" rtlCol="0">
            <a:spAutoFit/>
          </a:bodyPr>
          <a:lstStyle/>
          <a:p>
            <a:r>
              <a:rPr lang="en-US" dirty="0"/>
              <a:t>How well do we know the genes now?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47632"/>
            <a:ext cx="60198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2000</a:t>
            </a:r>
          </a:p>
        </p:txBody>
      </p:sp>
      <p:sp>
        <p:nvSpPr>
          <p:cNvPr id="5" name="TextBox 4"/>
          <p:cNvSpPr txBox="1"/>
          <p:nvPr/>
        </p:nvSpPr>
        <p:spPr>
          <a:xfrm>
            <a:off x="304800" y="2057400"/>
            <a:ext cx="8534400" cy="1200329"/>
          </a:xfrm>
          <a:prstGeom prst="rect">
            <a:avLst/>
          </a:prstGeom>
          <a:noFill/>
        </p:spPr>
        <p:txBody>
          <a:bodyPr wrap="square" rtlCol="0">
            <a:spAutoFit/>
          </a:bodyPr>
          <a:lstStyle/>
          <a:p>
            <a:r>
              <a:rPr lang="en-US" sz="2400" dirty="0"/>
              <a:t>= scientists from around the world held a contest (“GASP”) to predict genes in part of the fly genome, then compare them to experimentally determined “truth”</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7" y="3257729"/>
            <a:ext cx="5815013" cy="313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398009" y="6642556"/>
            <a:ext cx="1745991" cy="215444"/>
          </a:xfrm>
          <a:prstGeom prst="rect">
            <a:avLst/>
          </a:prstGeom>
          <a:noFill/>
        </p:spPr>
        <p:txBody>
          <a:bodyPr wrap="none" rtlCol="0">
            <a:spAutoFit/>
          </a:bodyPr>
          <a:lstStyle/>
          <a:p>
            <a:r>
              <a:rPr lang="en-US" sz="800" dirty="0"/>
              <a:t>Genome Research 10:483–501 (2000)</a:t>
            </a:r>
          </a:p>
        </p:txBody>
      </p:sp>
    </p:spTree>
    <p:extLst>
      <p:ext uri="{BB962C8B-B14F-4D97-AF65-F5344CB8AC3E}">
        <p14:creationId xmlns:p14="http://schemas.microsoft.com/office/powerpoint/2010/main" val="4167579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782702" cy="369332"/>
          </a:xfrm>
          <a:prstGeom prst="rect">
            <a:avLst/>
          </a:prstGeom>
          <a:noFill/>
        </p:spPr>
        <p:txBody>
          <a:bodyPr wrap="none" rtlCol="0">
            <a:spAutoFit/>
          </a:bodyPr>
          <a:lstStyle/>
          <a:p>
            <a:r>
              <a:rPr lang="en-US" dirty="0"/>
              <a:t>How well do we know the genes now?</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2000</a:t>
            </a:r>
          </a:p>
        </p:txBody>
      </p:sp>
      <p:sp>
        <p:nvSpPr>
          <p:cNvPr id="6" name="TextBox 5"/>
          <p:cNvSpPr txBox="1"/>
          <p:nvPr/>
        </p:nvSpPr>
        <p:spPr>
          <a:xfrm>
            <a:off x="7398009" y="6642556"/>
            <a:ext cx="1745991" cy="215444"/>
          </a:xfrm>
          <a:prstGeom prst="rect">
            <a:avLst/>
          </a:prstGeom>
          <a:noFill/>
        </p:spPr>
        <p:txBody>
          <a:bodyPr wrap="none" rtlCol="0">
            <a:spAutoFit/>
          </a:bodyPr>
          <a:lstStyle/>
          <a:p>
            <a:r>
              <a:rPr lang="en-US" sz="800" dirty="0"/>
              <a:t>Genome Research 10:483–501 (2000)</a:t>
            </a:r>
          </a:p>
        </p:txBody>
      </p:sp>
      <p:sp>
        <p:nvSpPr>
          <p:cNvPr id="7" name="Rectangle 6"/>
          <p:cNvSpPr/>
          <p:nvPr/>
        </p:nvSpPr>
        <p:spPr>
          <a:xfrm>
            <a:off x="9042" y="914400"/>
            <a:ext cx="9134958" cy="5262979"/>
          </a:xfrm>
          <a:prstGeom prst="rect">
            <a:avLst/>
          </a:prstGeom>
        </p:spPr>
        <p:txBody>
          <a:bodyPr wrap="square">
            <a:spAutoFit/>
          </a:bodyPr>
          <a:lstStyle/>
          <a:p>
            <a:r>
              <a:rPr lang="en-US" sz="2800" dirty="0"/>
              <a:t>“Over </a:t>
            </a:r>
            <a:r>
              <a:rPr lang="en-US" sz="2800" u="sng" dirty="0"/>
              <a:t>95%</a:t>
            </a:r>
            <a:r>
              <a:rPr lang="en-US" sz="2800" dirty="0"/>
              <a:t> of the coding nucleotides … were correctly identified by the majority of the gene finders.”</a:t>
            </a:r>
          </a:p>
          <a:p>
            <a:endParaRPr lang="en-US" sz="2800" dirty="0"/>
          </a:p>
          <a:p>
            <a:r>
              <a:rPr lang="en-US" sz="2800" dirty="0"/>
              <a:t>“…the correct intron/exon structures were predicted for </a:t>
            </a:r>
            <a:r>
              <a:rPr lang="en-US" sz="2800" u="sng" dirty="0"/>
              <a:t>&gt;40% </a:t>
            </a:r>
            <a:r>
              <a:rPr lang="en-US" sz="2800" dirty="0"/>
              <a:t>of the genes.”</a:t>
            </a:r>
          </a:p>
          <a:p>
            <a:endParaRPr lang="en-US" sz="2800" dirty="0"/>
          </a:p>
          <a:p>
            <a:r>
              <a:rPr lang="en-US" sz="2800" dirty="0"/>
              <a:t>Most promoters were missed; many were wrong.</a:t>
            </a:r>
          </a:p>
          <a:p>
            <a:endParaRPr lang="en-US" sz="2800" dirty="0"/>
          </a:p>
          <a:p>
            <a:r>
              <a:rPr lang="en-US" sz="2800" dirty="0"/>
              <a:t>“Integrating gene finding and </a:t>
            </a:r>
            <a:r>
              <a:rPr lang="en-US" sz="2800" dirty="0" err="1"/>
              <a:t>cDNA</a:t>
            </a:r>
            <a:r>
              <a:rPr lang="en-US" sz="2800" dirty="0"/>
              <a:t>/EST alignments with promoter predictions decreases the number of false-positive classifications but </a:t>
            </a:r>
            <a:r>
              <a:rPr lang="en-US" sz="2800" u="sng" dirty="0"/>
              <a:t>discovers less than one-third of the promoters in the region</a:t>
            </a:r>
            <a:r>
              <a:rPr lang="en-US" sz="2800" dirty="0"/>
              <a:t>.”</a:t>
            </a:r>
          </a:p>
        </p:txBody>
      </p:sp>
    </p:spTree>
    <p:extLst>
      <p:ext uri="{BB962C8B-B14F-4D97-AF65-F5344CB8AC3E}">
        <p14:creationId xmlns:p14="http://schemas.microsoft.com/office/powerpoint/2010/main" val="3124622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891193" cy="369332"/>
          </a:xfrm>
          <a:prstGeom prst="rect">
            <a:avLst/>
          </a:prstGeom>
          <a:noFill/>
        </p:spPr>
        <p:txBody>
          <a:bodyPr wrap="none" rtlCol="0">
            <a:spAutoFit/>
          </a:bodyPr>
          <a:lstStyle/>
          <a:p>
            <a:r>
              <a:rPr lang="en-US" dirty="0"/>
              <a:t>How well do we know the genes now?</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dirty="0">
                <a:solidFill>
                  <a:srgbClr val="FF0000"/>
                </a:solidFill>
              </a:rPr>
              <a:t>2006</a:t>
            </a:r>
          </a:p>
        </p:txBody>
      </p:sp>
      <p:sp>
        <p:nvSpPr>
          <p:cNvPr id="5" name="TextBox 4"/>
          <p:cNvSpPr txBox="1"/>
          <p:nvPr/>
        </p:nvSpPr>
        <p:spPr>
          <a:xfrm>
            <a:off x="304800" y="1676400"/>
            <a:ext cx="8534400" cy="1200329"/>
          </a:xfrm>
          <a:prstGeom prst="rect">
            <a:avLst/>
          </a:prstGeom>
          <a:noFill/>
        </p:spPr>
        <p:txBody>
          <a:bodyPr wrap="square" rtlCol="0">
            <a:spAutoFit/>
          </a:bodyPr>
          <a:lstStyle/>
          <a:p>
            <a:r>
              <a:rPr lang="en-US" sz="2400" dirty="0"/>
              <a:t>= scientists from around the world held a contest (“EGASP”) to predict genes in part of the </a:t>
            </a:r>
            <a:r>
              <a:rPr lang="en-US" sz="2400" u="sng" dirty="0"/>
              <a:t>human</a:t>
            </a:r>
            <a:r>
              <a:rPr lang="en-US" sz="2400" dirty="0"/>
              <a:t> genome, then compare them to experimentally determined “truth”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6720"/>
            <a:ext cx="9096859" cy="6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626" y="6629400"/>
            <a:ext cx="1718374" cy="15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76200" y="445532"/>
            <a:ext cx="7309050" cy="6302644"/>
            <a:chOff x="-76200" y="457200"/>
            <a:chExt cx="7309050" cy="6302644"/>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57200"/>
              <a:ext cx="5327850" cy="6302644"/>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 y="2971800"/>
              <a:ext cx="2014975" cy="954107"/>
            </a:xfrm>
            <a:prstGeom prst="rect">
              <a:avLst/>
            </a:prstGeom>
            <a:noFill/>
          </p:spPr>
          <p:txBody>
            <a:bodyPr wrap="none" rtlCol="0">
              <a:spAutoFit/>
            </a:bodyPr>
            <a:lstStyle/>
            <a:p>
              <a:r>
                <a:rPr lang="en-US" sz="2800" dirty="0">
                  <a:solidFill>
                    <a:srgbClr val="FF0000"/>
                  </a:solidFill>
                </a:rPr>
                <a:t>18 groups</a:t>
              </a:r>
            </a:p>
            <a:p>
              <a:r>
                <a:rPr lang="en-US" sz="2800" dirty="0">
                  <a:solidFill>
                    <a:srgbClr val="FF0000"/>
                  </a:solidFill>
                </a:rPr>
                <a:t>36 programs</a:t>
              </a:r>
            </a:p>
          </p:txBody>
        </p:sp>
      </p:grpSp>
      <p:grpSp>
        <p:nvGrpSpPr>
          <p:cNvPr id="20" name="Group 19"/>
          <p:cNvGrpSpPr/>
          <p:nvPr/>
        </p:nvGrpSpPr>
        <p:grpSpPr>
          <a:xfrm>
            <a:off x="2057400" y="2057400"/>
            <a:ext cx="2057400" cy="3581400"/>
            <a:chOff x="2057400" y="2057400"/>
            <a:chExt cx="2057400" cy="3581400"/>
          </a:xfrm>
        </p:grpSpPr>
        <p:sp>
          <p:nvSpPr>
            <p:cNvPr id="14" name="Oval 13"/>
            <p:cNvSpPr/>
            <p:nvPr/>
          </p:nvSpPr>
          <p:spPr>
            <a:xfrm>
              <a:off x="3276600" y="5419636"/>
              <a:ext cx="838200" cy="219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2057400" y="2057400"/>
              <a:ext cx="2057400" cy="3394332"/>
              <a:chOff x="2057400" y="2057400"/>
              <a:chExt cx="2057400" cy="3394332"/>
            </a:xfrm>
          </p:grpSpPr>
          <p:sp>
            <p:nvSpPr>
              <p:cNvPr id="8" name="Oval 7"/>
              <p:cNvSpPr/>
              <p:nvPr/>
            </p:nvSpPr>
            <p:spPr>
              <a:xfrm>
                <a:off x="3276600" y="2057400"/>
                <a:ext cx="838200" cy="219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7400" y="2618712"/>
                <a:ext cx="1143000" cy="1200329"/>
              </a:xfrm>
              <a:prstGeom prst="rect">
                <a:avLst/>
              </a:prstGeom>
              <a:solidFill>
                <a:schemeClr val="bg1"/>
              </a:solidFill>
            </p:spPr>
            <p:txBody>
              <a:bodyPr wrap="square" rtlCol="0">
                <a:spAutoFit/>
              </a:bodyPr>
              <a:lstStyle/>
              <a:p>
                <a:pPr algn="ctr"/>
                <a:r>
                  <a:rPr lang="en-US" dirty="0">
                    <a:solidFill>
                      <a:srgbClr val="FF0000"/>
                    </a:solidFill>
                  </a:rPr>
                  <a:t>We discussed these earlier</a:t>
                </a:r>
              </a:p>
            </p:txBody>
          </p:sp>
          <p:cxnSp>
            <p:nvCxnSpPr>
              <p:cNvPr id="11" name="Straight Connector 10"/>
              <p:cNvCxnSpPr>
                <a:endCxn id="8" idx="3"/>
              </p:cNvCxnSpPr>
              <p:nvPr/>
            </p:nvCxnSpPr>
            <p:spPr>
              <a:xfrm flipV="1">
                <a:off x="2895600" y="2244468"/>
                <a:ext cx="503752" cy="4225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4" idx="1"/>
              </p:cNvCxnSpPr>
              <p:nvPr/>
            </p:nvCxnSpPr>
            <p:spPr>
              <a:xfrm>
                <a:off x="2819400" y="3819041"/>
                <a:ext cx="579952" cy="16326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1774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7772400" cy="487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626" y="6629400"/>
            <a:ext cx="1718374" cy="15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353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626" y="6629400"/>
            <a:ext cx="1718374" cy="15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194" y="581025"/>
            <a:ext cx="5813266"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429000" y="43934"/>
            <a:ext cx="2104487" cy="369332"/>
          </a:xfrm>
          <a:prstGeom prst="rect">
            <a:avLst/>
          </a:prstGeom>
          <a:noFill/>
        </p:spPr>
        <p:txBody>
          <a:bodyPr wrap="none" rtlCol="0">
            <a:spAutoFit/>
          </a:bodyPr>
          <a:lstStyle/>
          <a:p>
            <a:r>
              <a:rPr lang="en-US" dirty="0"/>
              <a:t>Transcripts vs. genes</a:t>
            </a:r>
          </a:p>
        </p:txBody>
      </p:sp>
    </p:spTree>
    <p:extLst>
      <p:ext uri="{BB962C8B-B14F-4D97-AF65-F5344CB8AC3E}">
        <p14:creationId xmlns:p14="http://schemas.microsoft.com/office/powerpoint/2010/main" val="2001452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46976"/>
            <a:ext cx="3215111" cy="523220"/>
          </a:xfrm>
          <a:prstGeom prst="rect">
            <a:avLst/>
          </a:prstGeom>
          <a:noFill/>
        </p:spPr>
        <p:txBody>
          <a:bodyPr wrap="none" rtlCol="0">
            <a:spAutoFit/>
          </a:bodyPr>
          <a:lstStyle/>
          <a:p>
            <a:r>
              <a:rPr lang="en-US" sz="2800" b="1" dirty="0"/>
              <a:t>So how did they do?</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dirty="0">
                <a:solidFill>
                  <a:srgbClr val="FF0000"/>
                </a:solidFill>
              </a:rPr>
              <a:t>2006</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626" y="6629400"/>
            <a:ext cx="1718374" cy="15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4800" y="1524000"/>
            <a:ext cx="8610600" cy="4401205"/>
          </a:xfrm>
          <a:prstGeom prst="rect">
            <a:avLst/>
          </a:prstGeom>
        </p:spPr>
        <p:txBody>
          <a:bodyPr wrap="square">
            <a:spAutoFit/>
          </a:bodyPr>
          <a:lstStyle/>
          <a:p>
            <a:pPr marL="457200" indent="-457200">
              <a:buFont typeface="Arial" pitchFamily="34" charset="0"/>
              <a:buChar char="•"/>
            </a:pPr>
            <a:r>
              <a:rPr lang="en-US" sz="2800" dirty="0"/>
              <a:t>“The best methods had </a:t>
            </a:r>
            <a:r>
              <a:rPr lang="en-US" sz="2800" u="sng" dirty="0"/>
              <a:t>at least one gene transcript </a:t>
            </a:r>
            <a:r>
              <a:rPr lang="en-US" sz="2800" dirty="0"/>
              <a:t>correctly predicted for close to </a:t>
            </a:r>
            <a:r>
              <a:rPr lang="en-US" sz="2800" b="1" dirty="0"/>
              <a:t>70%</a:t>
            </a:r>
            <a:r>
              <a:rPr lang="en-US" sz="2800" dirty="0"/>
              <a:t> of the annotated genes.”</a:t>
            </a:r>
          </a:p>
          <a:p>
            <a:pPr marL="457200" indent="-457200">
              <a:buFont typeface="Arial" pitchFamily="34" charset="0"/>
              <a:buChar char="•"/>
            </a:pPr>
            <a:endParaRPr lang="en-US" sz="2800" dirty="0"/>
          </a:p>
          <a:p>
            <a:pPr marL="457200" indent="-457200">
              <a:buFont typeface="Arial" pitchFamily="34" charset="0"/>
              <a:buChar char="•"/>
            </a:pPr>
            <a:r>
              <a:rPr lang="en-US" sz="2800" dirty="0"/>
              <a:t>“…</a:t>
            </a:r>
            <a:r>
              <a:rPr lang="en-US" sz="2800" u="sng" dirty="0"/>
              <a:t>taking into account alternative splicing</a:t>
            </a:r>
            <a:r>
              <a:rPr lang="en-US" sz="2800" dirty="0"/>
              <a:t>, … only approximately </a:t>
            </a:r>
            <a:r>
              <a:rPr lang="en-US" sz="2800" b="1" dirty="0"/>
              <a:t>40%</a:t>
            </a:r>
            <a:r>
              <a:rPr lang="en-US" sz="2800" dirty="0"/>
              <a:t> to </a:t>
            </a:r>
            <a:r>
              <a:rPr lang="en-US" sz="2800" b="1" dirty="0"/>
              <a:t>50%</a:t>
            </a:r>
            <a:r>
              <a:rPr lang="en-US" sz="2800" dirty="0"/>
              <a:t> accuracy. </a:t>
            </a:r>
          </a:p>
          <a:p>
            <a:pPr marL="457200" indent="-457200">
              <a:buFont typeface="Arial" pitchFamily="34" charset="0"/>
              <a:buChar char="•"/>
            </a:pPr>
            <a:endParaRPr lang="en-US" sz="2800" dirty="0"/>
          </a:p>
          <a:p>
            <a:pPr marL="457200" indent="-457200">
              <a:buFont typeface="Arial" pitchFamily="34" charset="0"/>
              <a:buChar char="•"/>
            </a:pPr>
            <a:r>
              <a:rPr lang="en-US" sz="2800" dirty="0"/>
              <a:t>At the coding </a:t>
            </a:r>
            <a:r>
              <a:rPr lang="en-US" sz="2800" u="sng" dirty="0"/>
              <a:t>nucleotide</a:t>
            </a:r>
            <a:r>
              <a:rPr lang="en-US" sz="2800" dirty="0"/>
              <a:t> level, the best programs reached an accuracy of </a:t>
            </a:r>
            <a:r>
              <a:rPr lang="en-US" sz="2800" b="1" dirty="0"/>
              <a:t>90%</a:t>
            </a:r>
            <a:r>
              <a:rPr lang="en-US" sz="2800" dirty="0"/>
              <a:t> in both sensitivity and specificity.”</a:t>
            </a:r>
          </a:p>
        </p:txBody>
      </p:sp>
    </p:spTree>
    <p:extLst>
      <p:ext uri="{BB962C8B-B14F-4D97-AF65-F5344CB8AC3E}">
        <p14:creationId xmlns:p14="http://schemas.microsoft.com/office/powerpoint/2010/main" val="2881477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0193"/>
            <a:ext cx="6320898" cy="523220"/>
          </a:xfrm>
          <a:prstGeom prst="rect">
            <a:avLst/>
          </a:prstGeom>
          <a:noFill/>
        </p:spPr>
        <p:txBody>
          <a:bodyPr wrap="none" rtlCol="0">
            <a:spAutoFit/>
          </a:bodyPr>
          <a:lstStyle/>
          <a:p>
            <a:r>
              <a:rPr lang="en-US" sz="2800" b="1" dirty="0"/>
              <a:t>At the gene level, most genes have errors</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dirty="0">
                <a:solidFill>
                  <a:srgbClr val="FF0000"/>
                </a:solidFill>
              </a:rPr>
              <a:t>2006</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626" y="6629400"/>
            <a:ext cx="1718374" cy="15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7803856" cy="50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57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891193" cy="369332"/>
          </a:xfrm>
          <a:prstGeom prst="rect">
            <a:avLst/>
          </a:prstGeom>
          <a:noFill/>
        </p:spPr>
        <p:txBody>
          <a:bodyPr wrap="none" rtlCol="0">
            <a:spAutoFit/>
          </a:bodyPr>
          <a:lstStyle/>
          <a:p>
            <a:r>
              <a:rPr lang="en-US" dirty="0"/>
              <a:t>How well do we know the genes now?</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u="sng" dirty="0">
                <a:solidFill>
                  <a:srgbClr val="FF0000"/>
                </a:solidFill>
              </a:rPr>
              <a:t>2008</a:t>
            </a:r>
          </a:p>
        </p:txBody>
      </p:sp>
      <p:sp>
        <p:nvSpPr>
          <p:cNvPr id="5" name="TextBox 4"/>
          <p:cNvSpPr txBox="1"/>
          <p:nvPr/>
        </p:nvSpPr>
        <p:spPr>
          <a:xfrm>
            <a:off x="304800" y="1676400"/>
            <a:ext cx="8534400" cy="1200329"/>
          </a:xfrm>
          <a:prstGeom prst="rect">
            <a:avLst/>
          </a:prstGeom>
          <a:noFill/>
        </p:spPr>
        <p:txBody>
          <a:bodyPr wrap="square" rtlCol="0">
            <a:spAutoFit/>
          </a:bodyPr>
          <a:lstStyle/>
          <a:p>
            <a:r>
              <a:rPr lang="en-US" sz="2400" dirty="0"/>
              <a:t>= scientists from around the world held a contest (“NGASP”) to predict genes in part of the </a:t>
            </a:r>
            <a:r>
              <a:rPr lang="en-US" sz="2400" u="sng" dirty="0"/>
              <a:t>worm</a:t>
            </a:r>
            <a:r>
              <a:rPr lang="en-US" sz="2400" dirty="0"/>
              <a:t> genome, then compare them to experimentally determined “truth”</a:t>
            </a: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1" y="990600"/>
            <a:ext cx="9144000"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021" y="6642556"/>
            <a:ext cx="1990979" cy="16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1" y="3505200"/>
            <a:ext cx="9000640" cy="2246769"/>
          </a:xfrm>
          <a:prstGeom prst="rect">
            <a:avLst/>
          </a:prstGeom>
        </p:spPr>
        <p:txBody>
          <a:bodyPr wrap="square">
            <a:spAutoFit/>
          </a:bodyPr>
          <a:lstStyle/>
          <a:p>
            <a:pPr marL="457200" indent="-457200">
              <a:buFont typeface="Arial" pitchFamily="34" charset="0"/>
              <a:buChar char="•"/>
            </a:pPr>
            <a:r>
              <a:rPr lang="en-US" sz="2800" dirty="0"/>
              <a:t>17 groups from around the world competed</a:t>
            </a:r>
          </a:p>
          <a:p>
            <a:pPr marL="457200" indent="-457200">
              <a:buFont typeface="Arial" pitchFamily="34" charset="0"/>
              <a:buChar char="•"/>
            </a:pPr>
            <a:endParaRPr lang="en-US" sz="2800" dirty="0"/>
          </a:p>
          <a:p>
            <a:pPr marL="457200" indent="-457200">
              <a:buFont typeface="Arial" pitchFamily="34" charset="0"/>
              <a:buChar char="•"/>
            </a:pPr>
            <a:r>
              <a:rPr lang="en-US" sz="2800" dirty="0"/>
              <a:t>“Median gene level sensitivity … was </a:t>
            </a:r>
            <a:r>
              <a:rPr lang="en-US" sz="2800" b="1" dirty="0"/>
              <a:t>78%</a:t>
            </a:r>
            <a:r>
              <a:rPr lang="en-US" sz="2800" dirty="0"/>
              <a:t>”</a:t>
            </a:r>
          </a:p>
          <a:p>
            <a:pPr marL="457200" indent="-457200">
              <a:buFont typeface="Arial" pitchFamily="34" charset="0"/>
              <a:buChar char="•"/>
            </a:pPr>
            <a:endParaRPr lang="en-US" sz="2800" dirty="0"/>
          </a:p>
          <a:p>
            <a:pPr marL="457200" indent="-457200">
              <a:buFont typeface="Arial" pitchFamily="34" charset="0"/>
              <a:buChar char="•"/>
            </a:pPr>
            <a:r>
              <a:rPr lang="en-US" sz="2800" dirty="0"/>
              <a:t>“their specificity was </a:t>
            </a:r>
            <a:r>
              <a:rPr lang="en-US" sz="2800" b="1" dirty="0"/>
              <a:t>42%</a:t>
            </a:r>
            <a:r>
              <a:rPr lang="en-US" sz="2800" dirty="0"/>
              <a:t>”, comparable to human</a:t>
            </a:r>
          </a:p>
        </p:txBody>
      </p:sp>
    </p:spTree>
    <p:extLst>
      <p:ext uri="{BB962C8B-B14F-4D97-AF65-F5344CB8AC3E}">
        <p14:creationId xmlns:p14="http://schemas.microsoft.com/office/powerpoint/2010/main" val="2375228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1396985" cy="369332"/>
          </a:xfrm>
          <a:prstGeom prst="rect">
            <a:avLst/>
          </a:prstGeom>
          <a:noFill/>
        </p:spPr>
        <p:txBody>
          <a:bodyPr wrap="none" rtlCol="0">
            <a:spAutoFit/>
          </a:bodyPr>
          <a:lstStyle/>
          <a:p>
            <a:r>
              <a:rPr lang="en-US" dirty="0"/>
              <a:t>For example:</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u="sng" dirty="0">
                <a:solidFill>
                  <a:srgbClr val="FF0000"/>
                </a:solidFill>
              </a:rPr>
              <a:t>2008</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3021" y="6642556"/>
            <a:ext cx="1990979" cy="16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533237"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2971800" y="1752600"/>
            <a:ext cx="2286000" cy="1143000"/>
            <a:chOff x="2971800" y="1752600"/>
            <a:chExt cx="2286000" cy="1143000"/>
          </a:xfrm>
        </p:grpSpPr>
        <p:sp>
          <p:nvSpPr>
            <p:cNvPr id="7" name="TextBox 6"/>
            <p:cNvSpPr txBox="1"/>
            <p:nvPr/>
          </p:nvSpPr>
          <p:spPr>
            <a:xfrm>
              <a:off x="3548822" y="2133600"/>
              <a:ext cx="1175578" cy="369332"/>
            </a:xfrm>
            <a:prstGeom prst="rect">
              <a:avLst/>
            </a:prstGeom>
            <a:noFill/>
          </p:spPr>
          <p:txBody>
            <a:bodyPr wrap="none" rtlCol="0">
              <a:spAutoFit/>
            </a:bodyPr>
            <a:lstStyle/>
            <a:p>
              <a:r>
                <a:rPr lang="en-US" dirty="0">
                  <a:solidFill>
                    <a:srgbClr val="FF0000"/>
                  </a:solidFill>
                </a:rPr>
                <a:t>Confirmed</a:t>
              </a:r>
            </a:p>
          </p:txBody>
        </p:sp>
        <p:sp>
          <p:nvSpPr>
            <p:cNvPr id="8" name="Right Brace 7"/>
            <p:cNvSpPr/>
            <p:nvPr/>
          </p:nvSpPr>
          <p:spPr>
            <a:xfrm>
              <a:off x="2971800" y="1752600"/>
              <a:ext cx="152400" cy="11430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flipH="1">
              <a:off x="5105400" y="1752600"/>
              <a:ext cx="152400" cy="11430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a:stCxn id="8" idx="1"/>
            </p:cNvCxnSpPr>
            <p:nvPr/>
          </p:nvCxnSpPr>
          <p:spPr>
            <a:xfrm>
              <a:off x="3124200" y="2324100"/>
              <a:ext cx="4246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80778" y="2324100"/>
              <a:ext cx="4246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04800" y="3047999"/>
            <a:ext cx="8229600" cy="3429001"/>
            <a:chOff x="304800" y="3047999"/>
            <a:chExt cx="8229600" cy="3429001"/>
          </a:xfrm>
        </p:grpSpPr>
        <p:sp>
          <p:nvSpPr>
            <p:cNvPr id="11" name="Oval 10"/>
            <p:cNvSpPr/>
            <p:nvPr/>
          </p:nvSpPr>
          <p:spPr>
            <a:xfrm>
              <a:off x="7620000" y="4267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203390" y="4495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215014" y="5029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200900" y="5257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620000" y="5280402"/>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871478" y="5256508"/>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620000" y="5791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38721" y="6034007"/>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324600" y="6034007"/>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324600" y="5280402"/>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89041" y="4159358"/>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89040" y="4730858"/>
              <a:ext cx="458759" cy="1544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190341" y="4502258"/>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89819" y="3429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89819" y="3048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04800" y="3808708"/>
              <a:ext cx="228600" cy="25158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52788" y="381516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206682" y="3435458"/>
              <a:ext cx="228600" cy="679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272550" y="4502258"/>
              <a:ext cx="470650" cy="19747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590800" y="4166461"/>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480375" y="3047999"/>
              <a:ext cx="228600" cy="11184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486400" y="4265908"/>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429000" y="3733800"/>
              <a:ext cx="1828800" cy="2057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p>
          </p:txBody>
        </p:sp>
        <p:sp>
          <p:nvSpPr>
            <p:cNvPr id="40" name="Oval 39"/>
            <p:cNvSpPr/>
            <p:nvPr/>
          </p:nvSpPr>
          <p:spPr>
            <a:xfrm>
              <a:off x="8305800" y="4267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305800" y="5257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305800" y="5791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305800" y="6096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231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891193" cy="369332"/>
          </a:xfrm>
          <a:prstGeom prst="rect">
            <a:avLst/>
          </a:prstGeom>
          <a:noFill/>
        </p:spPr>
        <p:txBody>
          <a:bodyPr wrap="none" rtlCol="0">
            <a:spAutoFit/>
          </a:bodyPr>
          <a:lstStyle/>
          <a:p>
            <a:r>
              <a:rPr lang="en-US" dirty="0"/>
              <a:t>How well do we know the genes now?</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u="sng" dirty="0">
                <a:solidFill>
                  <a:srgbClr val="FF0000"/>
                </a:solidFill>
                <a:effectLst>
                  <a:outerShdw blurRad="38100" dist="38100" dir="2700000" algn="tl">
                    <a:srgbClr val="000000">
                      <a:alpha val="43137"/>
                    </a:srgbClr>
                  </a:outerShdw>
                </a:effectLst>
              </a:rPr>
              <a:t>2012</a:t>
            </a:r>
          </a:p>
        </p:txBody>
      </p:sp>
      <p:sp>
        <p:nvSpPr>
          <p:cNvPr id="5" name="TextBox 4"/>
          <p:cNvSpPr txBox="1"/>
          <p:nvPr/>
        </p:nvSpPr>
        <p:spPr>
          <a:xfrm>
            <a:off x="304800" y="1676400"/>
            <a:ext cx="8534400" cy="1200329"/>
          </a:xfrm>
          <a:prstGeom prst="rect">
            <a:avLst/>
          </a:prstGeom>
          <a:noFill/>
        </p:spPr>
        <p:txBody>
          <a:bodyPr wrap="square" rtlCol="0">
            <a:spAutoFit/>
          </a:bodyPr>
          <a:lstStyle/>
          <a:p>
            <a:r>
              <a:rPr lang="en-US" sz="2400" dirty="0"/>
              <a:t>= a large consortium of scientists trying to annotate the </a:t>
            </a:r>
            <a:r>
              <a:rPr lang="en-US" sz="2400" u="sng" dirty="0"/>
              <a:t>human </a:t>
            </a:r>
            <a:r>
              <a:rPr lang="en-US" sz="2400" dirty="0"/>
              <a:t>genome using a combination of experiment and prediction. </a:t>
            </a:r>
          </a:p>
          <a:p>
            <a:r>
              <a:rPr lang="en-US" sz="2400" dirty="0">
                <a:solidFill>
                  <a:srgbClr val="FF0000"/>
                </a:solidFill>
              </a:rPr>
              <a:t>Best estimate of the current state of human genes.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458200" cy="819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6690468"/>
            <a:ext cx="2362200" cy="16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677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etode.cat/wp-content/uploads/2013/02/55b-32.jpg?_ga=2.25685181.1686242484.1550764342-457210213.15507643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32" y="990600"/>
            <a:ext cx="8480136" cy="4664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7095" y="0"/>
            <a:ext cx="8740705" cy="584775"/>
          </a:xfrm>
          <a:prstGeom prst="rect">
            <a:avLst/>
          </a:prstGeom>
        </p:spPr>
        <p:txBody>
          <a:bodyPr wrap="square">
            <a:spAutoFit/>
          </a:bodyPr>
          <a:lstStyle/>
          <a:p>
            <a:r>
              <a:rPr lang="en-US" sz="3200" b="1" dirty="0"/>
              <a:t>Genome size ranges vary widely across organisms</a:t>
            </a:r>
          </a:p>
        </p:txBody>
      </p:sp>
      <p:sp>
        <p:nvSpPr>
          <p:cNvPr id="4" name="Rectangle 3"/>
          <p:cNvSpPr/>
          <p:nvPr/>
        </p:nvSpPr>
        <p:spPr>
          <a:xfrm>
            <a:off x="0" y="6550223"/>
            <a:ext cx="8991600" cy="307777"/>
          </a:xfrm>
          <a:prstGeom prst="rect">
            <a:avLst/>
          </a:prstGeom>
        </p:spPr>
        <p:txBody>
          <a:bodyPr wrap="square">
            <a:spAutoFit/>
          </a:bodyPr>
          <a:lstStyle/>
          <a:p>
            <a:r>
              <a:rPr lang="en-US" sz="1400" dirty="0"/>
              <a:t>https://metode.org/issues/monographs/the-size-of-the-genome-and-the-complexity-of-living-beings.html</a:t>
            </a:r>
          </a:p>
        </p:txBody>
      </p:sp>
      <p:sp>
        <p:nvSpPr>
          <p:cNvPr id="2" name="TextBox 1"/>
          <p:cNvSpPr txBox="1"/>
          <p:nvPr/>
        </p:nvSpPr>
        <p:spPr>
          <a:xfrm>
            <a:off x="1589288" y="5899727"/>
            <a:ext cx="6331349" cy="369332"/>
          </a:xfrm>
          <a:prstGeom prst="rect">
            <a:avLst/>
          </a:prstGeom>
          <a:noFill/>
        </p:spPr>
        <p:txBody>
          <a:bodyPr wrap="none" rtlCol="0">
            <a:spAutoFit/>
          </a:bodyPr>
          <a:lstStyle/>
          <a:p>
            <a:r>
              <a:rPr lang="en-US" dirty="0"/>
              <a:t>Here, the height (i.e. vertical axis, not area) indicates genome size</a:t>
            </a:r>
          </a:p>
        </p:txBody>
      </p:sp>
    </p:spTree>
    <p:extLst>
      <p:ext uri="{BB962C8B-B14F-4D97-AF65-F5344CB8AC3E}">
        <p14:creationId xmlns:p14="http://schemas.microsoft.com/office/powerpoint/2010/main" val="1036404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891193" cy="369332"/>
          </a:xfrm>
          <a:prstGeom prst="rect">
            <a:avLst/>
          </a:prstGeom>
          <a:noFill/>
        </p:spPr>
        <p:txBody>
          <a:bodyPr wrap="none" rtlCol="0">
            <a:spAutoFit/>
          </a:bodyPr>
          <a:lstStyle/>
          <a:p>
            <a:r>
              <a:rPr lang="en-US" dirty="0"/>
              <a:t>How well do we know the genes now?</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u="sng" dirty="0">
                <a:solidFill>
                  <a:srgbClr val="FF0000"/>
                </a:solidFill>
                <a:effectLst>
                  <a:outerShdw blurRad="38100" dist="38100" dir="2700000" algn="tl">
                    <a:srgbClr val="000000">
                      <a:alpha val="43137"/>
                    </a:srgbClr>
                  </a:outerShdw>
                </a:effectLst>
              </a:rPr>
              <a:t>2012</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83" y="1479365"/>
            <a:ext cx="8790126" cy="476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82201" y="685800"/>
            <a:ext cx="8531482" cy="646331"/>
          </a:xfrm>
          <a:prstGeom prst="rect">
            <a:avLst/>
          </a:prstGeom>
        </p:spPr>
        <p:txBody>
          <a:bodyPr wrap="square">
            <a:spAutoFit/>
          </a:bodyPr>
          <a:lstStyle/>
          <a:p>
            <a:r>
              <a:rPr lang="en-US" b="1" dirty="0"/>
              <a:t>Quality of evidence used to support automatic, manually, and merged annotated transcripts (probably reflective of transcript quality)</a:t>
            </a: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14506"/>
          <a:stretch/>
        </p:blipFill>
        <p:spPr bwMode="auto">
          <a:xfrm>
            <a:off x="7421880" y="2698565"/>
            <a:ext cx="1645920" cy="238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219200" y="6183868"/>
            <a:ext cx="6572953" cy="369332"/>
          </a:xfrm>
          <a:prstGeom prst="rect">
            <a:avLst/>
          </a:prstGeom>
        </p:spPr>
        <p:txBody>
          <a:bodyPr wrap="none">
            <a:spAutoFit/>
          </a:bodyPr>
          <a:lstStyle/>
          <a:p>
            <a:r>
              <a:rPr lang="en-US" dirty="0"/>
              <a:t>23,855 transcripts              89,669 transcripts          22,535 transcripts </a:t>
            </a: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6690468"/>
            <a:ext cx="2362200" cy="16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630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891193" cy="369332"/>
          </a:xfrm>
          <a:prstGeom prst="rect">
            <a:avLst/>
          </a:prstGeom>
          <a:noFill/>
        </p:spPr>
        <p:txBody>
          <a:bodyPr wrap="none" rtlCol="0">
            <a:spAutoFit/>
          </a:bodyPr>
          <a:lstStyle/>
          <a:p>
            <a:r>
              <a:rPr lang="en-US" dirty="0"/>
              <a:t>How well do we know the genes now?</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u="sng" dirty="0">
                <a:solidFill>
                  <a:srgbClr val="FF0000"/>
                </a:solidFill>
                <a:effectLst>
                  <a:outerShdw blurRad="38100" dist="38100" dir="2700000" algn="tl">
                    <a:srgbClr val="000000">
                      <a:alpha val="43137"/>
                    </a:srgbClr>
                  </a:outerShdw>
                </a:effectLst>
              </a:rPr>
              <a:t>2019</a:t>
            </a:r>
          </a:p>
        </p:txBody>
      </p:sp>
      <p:sp>
        <p:nvSpPr>
          <p:cNvPr id="6" name="Rectangle 5"/>
          <p:cNvSpPr/>
          <p:nvPr/>
        </p:nvSpPr>
        <p:spPr>
          <a:xfrm>
            <a:off x="306259" y="762000"/>
            <a:ext cx="8531482" cy="5262979"/>
          </a:xfrm>
          <a:prstGeom prst="rect">
            <a:avLst/>
          </a:prstGeom>
        </p:spPr>
        <p:txBody>
          <a:bodyPr wrap="square">
            <a:spAutoFit/>
          </a:bodyPr>
          <a:lstStyle/>
          <a:p>
            <a:r>
              <a:rPr lang="en-US" sz="2800" b="1" dirty="0"/>
              <a:t>The bottom line:</a:t>
            </a:r>
          </a:p>
          <a:p>
            <a:pPr marL="571500" indent="-571500">
              <a:buFont typeface="Arial" pitchFamily="34" charset="0"/>
              <a:buChar char="•"/>
            </a:pPr>
            <a:r>
              <a:rPr lang="en-US" sz="2800" b="1" dirty="0"/>
              <a:t>Gene prediction and annotation are hard</a:t>
            </a:r>
          </a:p>
          <a:p>
            <a:pPr marL="571500" indent="-571500">
              <a:buFont typeface="Arial" pitchFamily="34" charset="0"/>
              <a:buChar char="•"/>
            </a:pPr>
            <a:r>
              <a:rPr lang="en-US" sz="2800" b="1" dirty="0"/>
              <a:t>Annotations for all organisms are still buggy</a:t>
            </a:r>
          </a:p>
          <a:p>
            <a:pPr marL="571500" indent="-571500">
              <a:buFont typeface="Arial" pitchFamily="34" charset="0"/>
              <a:buChar char="•"/>
            </a:pPr>
            <a:r>
              <a:rPr lang="en-US" sz="2800" b="1" dirty="0"/>
              <a:t>Few genes are 100% correct; expect multiple errors per gene</a:t>
            </a:r>
          </a:p>
          <a:p>
            <a:pPr marL="571500" indent="-571500">
              <a:buFont typeface="Arial" pitchFamily="34" charset="0"/>
              <a:buChar char="•"/>
            </a:pPr>
            <a:r>
              <a:rPr lang="en-US" sz="2800" b="1" dirty="0"/>
              <a:t>“even after 18 years of effort, the precise exon–intron structure of many human protein-coding genes is not settled. The annotation of most other eukaryotes—with the exception of small, intensively studied model organisms like yeast, fruit fly and Arabidopsis—is in worse shape than human annotation.”</a:t>
            </a:r>
          </a:p>
        </p:txBody>
      </p:sp>
      <p:sp>
        <p:nvSpPr>
          <p:cNvPr id="7" name="TextBox 6">
            <a:extLst>
              <a:ext uri="{FF2B5EF4-FFF2-40B4-BE49-F238E27FC236}">
                <a16:creationId xmlns:a16="http://schemas.microsoft.com/office/drawing/2014/main" id="{17C88D64-357C-47DD-815D-31B8C17B18AA}"/>
              </a:ext>
            </a:extLst>
          </p:cNvPr>
          <p:cNvSpPr txBox="1"/>
          <p:nvPr/>
        </p:nvSpPr>
        <p:spPr>
          <a:xfrm>
            <a:off x="4574500" y="5913434"/>
            <a:ext cx="4594484" cy="923330"/>
          </a:xfrm>
          <a:prstGeom prst="rect">
            <a:avLst/>
          </a:prstGeom>
          <a:noFill/>
        </p:spPr>
        <p:txBody>
          <a:bodyPr wrap="square">
            <a:spAutoFit/>
          </a:bodyPr>
          <a:lstStyle/>
          <a:p>
            <a:pPr algn="r"/>
            <a:r>
              <a:rPr lang="en-US" dirty="0"/>
              <a:t>Next-generation genome annotation: we still struggle to get it right</a:t>
            </a:r>
          </a:p>
          <a:p>
            <a:pPr algn="r"/>
            <a:r>
              <a:rPr lang="en-US" dirty="0"/>
              <a:t>SL </a:t>
            </a:r>
            <a:r>
              <a:rPr lang="en-US" dirty="0" err="1"/>
              <a:t>Salzberg</a:t>
            </a:r>
            <a:r>
              <a:rPr lang="en-US" dirty="0"/>
              <a:t>, </a:t>
            </a:r>
            <a:r>
              <a:rPr lang="en-US" i="1" dirty="0"/>
              <a:t>Genome Biology</a:t>
            </a:r>
            <a:r>
              <a:rPr lang="en-US" dirty="0"/>
              <a:t> (20) 92 (2019) </a:t>
            </a:r>
          </a:p>
        </p:txBody>
      </p:sp>
    </p:spTree>
    <p:extLst>
      <p:ext uri="{BB962C8B-B14F-4D97-AF65-F5344CB8AC3E}">
        <p14:creationId xmlns:p14="http://schemas.microsoft.com/office/powerpoint/2010/main" val="2273536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4F286A-5817-48EB-83D9-602044E3870B}"/>
              </a:ext>
            </a:extLst>
          </p:cNvPr>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u="sng" dirty="0">
                <a:solidFill>
                  <a:srgbClr val="FF0000"/>
                </a:solidFill>
                <a:effectLst>
                  <a:outerShdw blurRad="38100" dist="38100" dir="2700000" algn="tl">
                    <a:srgbClr val="000000">
                      <a:alpha val="43137"/>
                    </a:srgbClr>
                  </a:outerShdw>
                </a:effectLst>
              </a:rPr>
              <a:t>2019</a:t>
            </a:r>
          </a:p>
        </p:txBody>
      </p:sp>
      <p:sp>
        <p:nvSpPr>
          <p:cNvPr id="3" name="Rectangle 2">
            <a:extLst>
              <a:ext uri="{FF2B5EF4-FFF2-40B4-BE49-F238E27FC236}">
                <a16:creationId xmlns:a16="http://schemas.microsoft.com/office/drawing/2014/main" id="{0583CB37-B787-47F6-A8F5-875DF7790DF1}"/>
              </a:ext>
            </a:extLst>
          </p:cNvPr>
          <p:cNvSpPr/>
          <p:nvPr/>
        </p:nvSpPr>
        <p:spPr>
          <a:xfrm>
            <a:off x="-6927" y="18473"/>
            <a:ext cx="7169727" cy="1384995"/>
          </a:xfrm>
          <a:prstGeom prst="rect">
            <a:avLst/>
          </a:prstGeom>
        </p:spPr>
        <p:txBody>
          <a:bodyPr wrap="square">
            <a:spAutoFit/>
          </a:bodyPr>
          <a:lstStyle/>
          <a:p>
            <a:r>
              <a:rPr lang="en-US" sz="2800" b="1" dirty="0"/>
              <a:t>But the algorithms are nonetheless getting better, e.g. new advances (at last!) in predicting splice sites using deep learning</a:t>
            </a:r>
          </a:p>
        </p:txBody>
      </p:sp>
      <p:pic>
        <p:nvPicPr>
          <p:cNvPr id="5" name="Picture 4">
            <a:extLst>
              <a:ext uri="{FF2B5EF4-FFF2-40B4-BE49-F238E27FC236}">
                <a16:creationId xmlns:a16="http://schemas.microsoft.com/office/drawing/2014/main" id="{5412DD92-F7A4-49AA-AD7D-EB483F4B0093}"/>
              </a:ext>
            </a:extLst>
          </p:cNvPr>
          <p:cNvPicPr>
            <a:picLocks noChangeAspect="1"/>
          </p:cNvPicPr>
          <p:nvPr/>
        </p:nvPicPr>
        <p:blipFill>
          <a:blip r:embed="rId2"/>
          <a:stretch>
            <a:fillRect/>
          </a:stretch>
        </p:blipFill>
        <p:spPr>
          <a:xfrm>
            <a:off x="152400" y="5562600"/>
            <a:ext cx="3505200" cy="1246867"/>
          </a:xfrm>
          <a:prstGeom prst="rect">
            <a:avLst/>
          </a:prstGeom>
        </p:spPr>
      </p:pic>
      <p:pic>
        <p:nvPicPr>
          <p:cNvPr id="7" name="Picture 6">
            <a:extLst>
              <a:ext uri="{FF2B5EF4-FFF2-40B4-BE49-F238E27FC236}">
                <a16:creationId xmlns:a16="http://schemas.microsoft.com/office/drawing/2014/main" id="{51FE5940-7679-427B-A442-4EBF454F1D87}"/>
              </a:ext>
            </a:extLst>
          </p:cNvPr>
          <p:cNvPicPr>
            <a:picLocks noChangeAspect="1"/>
          </p:cNvPicPr>
          <p:nvPr/>
        </p:nvPicPr>
        <p:blipFill>
          <a:blip r:embed="rId3"/>
          <a:stretch>
            <a:fillRect/>
          </a:stretch>
        </p:blipFill>
        <p:spPr>
          <a:xfrm>
            <a:off x="5257800" y="2819400"/>
            <a:ext cx="2362200" cy="3509150"/>
          </a:xfrm>
          <a:prstGeom prst="rect">
            <a:avLst/>
          </a:prstGeom>
          <a:ln>
            <a:solidFill>
              <a:schemeClr val="tx1"/>
            </a:solidFill>
          </a:ln>
        </p:spPr>
      </p:pic>
      <p:pic>
        <p:nvPicPr>
          <p:cNvPr id="9" name="Picture 8">
            <a:extLst>
              <a:ext uri="{FF2B5EF4-FFF2-40B4-BE49-F238E27FC236}">
                <a16:creationId xmlns:a16="http://schemas.microsoft.com/office/drawing/2014/main" id="{0F165C81-FCA0-4C0A-8944-6FBB516B1E7D}"/>
              </a:ext>
            </a:extLst>
          </p:cNvPr>
          <p:cNvPicPr>
            <a:picLocks noChangeAspect="1"/>
          </p:cNvPicPr>
          <p:nvPr/>
        </p:nvPicPr>
        <p:blipFill>
          <a:blip r:embed="rId4"/>
          <a:stretch>
            <a:fillRect/>
          </a:stretch>
        </p:blipFill>
        <p:spPr>
          <a:xfrm>
            <a:off x="685800" y="1714500"/>
            <a:ext cx="7848600" cy="800100"/>
          </a:xfrm>
          <a:prstGeom prst="rect">
            <a:avLst/>
          </a:prstGeom>
        </p:spPr>
      </p:pic>
      <p:pic>
        <p:nvPicPr>
          <p:cNvPr id="11" name="Picture 10">
            <a:extLst>
              <a:ext uri="{FF2B5EF4-FFF2-40B4-BE49-F238E27FC236}">
                <a16:creationId xmlns:a16="http://schemas.microsoft.com/office/drawing/2014/main" id="{C862CD25-F472-4390-B0EC-716ABADEE1AD}"/>
              </a:ext>
            </a:extLst>
          </p:cNvPr>
          <p:cNvPicPr>
            <a:picLocks noChangeAspect="1"/>
          </p:cNvPicPr>
          <p:nvPr/>
        </p:nvPicPr>
        <p:blipFill>
          <a:blip r:embed="rId5"/>
          <a:stretch>
            <a:fillRect/>
          </a:stretch>
        </p:blipFill>
        <p:spPr>
          <a:xfrm>
            <a:off x="1066800" y="2819400"/>
            <a:ext cx="3124200" cy="2182271"/>
          </a:xfrm>
          <a:prstGeom prst="rect">
            <a:avLst/>
          </a:prstGeom>
          <a:ln>
            <a:solidFill>
              <a:schemeClr val="tx1"/>
            </a:solidFill>
          </a:ln>
        </p:spPr>
      </p:pic>
      <p:pic>
        <p:nvPicPr>
          <p:cNvPr id="13" name="Picture 12">
            <a:extLst>
              <a:ext uri="{FF2B5EF4-FFF2-40B4-BE49-F238E27FC236}">
                <a16:creationId xmlns:a16="http://schemas.microsoft.com/office/drawing/2014/main" id="{CE6753DB-4CD2-457B-B8E0-6CBC923ED489}"/>
              </a:ext>
            </a:extLst>
          </p:cNvPr>
          <p:cNvPicPr>
            <a:picLocks noChangeAspect="1"/>
          </p:cNvPicPr>
          <p:nvPr/>
        </p:nvPicPr>
        <p:blipFill>
          <a:blip r:embed="rId6"/>
          <a:stretch>
            <a:fillRect/>
          </a:stretch>
        </p:blipFill>
        <p:spPr>
          <a:xfrm>
            <a:off x="6496050" y="1458191"/>
            <a:ext cx="1943100" cy="228600"/>
          </a:xfrm>
          <a:prstGeom prst="rect">
            <a:avLst/>
          </a:prstGeom>
        </p:spPr>
      </p:pic>
    </p:spTree>
    <p:extLst>
      <p:ext uri="{BB962C8B-B14F-4D97-AF65-F5344CB8AC3E}">
        <p14:creationId xmlns:p14="http://schemas.microsoft.com/office/powerpoint/2010/main" val="3333633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42F2F8-2E15-44FF-84E9-28ACDB897838}"/>
              </a:ext>
            </a:extLst>
          </p:cNvPr>
          <p:cNvPicPr>
            <a:picLocks noChangeAspect="1"/>
          </p:cNvPicPr>
          <p:nvPr/>
        </p:nvPicPr>
        <p:blipFill>
          <a:blip r:embed="rId2"/>
          <a:stretch>
            <a:fillRect/>
          </a:stretch>
        </p:blipFill>
        <p:spPr>
          <a:xfrm>
            <a:off x="3124200" y="5353800"/>
            <a:ext cx="5904875" cy="1033668"/>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E1547BD-58E5-49AA-A2C5-34DF59F094A5}"/>
              </a:ext>
            </a:extLst>
          </p:cNvPr>
          <p:cNvSpPr/>
          <p:nvPr/>
        </p:nvSpPr>
        <p:spPr>
          <a:xfrm>
            <a:off x="5257800" y="6488668"/>
            <a:ext cx="3886200" cy="369332"/>
          </a:xfrm>
          <a:prstGeom prst="rect">
            <a:avLst/>
          </a:prstGeom>
        </p:spPr>
        <p:txBody>
          <a:bodyPr wrap="square">
            <a:spAutoFit/>
          </a:bodyPr>
          <a:lstStyle/>
          <a:p>
            <a:r>
              <a:rPr lang="en-US" i="1" dirty="0">
                <a:solidFill>
                  <a:srgbClr val="000000"/>
                </a:solidFill>
                <a:latin typeface="AdvPSA3A2"/>
              </a:rPr>
              <a:t>Bioinformatics</a:t>
            </a:r>
            <a:r>
              <a:rPr lang="en-US" dirty="0">
                <a:solidFill>
                  <a:srgbClr val="000000"/>
                </a:solidFill>
                <a:latin typeface="AdvPSA3A1"/>
              </a:rPr>
              <a:t>, 36(4), 2020, 1022–1029</a:t>
            </a:r>
            <a:endParaRPr lang="en-US" dirty="0"/>
          </a:p>
        </p:txBody>
      </p:sp>
      <p:sp>
        <p:nvSpPr>
          <p:cNvPr id="4" name="Rectangle 3">
            <a:extLst>
              <a:ext uri="{FF2B5EF4-FFF2-40B4-BE49-F238E27FC236}">
                <a16:creationId xmlns:a16="http://schemas.microsoft.com/office/drawing/2014/main" id="{75F8FA33-8969-46CC-8A5E-8B3B8A59E14B}"/>
              </a:ext>
            </a:extLst>
          </p:cNvPr>
          <p:cNvSpPr/>
          <p:nvPr/>
        </p:nvSpPr>
        <p:spPr>
          <a:xfrm>
            <a:off x="0" y="0"/>
            <a:ext cx="9401833" cy="830997"/>
          </a:xfrm>
          <a:prstGeom prst="rect">
            <a:avLst/>
          </a:prstGeom>
        </p:spPr>
        <p:txBody>
          <a:bodyPr wrap="square">
            <a:spAutoFit/>
          </a:bodyPr>
          <a:lstStyle/>
          <a:p>
            <a:r>
              <a:rPr lang="en-US" sz="2800" b="1" dirty="0"/>
              <a:t>What about the current state of prokaryote gene models?</a:t>
            </a:r>
          </a:p>
          <a:p>
            <a:r>
              <a:rPr lang="en-US" sz="2000" b="1" dirty="0"/>
              <a:t> Here’s the overlap in gene predictions from 4 </a:t>
            </a:r>
            <a:r>
              <a:rPr lang="en-US" sz="2000" b="1" dirty="0" err="1"/>
              <a:t>algs</a:t>
            </a:r>
            <a:r>
              <a:rPr lang="en-US" sz="2000" b="1" dirty="0"/>
              <a:t> on 20 test strains:</a:t>
            </a:r>
          </a:p>
        </p:txBody>
      </p:sp>
      <p:pic>
        <p:nvPicPr>
          <p:cNvPr id="5" name="Picture 4">
            <a:extLst>
              <a:ext uri="{FF2B5EF4-FFF2-40B4-BE49-F238E27FC236}">
                <a16:creationId xmlns:a16="http://schemas.microsoft.com/office/drawing/2014/main" id="{93DB004E-BF86-44A0-BA05-9D2918F1983E}"/>
              </a:ext>
            </a:extLst>
          </p:cNvPr>
          <p:cNvPicPr>
            <a:picLocks noChangeAspect="1"/>
          </p:cNvPicPr>
          <p:nvPr/>
        </p:nvPicPr>
        <p:blipFill>
          <a:blip r:embed="rId3"/>
          <a:stretch>
            <a:fillRect/>
          </a:stretch>
        </p:blipFill>
        <p:spPr>
          <a:xfrm>
            <a:off x="298554" y="1274128"/>
            <a:ext cx="8640038" cy="3398639"/>
          </a:xfrm>
          <a:prstGeom prst="rect">
            <a:avLst/>
          </a:prstGeom>
        </p:spPr>
      </p:pic>
      <p:sp>
        <p:nvSpPr>
          <p:cNvPr id="6" name="TextBox 5">
            <a:extLst>
              <a:ext uri="{FF2B5EF4-FFF2-40B4-BE49-F238E27FC236}">
                <a16:creationId xmlns:a16="http://schemas.microsoft.com/office/drawing/2014/main" id="{2509CEF3-1EC3-4354-952A-DDF4A96DF4DC}"/>
              </a:ext>
            </a:extLst>
          </p:cNvPr>
          <p:cNvSpPr txBox="1"/>
          <p:nvPr/>
        </p:nvSpPr>
        <p:spPr>
          <a:xfrm>
            <a:off x="1066800" y="4459069"/>
            <a:ext cx="2743200" cy="646331"/>
          </a:xfrm>
          <a:prstGeom prst="rect">
            <a:avLst/>
          </a:prstGeom>
          <a:solidFill>
            <a:schemeClr val="bg1"/>
          </a:solidFill>
        </p:spPr>
        <p:txBody>
          <a:bodyPr wrap="square" rtlCol="0">
            <a:spAutoFit/>
          </a:bodyPr>
          <a:lstStyle/>
          <a:p>
            <a:pPr algn="ctr"/>
            <a:r>
              <a:rPr lang="en-US" b="1" dirty="0">
                <a:solidFill>
                  <a:srgbClr val="FF0000"/>
                </a:solidFill>
              </a:rPr>
              <a:t>Coding regions agree</a:t>
            </a:r>
          </a:p>
          <a:p>
            <a:pPr algn="ctr"/>
            <a:r>
              <a:rPr lang="en-US" b="1" dirty="0">
                <a:solidFill>
                  <a:srgbClr val="FF0000"/>
                </a:solidFill>
              </a:rPr>
              <a:t>(shared stop)</a:t>
            </a:r>
          </a:p>
        </p:txBody>
      </p:sp>
      <p:sp>
        <p:nvSpPr>
          <p:cNvPr id="8" name="TextBox 7">
            <a:extLst>
              <a:ext uri="{FF2B5EF4-FFF2-40B4-BE49-F238E27FC236}">
                <a16:creationId xmlns:a16="http://schemas.microsoft.com/office/drawing/2014/main" id="{1496A8EC-9511-44B3-97A4-45233C05D4A0}"/>
              </a:ext>
            </a:extLst>
          </p:cNvPr>
          <p:cNvSpPr txBox="1"/>
          <p:nvPr/>
        </p:nvSpPr>
        <p:spPr>
          <a:xfrm>
            <a:off x="5486400" y="4459069"/>
            <a:ext cx="2743200" cy="369332"/>
          </a:xfrm>
          <a:prstGeom prst="rect">
            <a:avLst/>
          </a:prstGeom>
          <a:solidFill>
            <a:schemeClr val="bg1"/>
          </a:solidFill>
        </p:spPr>
        <p:txBody>
          <a:bodyPr wrap="square" rtlCol="0">
            <a:spAutoFit/>
          </a:bodyPr>
          <a:lstStyle/>
          <a:p>
            <a:pPr algn="ctr"/>
            <a:r>
              <a:rPr lang="en-US" b="1" dirty="0">
                <a:solidFill>
                  <a:srgbClr val="FF0000"/>
                </a:solidFill>
              </a:rPr>
              <a:t>Starts and stops agree</a:t>
            </a:r>
          </a:p>
        </p:txBody>
      </p:sp>
      <p:sp>
        <p:nvSpPr>
          <p:cNvPr id="9" name="Rectangle 8">
            <a:extLst>
              <a:ext uri="{FF2B5EF4-FFF2-40B4-BE49-F238E27FC236}">
                <a16:creationId xmlns:a16="http://schemas.microsoft.com/office/drawing/2014/main" id="{7A14CE98-35A3-4026-AAE8-DD82F29D9D5C}"/>
              </a:ext>
            </a:extLst>
          </p:cNvPr>
          <p:cNvSpPr/>
          <p:nvPr/>
        </p:nvSpPr>
        <p:spPr>
          <a:xfrm>
            <a:off x="381000" y="1197928"/>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4BA636-E860-47B3-85EE-091494B899FB}"/>
              </a:ext>
            </a:extLst>
          </p:cNvPr>
          <p:cNvSpPr/>
          <p:nvPr/>
        </p:nvSpPr>
        <p:spPr>
          <a:xfrm>
            <a:off x="4572000" y="1118494"/>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41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15A608-A0AE-408D-82F4-E3D21859BAFF}"/>
              </a:ext>
            </a:extLst>
          </p:cNvPr>
          <p:cNvSpPr/>
          <p:nvPr/>
        </p:nvSpPr>
        <p:spPr>
          <a:xfrm>
            <a:off x="0" y="1219200"/>
            <a:ext cx="8915400" cy="4832092"/>
          </a:xfrm>
          <a:prstGeom prst="rect">
            <a:avLst/>
          </a:prstGeom>
        </p:spPr>
        <p:txBody>
          <a:bodyPr wrap="square">
            <a:spAutoFit/>
          </a:bodyPr>
          <a:lstStyle/>
          <a:p>
            <a:pPr marL="342900" indent="-342900">
              <a:buFont typeface="Arial" panose="020B0604020202020204" pitchFamily="34" charset="0"/>
              <a:buChar char="•"/>
            </a:pPr>
            <a:r>
              <a:rPr lang="en-US" sz="2800" b="1" dirty="0">
                <a:solidFill>
                  <a:srgbClr val="000000"/>
                </a:solidFill>
              </a:rPr>
              <a:t>“We applied </a:t>
            </a:r>
            <a:r>
              <a:rPr lang="en-US" sz="2800" b="1" dirty="0" err="1">
                <a:solidFill>
                  <a:srgbClr val="000000"/>
                </a:solidFill>
              </a:rPr>
              <a:t>AssessORF</a:t>
            </a:r>
            <a:r>
              <a:rPr lang="en-US" sz="2800" b="1" dirty="0">
                <a:solidFill>
                  <a:srgbClr val="000000"/>
                </a:solidFill>
              </a:rPr>
              <a:t> to compare gene predictions offered by GenBank, GeneMarkS-2, Glimmer and Prodigal on genomes spanning the prokaryotic tree of life. </a:t>
            </a:r>
          </a:p>
          <a:p>
            <a:pPr marL="342900" indent="-342900">
              <a:buFont typeface="Arial" panose="020B0604020202020204" pitchFamily="34" charset="0"/>
              <a:buChar char="•"/>
            </a:pPr>
            <a:endParaRPr lang="en-US" sz="2800" b="1" dirty="0">
              <a:solidFill>
                <a:srgbClr val="000000"/>
              </a:solidFill>
            </a:endParaRPr>
          </a:p>
          <a:p>
            <a:pPr marL="342900" indent="-342900">
              <a:buFont typeface="Arial" panose="020B0604020202020204" pitchFamily="34" charset="0"/>
              <a:buChar char="•"/>
            </a:pPr>
            <a:r>
              <a:rPr lang="en-US" sz="2800" b="1" dirty="0">
                <a:solidFill>
                  <a:srgbClr val="000000"/>
                </a:solidFill>
              </a:rPr>
              <a:t>Gene predictions were 88–95% in agreement with the available evidence, with Glimmer performing the worst but no clear winner. </a:t>
            </a:r>
          </a:p>
          <a:p>
            <a:pPr marL="342900" indent="-342900">
              <a:buFont typeface="Arial" panose="020B0604020202020204" pitchFamily="34" charset="0"/>
              <a:buChar char="•"/>
            </a:pPr>
            <a:endParaRPr lang="en-US" sz="2800" b="1" dirty="0">
              <a:solidFill>
                <a:srgbClr val="000000"/>
              </a:solidFill>
            </a:endParaRPr>
          </a:p>
          <a:p>
            <a:pPr marL="342900" indent="-342900">
              <a:buFont typeface="Arial" panose="020B0604020202020204" pitchFamily="34" charset="0"/>
              <a:buChar char="•"/>
            </a:pPr>
            <a:r>
              <a:rPr lang="en-US" sz="2800" b="1" i="1" dirty="0">
                <a:solidFill>
                  <a:srgbClr val="000000"/>
                </a:solidFill>
              </a:rPr>
              <a:t>All programs were biased towards selecting start codons that were upstream of the actual start.</a:t>
            </a:r>
            <a:r>
              <a:rPr lang="en-US" sz="2800" b="1" dirty="0">
                <a:solidFill>
                  <a:srgbClr val="000000"/>
                </a:solidFill>
              </a:rPr>
              <a:t>”</a:t>
            </a:r>
            <a:endParaRPr lang="en-US" sz="2800" b="1" dirty="0"/>
          </a:p>
        </p:txBody>
      </p:sp>
      <p:sp>
        <p:nvSpPr>
          <p:cNvPr id="3" name="Rectangle 2">
            <a:extLst>
              <a:ext uri="{FF2B5EF4-FFF2-40B4-BE49-F238E27FC236}">
                <a16:creationId xmlns:a16="http://schemas.microsoft.com/office/drawing/2014/main" id="{7761445A-301B-4C2B-AB80-561422538B07}"/>
              </a:ext>
            </a:extLst>
          </p:cNvPr>
          <p:cNvSpPr/>
          <p:nvPr/>
        </p:nvSpPr>
        <p:spPr>
          <a:xfrm>
            <a:off x="5257800" y="6488668"/>
            <a:ext cx="3886200" cy="369332"/>
          </a:xfrm>
          <a:prstGeom prst="rect">
            <a:avLst/>
          </a:prstGeom>
        </p:spPr>
        <p:txBody>
          <a:bodyPr wrap="square">
            <a:spAutoFit/>
          </a:bodyPr>
          <a:lstStyle/>
          <a:p>
            <a:r>
              <a:rPr lang="en-US" i="1" dirty="0">
                <a:solidFill>
                  <a:srgbClr val="000000"/>
                </a:solidFill>
                <a:latin typeface="AdvPSA3A2"/>
              </a:rPr>
              <a:t>Bioinformatics</a:t>
            </a:r>
            <a:r>
              <a:rPr lang="en-US" dirty="0">
                <a:solidFill>
                  <a:srgbClr val="000000"/>
                </a:solidFill>
                <a:latin typeface="AdvPSA3A1"/>
              </a:rPr>
              <a:t>, 36(4), 2020, 1022–1029</a:t>
            </a:r>
            <a:endParaRPr lang="en-US" dirty="0"/>
          </a:p>
        </p:txBody>
      </p:sp>
      <p:sp>
        <p:nvSpPr>
          <p:cNvPr id="4" name="Rectangle 3">
            <a:extLst>
              <a:ext uri="{FF2B5EF4-FFF2-40B4-BE49-F238E27FC236}">
                <a16:creationId xmlns:a16="http://schemas.microsoft.com/office/drawing/2014/main" id="{D758752C-47C7-44D3-AE59-C3708F6789A7}"/>
              </a:ext>
            </a:extLst>
          </p:cNvPr>
          <p:cNvSpPr/>
          <p:nvPr/>
        </p:nvSpPr>
        <p:spPr>
          <a:xfrm>
            <a:off x="0" y="0"/>
            <a:ext cx="9401833" cy="523220"/>
          </a:xfrm>
          <a:prstGeom prst="rect">
            <a:avLst/>
          </a:prstGeom>
        </p:spPr>
        <p:txBody>
          <a:bodyPr wrap="square">
            <a:spAutoFit/>
          </a:bodyPr>
          <a:lstStyle/>
          <a:p>
            <a:r>
              <a:rPr lang="en-US" sz="2800" b="1" dirty="0"/>
              <a:t>What about the current state of prokaryote gene models?</a:t>
            </a:r>
          </a:p>
        </p:txBody>
      </p:sp>
    </p:spTree>
    <p:extLst>
      <p:ext uri="{BB962C8B-B14F-4D97-AF65-F5344CB8AC3E}">
        <p14:creationId xmlns:p14="http://schemas.microsoft.com/office/powerpoint/2010/main" val="3305464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73233" cy="954107"/>
          </a:xfrm>
          <a:prstGeom prst="rect">
            <a:avLst/>
          </a:prstGeom>
        </p:spPr>
        <p:txBody>
          <a:bodyPr wrap="square">
            <a:spAutoFit/>
          </a:bodyPr>
          <a:lstStyle/>
          <a:p>
            <a:r>
              <a:rPr lang="en-US" sz="2800" b="1" dirty="0"/>
              <a:t>In practice, gene finding and genome annotation combines all lines of evidence, e.g. as for the frog genome:</a:t>
            </a:r>
          </a:p>
        </p:txBody>
      </p:sp>
      <p:pic>
        <p:nvPicPr>
          <p:cNvPr id="5" name="Picture 4" descr="A picture containing frog&#10;&#10;Description automatically generated">
            <a:extLst>
              <a:ext uri="{FF2B5EF4-FFF2-40B4-BE49-F238E27FC236}">
                <a16:creationId xmlns:a16="http://schemas.microsoft.com/office/drawing/2014/main" id="{8F60323C-CB8A-4917-A9BE-DD88CFFE3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029" y="3048000"/>
            <a:ext cx="2318948" cy="3048000"/>
          </a:xfrm>
          <a:prstGeom prst="rect">
            <a:avLst/>
          </a:prstGeom>
        </p:spPr>
      </p:pic>
      <p:sp>
        <p:nvSpPr>
          <p:cNvPr id="7" name="Rectangle 6">
            <a:extLst>
              <a:ext uri="{FF2B5EF4-FFF2-40B4-BE49-F238E27FC236}">
                <a16:creationId xmlns:a16="http://schemas.microsoft.com/office/drawing/2014/main" id="{103C9B3E-51C0-45DB-92B3-7BCB873D79BF}"/>
              </a:ext>
            </a:extLst>
          </p:cNvPr>
          <p:cNvSpPr/>
          <p:nvPr/>
        </p:nvSpPr>
        <p:spPr>
          <a:xfrm>
            <a:off x="76200" y="6096000"/>
            <a:ext cx="2820259" cy="646331"/>
          </a:xfrm>
          <a:prstGeom prst="rect">
            <a:avLst/>
          </a:prstGeom>
        </p:spPr>
        <p:txBody>
          <a:bodyPr wrap="none">
            <a:spAutoFit/>
          </a:bodyPr>
          <a:lstStyle/>
          <a:p>
            <a:r>
              <a:rPr lang="en-US" dirty="0"/>
              <a:t>Session </a:t>
            </a:r>
            <a:r>
              <a:rPr lang="en-US" i="1" dirty="0"/>
              <a:t>et al., Nature </a:t>
            </a:r>
            <a:r>
              <a:rPr lang="en-US" dirty="0"/>
              <a:t>2016</a:t>
            </a:r>
          </a:p>
          <a:p>
            <a:r>
              <a:rPr lang="en-US" dirty="0"/>
              <a:t>Supplementary Info, pg. 22</a:t>
            </a:r>
          </a:p>
        </p:txBody>
      </p:sp>
      <p:sp>
        <p:nvSpPr>
          <p:cNvPr id="10" name="Rectangle 9">
            <a:extLst>
              <a:ext uri="{FF2B5EF4-FFF2-40B4-BE49-F238E27FC236}">
                <a16:creationId xmlns:a16="http://schemas.microsoft.com/office/drawing/2014/main" id="{693ACBE4-8241-4857-9DC8-C610D3AFC57C}"/>
              </a:ext>
            </a:extLst>
          </p:cNvPr>
          <p:cNvSpPr/>
          <p:nvPr/>
        </p:nvSpPr>
        <p:spPr>
          <a:xfrm>
            <a:off x="3343665" y="4060566"/>
            <a:ext cx="5378588" cy="461665"/>
          </a:xfrm>
          <a:prstGeom prst="rect">
            <a:avLst/>
          </a:prstGeom>
        </p:spPr>
        <p:txBody>
          <a:bodyPr wrap="none">
            <a:spAutoFit/>
          </a:bodyPr>
          <a:lstStyle/>
          <a:p>
            <a:pPr algn="ctr"/>
            <a:r>
              <a:rPr lang="en-US" sz="2400" b="1" dirty="0"/>
              <a:t>Refine with RNA-seq and H3K4me3 data </a:t>
            </a:r>
          </a:p>
        </p:txBody>
      </p:sp>
      <p:grpSp>
        <p:nvGrpSpPr>
          <p:cNvPr id="15" name="Group 14">
            <a:extLst>
              <a:ext uri="{FF2B5EF4-FFF2-40B4-BE49-F238E27FC236}">
                <a16:creationId xmlns:a16="http://schemas.microsoft.com/office/drawing/2014/main" id="{C55265C9-761D-4F95-B909-0CCAF207404D}"/>
              </a:ext>
            </a:extLst>
          </p:cNvPr>
          <p:cNvGrpSpPr/>
          <p:nvPr/>
        </p:nvGrpSpPr>
        <p:grpSpPr>
          <a:xfrm>
            <a:off x="-23734" y="1219200"/>
            <a:ext cx="9173233" cy="830997"/>
            <a:chOff x="0" y="1219200"/>
            <a:chExt cx="9173233" cy="830997"/>
          </a:xfrm>
        </p:grpSpPr>
        <p:sp>
          <p:nvSpPr>
            <p:cNvPr id="9" name="TextBox 8">
              <a:extLst>
                <a:ext uri="{FF2B5EF4-FFF2-40B4-BE49-F238E27FC236}">
                  <a16:creationId xmlns:a16="http://schemas.microsoft.com/office/drawing/2014/main" id="{2EAC8D2B-8F6E-451F-9EEA-988CD64750B3}"/>
                </a:ext>
              </a:extLst>
            </p:cNvPr>
            <p:cNvSpPr txBox="1"/>
            <p:nvPr/>
          </p:nvSpPr>
          <p:spPr>
            <a:xfrm>
              <a:off x="0" y="1219200"/>
              <a:ext cx="6847965" cy="830997"/>
            </a:xfrm>
            <a:prstGeom prst="rect">
              <a:avLst/>
            </a:prstGeom>
            <a:noFill/>
          </p:spPr>
          <p:txBody>
            <a:bodyPr wrap="none" rtlCol="0">
              <a:spAutoFit/>
            </a:bodyPr>
            <a:lstStyle/>
            <a:p>
              <a:pPr algn="ctr"/>
              <a:r>
                <a:rPr lang="en-US" sz="2400" b="1" dirty="0"/>
                <a:t>Align frog RNA sequencing data (ESTs and cDNA)</a:t>
              </a:r>
            </a:p>
            <a:p>
              <a:pPr algn="ctr"/>
              <a:r>
                <a:rPr lang="en-US" sz="2400" b="1" dirty="0"/>
                <a:t>&amp; BLAST genes from other animals vs. frog assembly</a:t>
              </a:r>
            </a:p>
          </p:txBody>
        </p:sp>
        <p:sp>
          <p:nvSpPr>
            <p:cNvPr id="11" name="Rectangle 10">
              <a:extLst>
                <a:ext uri="{FF2B5EF4-FFF2-40B4-BE49-F238E27FC236}">
                  <a16:creationId xmlns:a16="http://schemas.microsoft.com/office/drawing/2014/main" id="{0A4758AA-CCEF-42F4-B458-A3E2224EA060}"/>
                </a:ext>
              </a:extLst>
            </p:cNvPr>
            <p:cNvSpPr/>
            <p:nvPr/>
          </p:nvSpPr>
          <p:spPr>
            <a:xfrm>
              <a:off x="6865454" y="1219200"/>
              <a:ext cx="2307779" cy="830997"/>
            </a:xfrm>
            <a:prstGeom prst="rect">
              <a:avLst/>
            </a:prstGeom>
          </p:spPr>
          <p:txBody>
            <a:bodyPr wrap="square">
              <a:spAutoFit/>
            </a:bodyPr>
            <a:lstStyle/>
            <a:p>
              <a:pPr algn="ctr"/>
              <a:r>
                <a:rPr lang="en-US" sz="2400" b="1" dirty="0"/>
                <a:t>Define gene segments</a:t>
              </a:r>
            </a:p>
          </p:txBody>
        </p:sp>
      </p:grpSp>
      <p:sp>
        <p:nvSpPr>
          <p:cNvPr id="12" name="Rectangle 11">
            <a:extLst>
              <a:ext uri="{FF2B5EF4-FFF2-40B4-BE49-F238E27FC236}">
                <a16:creationId xmlns:a16="http://schemas.microsoft.com/office/drawing/2014/main" id="{F65FB868-3E82-4993-B7AA-651B9C85325C}"/>
              </a:ext>
            </a:extLst>
          </p:cNvPr>
          <p:cNvSpPr/>
          <p:nvPr/>
        </p:nvSpPr>
        <p:spPr>
          <a:xfrm>
            <a:off x="2652482" y="2455217"/>
            <a:ext cx="6467783" cy="1200329"/>
          </a:xfrm>
          <a:prstGeom prst="rect">
            <a:avLst/>
          </a:prstGeom>
        </p:spPr>
        <p:txBody>
          <a:bodyPr wrap="square">
            <a:spAutoFit/>
          </a:bodyPr>
          <a:lstStyle/>
          <a:p>
            <a:pPr algn="ctr"/>
            <a:r>
              <a:rPr lang="en-US" sz="2400" b="1" dirty="0"/>
              <a:t>Integrate </a:t>
            </a:r>
            <a:r>
              <a:rPr lang="en-US" sz="2400" b="1" i="1" dirty="0"/>
              <a:t>ab initio </a:t>
            </a:r>
            <a:r>
              <a:rPr lang="en-US" sz="2400" b="1" dirty="0"/>
              <a:t>gene predictions &amp; BLAST hits using </a:t>
            </a:r>
            <a:r>
              <a:rPr lang="en-US" sz="2400" b="1" dirty="0" err="1"/>
              <a:t>Fgenesh</a:t>
            </a:r>
            <a:r>
              <a:rPr lang="en-US" sz="2400" b="1" dirty="0"/>
              <a:t> and </a:t>
            </a:r>
            <a:r>
              <a:rPr lang="en-US" sz="2400" b="1" dirty="0" err="1"/>
              <a:t>GenomeScan</a:t>
            </a:r>
            <a:r>
              <a:rPr lang="en-US" sz="2400" b="1" dirty="0"/>
              <a:t> </a:t>
            </a:r>
            <a:r>
              <a:rPr lang="en-US" sz="2400" dirty="0"/>
              <a:t>(= </a:t>
            </a:r>
            <a:r>
              <a:rPr lang="en-US" sz="2400" dirty="0" err="1"/>
              <a:t>GenScan</a:t>
            </a:r>
            <a:r>
              <a:rPr lang="en-US" sz="2400" dirty="0"/>
              <a:t> successor, </a:t>
            </a:r>
            <a:r>
              <a:rPr lang="en-US" sz="2400" i="1" dirty="0"/>
              <a:t>Genome Research </a:t>
            </a:r>
            <a:r>
              <a:rPr lang="en-US" sz="2400" dirty="0"/>
              <a:t>11:803 (2001))</a:t>
            </a:r>
          </a:p>
        </p:txBody>
      </p:sp>
      <p:sp>
        <p:nvSpPr>
          <p:cNvPr id="13" name="Rectangle 12">
            <a:extLst>
              <a:ext uri="{FF2B5EF4-FFF2-40B4-BE49-F238E27FC236}">
                <a16:creationId xmlns:a16="http://schemas.microsoft.com/office/drawing/2014/main" id="{F09F9A08-562F-43D7-B7E8-6E12812231AC}"/>
              </a:ext>
            </a:extLst>
          </p:cNvPr>
          <p:cNvSpPr/>
          <p:nvPr/>
        </p:nvSpPr>
        <p:spPr>
          <a:xfrm>
            <a:off x="3865411" y="4927251"/>
            <a:ext cx="4335096" cy="461665"/>
          </a:xfrm>
          <a:prstGeom prst="rect">
            <a:avLst/>
          </a:prstGeom>
        </p:spPr>
        <p:txBody>
          <a:bodyPr wrap="none">
            <a:spAutoFit/>
          </a:bodyPr>
          <a:lstStyle/>
          <a:p>
            <a:pPr algn="ctr"/>
            <a:r>
              <a:rPr lang="en-US" sz="2400" b="1" dirty="0"/>
              <a:t>Refine vs final genome assembly</a:t>
            </a:r>
          </a:p>
        </p:txBody>
      </p:sp>
      <p:sp>
        <p:nvSpPr>
          <p:cNvPr id="14" name="Rectangle 13">
            <a:extLst>
              <a:ext uri="{FF2B5EF4-FFF2-40B4-BE49-F238E27FC236}">
                <a16:creationId xmlns:a16="http://schemas.microsoft.com/office/drawing/2014/main" id="{44179FEA-6AF8-43EB-A554-6160B9BD52E3}"/>
              </a:ext>
            </a:extLst>
          </p:cNvPr>
          <p:cNvSpPr/>
          <p:nvPr/>
        </p:nvSpPr>
        <p:spPr>
          <a:xfrm>
            <a:off x="3814285" y="5793938"/>
            <a:ext cx="4484817" cy="830997"/>
          </a:xfrm>
          <a:prstGeom prst="rect">
            <a:avLst/>
          </a:prstGeom>
        </p:spPr>
        <p:txBody>
          <a:bodyPr wrap="none">
            <a:spAutoFit/>
          </a:bodyPr>
          <a:lstStyle/>
          <a:p>
            <a:pPr algn="ctr"/>
            <a:r>
              <a:rPr lang="en-US" sz="2400" b="1" dirty="0"/>
              <a:t>Manually curate 412 gene models</a:t>
            </a:r>
          </a:p>
          <a:p>
            <a:pPr algn="ctr"/>
            <a:r>
              <a:rPr lang="en-US" sz="2400" b="1" dirty="0">
                <a:sym typeface="Wingdings" panose="05000000000000000000" pitchFamily="2" charset="2"/>
              </a:rPr>
              <a:t> </a:t>
            </a:r>
            <a:r>
              <a:rPr lang="en-US" sz="2400" b="1" dirty="0"/>
              <a:t>Estimate 96% accuracy overall</a:t>
            </a:r>
          </a:p>
        </p:txBody>
      </p:sp>
      <p:cxnSp>
        <p:nvCxnSpPr>
          <p:cNvPr id="17" name="Straight Arrow Connector 16">
            <a:extLst>
              <a:ext uri="{FF2B5EF4-FFF2-40B4-BE49-F238E27FC236}">
                <a16:creationId xmlns:a16="http://schemas.microsoft.com/office/drawing/2014/main" id="{194E2C6B-15BB-4A02-B92F-D117AB313663}"/>
              </a:ext>
            </a:extLst>
          </p:cNvPr>
          <p:cNvCxnSpPr/>
          <p:nvPr/>
        </p:nvCxnSpPr>
        <p:spPr>
          <a:xfrm>
            <a:off x="6614369" y="1600200"/>
            <a:ext cx="4572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0415DB8-99A8-4FCC-80C0-017592836DB0}"/>
              </a:ext>
            </a:extLst>
          </p:cNvPr>
          <p:cNvCxnSpPr>
            <a:cxnSpLocks/>
          </p:cNvCxnSpPr>
          <p:nvPr/>
        </p:nvCxnSpPr>
        <p:spPr>
          <a:xfrm flipH="1">
            <a:off x="6934200" y="2133600"/>
            <a:ext cx="609600" cy="32161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6EE12E5-2DE3-49B9-9053-C164D127FA3E}"/>
              </a:ext>
            </a:extLst>
          </p:cNvPr>
          <p:cNvCxnSpPr>
            <a:cxnSpLocks/>
          </p:cNvCxnSpPr>
          <p:nvPr/>
        </p:nvCxnSpPr>
        <p:spPr>
          <a:xfrm>
            <a:off x="6096000" y="3628429"/>
            <a:ext cx="0" cy="4592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312BBD7-72D8-4D6E-B886-6DEF315D0001}"/>
              </a:ext>
            </a:extLst>
          </p:cNvPr>
          <p:cNvCxnSpPr>
            <a:cxnSpLocks/>
          </p:cNvCxnSpPr>
          <p:nvPr/>
        </p:nvCxnSpPr>
        <p:spPr>
          <a:xfrm>
            <a:off x="6096000" y="4495114"/>
            <a:ext cx="0" cy="4592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044B793-D23B-4064-81EC-8BEFFF6BB956}"/>
              </a:ext>
            </a:extLst>
          </p:cNvPr>
          <p:cNvCxnSpPr>
            <a:cxnSpLocks/>
          </p:cNvCxnSpPr>
          <p:nvPr/>
        </p:nvCxnSpPr>
        <p:spPr>
          <a:xfrm>
            <a:off x="6096000" y="5361799"/>
            <a:ext cx="0" cy="4592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678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65" t="9037" r="26332" b="1182"/>
          <a:stretch/>
        </p:blipFill>
        <p:spPr bwMode="auto">
          <a:xfrm>
            <a:off x="2590800" y="441485"/>
            <a:ext cx="6019800" cy="633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041" y="43934"/>
            <a:ext cx="4887107" cy="369332"/>
          </a:xfrm>
          <a:prstGeom prst="rect">
            <a:avLst/>
          </a:prstGeom>
          <a:noFill/>
        </p:spPr>
        <p:txBody>
          <a:bodyPr wrap="none" rtlCol="0">
            <a:spAutoFit/>
          </a:bodyPr>
          <a:lstStyle/>
          <a:p>
            <a:r>
              <a:rPr lang="en-US" dirty="0"/>
              <a:t>The </a:t>
            </a:r>
            <a:r>
              <a:rPr lang="en-US" dirty="0" err="1"/>
              <a:t>Univ</a:t>
            </a:r>
            <a:r>
              <a:rPr lang="en-US" dirty="0"/>
              <a:t> of California Santa Cruz genome browser</a:t>
            </a:r>
          </a:p>
        </p:txBody>
      </p:sp>
    </p:spTree>
    <p:extLst>
      <p:ext uri="{BB962C8B-B14F-4D97-AF65-F5344CB8AC3E}">
        <p14:creationId xmlns:p14="http://schemas.microsoft.com/office/powerpoint/2010/main" val="4160624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06" t="14495" r="29219" b="38533"/>
          <a:stretch/>
        </p:blipFill>
        <p:spPr bwMode="auto">
          <a:xfrm>
            <a:off x="76199" y="697183"/>
            <a:ext cx="8918925" cy="562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041" y="43934"/>
            <a:ext cx="4887107" cy="369332"/>
          </a:xfrm>
          <a:prstGeom prst="rect">
            <a:avLst/>
          </a:prstGeom>
          <a:noFill/>
        </p:spPr>
        <p:txBody>
          <a:bodyPr wrap="none" rtlCol="0">
            <a:spAutoFit/>
          </a:bodyPr>
          <a:lstStyle/>
          <a:p>
            <a:r>
              <a:rPr lang="en-US" dirty="0"/>
              <a:t>The </a:t>
            </a:r>
            <a:r>
              <a:rPr lang="en-US" dirty="0" err="1"/>
              <a:t>Univ</a:t>
            </a:r>
            <a:r>
              <a:rPr lang="en-US" dirty="0"/>
              <a:t> of California Santa Cruz genome browser</a:t>
            </a:r>
          </a:p>
        </p:txBody>
      </p:sp>
    </p:spTree>
    <p:extLst>
      <p:ext uri="{BB962C8B-B14F-4D97-AF65-F5344CB8AC3E}">
        <p14:creationId xmlns:p14="http://schemas.microsoft.com/office/powerpoint/2010/main" val="299969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7848600" cy="563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5800" y="990600"/>
            <a:ext cx="7848600" cy="5632311"/>
          </a:xfrm>
          <a:prstGeom prst="rect">
            <a:avLst/>
          </a:prstGeom>
          <a:noFill/>
        </p:spPr>
        <p:txBody>
          <a:bodyPr wrap="square" rtlCol="0">
            <a:spAutoFit/>
          </a:bodyPr>
          <a:lstStyle/>
          <a:p>
            <a:r>
              <a:rPr lang="en-US" dirty="0"/>
              <a:t>GATCACTTGATAAATGGGCTGAAGTAACTCGCCCAGATGAGGAGTGTGCTGCCTCCAGAATCCAAACAGGCCCACTAGGCCCGAGACACCTTGTCTCAGATGAAACTTTGGACTCGGAATTTTGAGTTAATGCCGGAATGAGTTCAGACTTTGGGGGACTGTTGGGAAGGCATGATTGGTTTCAAAATGTGAGAAGGACATGAGATTTGGGAGGGGCTGGGGGCAGAATGATATAGTTTGGCTCTGCGTCCCCACCCAATCTCATGTCAAATTGTAATCCTCATGTGTCAGGGGAGAGGCCTGGTGGGATGTGATTGGATCATGGGAGTGGATTTCCCTCTTGCAGTTCTCGTGATAGTGAGTGAGTTCTCACGAGATCTGGTTGTTTGAAAGTGTGCAGCTCCTCCCCCTTCGCGCTCTCTCTCTCCCCTGCTCCACCATGGTGAGACGTGCTTGCGTCCCCTTTGCCTTCTGCCATGATTGTAAGCTTCCTCAGGCGTCCTAGCCACGCTTCCTGTACAGCCTGAGGAACTGGGAGTCAATGAAACCTCTTCTCTTCATAAATTACCCAGTTTCAGGTAGTTCTTTCTAGCAGTGTGATAATGGACGATACAAGTAGAGACTGAGATCAATAGCATTTGCACTGGGCCTGGAACACACTGTTAAGAACGTAAGAGCTATTGCTGTCATTAGTAATATTCTGTATTATTGGCAACATCATCACAATACACTGCTGTGGGAGGGTCTGAGATACTTCTTTGCAGACTCCAATATTTGTCAAAACATAAAATCAGGAGCCTCATGAATAGTGTTTAAATTTTTACATAATAATACATTGCACCATTTGGTATATGAGTCTTTTTGAAATGGTATATGCAGGACGGTTTCCTAATATACAGAATCAGGTACACCTCCTCTTCCATCAGTGCGTGAGTGTGAGGGATTGAATTCCTCTGGTTAGGAGTTAGCTGGCTGGGGGTTCTACTGCTGTTGTTACCCACAGTGCACCTCAGACTCACGTTTCTCCAGCAATGAGCTCCTGTTCCCTGCACTTAGAGAAGTCAGCCCGGGGACCAGACGGTTCTCTCCTCTTGCCTGCTCCAGCCTTGGCCTTCAGCAGTCTGGATGCCTATGACACAGAGGGCATCCTCCCCAAGCCCTGGTCCTTCTGTGAGTGGTGAGTTGCTGTTAATCCAAAAGGACAGGTGAAAACATGAAAGCC…</a:t>
            </a:r>
          </a:p>
        </p:txBody>
      </p:sp>
      <p:sp>
        <p:nvSpPr>
          <p:cNvPr id="4" name="TextBox 3"/>
          <p:cNvSpPr txBox="1"/>
          <p:nvPr/>
        </p:nvSpPr>
        <p:spPr>
          <a:xfrm>
            <a:off x="914400" y="120134"/>
            <a:ext cx="6999930" cy="523220"/>
          </a:xfrm>
          <a:prstGeom prst="rect">
            <a:avLst/>
          </a:prstGeom>
          <a:noFill/>
        </p:spPr>
        <p:txBody>
          <a:bodyPr wrap="none" rtlCol="0">
            <a:spAutoFit/>
          </a:bodyPr>
          <a:lstStyle/>
          <a:p>
            <a:r>
              <a:rPr lang="en-US" sz="2800" dirty="0">
                <a:solidFill>
                  <a:srgbClr val="FF0000"/>
                </a:solidFill>
              </a:rPr>
              <a:t>Where are the genes?  How can we find them?</a:t>
            </a:r>
          </a:p>
        </p:txBody>
      </p:sp>
    </p:spTree>
    <p:extLst>
      <p:ext uri="{BB962C8B-B14F-4D97-AF65-F5344CB8AC3E}">
        <p14:creationId xmlns:p14="http://schemas.microsoft.com/office/powerpoint/2010/main" val="235412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066800"/>
            <a:ext cx="7905750" cy="542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927" y="47609"/>
            <a:ext cx="9131346" cy="800219"/>
          </a:xfrm>
          <a:prstGeom prst="rect">
            <a:avLst/>
          </a:prstGeom>
        </p:spPr>
        <p:txBody>
          <a:bodyPr wrap="none">
            <a:spAutoFit/>
          </a:bodyPr>
          <a:lstStyle/>
          <a:p>
            <a:r>
              <a:rPr lang="en-US" sz="2800" b="1" dirty="0"/>
              <a:t>A toy HMM for 5′ splice site recognition </a:t>
            </a:r>
            <a:r>
              <a:rPr lang="en-US" dirty="0"/>
              <a:t>(from Sean Eddy’s NBT primer</a:t>
            </a:r>
          </a:p>
          <a:p>
            <a:r>
              <a:rPr lang="en-US" dirty="0"/>
              <a:t>						         linked on the course web page)</a:t>
            </a:r>
          </a:p>
        </p:txBody>
      </p:sp>
      <p:sp>
        <p:nvSpPr>
          <p:cNvPr id="8" name="TextBox 7"/>
          <p:cNvSpPr txBox="1"/>
          <p:nvPr/>
        </p:nvSpPr>
        <p:spPr>
          <a:xfrm>
            <a:off x="6477000" y="86380"/>
            <a:ext cx="2625591" cy="523220"/>
          </a:xfrm>
          <a:prstGeom prst="rect">
            <a:avLst/>
          </a:prstGeom>
          <a:solidFill>
            <a:schemeClr val="bg1"/>
          </a:solidFill>
          <a:ln w="25400">
            <a:solidFill>
              <a:srgbClr val="FF0000"/>
            </a:solidFill>
          </a:ln>
        </p:spPr>
        <p:txBody>
          <a:bodyPr wrap="none" rtlCol="0">
            <a:spAutoFit/>
          </a:bodyPr>
          <a:lstStyle/>
          <a:p>
            <a:r>
              <a:rPr lang="en-US" sz="2800" b="1" dirty="0">
                <a:solidFill>
                  <a:srgbClr val="FF0000"/>
                </a:solidFill>
              </a:rPr>
              <a:t>Remember this?</a:t>
            </a:r>
          </a:p>
        </p:txBody>
      </p:sp>
    </p:spTree>
    <p:extLst>
      <p:ext uri="{BB962C8B-B14F-4D97-AF65-F5344CB8AC3E}">
        <p14:creationId xmlns:p14="http://schemas.microsoft.com/office/powerpoint/2010/main" val="116834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1087" y="2590800"/>
            <a:ext cx="8033931" cy="954107"/>
          </a:xfrm>
          <a:prstGeom prst="rect">
            <a:avLst/>
          </a:prstGeom>
        </p:spPr>
        <p:txBody>
          <a:bodyPr wrap="none">
            <a:spAutoFit/>
          </a:bodyPr>
          <a:lstStyle/>
          <a:p>
            <a:r>
              <a:rPr lang="en-US" sz="2800" b="1" dirty="0"/>
              <a:t>What elements should we build into an HMM to find</a:t>
            </a:r>
          </a:p>
          <a:p>
            <a:r>
              <a:rPr lang="en-US" sz="2800" b="1" dirty="0"/>
              <a:t>bacterial genes?</a:t>
            </a:r>
            <a:endParaRPr lang="en-US" dirty="0"/>
          </a:p>
        </p:txBody>
      </p:sp>
      <p:sp>
        <p:nvSpPr>
          <p:cNvPr id="6" name="Rectangle 5"/>
          <p:cNvSpPr/>
          <p:nvPr/>
        </p:nvSpPr>
        <p:spPr>
          <a:xfrm>
            <a:off x="758288" y="304800"/>
            <a:ext cx="7241726" cy="707886"/>
          </a:xfrm>
          <a:prstGeom prst="rect">
            <a:avLst/>
          </a:prstGeom>
        </p:spPr>
        <p:txBody>
          <a:bodyPr wrap="none">
            <a:spAutoFit/>
          </a:bodyPr>
          <a:lstStyle/>
          <a:p>
            <a:pPr algn="ctr"/>
            <a:r>
              <a:rPr lang="en-US" sz="4000" b="1" dirty="0"/>
              <a:t>Let’s start with prokaryotic genes</a:t>
            </a:r>
          </a:p>
        </p:txBody>
      </p:sp>
    </p:spTree>
    <p:extLst>
      <p:ext uri="{BB962C8B-B14F-4D97-AF65-F5344CB8AC3E}">
        <p14:creationId xmlns:p14="http://schemas.microsoft.com/office/powerpoint/2010/main" val="29981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288" y="304800"/>
            <a:ext cx="7241726" cy="707886"/>
          </a:xfrm>
          <a:prstGeom prst="rect">
            <a:avLst/>
          </a:prstGeom>
        </p:spPr>
        <p:txBody>
          <a:bodyPr wrap="none">
            <a:spAutoFit/>
          </a:bodyPr>
          <a:lstStyle/>
          <a:p>
            <a:pPr algn="ctr"/>
            <a:r>
              <a:rPr lang="en-US" sz="4000" b="1" dirty="0"/>
              <a:t>Let’s start with prokaryotic genes</a:t>
            </a:r>
          </a:p>
        </p:txBody>
      </p:sp>
      <p:pic>
        <p:nvPicPr>
          <p:cNvPr id="3074" name="Picture 2" descr="http://academic.pgcc.edu/%7Ekroberts/Lecture/Chapter%207/07-18_Operon-General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024" y="4800600"/>
            <a:ext cx="7115175" cy="13748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4648200"/>
            <a:ext cx="2129494" cy="369332"/>
          </a:xfrm>
          <a:prstGeom prst="rect">
            <a:avLst/>
          </a:prstGeom>
          <a:noFill/>
        </p:spPr>
        <p:txBody>
          <a:bodyPr wrap="none" rtlCol="0">
            <a:spAutoFit/>
          </a:bodyPr>
          <a:lstStyle/>
          <a:p>
            <a:r>
              <a:rPr lang="en-US" dirty="0"/>
              <a:t>Can be </a:t>
            </a:r>
            <a:r>
              <a:rPr lang="en-US" dirty="0" err="1"/>
              <a:t>polycistronic</a:t>
            </a:r>
            <a:r>
              <a:rPr lang="en-US" dirty="0"/>
              <a:t>:</a:t>
            </a:r>
          </a:p>
        </p:txBody>
      </p:sp>
      <p:pic>
        <p:nvPicPr>
          <p:cNvPr id="2050" name="Picture 2" descr="http://nitro.biosci.arizona.edu/courses/EEB600A-2003/lectures/lecture24/figs/pr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371600"/>
            <a:ext cx="5886450"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81600" y="6642556"/>
            <a:ext cx="3962400" cy="215444"/>
          </a:xfrm>
          <a:prstGeom prst="rect">
            <a:avLst/>
          </a:prstGeom>
        </p:spPr>
        <p:txBody>
          <a:bodyPr wrap="square">
            <a:spAutoFit/>
          </a:bodyPr>
          <a:lstStyle/>
          <a:p>
            <a:r>
              <a:rPr lang="en-US" sz="800" dirty="0"/>
              <a:t>http://nitro.biosci.arizona.edu/courses/EEB600A-2003/lectures/lecture24/lecture24.html</a:t>
            </a:r>
          </a:p>
        </p:txBody>
      </p:sp>
    </p:spTree>
    <p:extLst>
      <p:ext uri="{BB962C8B-B14F-4D97-AF65-F5344CB8AC3E}">
        <p14:creationId xmlns:p14="http://schemas.microsoft.com/office/powerpoint/2010/main" val="251483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830997"/>
          </a:xfrm>
          <a:prstGeom prst="rect">
            <a:avLst/>
          </a:prstGeom>
        </p:spPr>
        <p:txBody>
          <a:bodyPr wrap="square">
            <a:spAutoFit/>
          </a:bodyPr>
          <a:lstStyle/>
          <a:p>
            <a:r>
              <a:rPr lang="en-US" sz="2400" b="1" i="1" dirty="0"/>
              <a:t>A </a:t>
            </a:r>
            <a:r>
              <a:rPr lang="en-US" sz="2400" b="1" i="1" dirty="0" err="1"/>
              <a:t>CpG</a:t>
            </a:r>
            <a:r>
              <a:rPr lang="en-US" sz="2400" b="1" i="1" dirty="0"/>
              <a:t> island model might look like:</a:t>
            </a:r>
          </a:p>
          <a:p>
            <a:endParaRPr lang="en-US" sz="2400" b="1" dirty="0"/>
          </a:p>
        </p:txBody>
      </p:sp>
      <p:sp>
        <p:nvSpPr>
          <p:cNvPr id="5" name="TextBox 4"/>
          <p:cNvSpPr txBox="1"/>
          <p:nvPr/>
        </p:nvSpPr>
        <p:spPr>
          <a:xfrm>
            <a:off x="3145824" y="2477869"/>
            <a:ext cx="1148071" cy="646331"/>
          </a:xfrm>
          <a:prstGeom prst="rect">
            <a:avLst/>
          </a:prstGeom>
          <a:noFill/>
        </p:spPr>
        <p:txBody>
          <a:bodyPr wrap="none" rtlCol="0">
            <a:spAutoFit/>
          </a:bodyPr>
          <a:lstStyle/>
          <a:p>
            <a:pPr algn="ctr"/>
            <a:r>
              <a:rPr lang="en-US" b="1" dirty="0">
                <a:solidFill>
                  <a:srgbClr val="FF0000"/>
                </a:solidFill>
              </a:rPr>
              <a:t>p(C</a:t>
            </a:r>
            <a:r>
              <a:rPr lang="en-US" b="1" dirty="0">
                <a:solidFill>
                  <a:srgbClr val="FF0000"/>
                </a:solidFill>
                <a:sym typeface="Wingdings" pitchFamily="2" charset="2"/>
              </a:rPr>
              <a:t>G) is</a:t>
            </a:r>
          </a:p>
          <a:p>
            <a:pPr algn="ctr"/>
            <a:r>
              <a:rPr lang="en-US" b="1" dirty="0">
                <a:solidFill>
                  <a:srgbClr val="FF0000"/>
                </a:solidFill>
              </a:rPr>
              <a:t>higher</a:t>
            </a:r>
          </a:p>
        </p:txBody>
      </p:sp>
      <p:sp>
        <p:nvSpPr>
          <p:cNvPr id="8" name="TextBox 7"/>
          <p:cNvSpPr txBox="1"/>
          <p:nvPr/>
        </p:nvSpPr>
        <p:spPr>
          <a:xfrm>
            <a:off x="1453979" y="1944469"/>
            <a:ext cx="1202573" cy="1569660"/>
          </a:xfrm>
          <a:prstGeom prst="rect">
            <a:avLst/>
          </a:prstGeom>
          <a:noFill/>
        </p:spPr>
        <p:txBody>
          <a:bodyPr wrap="none" rtlCol="0">
            <a:spAutoFit/>
          </a:bodyPr>
          <a:lstStyle/>
          <a:p>
            <a:r>
              <a:rPr lang="en-US" sz="3200" dirty="0"/>
              <a:t>A      C</a:t>
            </a:r>
          </a:p>
          <a:p>
            <a:endParaRPr lang="en-US" sz="3200" dirty="0"/>
          </a:p>
          <a:p>
            <a:r>
              <a:rPr lang="en-US" sz="3200" dirty="0"/>
              <a:t>T      G</a:t>
            </a:r>
          </a:p>
        </p:txBody>
      </p:sp>
      <p:sp>
        <p:nvSpPr>
          <p:cNvPr id="12" name="Arc 11"/>
          <p:cNvSpPr/>
          <p:nvPr/>
        </p:nvSpPr>
        <p:spPr>
          <a:xfrm>
            <a:off x="1711412" y="1678414"/>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a:off x="1225379" y="2325469"/>
            <a:ext cx="1149178" cy="1447800"/>
          </a:xfrm>
          <a:prstGeom prst="arc">
            <a:avLst>
              <a:gd name="adj1" fmla="val 16149267"/>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1758779" y="2325469"/>
            <a:ext cx="1149178" cy="1447800"/>
          </a:xfrm>
          <a:prstGeom prst="arc">
            <a:avLst>
              <a:gd name="adj1" fmla="val 1084670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flipV="1">
            <a:off x="1295401" y="1639669"/>
            <a:ext cx="1149178" cy="1447800"/>
          </a:xfrm>
          <a:prstGeom prst="arc">
            <a:avLst>
              <a:gd name="adj1" fmla="val 16149267"/>
              <a:gd name="adj2" fmla="val 0"/>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flipV="1">
            <a:off x="1676401" y="1639669"/>
            <a:ext cx="1149178" cy="1447800"/>
          </a:xfrm>
          <a:prstGeom prst="arc">
            <a:avLst>
              <a:gd name="adj1" fmla="val 10846702"/>
              <a:gd name="adj2" fmla="val 16403873"/>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flipV="1">
            <a:off x="1225379"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a:off x="1295401"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rot="16200000">
            <a:off x="13015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flipH="1">
            <a:off x="2444579"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16200000" flipV="1">
            <a:off x="24445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flipV="1">
            <a:off x="9906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flipH="1" flipV="1">
            <a:off x="2286000"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flipH="1" flipV="1">
            <a:off x="23622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a:off x="1711412" y="1868914"/>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flipV="1">
            <a:off x="1711412" y="3087469"/>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flipV="1">
            <a:off x="1711412" y="3087469"/>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5340179" y="1944469"/>
            <a:ext cx="1202573" cy="1569660"/>
          </a:xfrm>
          <a:prstGeom prst="rect">
            <a:avLst/>
          </a:prstGeom>
          <a:noFill/>
        </p:spPr>
        <p:txBody>
          <a:bodyPr wrap="none" rtlCol="0">
            <a:spAutoFit/>
          </a:bodyPr>
          <a:lstStyle/>
          <a:p>
            <a:r>
              <a:rPr lang="en-US" sz="3200" dirty="0"/>
              <a:t>A      C</a:t>
            </a:r>
          </a:p>
          <a:p>
            <a:endParaRPr lang="en-US" sz="3200" dirty="0"/>
          </a:p>
          <a:p>
            <a:r>
              <a:rPr lang="en-US" sz="3200" dirty="0"/>
              <a:t>T      G</a:t>
            </a:r>
          </a:p>
        </p:txBody>
      </p:sp>
      <p:sp>
        <p:nvSpPr>
          <p:cNvPr id="31" name="Arc 30"/>
          <p:cNvSpPr/>
          <p:nvPr/>
        </p:nvSpPr>
        <p:spPr>
          <a:xfrm>
            <a:off x="5597612" y="1678414"/>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a:off x="5111579" y="2325469"/>
            <a:ext cx="1149178" cy="1447800"/>
          </a:xfrm>
          <a:prstGeom prst="arc">
            <a:avLst>
              <a:gd name="adj1" fmla="val 16149267"/>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a:off x="5644979" y="2325469"/>
            <a:ext cx="1149178" cy="1447800"/>
          </a:xfrm>
          <a:prstGeom prst="arc">
            <a:avLst>
              <a:gd name="adj1" fmla="val 1084670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flipV="1">
            <a:off x="5181601" y="1639669"/>
            <a:ext cx="1149178" cy="1447800"/>
          </a:xfrm>
          <a:prstGeom prst="arc">
            <a:avLst>
              <a:gd name="adj1" fmla="val 16149267"/>
              <a:gd name="adj2" fmla="val 0"/>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flipV="1">
            <a:off x="5562601" y="1639669"/>
            <a:ext cx="1149178" cy="1447800"/>
          </a:xfrm>
          <a:prstGeom prst="arc">
            <a:avLst>
              <a:gd name="adj1" fmla="val 10846702"/>
              <a:gd name="adj2" fmla="val 16403873"/>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flipV="1">
            <a:off x="5111579"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a:off x="5181601"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16200000">
            <a:off x="51877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flipH="1">
            <a:off x="6330779"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rot="16200000" flipV="1">
            <a:off x="63307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flipV="1">
            <a:off x="48768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flipH="1" flipV="1">
            <a:off x="6172200"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flipH="1" flipV="1">
            <a:off x="62484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a:off x="5597612" y="1868914"/>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p:cNvSpPr/>
          <p:nvPr/>
        </p:nvSpPr>
        <p:spPr>
          <a:xfrm flipV="1">
            <a:off x="5597612" y="3087469"/>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flipV="1">
            <a:off x="5597612" y="3087469"/>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6987631" y="2477869"/>
            <a:ext cx="1148071" cy="646331"/>
          </a:xfrm>
          <a:prstGeom prst="rect">
            <a:avLst/>
          </a:prstGeom>
          <a:noFill/>
        </p:spPr>
        <p:txBody>
          <a:bodyPr wrap="none" rtlCol="0">
            <a:spAutoFit/>
          </a:bodyPr>
          <a:lstStyle/>
          <a:p>
            <a:pPr algn="ctr"/>
            <a:r>
              <a:rPr lang="en-US" b="1" dirty="0">
                <a:solidFill>
                  <a:srgbClr val="FF0000"/>
                </a:solidFill>
              </a:rPr>
              <a:t>p(C</a:t>
            </a:r>
            <a:r>
              <a:rPr lang="en-US" b="1" dirty="0">
                <a:solidFill>
                  <a:srgbClr val="FF0000"/>
                </a:solidFill>
                <a:sym typeface="Wingdings" pitchFamily="2" charset="2"/>
              </a:rPr>
              <a:t>G) is</a:t>
            </a:r>
          </a:p>
          <a:p>
            <a:pPr algn="ctr"/>
            <a:r>
              <a:rPr lang="en-US" b="1" dirty="0">
                <a:solidFill>
                  <a:srgbClr val="FF0000"/>
                </a:solidFill>
              </a:rPr>
              <a:t>lower</a:t>
            </a:r>
          </a:p>
        </p:txBody>
      </p:sp>
      <p:sp>
        <p:nvSpPr>
          <p:cNvPr id="48" name="Rectangle 47"/>
          <p:cNvSpPr/>
          <p:nvPr/>
        </p:nvSpPr>
        <p:spPr>
          <a:xfrm>
            <a:off x="304800" y="5124271"/>
            <a:ext cx="8610600" cy="1200329"/>
          </a:xfrm>
          <a:prstGeom prst="rect">
            <a:avLst/>
          </a:prstGeom>
        </p:spPr>
        <p:txBody>
          <a:bodyPr wrap="square">
            <a:spAutoFit/>
          </a:bodyPr>
          <a:lstStyle/>
          <a:p>
            <a:r>
              <a:rPr lang="en-US" sz="2400" i="1" dirty="0"/>
              <a:t>		   P</a:t>
            </a:r>
            <a:r>
              <a:rPr lang="en-US" sz="2400" dirty="0"/>
              <a:t>( </a:t>
            </a:r>
            <a:r>
              <a:rPr lang="en-US" sz="2400" i="1" dirty="0"/>
              <a:t>X </a:t>
            </a:r>
            <a:r>
              <a:rPr lang="en-US" sz="2400" dirty="0"/>
              <a:t>| </a:t>
            </a:r>
            <a:r>
              <a:rPr lang="en-US" sz="2400" dirty="0" err="1"/>
              <a:t>CpG</a:t>
            </a:r>
            <a:r>
              <a:rPr lang="en-US" sz="2400" dirty="0"/>
              <a:t> island) </a:t>
            </a:r>
          </a:p>
          <a:p>
            <a:endParaRPr lang="en-US" sz="2400" dirty="0"/>
          </a:p>
          <a:p>
            <a:r>
              <a:rPr lang="en-US" sz="2400" dirty="0"/>
              <a:t>		</a:t>
            </a:r>
            <a:r>
              <a:rPr lang="en-US" sz="2400" i="1" dirty="0"/>
              <a:t>P</a:t>
            </a:r>
            <a:r>
              <a:rPr lang="en-US" sz="2400" dirty="0"/>
              <a:t>( </a:t>
            </a:r>
            <a:r>
              <a:rPr lang="en-US" sz="2400" i="1" dirty="0"/>
              <a:t>X </a:t>
            </a:r>
            <a:r>
              <a:rPr lang="en-US" sz="2400" dirty="0"/>
              <a:t>| not </a:t>
            </a:r>
            <a:r>
              <a:rPr lang="en-US" sz="2400" dirty="0" err="1"/>
              <a:t>CpG</a:t>
            </a:r>
            <a:r>
              <a:rPr lang="en-US" sz="2400" dirty="0"/>
              <a:t> island)</a:t>
            </a:r>
          </a:p>
        </p:txBody>
      </p:sp>
      <p:cxnSp>
        <p:nvCxnSpPr>
          <p:cNvPr id="49" name="Straight Connector 48"/>
          <p:cNvCxnSpPr/>
          <p:nvPr/>
        </p:nvCxnSpPr>
        <p:spPr>
          <a:xfrm>
            <a:off x="2125363" y="5715000"/>
            <a:ext cx="2476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466001" y="4078069"/>
            <a:ext cx="1178528" cy="646331"/>
          </a:xfrm>
          <a:prstGeom prst="rect">
            <a:avLst/>
          </a:prstGeom>
        </p:spPr>
        <p:txBody>
          <a:bodyPr wrap="none">
            <a:spAutoFit/>
          </a:bodyPr>
          <a:lstStyle/>
          <a:p>
            <a:pPr algn="ctr"/>
            <a:r>
              <a:rPr lang="en-US" dirty="0" err="1"/>
              <a:t>CpG</a:t>
            </a:r>
            <a:r>
              <a:rPr lang="en-US" dirty="0"/>
              <a:t> island</a:t>
            </a:r>
          </a:p>
          <a:p>
            <a:pPr algn="ctr"/>
            <a:r>
              <a:rPr lang="en-US" dirty="0"/>
              <a:t>model</a:t>
            </a:r>
          </a:p>
        </p:txBody>
      </p:sp>
      <p:sp>
        <p:nvSpPr>
          <p:cNvPr id="51" name="Rectangle 50"/>
          <p:cNvSpPr/>
          <p:nvPr/>
        </p:nvSpPr>
        <p:spPr>
          <a:xfrm>
            <a:off x="5209825" y="4078069"/>
            <a:ext cx="1579278" cy="646331"/>
          </a:xfrm>
          <a:prstGeom prst="rect">
            <a:avLst/>
          </a:prstGeom>
        </p:spPr>
        <p:txBody>
          <a:bodyPr wrap="none">
            <a:spAutoFit/>
          </a:bodyPr>
          <a:lstStyle/>
          <a:p>
            <a:pPr algn="ctr"/>
            <a:r>
              <a:rPr lang="en-US" dirty="0"/>
              <a:t>Not </a:t>
            </a:r>
            <a:r>
              <a:rPr lang="en-US" dirty="0" err="1"/>
              <a:t>CpG</a:t>
            </a:r>
            <a:r>
              <a:rPr lang="en-US" dirty="0"/>
              <a:t> island</a:t>
            </a:r>
          </a:p>
          <a:p>
            <a:pPr algn="ctr"/>
            <a:r>
              <a:rPr lang="en-US" dirty="0"/>
              <a:t>model</a:t>
            </a:r>
          </a:p>
        </p:txBody>
      </p:sp>
      <p:sp>
        <p:nvSpPr>
          <p:cNvPr id="52" name="TextBox 51"/>
          <p:cNvSpPr txBox="1"/>
          <p:nvPr/>
        </p:nvSpPr>
        <p:spPr>
          <a:xfrm>
            <a:off x="313929" y="5530334"/>
            <a:ext cx="8645637" cy="646331"/>
          </a:xfrm>
          <a:prstGeom prst="rect">
            <a:avLst/>
          </a:prstGeom>
          <a:noFill/>
        </p:spPr>
        <p:txBody>
          <a:bodyPr wrap="none" rtlCol="0">
            <a:spAutoFit/>
          </a:bodyPr>
          <a:lstStyle/>
          <a:p>
            <a:r>
              <a:rPr lang="en-US" dirty="0"/>
              <a:t>Could calculate                                                                (or log ratio) along a sliding window,</a:t>
            </a:r>
          </a:p>
          <a:p>
            <a:r>
              <a:rPr lang="en-US" dirty="0"/>
              <a:t>						just like the fair/biased coin test</a:t>
            </a:r>
          </a:p>
        </p:txBody>
      </p:sp>
      <p:sp>
        <p:nvSpPr>
          <p:cNvPr id="54" name="TextBox 53"/>
          <p:cNvSpPr txBox="1"/>
          <p:nvPr/>
        </p:nvSpPr>
        <p:spPr>
          <a:xfrm>
            <a:off x="4060452" y="888831"/>
            <a:ext cx="4400609" cy="646331"/>
          </a:xfrm>
          <a:prstGeom prst="rect">
            <a:avLst/>
          </a:prstGeom>
          <a:noFill/>
        </p:spPr>
        <p:txBody>
          <a:bodyPr wrap="square" rtlCol="0">
            <a:spAutoFit/>
          </a:bodyPr>
          <a:lstStyle/>
          <a:p>
            <a:pPr algn="ctr"/>
            <a:r>
              <a:rPr lang="en-US" dirty="0"/>
              <a:t>( of course, need the parameters, but maybe these are the most important….)</a:t>
            </a:r>
          </a:p>
        </p:txBody>
      </p:sp>
      <p:cxnSp>
        <p:nvCxnSpPr>
          <p:cNvPr id="56" name="Straight Arrow Connector 55"/>
          <p:cNvCxnSpPr>
            <a:endCxn id="5" idx="0"/>
          </p:cNvCxnSpPr>
          <p:nvPr/>
        </p:nvCxnSpPr>
        <p:spPr>
          <a:xfrm flipH="1">
            <a:off x="3719860" y="1535162"/>
            <a:ext cx="1309340" cy="94270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47" idx="0"/>
          </p:cNvCxnSpPr>
          <p:nvPr/>
        </p:nvCxnSpPr>
        <p:spPr>
          <a:xfrm>
            <a:off x="7162800" y="1524000"/>
            <a:ext cx="398867" cy="95386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477000" y="86380"/>
            <a:ext cx="2625591" cy="523220"/>
          </a:xfrm>
          <a:prstGeom prst="rect">
            <a:avLst/>
          </a:prstGeom>
          <a:noFill/>
          <a:ln w="25400">
            <a:solidFill>
              <a:srgbClr val="FF0000"/>
            </a:solidFill>
          </a:ln>
        </p:spPr>
        <p:txBody>
          <a:bodyPr wrap="none" rtlCol="0">
            <a:spAutoFit/>
          </a:bodyPr>
          <a:lstStyle/>
          <a:p>
            <a:r>
              <a:rPr lang="en-US" sz="2800" b="1" dirty="0">
                <a:solidFill>
                  <a:srgbClr val="FF0000"/>
                </a:solidFill>
              </a:rPr>
              <a:t>Remember this?</a:t>
            </a:r>
          </a:p>
        </p:txBody>
      </p:sp>
    </p:spTree>
    <p:extLst>
      <p:ext uri="{BB962C8B-B14F-4D97-AF65-F5344CB8AC3E}">
        <p14:creationId xmlns:p14="http://schemas.microsoft.com/office/powerpoint/2010/main" val="3108030433"/>
      </p:ext>
    </p:extLst>
  </p:cSld>
  <p:clrMapOvr>
    <a:masterClrMapping/>
  </p:clrMapOvr>
</p:sld>
</file>

<file path=ppt/theme/theme1.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3062</TotalTime>
  <Words>1663</Words>
  <Application>Microsoft Office PowerPoint</Application>
  <PresentationFormat>On-screen Show (4:3)</PresentationFormat>
  <Paragraphs>227</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AdvPSA3A1</vt:lpstr>
      <vt:lpstr>AdvPSA3A2</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Marcotte</dc:creator>
  <cp:lastModifiedBy>Marcotte</cp:lastModifiedBy>
  <cp:revision>129</cp:revision>
  <cp:lastPrinted>2023-02-13T23:00:54Z</cp:lastPrinted>
  <dcterms:created xsi:type="dcterms:W3CDTF">2014-01-13T19:44:00Z</dcterms:created>
  <dcterms:modified xsi:type="dcterms:W3CDTF">2023-02-13T23:01:55Z</dcterms:modified>
</cp:coreProperties>
</file>