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3" r:id="rId2"/>
    <p:sldId id="282" r:id="rId3"/>
    <p:sldId id="256" r:id="rId4"/>
    <p:sldId id="259" r:id="rId5"/>
    <p:sldId id="258" r:id="rId6"/>
    <p:sldId id="268" r:id="rId7"/>
    <p:sldId id="284" r:id="rId8"/>
    <p:sldId id="257" r:id="rId9"/>
    <p:sldId id="260" r:id="rId10"/>
    <p:sldId id="263" r:id="rId11"/>
    <p:sldId id="264" r:id="rId12"/>
    <p:sldId id="265" r:id="rId13"/>
    <p:sldId id="266" r:id="rId14"/>
    <p:sldId id="267" r:id="rId15"/>
    <p:sldId id="270" r:id="rId16"/>
    <p:sldId id="262" r:id="rId17"/>
    <p:sldId id="271" r:id="rId18"/>
    <p:sldId id="272" r:id="rId19"/>
    <p:sldId id="273" r:id="rId20"/>
    <p:sldId id="269" r:id="rId21"/>
    <p:sldId id="274" r:id="rId22"/>
    <p:sldId id="275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965" y="2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4D5ACF78-CDB1-450A-AAF8-A0C9187F0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4789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39" tIns="44070" rIns="88139" bIns="440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45" y="4416099"/>
            <a:ext cx="5607711" cy="4182457"/>
          </a:xfrm>
          <a:prstGeom prst="rect">
            <a:avLst/>
          </a:prstGeom>
        </p:spPr>
        <p:txBody>
          <a:bodyPr vert="horz" lIns="88139" tIns="44070" rIns="88139" bIns="4407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D7C1765D-92D4-4C9D-8AE2-995BC00BC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4207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765D-92D4-4C9D-8AE2-995BC00BCEC0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14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1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8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0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1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3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07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03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8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34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74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3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A9352-0BFB-4EF7-B9E3-1AAC3E7992CA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CBBC2-25D5-4D9F-B7A9-27BDCBAA9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7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1DACD90-3A28-43BC-82A4-1EFB339CFA7E}"/>
              </a:ext>
            </a:extLst>
          </p:cNvPr>
          <p:cNvSpPr/>
          <p:nvPr/>
        </p:nvSpPr>
        <p:spPr>
          <a:xfrm>
            <a:off x="0" y="2735"/>
            <a:ext cx="67542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Science news of the day:  “humanized” pigs!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27E756-67F9-49F0-A0E5-16BC340BDD0B}"/>
              </a:ext>
            </a:extLst>
          </p:cNvPr>
          <p:cNvSpPr txBox="1"/>
          <p:nvPr/>
        </p:nvSpPr>
        <p:spPr>
          <a:xfrm>
            <a:off x="0" y="6096000"/>
            <a:ext cx="46360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https://www.nytimes.com/2022/01/10/health/heart-transplant-pig-bennett.html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66BA408-B3C4-460C-8497-4BC364665C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667" t="23847" r="31666" b="2307"/>
          <a:stretch/>
        </p:blipFill>
        <p:spPr>
          <a:xfrm>
            <a:off x="381000" y="852054"/>
            <a:ext cx="4724400" cy="515389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85B1EF1-E252-4DB6-B4CB-13DC7E81F991}"/>
              </a:ext>
            </a:extLst>
          </p:cNvPr>
          <p:cNvSpPr txBox="1"/>
          <p:nvPr/>
        </p:nvSpPr>
        <p:spPr>
          <a:xfrm>
            <a:off x="5257800" y="762000"/>
            <a:ext cx="3810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“The heart transplanted into Mr. Bennett came from a genetically altered pig provided by </a:t>
            </a:r>
            <a:r>
              <a:rPr lang="en-US" sz="1600" dirty="0" err="1"/>
              <a:t>Revivicor</a:t>
            </a:r>
            <a:r>
              <a:rPr lang="en-US" sz="1600" dirty="0"/>
              <a:t>, a regenerative medicine company based in Blacksburg, Va.”</a:t>
            </a:r>
          </a:p>
          <a:p>
            <a:endParaRPr lang="en-US" sz="1600" dirty="0"/>
          </a:p>
          <a:p>
            <a:r>
              <a:rPr lang="en-US" sz="1600" dirty="0"/>
              <a:t>“The pig had 10 genetic modifications. </a:t>
            </a:r>
            <a:r>
              <a:rPr lang="en-US" sz="1600" b="1" dirty="0"/>
              <a:t>Four genes were knocked out</a:t>
            </a:r>
            <a:r>
              <a:rPr lang="en-US" sz="1600" dirty="0"/>
              <a:t>, or inactivated, including one that encodes a molecule that causes an aggressive human rejection response.”</a:t>
            </a:r>
          </a:p>
          <a:p>
            <a:endParaRPr lang="en-US" sz="1600" dirty="0"/>
          </a:p>
          <a:p>
            <a:r>
              <a:rPr lang="en-US" sz="1600" dirty="0"/>
              <a:t>“</a:t>
            </a:r>
            <a:r>
              <a:rPr lang="en-US" sz="1600" b="1" dirty="0"/>
              <a:t>A growth gene was … inactivated </a:t>
            </a:r>
            <a:r>
              <a:rPr lang="en-US" sz="1600" dirty="0"/>
              <a:t>to prevent the pig’s heart from continuing to grow...”</a:t>
            </a:r>
          </a:p>
          <a:p>
            <a:endParaRPr lang="en-US" sz="1600" dirty="0"/>
          </a:p>
          <a:p>
            <a:r>
              <a:rPr lang="en-US" sz="1600" dirty="0"/>
              <a:t>“In addition, </a:t>
            </a:r>
            <a:r>
              <a:rPr lang="en-US" sz="1600" b="1" dirty="0"/>
              <a:t>six human genes were inserted into the genome of the donor pig </a:t>
            </a:r>
            <a:r>
              <a:rPr lang="en-US" sz="1600" dirty="0"/>
              <a:t>— modifications designed to make the porcine organs more tolerable to the human immune system.”</a:t>
            </a:r>
          </a:p>
        </p:txBody>
      </p:sp>
    </p:spTree>
    <p:extLst>
      <p:ext uri="{BB962C8B-B14F-4D97-AF65-F5344CB8AC3E}">
        <p14:creationId xmlns:p14="http://schemas.microsoft.com/office/powerpoint/2010/main" val="3510101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7924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GENERAL CONCEPTS</a:t>
            </a:r>
          </a:p>
          <a:p>
            <a:pPr algn="ctr"/>
            <a:endParaRPr lang="en-US" sz="2400" dirty="0"/>
          </a:p>
          <a:p>
            <a:pPr algn="ctr"/>
            <a:endParaRPr lang="en-US" sz="2400" dirty="0"/>
          </a:p>
          <a:p>
            <a:r>
              <a:rPr lang="en-US" sz="2400" dirty="0"/>
              <a:t>Names, numbers, words, etc. are stored as </a:t>
            </a:r>
            <a:r>
              <a:rPr lang="en-US" sz="2400" b="1" i="1" dirty="0"/>
              <a:t>variables</a:t>
            </a:r>
            <a:r>
              <a:rPr lang="en-US" sz="2400" dirty="0"/>
              <a:t>.  </a:t>
            </a:r>
          </a:p>
          <a:p>
            <a:endParaRPr lang="en-US" sz="2400" dirty="0"/>
          </a:p>
          <a:p>
            <a:r>
              <a:rPr lang="en-US" sz="2400" dirty="0"/>
              <a:t>Variables in Python can be named essentially anything </a:t>
            </a:r>
            <a:r>
              <a:rPr lang="en-US" sz="2400" u="sng" dirty="0"/>
              <a:t>except</a:t>
            </a:r>
            <a:r>
              <a:rPr lang="en-US" sz="2400" dirty="0"/>
              <a:t> words Python uses as command.</a:t>
            </a:r>
          </a:p>
          <a:p>
            <a:endParaRPr lang="en-US" sz="2400" dirty="0"/>
          </a:p>
          <a:p>
            <a:r>
              <a:rPr lang="en-US" sz="2400" dirty="0"/>
              <a:t>For example:</a:t>
            </a:r>
          </a:p>
          <a:p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/>
              <a:t>BobsSocialSecurityNumber</a:t>
            </a:r>
            <a:r>
              <a:rPr lang="en-US" sz="2400" dirty="0"/>
              <a:t> = 456249685</a:t>
            </a:r>
          </a:p>
          <a:p>
            <a:r>
              <a:rPr lang="en-US" sz="2400" dirty="0"/>
              <a:t>	mole = 6.022e-23</a:t>
            </a:r>
          </a:p>
          <a:p>
            <a:r>
              <a:rPr lang="en-US" sz="2400" dirty="0"/>
              <a:t>	password = "7 infinite fields of blue"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43399" y="5849034"/>
            <a:ext cx="4572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Note that strings of letters and/or numbers are in quotes, unlike numerical values.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4572000" y="5427047"/>
            <a:ext cx="381000" cy="421987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765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7420" y="76200"/>
            <a:ext cx="856798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				LISTS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Groups of variables can be stored as lists.</a:t>
            </a:r>
          </a:p>
          <a:p>
            <a:r>
              <a:rPr lang="en-US" sz="2400" dirty="0"/>
              <a:t>A list is a </a:t>
            </a:r>
            <a:r>
              <a:rPr lang="en-US" sz="2400" u="sng" dirty="0"/>
              <a:t>numbered</a:t>
            </a:r>
            <a:r>
              <a:rPr lang="en-US" sz="2400" dirty="0"/>
              <a:t> series of values,</a:t>
            </a:r>
          </a:p>
          <a:p>
            <a:r>
              <a:rPr lang="en-US" sz="2400" dirty="0"/>
              <a:t>		like a </a:t>
            </a:r>
            <a:r>
              <a:rPr lang="en-US" sz="2400" u="sng" dirty="0"/>
              <a:t>vector</a:t>
            </a:r>
            <a:r>
              <a:rPr lang="en-US" sz="2400" dirty="0"/>
              <a:t>, an </a:t>
            </a:r>
            <a:r>
              <a:rPr lang="en-US" sz="2400" u="sng" dirty="0"/>
              <a:t>array</a:t>
            </a:r>
            <a:r>
              <a:rPr lang="en-US" sz="2400" dirty="0"/>
              <a:t>, or a </a:t>
            </a:r>
            <a:r>
              <a:rPr lang="en-US" sz="2400" u="sng" dirty="0"/>
              <a:t>matrix</a:t>
            </a:r>
            <a:r>
              <a:rPr lang="en-US" sz="2400" dirty="0"/>
              <a:t>.  </a:t>
            </a:r>
          </a:p>
          <a:p>
            <a:endParaRPr lang="en-US" sz="2400" dirty="0"/>
          </a:p>
          <a:p>
            <a:r>
              <a:rPr lang="en-US" sz="2400" dirty="0"/>
              <a:t>Lists are variables, so you can name them just as you would name any other variable. </a:t>
            </a:r>
          </a:p>
          <a:p>
            <a:endParaRPr lang="en-US" sz="2400" dirty="0"/>
          </a:p>
          <a:p>
            <a:r>
              <a:rPr lang="en-US" sz="2400" dirty="0"/>
              <a:t>Individual elements of the list can be referred to using [] notation:  </a:t>
            </a:r>
          </a:p>
          <a:p>
            <a:endParaRPr lang="en-US" sz="2400" dirty="0"/>
          </a:p>
          <a:p>
            <a:r>
              <a:rPr lang="en-US" sz="2400" dirty="0"/>
              <a:t>	The list nucleotides might contain the elements 	</a:t>
            </a:r>
            <a:r>
              <a:rPr lang="en-US" sz="2400" dirty="0">
                <a:latin typeface="+mj-lt"/>
                <a:cs typeface="Courier New" pitchFamily="49" charset="0"/>
              </a:rPr>
              <a:t>nucleotides[0] = "A" </a:t>
            </a:r>
          </a:p>
          <a:p>
            <a:r>
              <a:rPr lang="en-US" sz="2400" dirty="0">
                <a:latin typeface="+mj-lt"/>
                <a:cs typeface="Courier New" pitchFamily="49" charset="0"/>
              </a:rPr>
              <a:t>	nucleotides[1] = "C" </a:t>
            </a:r>
          </a:p>
          <a:p>
            <a:r>
              <a:rPr lang="en-US" sz="2400" dirty="0">
                <a:latin typeface="+mj-lt"/>
                <a:cs typeface="Courier New" pitchFamily="49" charset="0"/>
              </a:rPr>
              <a:t>	nucleotides[2] = "G</a:t>
            </a:r>
            <a:r>
              <a:rPr lang="en-US" sz="2400" dirty="0">
                <a:cs typeface="Courier New" pitchFamily="49" charset="0"/>
              </a:rPr>
              <a:t>"</a:t>
            </a:r>
            <a:endParaRPr lang="en-US" sz="2400" dirty="0">
              <a:latin typeface="+mj-lt"/>
              <a:cs typeface="Courier New" pitchFamily="49" charset="0"/>
            </a:endParaRPr>
          </a:p>
          <a:p>
            <a:r>
              <a:rPr lang="en-US" sz="2400" dirty="0">
                <a:latin typeface="+mj-lt"/>
                <a:cs typeface="Courier New" pitchFamily="49" charset="0"/>
              </a:rPr>
              <a:t>	nucleotides[3] = "T"</a:t>
            </a:r>
          </a:p>
          <a:p>
            <a:endParaRPr lang="en-US" sz="2400" dirty="0"/>
          </a:p>
          <a:p>
            <a:r>
              <a:rPr lang="en-US" sz="2400" dirty="0"/>
              <a:t>(Notice the numbering starts from zero. This is standard in Python.)</a:t>
            </a:r>
          </a:p>
        </p:txBody>
      </p:sp>
    </p:spTree>
    <p:extLst>
      <p:ext uri="{BB962C8B-B14F-4D97-AF65-F5344CB8AC3E}">
        <p14:creationId xmlns:p14="http://schemas.microsoft.com/office/powerpoint/2010/main" val="3628730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763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/>
              <a:t>DICTIONARIES</a:t>
            </a:r>
          </a:p>
          <a:p>
            <a:endParaRPr lang="en-US" sz="2400" dirty="0"/>
          </a:p>
          <a:p>
            <a:r>
              <a:rPr lang="en-US" sz="2400" dirty="0"/>
              <a:t>A VERY useful variation on lists is called a </a:t>
            </a:r>
            <a:r>
              <a:rPr lang="en-US" sz="2400" b="1" i="1" dirty="0"/>
              <a:t>dictionary</a:t>
            </a:r>
            <a:r>
              <a:rPr lang="en-US" sz="2400" dirty="0"/>
              <a:t> or </a:t>
            </a:r>
            <a:r>
              <a:rPr lang="en-US" sz="2400" i="1" dirty="0" err="1"/>
              <a:t>dict</a:t>
            </a:r>
            <a:r>
              <a:rPr lang="en-US" sz="2400" i="1" dirty="0"/>
              <a:t> 	</a:t>
            </a:r>
            <a:r>
              <a:rPr lang="en-US" sz="2400" dirty="0"/>
              <a:t>(sometimes also called a </a:t>
            </a:r>
            <a:r>
              <a:rPr lang="en-US" sz="2400" i="1" dirty="0"/>
              <a:t>hash</a:t>
            </a:r>
            <a:r>
              <a:rPr lang="en-US" sz="2400" dirty="0"/>
              <a:t>).</a:t>
            </a:r>
          </a:p>
          <a:p>
            <a:r>
              <a:rPr lang="en-US" sz="2400" dirty="0"/>
              <a:t>  </a:t>
            </a:r>
          </a:p>
          <a:p>
            <a:pPr marL="342900" indent="-342900">
              <a:buFont typeface="Wingdings"/>
              <a:buChar char="à"/>
            </a:pPr>
            <a:r>
              <a:rPr lang="en-US" sz="2400" dirty="0"/>
              <a:t>Groups of values indexed not with numbers (although they could be) but with other values.  </a:t>
            </a:r>
          </a:p>
          <a:p>
            <a:pPr marL="342900" indent="-342900">
              <a:buFont typeface="Wingdings"/>
              <a:buChar char="à"/>
            </a:pPr>
            <a:endParaRPr lang="en-US" sz="2400" dirty="0"/>
          </a:p>
          <a:p>
            <a:r>
              <a:rPr lang="en-US" sz="2400" dirty="0"/>
              <a:t>Individual hash elements are accessed like array elements:</a:t>
            </a:r>
          </a:p>
          <a:p>
            <a:endParaRPr lang="en-US" sz="2400" dirty="0"/>
          </a:p>
          <a:p>
            <a:r>
              <a:rPr lang="en-US" sz="2400" dirty="0"/>
              <a:t>For example, we could store the genetic code in a hash named </a:t>
            </a:r>
            <a:r>
              <a:rPr lang="en-US" sz="2400" i="1" dirty="0"/>
              <a:t>codons</a:t>
            </a:r>
            <a:r>
              <a:rPr lang="en-US" sz="2400" dirty="0"/>
              <a:t>, which might contain 64 entries, one for each codon, e.g.</a:t>
            </a:r>
          </a:p>
          <a:p>
            <a:endParaRPr lang="en-US" sz="2400" dirty="0"/>
          </a:p>
          <a:p>
            <a:r>
              <a:rPr lang="en-US" sz="2400" dirty="0"/>
              <a:t>	codons["ATG"] = "Methionine</a:t>
            </a:r>
            <a:r>
              <a:rPr lang="en-US" sz="2400" dirty="0">
                <a:cs typeface="Courier New" pitchFamily="49" charset="0"/>
              </a:rPr>
              <a:t>"</a:t>
            </a:r>
            <a:endParaRPr lang="en-US" sz="2400" dirty="0"/>
          </a:p>
          <a:p>
            <a:r>
              <a:rPr lang="en-US" sz="2400" dirty="0"/>
              <a:t>	codons["TAG"] = "Stop codon</a:t>
            </a:r>
            <a:r>
              <a:rPr lang="en-US" sz="2400" dirty="0">
                <a:cs typeface="Courier New" pitchFamily="49" charset="0"/>
              </a:rPr>
              <a:t>"</a:t>
            </a:r>
            <a:endParaRPr lang="en-US" sz="2400" dirty="0"/>
          </a:p>
          <a:p>
            <a:r>
              <a:rPr lang="en-US" sz="2400" dirty="0"/>
              <a:t>	etc…</a:t>
            </a:r>
          </a:p>
        </p:txBody>
      </p:sp>
    </p:spTree>
    <p:extLst>
      <p:ext uri="{BB962C8B-B14F-4D97-AF65-F5344CB8AC3E}">
        <p14:creationId xmlns:p14="http://schemas.microsoft.com/office/powerpoint/2010/main" val="2693708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533400"/>
            <a:ext cx="8610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Now, for some control over what happens in programs.  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There are two very important ways to control the logical flow of your programs: </a:t>
            </a:r>
          </a:p>
          <a:p>
            <a:pPr algn="ctr"/>
            <a:endParaRPr lang="en-US" sz="2400" dirty="0"/>
          </a:p>
          <a:p>
            <a:pPr algn="ctr"/>
            <a:r>
              <a:rPr lang="en-US" sz="2400" b="1" dirty="0"/>
              <a:t>if statements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and</a:t>
            </a:r>
          </a:p>
          <a:p>
            <a:pPr algn="ctr"/>
            <a:endParaRPr lang="en-US" sz="2400" dirty="0"/>
          </a:p>
          <a:p>
            <a:pPr algn="ctr"/>
            <a:r>
              <a:rPr lang="en-US" sz="2400" b="1" dirty="0"/>
              <a:t>for loops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There are some other ways too, but this will get you going for now.</a:t>
            </a:r>
          </a:p>
        </p:txBody>
      </p:sp>
    </p:spTree>
    <p:extLst>
      <p:ext uri="{BB962C8B-B14F-4D97-AF65-F5344CB8AC3E}">
        <p14:creationId xmlns:p14="http://schemas.microsoft.com/office/powerpoint/2010/main" val="3339874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5800"/>
            <a:ext cx="86867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if </a:t>
            </a:r>
            <a:r>
              <a:rPr lang="en-US" sz="2400" b="1" i="1" dirty="0"/>
              <a:t>statements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if </a:t>
            </a:r>
            <a:r>
              <a:rPr lang="en-US" sz="2400" dirty="0" err="1"/>
              <a:t>dnaTriplet</a:t>
            </a:r>
            <a:r>
              <a:rPr lang="en-US" sz="2400" dirty="0"/>
              <a:t> == "ATG":</a:t>
            </a:r>
          </a:p>
          <a:p>
            <a:r>
              <a:rPr lang="en-US" sz="2400" dirty="0"/>
              <a:t>	# Start translating here.  We’re not going to write this part</a:t>
            </a:r>
          </a:p>
          <a:p>
            <a:r>
              <a:rPr lang="en-US" sz="2400" dirty="0"/>
              <a:t>    	# since we’re really just learning about IF statements</a:t>
            </a:r>
          </a:p>
          <a:p>
            <a:r>
              <a:rPr lang="en-US" sz="2400" dirty="0"/>
              <a:t>else:</a:t>
            </a:r>
          </a:p>
          <a:p>
            <a:r>
              <a:rPr lang="en-US" sz="2400" dirty="0"/>
              <a:t>    	# Read another codon</a:t>
            </a:r>
          </a:p>
          <a:p>
            <a:r>
              <a:rPr lang="en-US" sz="2400" dirty="0"/>
              <a:t> 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81000" y="2286000"/>
            <a:ext cx="6476999" cy="3860125"/>
            <a:chOff x="381000" y="2286000"/>
            <a:chExt cx="6476999" cy="3860125"/>
          </a:xfrm>
        </p:grpSpPr>
        <p:sp>
          <p:nvSpPr>
            <p:cNvPr id="3" name="TextBox 2"/>
            <p:cNvSpPr txBox="1"/>
            <p:nvPr/>
          </p:nvSpPr>
          <p:spPr>
            <a:xfrm>
              <a:off x="609600" y="4114800"/>
              <a:ext cx="6248399" cy="2031325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Python cares about the white space (tabs &amp; spaces) you use</a:t>
              </a:r>
              <a:r>
                <a:rPr lang="en-US" dirty="0"/>
                <a:t>!</a:t>
              </a:r>
            </a:p>
            <a:p>
              <a:pPr algn="ctr"/>
              <a:r>
                <a:rPr lang="en-US" dirty="0"/>
                <a:t>This is how it knows where the conditional actions that follow begin and end. </a:t>
              </a:r>
              <a:r>
                <a:rPr lang="en-US" b="1" dirty="0"/>
                <a:t>These conditional steps must </a:t>
              </a:r>
              <a:r>
                <a:rPr lang="en-US" b="1" i="1" dirty="0"/>
                <a:t>always</a:t>
              </a:r>
              <a:r>
                <a:rPr lang="en-US" b="1" dirty="0"/>
                <a:t> be indented by the same number of spaces (e.g., 4).</a:t>
              </a:r>
              <a:r>
                <a:rPr lang="en-US" dirty="0"/>
                <a:t> </a:t>
              </a:r>
            </a:p>
            <a:p>
              <a:pPr algn="ctr"/>
              <a:endParaRPr lang="en-US" dirty="0"/>
            </a:p>
            <a:p>
              <a:pPr algn="ctr"/>
              <a:r>
                <a:rPr lang="en-US" dirty="0"/>
                <a:t>I recommend using a tab (rather than spaces) so you’re always consistent. 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>
            <a:xfrm flipV="1">
              <a:off x="990600" y="3200400"/>
              <a:ext cx="152400" cy="9144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V="1">
              <a:off x="990600" y="2286000"/>
              <a:ext cx="152400" cy="1828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 flipV="1">
              <a:off x="381000" y="2895600"/>
              <a:ext cx="609600" cy="12192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42243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85800"/>
            <a:ext cx="8763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 </a:t>
            </a:r>
          </a:p>
          <a:p>
            <a:r>
              <a:rPr lang="en-US" sz="2400" dirty="0"/>
              <a:t>	==	equals 		</a:t>
            </a:r>
          </a:p>
          <a:p>
            <a:r>
              <a:rPr lang="en-US" sz="2400" dirty="0"/>
              <a:t>	!=	is not equal to 	</a:t>
            </a:r>
          </a:p>
          <a:p>
            <a:r>
              <a:rPr lang="en-US" sz="2400" dirty="0"/>
              <a:t>	&lt;	is less than</a:t>
            </a:r>
          </a:p>
          <a:p>
            <a:r>
              <a:rPr lang="en-US" sz="2400" dirty="0"/>
              <a:t>	&gt;	is greater than	</a:t>
            </a:r>
          </a:p>
          <a:p>
            <a:r>
              <a:rPr lang="en-US" sz="2400" dirty="0"/>
              <a:t>	&lt;=	is less than or equal to</a:t>
            </a:r>
          </a:p>
          <a:p>
            <a:r>
              <a:rPr lang="en-US" sz="2400" dirty="0"/>
              <a:t>	&gt;=	is greater than or equal to</a:t>
            </a:r>
          </a:p>
          <a:p>
            <a:r>
              <a:rPr lang="en-US" sz="2400" dirty="0"/>
              <a:t> </a:t>
            </a:r>
          </a:p>
          <a:p>
            <a:r>
              <a:rPr lang="en-US" sz="2400" b="1" dirty="0"/>
              <a:t>Can nest these using parentheses and Boolean operations, such as 	</a:t>
            </a:r>
            <a:r>
              <a:rPr lang="en-US" sz="2400" b="1" i="1" dirty="0"/>
              <a:t>and, not</a:t>
            </a:r>
            <a:r>
              <a:rPr lang="en-US" sz="2400" b="1" dirty="0"/>
              <a:t>, or </a:t>
            </a:r>
            <a:r>
              <a:rPr lang="en-US" sz="2400" b="1" i="1" dirty="0" err="1"/>
              <a:t>or</a:t>
            </a:r>
            <a:r>
              <a:rPr lang="en-US" sz="2400" b="1" dirty="0"/>
              <a:t>, e.g.: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if </a:t>
            </a:r>
            <a:r>
              <a:rPr lang="en-US" sz="2400" dirty="0" err="1"/>
              <a:t>dnaTriplet</a:t>
            </a:r>
            <a:r>
              <a:rPr lang="en-US" sz="2400" dirty="0"/>
              <a:t> == "TAA" or </a:t>
            </a:r>
            <a:r>
              <a:rPr lang="en-US" sz="2400" dirty="0" err="1"/>
              <a:t>dnaTriplet</a:t>
            </a:r>
            <a:r>
              <a:rPr lang="en-US" sz="2400" dirty="0"/>
              <a:t> == "TAG" or </a:t>
            </a:r>
            <a:r>
              <a:rPr lang="en-US" sz="2400" dirty="0" err="1"/>
              <a:t>dnaTriplet</a:t>
            </a:r>
            <a:r>
              <a:rPr lang="en-US" sz="2400" dirty="0"/>
              <a:t> == "TGA":</a:t>
            </a:r>
          </a:p>
          <a:p>
            <a:r>
              <a:rPr lang="en-US" sz="2400" dirty="0"/>
              <a:t>	print("Reached stop codon")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048000" y="533400"/>
            <a:ext cx="4800600" cy="646331"/>
            <a:chOff x="3048000" y="533400"/>
            <a:chExt cx="4800600" cy="646331"/>
          </a:xfrm>
        </p:grpSpPr>
        <p:sp>
          <p:nvSpPr>
            <p:cNvPr id="3" name="Rectangle 2"/>
            <p:cNvSpPr/>
            <p:nvPr/>
          </p:nvSpPr>
          <p:spPr>
            <a:xfrm>
              <a:off x="3733800" y="533400"/>
              <a:ext cx="4114800" cy="64633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/>
                <a:t>Note: in the sense of performing a comparison, not as in setting a value.</a:t>
              </a:r>
            </a:p>
          </p:txBody>
        </p:sp>
        <p:cxnSp>
          <p:nvCxnSpPr>
            <p:cNvPr id="5" name="Straight Arrow Connector 4"/>
            <p:cNvCxnSpPr>
              <a:stCxn id="3" idx="1"/>
            </p:cNvCxnSpPr>
            <p:nvPr/>
          </p:nvCxnSpPr>
          <p:spPr>
            <a:xfrm flipH="1">
              <a:off x="3048000" y="856566"/>
              <a:ext cx="685800" cy="32316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9016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10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for</a:t>
            </a:r>
            <a:r>
              <a:rPr lang="en-US" sz="2400" b="1" i="1" dirty="0"/>
              <a:t> loops</a:t>
            </a:r>
          </a:p>
          <a:p>
            <a:endParaRPr lang="en-US" sz="2400" dirty="0"/>
          </a:p>
          <a:p>
            <a:r>
              <a:rPr lang="en-US" sz="2400" dirty="0"/>
              <a:t>Often, we’d like to perform the same command repeatedly or with slight variations.  </a:t>
            </a:r>
          </a:p>
          <a:p>
            <a:endParaRPr lang="en-US" sz="2400" dirty="0"/>
          </a:p>
          <a:p>
            <a:r>
              <a:rPr lang="en-US" sz="2400" dirty="0"/>
              <a:t>For example, to calculate the mean value of the number in an array, we might try:</a:t>
            </a:r>
          </a:p>
          <a:p>
            <a:endParaRPr lang="en-US" sz="2400" dirty="0"/>
          </a:p>
          <a:p>
            <a:r>
              <a:rPr lang="en-US" sz="2400" dirty="0"/>
              <a:t>	Take each value in the array in turn.</a:t>
            </a:r>
          </a:p>
          <a:p>
            <a:r>
              <a:rPr lang="en-US" sz="2400" dirty="0"/>
              <a:t>	Add each value to a running sum.</a:t>
            </a:r>
          </a:p>
          <a:p>
            <a:r>
              <a:rPr lang="en-US" sz="2400" dirty="0"/>
              <a:t>	Divide the total by the number of values.</a:t>
            </a:r>
          </a:p>
        </p:txBody>
      </p:sp>
    </p:spTree>
    <p:extLst>
      <p:ext uri="{BB962C8B-B14F-4D97-AF65-F5344CB8AC3E}">
        <p14:creationId xmlns:p14="http://schemas.microsoft.com/office/powerpoint/2010/main" val="2887611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65879"/>
            <a:ext cx="8610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In Python, you could write this as:</a:t>
            </a:r>
          </a:p>
          <a:p>
            <a:endParaRPr lang="en-US" sz="2400" dirty="0"/>
          </a:p>
          <a:p>
            <a:r>
              <a:rPr lang="en-US" sz="2400" dirty="0"/>
              <a:t>grades = [93, 95, 87, 63, 75]   	# create a list of grades</a:t>
            </a:r>
          </a:p>
          <a:p>
            <a:r>
              <a:rPr lang="en-US" sz="2400" dirty="0"/>
              <a:t>sum = 0.0                       	# variable to store the sum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for grade in grades:            	# iterate over the list called grades</a:t>
            </a:r>
          </a:p>
          <a:p>
            <a:r>
              <a:rPr lang="en-US" sz="2400" dirty="0"/>
              <a:t>    	sum = sum + grade     # indented commands are executed on</a:t>
            </a:r>
          </a:p>
          <a:p>
            <a:r>
              <a:rPr lang="en-US" sz="2400" dirty="0"/>
              <a:t>                                		# each cycle of the loop.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mean = sum / 5                  # now calculate the average grade</a:t>
            </a:r>
          </a:p>
          <a:p>
            <a:endParaRPr lang="en-US" sz="2400" dirty="0"/>
          </a:p>
          <a:p>
            <a:r>
              <a:rPr lang="en-US" sz="2400" dirty="0"/>
              <a:t>print ("The average grade is ",mean)   # print the results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00200" y="1828800"/>
            <a:ext cx="7240292" cy="1830526"/>
            <a:chOff x="1600200" y="1828800"/>
            <a:chExt cx="7240292" cy="1830526"/>
          </a:xfrm>
        </p:grpSpPr>
        <p:sp>
          <p:nvSpPr>
            <p:cNvPr id="3" name="Rectangle 2"/>
            <p:cNvSpPr/>
            <p:nvPr/>
          </p:nvSpPr>
          <p:spPr>
            <a:xfrm>
              <a:off x="4268492" y="1905000"/>
              <a:ext cx="4572000" cy="175432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/>
                <a:t>In general, Python cares whether numbers are </a:t>
              </a:r>
              <a:r>
                <a:rPr lang="en-US" b="1" dirty="0"/>
                <a:t>integers</a:t>
              </a:r>
              <a:r>
                <a:rPr lang="en-US" dirty="0"/>
                <a:t> or </a:t>
              </a:r>
              <a:r>
                <a:rPr lang="en-US" b="1" dirty="0"/>
                <a:t>floating point </a:t>
              </a:r>
              <a:r>
                <a:rPr lang="en-US" dirty="0"/>
                <a:t>(also </a:t>
              </a:r>
              <a:r>
                <a:rPr lang="en-US" b="1" dirty="0"/>
                <a:t>long integers </a:t>
              </a:r>
              <a:r>
                <a:rPr lang="en-US" dirty="0"/>
                <a:t>and </a:t>
              </a:r>
              <a:r>
                <a:rPr lang="en-US" b="1" dirty="0"/>
                <a:t>complex numbers</a:t>
              </a:r>
              <a:r>
                <a:rPr lang="en-US" dirty="0"/>
                <a:t>).</a:t>
              </a:r>
            </a:p>
            <a:p>
              <a:pPr algn="ctr"/>
              <a:r>
                <a:rPr lang="en-US" b="1" dirty="0"/>
                <a:t>You can tell Python you want floating point by defining your variables accordingly</a:t>
              </a:r>
            </a:p>
            <a:p>
              <a:pPr algn="ctr"/>
              <a:r>
                <a:rPr lang="en-US" b="1" dirty="0"/>
                <a:t>(e.g., X = 1.0 versus X = 1)</a:t>
              </a:r>
            </a:p>
          </p:txBody>
        </p:sp>
        <p:cxnSp>
          <p:nvCxnSpPr>
            <p:cNvPr id="5" name="Straight Arrow Connector 4"/>
            <p:cNvCxnSpPr>
              <a:stCxn id="3" idx="1"/>
            </p:cNvCxnSpPr>
            <p:nvPr/>
          </p:nvCxnSpPr>
          <p:spPr>
            <a:xfrm flipH="1" flipV="1">
              <a:off x="1600200" y="1828800"/>
              <a:ext cx="2668292" cy="953363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4A25D24B-238A-4447-8B2F-C4561E89F376}"/>
              </a:ext>
            </a:extLst>
          </p:cNvPr>
          <p:cNvSpPr txBox="1"/>
          <p:nvPr/>
        </p:nvSpPr>
        <p:spPr>
          <a:xfrm>
            <a:off x="6778133" y="5715000"/>
            <a:ext cx="2090637" cy="923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Python 2	  Python 3</a:t>
            </a:r>
          </a:p>
          <a:p>
            <a:r>
              <a:rPr lang="en-US" dirty="0"/>
              <a:t>&gt;&gt;&gt; 2 / 3	  &gt;&gt;&gt; 2 / 3</a:t>
            </a:r>
          </a:p>
          <a:p>
            <a:r>
              <a:rPr lang="en-US" dirty="0"/>
              <a:t>0	  0.666666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1926149-98C5-4DB5-86FE-077E3849E5CA}"/>
              </a:ext>
            </a:extLst>
          </p:cNvPr>
          <p:cNvCxnSpPr>
            <a:cxnSpLocks/>
          </p:cNvCxnSpPr>
          <p:nvPr/>
        </p:nvCxnSpPr>
        <p:spPr>
          <a:xfrm>
            <a:off x="7785352" y="5791200"/>
            <a:ext cx="0" cy="76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47BEDC-E530-4493-A190-62F11515859B}"/>
              </a:ext>
            </a:extLst>
          </p:cNvPr>
          <p:cNvCxnSpPr>
            <a:cxnSpLocks/>
          </p:cNvCxnSpPr>
          <p:nvPr/>
        </p:nvCxnSpPr>
        <p:spPr>
          <a:xfrm>
            <a:off x="6756652" y="602873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2D7C83A-8523-4DB4-8340-AA97FC04FFB6}"/>
              </a:ext>
            </a:extLst>
          </p:cNvPr>
          <p:cNvSpPr txBox="1"/>
          <p:nvPr/>
        </p:nvSpPr>
        <p:spPr>
          <a:xfrm>
            <a:off x="76200" y="6477000"/>
            <a:ext cx="4684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2.x: print ("The average grade is "),mean</a:t>
            </a:r>
          </a:p>
        </p:txBody>
      </p:sp>
    </p:spTree>
    <p:extLst>
      <p:ext uri="{BB962C8B-B14F-4D97-AF65-F5344CB8AC3E}">
        <p14:creationId xmlns:p14="http://schemas.microsoft.com/office/powerpoint/2010/main" val="315401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609600"/>
            <a:ext cx="8839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In general, Python will perform most mathematical operations, e.g.</a:t>
            </a:r>
          </a:p>
          <a:p>
            <a:endParaRPr lang="en-US" sz="2400" dirty="0"/>
          </a:p>
          <a:p>
            <a:r>
              <a:rPr lang="en-US" sz="2400" dirty="0"/>
              <a:t>	</a:t>
            </a:r>
            <a:r>
              <a:rPr lang="en-US" sz="2400" b="1" dirty="0"/>
              <a:t>multiplication 	(A * B)</a:t>
            </a:r>
          </a:p>
          <a:p>
            <a:r>
              <a:rPr lang="en-US" sz="2400" b="1" dirty="0"/>
              <a:t>	division 		(A / B)</a:t>
            </a:r>
          </a:p>
          <a:p>
            <a:r>
              <a:rPr lang="en-US" sz="2400" b="1" dirty="0"/>
              <a:t>	exponentiation 	(A ** B)</a:t>
            </a:r>
          </a:p>
          <a:p>
            <a:r>
              <a:rPr lang="en-US" sz="2400" dirty="0"/>
              <a:t>		etc.</a:t>
            </a:r>
          </a:p>
          <a:p>
            <a:endParaRPr lang="en-US" sz="2400" dirty="0"/>
          </a:p>
          <a:p>
            <a:r>
              <a:rPr lang="en-US" sz="2400" dirty="0"/>
              <a:t>There are lots of advanced mathematical capabilities you can explore later on.</a:t>
            </a:r>
          </a:p>
        </p:txBody>
      </p:sp>
    </p:spTree>
    <p:extLst>
      <p:ext uri="{BB962C8B-B14F-4D97-AF65-F5344CB8AC3E}">
        <p14:creationId xmlns:p14="http://schemas.microsoft.com/office/powerpoint/2010/main" val="2972850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6D5C2BD-1BCE-48CE-B91A-6FBF9CE5E3C9}"/>
              </a:ext>
            </a:extLst>
          </p:cNvPr>
          <p:cNvSpPr txBox="1"/>
          <p:nvPr/>
        </p:nvSpPr>
        <p:spPr>
          <a:xfrm>
            <a:off x="-38973" y="6502063"/>
            <a:ext cx="8559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Python expects the file to be in your working directory or that you give it a full path.</a:t>
            </a:r>
          </a:p>
        </p:txBody>
      </p:sp>
      <p:sp>
        <p:nvSpPr>
          <p:cNvPr id="2" name="Rectangle 1"/>
          <p:cNvSpPr/>
          <p:nvPr/>
        </p:nvSpPr>
        <p:spPr>
          <a:xfrm>
            <a:off x="-76200" y="197346"/>
            <a:ext cx="9601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READING FILES</a:t>
            </a:r>
            <a:endParaRPr lang="en-US" sz="2400" dirty="0"/>
          </a:p>
          <a:p>
            <a:r>
              <a:rPr lang="en-US" sz="2400" b="1" dirty="0"/>
              <a:t>You can use a </a:t>
            </a:r>
            <a:r>
              <a:rPr lang="en-US" sz="2400" b="1" i="1" dirty="0"/>
              <a:t>for</a:t>
            </a:r>
            <a:r>
              <a:rPr lang="en-US" sz="2400" b="1" dirty="0"/>
              <a:t> loop to read text files line by line: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count = 0                               		# Declare a variable to count lines</a:t>
            </a:r>
          </a:p>
          <a:p>
            <a:r>
              <a:rPr lang="en-US" sz="2400" dirty="0"/>
              <a:t>file = open("</a:t>
            </a:r>
            <a:r>
              <a:rPr lang="en-US" sz="2400" dirty="0" err="1"/>
              <a:t>mygenomefile</a:t>
            </a:r>
            <a:r>
              <a:rPr lang="en-US" sz="2400" dirty="0"/>
              <a:t>", "r")        # Open a file for reading (r)</a:t>
            </a:r>
          </a:p>
          <a:p>
            <a:r>
              <a:rPr lang="en-US" sz="2400" dirty="0"/>
              <a:t>for </a:t>
            </a:r>
            <a:r>
              <a:rPr lang="en-US" sz="2400" dirty="0" err="1"/>
              <a:t>raw_line</a:t>
            </a:r>
            <a:r>
              <a:rPr lang="en-US" sz="2400" dirty="0"/>
              <a:t> in file:                   		# Loop through each line in the file</a:t>
            </a:r>
          </a:p>
          <a:p>
            <a:r>
              <a:rPr lang="en-US" sz="2400" dirty="0"/>
              <a:t>    line = </a:t>
            </a:r>
            <a:r>
              <a:rPr lang="en-US" sz="2400" dirty="0" err="1"/>
              <a:t>raw_line.rstrip</a:t>
            </a:r>
            <a:r>
              <a:rPr lang="en-US" sz="2400" dirty="0"/>
              <a:t>("\r\n")      	# Remove newline</a:t>
            </a:r>
          </a:p>
          <a:p>
            <a:r>
              <a:rPr lang="en-US" sz="2400" dirty="0"/>
              <a:t>    words = </a:t>
            </a:r>
            <a:r>
              <a:rPr lang="en-US" sz="2400" dirty="0" err="1"/>
              <a:t>line.split</a:t>
            </a:r>
            <a:r>
              <a:rPr lang="en-US" sz="2400" dirty="0"/>
              <a:t>(" ")             	# split the line into a list of words</a:t>
            </a:r>
          </a:p>
          <a:p>
            <a:endParaRPr lang="en-US" sz="2400" dirty="0"/>
          </a:p>
          <a:p>
            <a:r>
              <a:rPr lang="en-US" sz="2400" dirty="0"/>
              <a:t>    # Print the appropriate word:</a:t>
            </a:r>
          </a:p>
          <a:p>
            <a:r>
              <a:rPr lang="en-US" sz="2300" dirty="0"/>
              <a:t>    print ("The first word of line {0} of the file is {1}".format(count, words[0]))</a:t>
            </a:r>
          </a:p>
          <a:p>
            <a:r>
              <a:rPr lang="en-US" sz="2400" dirty="0"/>
              <a:t>    count += 1                          		# shorthand for count = count + 1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 err="1"/>
              <a:t>file.close</a:t>
            </a:r>
            <a:r>
              <a:rPr lang="en-US" sz="2400" dirty="0"/>
              <a:t>()                            		# Last, close the file.</a:t>
            </a:r>
          </a:p>
          <a:p>
            <a:r>
              <a:rPr lang="en-US" sz="2400" dirty="0"/>
              <a:t>print ("Read in {0} lines\</a:t>
            </a:r>
            <a:r>
              <a:rPr lang="en-US" sz="2400" dirty="0" err="1"/>
              <a:t>n".format</a:t>
            </a:r>
            <a:r>
              <a:rPr lang="en-US" sz="2400" dirty="0"/>
              <a:t>(count)) 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642526" y="1022866"/>
            <a:ext cx="1838708" cy="729734"/>
            <a:chOff x="3642526" y="1022866"/>
            <a:chExt cx="1838708" cy="729734"/>
          </a:xfrm>
        </p:grpSpPr>
        <p:sp>
          <p:nvSpPr>
            <p:cNvPr id="3" name="TextBox 2"/>
            <p:cNvSpPr txBox="1"/>
            <p:nvPr/>
          </p:nvSpPr>
          <p:spPr>
            <a:xfrm>
              <a:off x="3642526" y="1022866"/>
              <a:ext cx="1838708" cy="3693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Stands for “read”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>
              <a:off x="3733800" y="1392198"/>
              <a:ext cx="228600" cy="36040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3830019" y="2357974"/>
            <a:ext cx="2386677" cy="646331"/>
            <a:chOff x="9275090" y="1831951"/>
            <a:chExt cx="2386677" cy="646331"/>
          </a:xfrm>
        </p:grpSpPr>
        <p:sp>
          <p:nvSpPr>
            <p:cNvPr id="6" name="TextBox 5"/>
            <p:cNvSpPr txBox="1"/>
            <p:nvPr/>
          </p:nvSpPr>
          <p:spPr>
            <a:xfrm>
              <a:off x="9656090" y="1831951"/>
              <a:ext cx="2005677" cy="64633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\r = carriage return</a:t>
              </a:r>
            </a:p>
            <a:p>
              <a:r>
                <a:rPr lang="en-US" b="1" dirty="0"/>
                <a:t>\n = newline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H="1">
              <a:off x="9275090" y="2117880"/>
              <a:ext cx="35969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3962401" y="4267200"/>
            <a:ext cx="5168684" cy="2419529"/>
            <a:chOff x="3962401" y="4267200"/>
            <a:chExt cx="5168684" cy="2419529"/>
          </a:xfrm>
        </p:grpSpPr>
        <p:sp>
          <p:nvSpPr>
            <p:cNvPr id="7" name="TextBox 6"/>
            <p:cNvSpPr txBox="1"/>
            <p:nvPr/>
          </p:nvSpPr>
          <p:spPr>
            <a:xfrm>
              <a:off x="5473485" y="5486400"/>
              <a:ext cx="3657600" cy="120032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Placeholders (e.g., {0}) in the print statement indicate variables listed at the end of the line after the format command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 flipV="1">
              <a:off x="3962401" y="4267201"/>
              <a:ext cx="1752599" cy="121919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H="1" flipV="1">
              <a:off x="5791200" y="4267200"/>
              <a:ext cx="76201" cy="12192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1196555" y="4648200"/>
            <a:ext cx="2408865" cy="674132"/>
            <a:chOff x="3642526" y="718066"/>
            <a:chExt cx="2408865" cy="674132"/>
          </a:xfrm>
        </p:grpSpPr>
        <p:sp>
          <p:nvSpPr>
            <p:cNvPr id="22" name="TextBox 21"/>
            <p:cNvSpPr txBox="1"/>
            <p:nvPr/>
          </p:nvSpPr>
          <p:spPr>
            <a:xfrm>
              <a:off x="3642526" y="1022866"/>
              <a:ext cx="2408865" cy="3693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Increment counter by 1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H="1" flipV="1">
              <a:off x="3958590" y="718066"/>
              <a:ext cx="217336" cy="304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30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C12379F0-5FD4-4233-8F76-009E1AF03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834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86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WRITING FILES</a:t>
            </a:r>
          </a:p>
          <a:p>
            <a:endParaRPr lang="en-US" sz="2400" b="1" dirty="0"/>
          </a:p>
          <a:p>
            <a:r>
              <a:rPr lang="en-US" sz="2400" b="1" dirty="0"/>
              <a:t>Same as reading files, but use "w" for  ‘write’:</a:t>
            </a:r>
          </a:p>
          <a:p>
            <a:endParaRPr lang="en-US" sz="2400" dirty="0"/>
          </a:p>
          <a:p>
            <a:r>
              <a:rPr lang="en-US" sz="2400" dirty="0"/>
              <a:t>file = open("</a:t>
            </a:r>
            <a:r>
              <a:rPr lang="en-US" sz="2400" dirty="0" err="1"/>
              <a:t>test_file</a:t>
            </a:r>
            <a:r>
              <a:rPr lang="en-US" sz="2400" dirty="0"/>
              <a:t>", "w")</a:t>
            </a:r>
          </a:p>
          <a:p>
            <a:r>
              <a:rPr lang="en-US" sz="2400" dirty="0" err="1"/>
              <a:t>file.write</a:t>
            </a:r>
            <a:r>
              <a:rPr lang="en-US" sz="2400" dirty="0"/>
              <a:t>("Hello!\n")</a:t>
            </a:r>
          </a:p>
          <a:p>
            <a:r>
              <a:rPr lang="en-US" sz="2400" dirty="0" err="1"/>
              <a:t>file.write</a:t>
            </a:r>
            <a:r>
              <a:rPr lang="en-US" sz="2400" dirty="0"/>
              <a:t>("Goodbye!\n")</a:t>
            </a:r>
          </a:p>
          <a:p>
            <a:r>
              <a:rPr lang="en-US" sz="2400" dirty="0" err="1"/>
              <a:t>file.close</a:t>
            </a:r>
            <a:r>
              <a:rPr lang="en-US" sz="2400" dirty="0"/>
              <a:t>()			# close the file as you did before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581400" y="1371600"/>
            <a:ext cx="609600" cy="380494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" y="5449669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Unless you specify otherwise, you can find the new text file you created (</a:t>
            </a:r>
            <a:r>
              <a:rPr lang="en-US" dirty="0" err="1"/>
              <a:t>test_file</a:t>
            </a:r>
            <a:r>
              <a:rPr lang="en-US" dirty="0"/>
              <a:t>) in the default Python directory on your computer.  In </a:t>
            </a:r>
            <a:r>
              <a:rPr lang="en-US" dirty="0" err="1"/>
              <a:t>Jupyter</a:t>
            </a:r>
            <a:r>
              <a:rPr lang="en-US" dirty="0"/>
              <a:t>, you should see now it appear in the </a:t>
            </a:r>
            <a:r>
              <a:rPr lang="en-US" dirty="0" err="1"/>
              <a:t>Jupyter</a:t>
            </a:r>
            <a:r>
              <a:rPr lang="en-US" dirty="0"/>
              <a:t> home page directory.</a:t>
            </a:r>
          </a:p>
        </p:txBody>
      </p:sp>
    </p:spTree>
    <p:extLst>
      <p:ext uri="{BB962C8B-B14F-4D97-AF65-F5344CB8AC3E}">
        <p14:creationId xmlns:p14="http://schemas.microsoft.com/office/powerpoint/2010/main" val="3286082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7630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PUTTING IT ALL TOGETHER</a:t>
            </a:r>
          </a:p>
          <a:p>
            <a:r>
              <a:rPr lang="en-US" dirty="0"/>
              <a:t>	</a:t>
            </a:r>
          </a:p>
          <a:p>
            <a:r>
              <a:rPr lang="en-US" dirty="0" err="1"/>
              <a:t>seq_filename</a:t>
            </a:r>
            <a:r>
              <a:rPr lang="en-US" dirty="0"/>
              <a:t> = "Ecoli_genome.txt"</a:t>
            </a:r>
          </a:p>
          <a:p>
            <a:r>
              <a:rPr lang="en-US" dirty="0" err="1"/>
              <a:t>total_length</a:t>
            </a:r>
            <a:r>
              <a:rPr lang="en-US" dirty="0"/>
              <a:t> = 0</a:t>
            </a:r>
          </a:p>
          <a:p>
            <a:r>
              <a:rPr lang="en-US" dirty="0"/>
              <a:t>nucleotide = {} 			# create an empty dictionary</a:t>
            </a:r>
          </a:p>
          <a:p>
            <a:endParaRPr lang="en-US" dirty="0"/>
          </a:p>
          <a:p>
            <a:r>
              <a:rPr lang="en-US" dirty="0" err="1"/>
              <a:t>seq_file</a:t>
            </a:r>
            <a:r>
              <a:rPr lang="en-US" dirty="0"/>
              <a:t> = open(</a:t>
            </a:r>
            <a:r>
              <a:rPr lang="en-US" dirty="0" err="1"/>
              <a:t>seq_filename</a:t>
            </a:r>
            <a:r>
              <a:rPr lang="en-US" dirty="0"/>
              <a:t>, "r")</a:t>
            </a:r>
          </a:p>
          <a:p>
            <a:r>
              <a:rPr lang="en-US" dirty="0"/>
              <a:t>for </a:t>
            </a:r>
            <a:r>
              <a:rPr lang="en-US" dirty="0" err="1"/>
              <a:t>raw_line</a:t>
            </a:r>
            <a:r>
              <a:rPr lang="en-US" dirty="0"/>
              <a:t> in </a:t>
            </a:r>
            <a:r>
              <a:rPr lang="en-US" dirty="0" err="1"/>
              <a:t>seq_file</a:t>
            </a:r>
            <a:r>
              <a:rPr lang="en-US" dirty="0"/>
              <a:t>:</a:t>
            </a:r>
          </a:p>
          <a:p>
            <a:r>
              <a:rPr lang="en-US" dirty="0"/>
              <a:t>    line = </a:t>
            </a:r>
            <a:r>
              <a:rPr lang="en-US" dirty="0" err="1"/>
              <a:t>raw_line.rstrip</a:t>
            </a:r>
            <a:r>
              <a:rPr lang="en-US" dirty="0"/>
              <a:t>("\r\n")</a:t>
            </a:r>
          </a:p>
          <a:p>
            <a:r>
              <a:rPr lang="en-US" dirty="0"/>
              <a:t>    length = </a:t>
            </a:r>
            <a:r>
              <a:rPr lang="en-US" dirty="0" err="1"/>
              <a:t>len</a:t>
            </a:r>
            <a:r>
              <a:rPr lang="en-US" dirty="0"/>
              <a:t>(line)			# Python function to calculate the length of a string</a:t>
            </a:r>
          </a:p>
          <a:p>
            <a:r>
              <a:rPr lang="en-US" dirty="0"/>
              <a:t>    for </a:t>
            </a:r>
            <a:r>
              <a:rPr lang="en-US" dirty="0" err="1"/>
              <a:t>nuc</a:t>
            </a:r>
            <a:r>
              <a:rPr lang="en-US" dirty="0"/>
              <a:t> in line:</a:t>
            </a:r>
          </a:p>
          <a:p>
            <a:r>
              <a:rPr lang="en-US" dirty="0"/>
              <a:t>        if </a:t>
            </a:r>
            <a:r>
              <a:rPr lang="en-US" dirty="0" err="1"/>
              <a:t>nuc</a:t>
            </a:r>
            <a:r>
              <a:rPr lang="en-US" dirty="0"/>
              <a:t> not in nucleotide:</a:t>
            </a:r>
          </a:p>
          <a:p>
            <a:r>
              <a:rPr lang="en-US" dirty="0"/>
              <a:t>            nucleotide[</a:t>
            </a:r>
            <a:r>
              <a:rPr lang="en-US" dirty="0" err="1"/>
              <a:t>nuc</a:t>
            </a:r>
            <a:r>
              <a:rPr lang="en-US" dirty="0"/>
              <a:t>] = 1</a:t>
            </a:r>
          </a:p>
          <a:p>
            <a:r>
              <a:rPr lang="en-US" dirty="0"/>
              <a:t>        else:</a:t>
            </a:r>
          </a:p>
          <a:p>
            <a:r>
              <a:rPr lang="en-US" dirty="0"/>
              <a:t>            nucleotide[</a:t>
            </a:r>
            <a:r>
              <a:rPr lang="en-US" dirty="0" err="1"/>
              <a:t>nuc</a:t>
            </a:r>
            <a:r>
              <a:rPr lang="en-US" dirty="0"/>
              <a:t>] += 1</a:t>
            </a:r>
          </a:p>
          <a:p>
            <a:r>
              <a:rPr lang="en-US" dirty="0"/>
              <a:t>    </a:t>
            </a:r>
            <a:r>
              <a:rPr lang="en-US" dirty="0" err="1"/>
              <a:t>total_length</a:t>
            </a:r>
            <a:r>
              <a:rPr lang="en-US" dirty="0"/>
              <a:t> += length</a:t>
            </a:r>
          </a:p>
          <a:p>
            <a:endParaRPr lang="en-US" dirty="0"/>
          </a:p>
          <a:p>
            <a:r>
              <a:rPr lang="en-US" dirty="0" err="1"/>
              <a:t>seq_file.close</a:t>
            </a:r>
            <a:r>
              <a:rPr lang="en-US" dirty="0"/>
              <a:t>()</a:t>
            </a:r>
          </a:p>
          <a:p>
            <a:endParaRPr lang="en-US" dirty="0"/>
          </a:p>
          <a:p>
            <a:r>
              <a:rPr lang="en-US" dirty="0"/>
              <a:t>for n in </a:t>
            </a:r>
            <a:r>
              <a:rPr lang="en-US" dirty="0" err="1"/>
              <a:t>nucleotide.keys</a:t>
            </a:r>
            <a:r>
              <a:rPr lang="en-US" dirty="0"/>
              <a:t>():</a:t>
            </a:r>
          </a:p>
          <a:p>
            <a:r>
              <a:rPr lang="en-US" dirty="0"/>
              <a:t>    fraction = 100.0 * nucleotide[n] / </a:t>
            </a:r>
            <a:r>
              <a:rPr lang="en-US" dirty="0" err="1"/>
              <a:t>total_length</a:t>
            </a:r>
            <a:endParaRPr lang="en-US" dirty="0"/>
          </a:p>
          <a:p>
            <a:r>
              <a:rPr lang="en-US" dirty="0"/>
              <a:t>    print ("The nucleotide {0} occurs {1} times, or {2} %".format(n, nucleotide[n], fraction))</a:t>
            </a:r>
          </a:p>
        </p:txBody>
      </p:sp>
    </p:spTree>
    <p:extLst>
      <p:ext uri="{BB962C8B-B14F-4D97-AF65-F5344CB8AC3E}">
        <p14:creationId xmlns:p14="http://schemas.microsoft.com/office/powerpoint/2010/main" val="2471456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686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Let’s choose the input DNA sequence in the file to be the genome of </a:t>
            </a:r>
            <a:r>
              <a:rPr lang="en-US" sz="2400" i="1" dirty="0"/>
              <a:t>E. coli</a:t>
            </a:r>
            <a:r>
              <a:rPr lang="en-US" sz="2400" dirty="0"/>
              <a:t>, available the class web site (&amp; originally from the </a:t>
            </a:r>
            <a:r>
              <a:rPr lang="en-US" sz="2400" b="1" dirty="0"/>
              <a:t>Entrez genomes</a:t>
            </a:r>
            <a:r>
              <a:rPr lang="en-US" sz="2400" dirty="0"/>
              <a:t> web site)</a:t>
            </a:r>
          </a:p>
          <a:p>
            <a:r>
              <a:rPr lang="en-US" sz="2400" dirty="0"/>
              <a:t>  </a:t>
            </a:r>
          </a:p>
          <a:p>
            <a:r>
              <a:rPr lang="en-US" sz="2400" dirty="0"/>
              <a:t>The format of the file is ~77,000 lines of A’s, C’s, G’s and T’s:</a:t>
            </a:r>
          </a:p>
          <a:p>
            <a:r>
              <a:rPr lang="en-US" dirty="0"/>
              <a:t>AGCTTTTCATTCTGACTGCAACGGGCAATATGTCTCTGTGTGGATTAAAAAAAGAGTGTC</a:t>
            </a:r>
          </a:p>
          <a:p>
            <a:r>
              <a:rPr lang="en-US" dirty="0"/>
              <a:t>TGATAGCAGCTTCTGAACTGGTTACCTGCCGTGAGTAAATTAAAATTTTATTGACTTAGG</a:t>
            </a:r>
          </a:p>
          <a:p>
            <a:r>
              <a:rPr lang="en-US" dirty="0"/>
              <a:t>TCACTAAATACTTTAACCAATATAGGCATAGCGCACAGACAGATAAAAATTACAGAGTAC</a:t>
            </a:r>
          </a:p>
          <a:p>
            <a:r>
              <a:rPr lang="en-US" dirty="0"/>
              <a:t>ACAACATCCATGAAACGCATTAGCACCACCATTACCACCACCATCACCATTACCACAGGT</a:t>
            </a:r>
          </a:p>
          <a:p>
            <a:r>
              <a:rPr lang="en-US" sz="2400" dirty="0"/>
              <a:t>etc…</a:t>
            </a:r>
          </a:p>
          <a:p>
            <a:r>
              <a:rPr lang="en-US" sz="2400" dirty="0"/>
              <a:t> </a:t>
            </a:r>
          </a:p>
          <a:p>
            <a:r>
              <a:rPr lang="en-US" sz="2400" b="1" dirty="0"/>
              <a:t>Running the program produces the output:</a:t>
            </a:r>
          </a:p>
          <a:p>
            <a:r>
              <a:rPr lang="en-US" sz="2400" dirty="0"/>
              <a:t>The nucleotide A occurs 1142136 times, or 24.619133255346103 %</a:t>
            </a:r>
          </a:p>
          <a:p>
            <a:r>
              <a:rPr lang="en-US" sz="2400" dirty="0"/>
              <a:t>The nucleotide G occurs 1176775 times, or 25.365788782211496 %</a:t>
            </a:r>
          </a:p>
          <a:p>
            <a:r>
              <a:rPr lang="en-US" sz="2400" dirty="0"/>
              <a:t>The nucleotide C occurs 1179433 times, or 25.42308288395832 %</a:t>
            </a:r>
          </a:p>
          <a:p>
            <a:r>
              <a:rPr lang="en-US" sz="2400" dirty="0"/>
              <a:t>The nucleotide T occurs 1140877 times, or 24.591995078484082 %</a:t>
            </a:r>
          </a:p>
          <a:p>
            <a:endParaRPr lang="en-US" sz="2400" dirty="0"/>
          </a:p>
          <a:p>
            <a:r>
              <a:rPr lang="en-US" sz="2400" dirty="0"/>
              <a:t>So, now we know that the four nucleotides are present in roughly equal numbers in the </a:t>
            </a:r>
            <a:r>
              <a:rPr lang="en-US" sz="2400" i="1" dirty="0"/>
              <a:t>E. coli </a:t>
            </a:r>
            <a:r>
              <a:rPr lang="en-US" sz="2400" dirty="0"/>
              <a:t>genome.</a:t>
            </a:r>
          </a:p>
        </p:txBody>
      </p:sp>
    </p:spTree>
    <p:extLst>
      <p:ext uri="{BB962C8B-B14F-4D97-AF65-F5344CB8AC3E}">
        <p14:creationId xmlns:p14="http://schemas.microsoft.com/office/powerpoint/2010/main" val="210606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1186" y="1447800"/>
            <a:ext cx="68277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 Python programming primer for biologists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213288" y="5410200"/>
            <a:ext cx="48934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/>
              <a:t>Systems Biology/Bioinformatics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02743" y="5867400"/>
            <a:ext cx="6314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Edward </a:t>
            </a:r>
            <a:r>
              <a:rPr lang="en-US" sz="2800" b="1" dirty="0" err="1"/>
              <a:t>Marcotte</a:t>
            </a:r>
            <a:r>
              <a:rPr lang="en-US" sz="2800" b="1" dirty="0"/>
              <a:t>, </a:t>
            </a:r>
            <a:r>
              <a:rPr lang="en-US" sz="2800" b="1" dirty="0" err="1"/>
              <a:t>Univ</a:t>
            </a:r>
            <a:r>
              <a:rPr lang="en-US" sz="2800" b="1" dirty="0"/>
              <a:t> of Texas at Austin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355333" y="2362200"/>
            <a:ext cx="6609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(Named after </a:t>
            </a:r>
            <a:r>
              <a:rPr lang="en-US" sz="2400" b="1" i="1" dirty="0"/>
              <a:t>Monty Python’s Flying Circus</a:t>
            </a:r>
            <a:r>
              <a:rPr lang="en-US" sz="2400" b="1" dirty="0"/>
              <a:t> &amp; designed to be fun to use)</a:t>
            </a:r>
          </a:p>
        </p:txBody>
      </p:sp>
    </p:spTree>
    <p:extLst>
      <p:ext uri="{BB962C8B-B14F-4D97-AF65-F5344CB8AC3E}">
        <p14:creationId xmlns:p14="http://schemas.microsoft.com/office/powerpoint/2010/main" val="2376652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16089"/>
            <a:ext cx="8534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In bioinformatics, you often want to do completely new analyses.  Having the ability to program a computer opens all sorts of research opportunities.    Plus, it’s fun!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Most bioinformatics researchers use a scripting language, such as Python, Perl, or R, rather than a compiled language like C++  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These languages are not the fastest, not the slowest, nor best, nor worst languages, but they’re easy to learn and write, and for many reasons, are well-suited to bioinformatics.  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We’ll spend the next 2 lectures introducing </a:t>
            </a:r>
            <a:r>
              <a:rPr lang="en-US" sz="2400" b="1" u="sng" dirty="0"/>
              <a:t>Python</a:t>
            </a:r>
            <a:r>
              <a:rPr lang="en-US" sz="2400" b="1" dirty="0"/>
              <a:t> to give you a sense for the language and help introduce the basics of algorithms.</a:t>
            </a:r>
          </a:p>
          <a:p>
            <a:pPr algn="ctr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38379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81000"/>
            <a:ext cx="8763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Python documentation:</a:t>
            </a:r>
            <a:r>
              <a:rPr lang="en-US" sz="2400" b="1" dirty="0"/>
              <a:t> http://www.python.org/doc/    </a:t>
            </a:r>
          </a:p>
          <a:p>
            <a:r>
              <a:rPr lang="en-US" sz="2400" b="1" dirty="0"/>
              <a:t>	</a:t>
            </a:r>
            <a:r>
              <a:rPr lang="en-US" sz="2400" b="1" dirty="0">
                <a:solidFill>
                  <a:srgbClr val="FF0000"/>
                </a:solidFill>
              </a:rPr>
              <a:t>&amp; tips:   </a:t>
            </a:r>
            <a:r>
              <a:rPr lang="en-US" sz="2400" b="1" dirty="0"/>
              <a:t>http://www.tutorialspoint.com/python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FF0000"/>
                </a:solidFill>
              </a:rPr>
              <a:t>Good introductory Python books: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Learning Python</a:t>
            </a:r>
            <a:r>
              <a:rPr lang="en-US" sz="2400" b="1" dirty="0"/>
              <a:t>, Mark Lutz &amp; David Ascher, O’Reilly Media</a:t>
            </a:r>
            <a:endParaRPr lang="en-US" sz="2400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Bioinformatics Programming Using Python: Practical Programming for Biological Data</a:t>
            </a:r>
            <a:r>
              <a:rPr lang="en-US" sz="2400" b="1" dirty="0"/>
              <a:t>,  Mitchell Model, O'Reilly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FF0000"/>
                </a:solidFill>
              </a:rPr>
              <a:t>Good intro video (from a 2 day intro class at Google):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https://www.youtube.com/playlist?list=PLC8825D0450647509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FF0000"/>
                </a:solidFill>
              </a:rPr>
              <a:t>Practical Python, a self-paced online intro course: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https://dabeaz-course.github.io/practical-python/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FF0000"/>
                </a:solidFill>
              </a:rPr>
              <a:t>An online Python tutor with a nice interactive code viewer: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http://www.pythontutor.com/</a:t>
            </a:r>
          </a:p>
        </p:txBody>
      </p:sp>
    </p:spTree>
    <p:extLst>
      <p:ext uri="{BB962C8B-B14F-4D97-AF65-F5344CB8AC3E}">
        <p14:creationId xmlns:p14="http://schemas.microsoft.com/office/powerpoint/2010/main" val="847634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DD91790C-C1F4-4253-AA6C-7B87A22C33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000" t="13077" r="24166" b="70050"/>
          <a:stretch/>
        </p:blipFill>
        <p:spPr>
          <a:xfrm>
            <a:off x="333935" y="1219200"/>
            <a:ext cx="8476129" cy="1524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957C02F-B2EC-4EB0-821B-336E8F35DE2D}"/>
              </a:ext>
            </a:extLst>
          </p:cNvPr>
          <p:cNvSpPr/>
          <p:nvPr/>
        </p:nvSpPr>
        <p:spPr>
          <a:xfrm>
            <a:off x="228600" y="304800"/>
            <a:ext cx="876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By now, you should have installed Python on your computer.</a:t>
            </a:r>
          </a:p>
          <a:p>
            <a:pPr algn="ctr"/>
            <a:r>
              <a:rPr lang="en-US" sz="2400" b="1" dirty="0"/>
              <a:t>If you’re using Anaconda/</a:t>
            </a:r>
            <a:r>
              <a:rPr lang="en-US" sz="2400" b="1" dirty="0" err="1"/>
              <a:t>Jupyter</a:t>
            </a:r>
            <a:r>
              <a:rPr lang="en-US" sz="2400" b="1" dirty="0"/>
              <a:t>, it runs in a web browser:</a:t>
            </a:r>
            <a:endParaRPr lang="en-US" sz="24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76A13EE-3289-4147-8127-B17757B6B347}"/>
              </a:ext>
            </a:extLst>
          </p:cNvPr>
          <p:cNvSpPr/>
          <p:nvPr/>
        </p:nvSpPr>
        <p:spPr>
          <a:xfrm>
            <a:off x="7086600" y="2286000"/>
            <a:ext cx="838200" cy="228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CE57E89-B056-44B2-AE0E-81087A63BA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000" t="13077" r="24999" b="68462"/>
          <a:stretch/>
        </p:blipFill>
        <p:spPr>
          <a:xfrm>
            <a:off x="399007" y="3417606"/>
            <a:ext cx="8345985" cy="1669197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36E28FC-D93E-4842-B6B7-9435387D3A98}"/>
              </a:ext>
            </a:extLst>
          </p:cNvPr>
          <p:cNvCxnSpPr>
            <a:stCxn id="14" idx="3"/>
          </p:cNvCxnSpPr>
          <p:nvPr/>
        </p:nvCxnSpPr>
        <p:spPr>
          <a:xfrm flipH="1">
            <a:off x="6096000" y="2481122"/>
            <a:ext cx="1113352" cy="117647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C4C3B8C-5B6D-4CE8-B30B-A4E663D5E55E}"/>
              </a:ext>
            </a:extLst>
          </p:cNvPr>
          <p:cNvGrpSpPr/>
          <p:nvPr/>
        </p:nvGrpSpPr>
        <p:grpSpPr>
          <a:xfrm>
            <a:off x="1600200" y="4620508"/>
            <a:ext cx="5334000" cy="1417700"/>
            <a:chOff x="533400" y="2667000"/>
            <a:chExt cx="5334000" cy="141770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B3F3481-84DC-4AC6-9203-DF85AAE83F44}"/>
                </a:ext>
              </a:extLst>
            </p:cNvPr>
            <p:cNvSpPr txBox="1"/>
            <p:nvPr/>
          </p:nvSpPr>
          <p:spPr>
            <a:xfrm>
              <a:off x="691511" y="3161370"/>
              <a:ext cx="5175889" cy="92333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You can write your commands and programs here and they will be evaluated when you press Shift-Enter (or other options from the Cell pulldown menu)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7B3F420-D7E1-4D04-A161-CB2727CBFE64}"/>
                </a:ext>
              </a:extLst>
            </p:cNvPr>
            <p:cNvCxnSpPr/>
            <p:nvPr/>
          </p:nvCxnSpPr>
          <p:spPr>
            <a:xfrm flipH="1" flipV="1">
              <a:off x="533400" y="2667000"/>
              <a:ext cx="304800" cy="49437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09D5A589-D595-4125-A224-84FA1D95C1F6}"/>
              </a:ext>
            </a:extLst>
          </p:cNvPr>
          <p:cNvSpPr txBox="1"/>
          <p:nvPr/>
        </p:nvSpPr>
        <p:spPr>
          <a:xfrm>
            <a:off x="5410200" y="2615156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Launch a new notebook</a:t>
            </a:r>
          </a:p>
        </p:txBody>
      </p:sp>
    </p:spTree>
    <p:extLst>
      <p:ext uri="{BB962C8B-B14F-4D97-AF65-F5344CB8AC3E}">
        <p14:creationId xmlns:p14="http://schemas.microsoft.com/office/powerpoint/2010/main" val="397268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448E6E-6855-49B7-84D8-9FFE06382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298" y="1991015"/>
            <a:ext cx="4172158" cy="40287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0790FDA-BEB2-46EE-A707-265983E9F4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1898" y="1991015"/>
            <a:ext cx="4172158" cy="402878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304800"/>
            <a:ext cx="876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Or if you installed IDLE by following the instructions in Rosalind Homework problem #1: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600200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Launch IDLE: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33400" y="2667000"/>
            <a:ext cx="3409001" cy="1140701"/>
            <a:chOff x="533400" y="2667000"/>
            <a:chExt cx="3409001" cy="1140701"/>
          </a:xfrm>
        </p:grpSpPr>
        <p:sp>
          <p:nvSpPr>
            <p:cNvPr id="7" name="TextBox 6"/>
            <p:cNvSpPr txBox="1"/>
            <p:nvPr/>
          </p:nvSpPr>
          <p:spPr>
            <a:xfrm>
              <a:off x="691511" y="3161370"/>
              <a:ext cx="3250890" cy="64633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You can test out commands here</a:t>
              </a:r>
            </a:p>
            <a:p>
              <a:r>
                <a:rPr lang="en-US" dirty="0"/>
                <a:t>to make sure they work…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 flipV="1">
              <a:off x="533400" y="2667000"/>
              <a:ext cx="304800" cy="49437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381000" y="2286002"/>
            <a:ext cx="3792458" cy="2627529"/>
            <a:chOff x="381000" y="2286002"/>
            <a:chExt cx="3792458" cy="2627529"/>
          </a:xfrm>
        </p:grpSpPr>
        <p:sp>
          <p:nvSpPr>
            <p:cNvPr id="10" name="TextBox 9"/>
            <p:cNvSpPr txBox="1"/>
            <p:nvPr/>
          </p:nvSpPr>
          <p:spPr>
            <a:xfrm>
              <a:off x="460454" y="4267200"/>
              <a:ext cx="3713004" cy="64633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…but to actually write your programs,</a:t>
              </a:r>
            </a:p>
            <a:p>
              <a:r>
                <a:rPr lang="en-US" dirty="0"/>
                <a:t>open a new window.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H="1" flipV="1">
              <a:off x="381000" y="2286002"/>
              <a:ext cx="228600" cy="198119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265625" y="5983069"/>
            <a:ext cx="8480083" cy="646331"/>
            <a:chOff x="265625" y="5983069"/>
            <a:chExt cx="8480083" cy="646331"/>
          </a:xfrm>
        </p:grpSpPr>
        <p:sp>
          <p:nvSpPr>
            <p:cNvPr id="26" name="TextBox 25"/>
            <p:cNvSpPr txBox="1"/>
            <p:nvPr/>
          </p:nvSpPr>
          <p:spPr>
            <a:xfrm>
              <a:off x="265625" y="5983069"/>
              <a:ext cx="4102662" cy="64633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This window will serve as a command line</a:t>
              </a:r>
            </a:p>
            <a:p>
              <a:pPr algn="ctr"/>
              <a:r>
                <a:rPr lang="en-US" dirty="0"/>
                <a:t>interface &amp; display your program output.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572000" y="5983069"/>
              <a:ext cx="4173708" cy="64633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This window will serve as a text editor for programming.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434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8763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Let’s start with some simple programs in Python:</a:t>
            </a:r>
          </a:p>
          <a:p>
            <a:endParaRPr lang="en-US" sz="2400" b="1" dirty="0"/>
          </a:p>
          <a:p>
            <a:endParaRPr lang="en-US" sz="2400" dirty="0"/>
          </a:p>
          <a:p>
            <a:r>
              <a:rPr lang="en-US" sz="2400" b="1" dirty="0"/>
              <a:t>A very simple example is: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print("Hello, future </a:t>
            </a:r>
            <a:r>
              <a:rPr lang="en-US" sz="2400" dirty="0" err="1"/>
              <a:t>bioinformatician</a:t>
            </a:r>
            <a:r>
              <a:rPr lang="en-US" sz="2400" dirty="0"/>
              <a:t>!")      # print out the greeting</a:t>
            </a:r>
          </a:p>
          <a:p>
            <a:r>
              <a:rPr lang="en-US" sz="2400" dirty="0"/>
              <a:t> </a:t>
            </a:r>
          </a:p>
          <a:p>
            <a:r>
              <a:rPr lang="en-US" sz="2400" b="1" dirty="0"/>
              <a:t>Run the program. In </a:t>
            </a:r>
            <a:r>
              <a:rPr lang="en-US" sz="2400" b="1" dirty="0" err="1"/>
              <a:t>Jupyter</a:t>
            </a:r>
            <a:r>
              <a:rPr lang="en-US" sz="2400" b="1" dirty="0"/>
              <a:t>, you can just type Shift-Enter &amp; the output will appear below this cell of the notebook.</a:t>
            </a:r>
          </a:p>
          <a:p>
            <a:endParaRPr lang="en-US" sz="2400" b="1" dirty="0"/>
          </a:p>
          <a:p>
            <a:r>
              <a:rPr lang="en-US" sz="2400" b="1" dirty="0"/>
              <a:t>The output looks like this: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Hello, future </a:t>
            </a:r>
            <a:r>
              <a:rPr lang="en-US" sz="2400" dirty="0" err="1"/>
              <a:t>bioinformatician</a:t>
            </a:r>
            <a:r>
              <a:rPr lang="en-US" sz="2400" dirty="0"/>
              <a:t>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15A895-5B5E-48F9-9DF3-25984D5166FF}"/>
              </a:ext>
            </a:extLst>
          </p:cNvPr>
          <p:cNvSpPr txBox="1"/>
          <p:nvPr/>
        </p:nvSpPr>
        <p:spPr>
          <a:xfrm flipH="1">
            <a:off x="-1137" y="6488668"/>
            <a:ext cx="1150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FYI: This is version agnostic. Python 3 takes print(“X”). Python 2 also takes print “X” as in Rosalind</a:t>
            </a:r>
          </a:p>
        </p:txBody>
      </p:sp>
    </p:spTree>
    <p:extLst>
      <p:ext uri="{BB962C8B-B14F-4D97-AF65-F5344CB8AC3E}">
        <p14:creationId xmlns:p14="http://schemas.microsoft.com/office/powerpoint/2010/main" val="2302548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09600"/>
            <a:ext cx="8915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A slightly more sophisticated version:</a:t>
            </a:r>
          </a:p>
          <a:p>
            <a:r>
              <a:rPr lang="en-US" sz="2400" dirty="0"/>
              <a:t> </a:t>
            </a:r>
          </a:p>
          <a:p>
            <a:r>
              <a:rPr lang="en-US" sz="2000" dirty="0"/>
              <a:t>name = input("What is your name? ")  	# asks a question and saves the answer</a:t>
            </a:r>
          </a:p>
          <a:p>
            <a:r>
              <a:rPr lang="en-US" sz="2000" dirty="0"/>
              <a:t>					# in the variable "name"</a:t>
            </a:r>
          </a:p>
          <a:p>
            <a:r>
              <a:rPr lang="en-US" sz="2000" dirty="0"/>
              <a:t>print("Hello, future bioinformatician " + name + "!")	# print out the greeting</a:t>
            </a:r>
          </a:p>
          <a:p>
            <a:r>
              <a:rPr lang="en-US" sz="2400" dirty="0"/>
              <a:t> </a:t>
            </a:r>
          </a:p>
          <a:p>
            <a:endParaRPr lang="en-US" sz="2400" b="1" dirty="0"/>
          </a:p>
          <a:p>
            <a:r>
              <a:rPr lang="en-US" sz="2400" b="1" dirty="0"/>
              <a:t>When you run it this time, the output looks like:</a:t>
            </a:r>
          </a:p>
          <a:p>
            <a:r>
              <a:rPr lang="en-US" sz="2400" dirty="0"/>
              <a:t> </a:t>
            </a:r>
          </a:p>
          <a:p>
            <a:r>
              <a:rPr lang="en-US" dirty="0"/>
              <a:t>What is your name?  </a:t>
            </a:r>
          </a:p>
          <a:p>
            <a:r>
              <a:rPr lang="en-US" sz="2400" dirty="0"/>
              <a:t> </a:t>
            </a:r>
          </a:p>
          <a:p>
            <a:endParaRPr lang="en-US" sz="2400" b="1" dirty="0"/>
          </a:p>
          <a:p>
            <a:r>
              <a:rPr lang="en-US" sz="2400" b="1" dirty="0"/>
              <a:t>If you type in your name, followed by the enter key, the program will print:</a:t>
            </a:r>
          </a:p>
          <a:p>
            <a:r>
              <a:rPr lang="en-US" sz="2400" dirty="0"/>
              <a:t> </a:t>
            </a:r>
          </a:p>
          <a:p>
            <a:r>
              <a:rPr lang="en-US" dirty="0"/>
              <a:t>Hello, future </a:t>
            </a:r>
            <a:r>
              <a:rPr lang="en-US" dirty="0" err="1"/>
              <a:t>bioinformatician</a:t>
            </a:r>
            <a:r>
              <a:rPr lang="en-US" dirty="0"/>
              <a:t> Alice!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56655F-E900-4A79-BC9C-27E55B55E7FC}"/>
              </a:ext>
            </a:extLst>
          </p:cNvPr>
          <p:cNvSpPr txBox="1"/>
          <p:nvPr/>
        </p:nvSpPr>
        <p:spPr>
          <a:xfrm flipH="1">
            <a:off x="-1137" y="6488668"/>
            <a:ext cx="9145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FYI: Python 2.x uses </a:t>
            </a:r>
            <a:r>
              <a:rPr lang="en-US" dirty="0" err="1"/>
              <a:t>raw_input</a:t>
            </a:r>
            <a:r>
              <a:rPr lang="en-US" dirty="0"/>
              <a:t>() instead of input()</a:t>
            </a:r>
          </a:p>
        </p:txBody>
      </p:sp>
    </p:spTree>
    <p:extLst>
      <p:ext uri="{BB962C8B-B14F-4D97-AF65-F5344CB8AC3E}">
        <p14:creationId xmlns:p14="http://schemas.microsoft.com/office/powerpoint/2010/main" val="2027948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2245</Words>
  <Application>Microsoft Office PowerPoint</Application>
  <PresentationFormat>On-screen Show (4:3)</PresentationFormat>
  <Paragraphs>260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Marcotte</cp:lastModifiedBy>
  <cp:revision>49</cp:revision>
  <cp:lastPrinted>2022-01-12T20:20:22Z</cp:lastPrinted>
  <dcterms:created xsi:type="dcterms:W3CDTF">2014-01-13T03:49:12Z</dcterms:created>
  <dcterms:modified xsi:type="dcterms:W3CDTF">2022-01-12T22:32:36Z</dcterms:modified>
</cp:coreProperties>
</file>