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256" r:id="rId3"/>
    <p:sldId id="259" r:id="rId4"/>
    <p:sldId id="258" r:id="rId5"/>
    <p:sldId id="268" r:id="rId6"/>
    <p:sldId id="284" r:id="rId7"/>
    <p:sldId id="257" r:id="rId8"/>
    <p:sldId id="260" r:id="rId9"/>
    <p:sldId id="263" r:id="rId10"/>
    <p:sldId id="264" r:id="rId11"/>
    <p:sldId id="265" r:id="rId12"/>
    <p:sldId id="266" r:id="rId13"/>
    <p:sldId id="267" r:id="rId14"/>
    <p:sldId id="270" r:id="rId15"/>
    <p:sldId id="262" r:id="rId16"/>
    <p:sldId id="271" r:id="rId17"/>
    <p:sldId id="272" r:id="rId18"/>
    <p:sldId id="273" r:id="rId19"/>
    <p:sldId id="269" r:id="rId20"/>
    <p:sldId id="274" r:id="rId21"/>
    <p:sldId id="275" r:id="rId22"/>
    <p:sldId id="286" r:id="rId23"/>
    <p:sldId id="287" r:id="rId24"/>
    <p:sldId id="288" r:id="rId25"/>
    <p:sldId id="28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23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D5ACF78-CDB1-450A-AAF8-A0C9187F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7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D7C1765D-92D4-4C9D-8AE2-995BC00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65D-92D4-4C9D-8AE2-995BC00BCEC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2379F0-5FD4-4233-8F76-009E1AF0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				LISTS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Groups of variables can be stored as lists.</a:t>
            </a:r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values,</a:t>
            </a:r>
          </a:p>
          <a:p>
            <a:r>
              <a:rPr lang="en-US" sz="2400" dirty="0"/>
              <a:t>		like 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Lists are variables, so you can name them just as you would name any other variable. </a:t>
            </a:r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/>
          </a:p>
          <a:p>
            <a:r>
              <a:rPr lang="en-US" sz="2400" dirty="0"/>
              <a:t>	The list nucleotides might contain the elements 	</a:t>
            </a:r>
            <a:r>
              <a:rPr lang="en-US" sz="2400" dirty="0">
                <a:latin typeface="+mj-lt"/>
                <a:cs typeface="Courier New" pitchFamily="49" charset="0"/>
              </a:rPr>
              <a:t>nucleotides[0] = "A"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nucleotides[1] = "C"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nucleotides[2] = "G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nucleotides[3] = "T"</a:t>
            </a:r>
          </a:p>
          <a:p>
            <a:endParaRPr lang="en-US" sz="2400" dirty="0"/>
          </a:p>
          <a:p>
            <a:r>
              <a:rPr lang="en-US" sz="2400" dirty="0"/>
              <a:t>(Notice the numbering starts from zero. This is standard in Python.)</a:t>
            </a:r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DICTIONARIES</a:t>
            </a:r>
          </a:p>
          <a:p>
            <a:endParaRPr lang="en-US" sz="2400" dirty="0"/>
          </a:p>
          <a:p>
            <a:r>
              <a:rPr lang="en-US" sz="2400" dirty="0"/>
              <a:t>A 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	</a:t>
            </a:r>
            <a:r>
              <a:rPr lang="en-US" sz="2400" dirty="0"/>
              <a:t>(sometimes also called a </a:t>
            </a:r>
            <a:r>
              <a:rPr lang="en-US" sz="2400" i="1" dirty="0"/>
              <a:t>hash</a:t>
            </a:r>
            <a:r>
              <a:rPr lang="en-US" sz="2400" dirty="0"/>
              <a:t>).</a:t>
            </a:r>
          </a:p>
          <a:p>
            <a:r>
              <a:rPr lang="en-US" sz="2400" dirty="0"/>
              <a:t>  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/>
              <a:t>Groups of values indexed not with numbers (although they could be) but with other values.  </a:t>
            </a:r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elements:</a:t>
            </a:r>
          </a:p>
          <a:p>
            <a:endParaRPr lang="en-US" sz="2400" dirty="0"/>
          </a:p>
          <a:p>
            <a:r>
              <a:rPr lang="en-US" sz="2400" dirty="0"/>
              <a:t>For example, we 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contain 64 entries, one for each codon, e.g.</a:t>
            </a:r>
          </a:p>
          <a:p>
            <a:endParaRPr lang="en-US" sz="2400" dirty="0"/>
          </a:p>
          <a:p>
            <a:r>
              <a:rPr lang="en-US" sz="2400" dirty="0"/>
              <a:t>	codons["ATG"] = "Methionine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/>
          </a:p>
          <a:p>
            <a:r>
              <a:rPr lang="en-US" sz="2400" dirty="0"/>
              <a:t>	codons["TAG"] = "Stop codon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/>
          </a:p>
          <a:p>
            <a:r>
              <a:rPr lang="en-US" sz="2400" dirty="0"/>
              <a:t>	etc…</a:t>
            </a:r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are two very important ways to control the logical flow of your programs: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if statements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are some other ways too, but this will get you going for now.</a:t>
            </a:r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# Start translating here.  We’re not going to write this part</a:t>
            </a:r>
          </a:p>
          <a:p>
            <a:r>
              <a:rPr lang="en-US" sz="2400" dirty="0"/>
              <a:t>    	# since we’re really 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	# 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Python cares about the white space (tabs &amp; spaces) you use</a:t>
              </a:r>
              <a:r>
                <a:rPr lang="en-US" dirty="0"/>
                <a:t>!</a:t>
              </a:r>
            </a:p>
            <a:p>
              <a:pPr algn="ctr"/>
              <a:r>
                <a:rPr lang="en-US" dirty="0"/>
                <a:t>This 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 recommend using a tab (rather than spaces) so you’re 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	==	equals 		</a:t>
            </a:r>
          </a:p>
          <a:p>
            <a:r>
              <a:rPr lang="en-US" sz="2400" dirty="0"/>
              <a:t>	!=	is not equal to 	</a:t>
            </a:r>
          </a:p>
          <a:p>
            <a:r>
              <a:rPr lang="en-US" sz="2400" dirty="0"/>
              <a:t>	&lt;	is less than</a:t>
            </a:r>
          </a:p>
          <a:p>
            <a:r>
              <a:rPr lang="en-US" sz="2400" dirty="0"/>
              <a:t>	&gt;	is greater than	</a:t>
            </a:r>
          </a:p>
          <a:p>
            <a:r>
              <a:rPr lang="en-US" sz="2400" dirty="0"/>
              <a:t>	&lt;=	is less than or equal to</a:t>
            </a:r>
          </a:p>
          <a:p>
            <a:r>
              <a:rPr lang="en-US" sz="2400" dirty="0"/>
              <a:t>	&gt;=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parentheses and Boolean operations, such as 	</a:t>
            </a:r>
            <a:r>
              <a:rPr lang="en-US" sz="2400" b="1" i="1" dirty="0"/>
              <a:t>and,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Note: in the sense of performing a comparison, not as in setting a value.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</a:p>
          <a:p>
            <a:endParaRPr lang="en-US" sz="2400" dirty="0"/>
          </a:p>
          <a:p>
            <a:r>
              <a:rPr lang="en-US" sz="2400" dirty="0"/>
              <a:t>For example, to calculate the mean value of the number in an array, we might try:</a:t>
            </a:r>
          </a:p>
          <a:p>
            <a:endParaRPr lang="en-US" sz="2400" dirty="0"/>
          </a:p>
          <a:p>
            <a:r>
              <a:rPr lang="en-US" sz="2400" dirty="0"/>
              <a:t>	Take each value in the array in turn.</a:t>
            </a:r>
          </a:p>
          <a:p>
            <a:r>
              <a:rPr lang="en-US" sz="2400" dirty="0"/>
              <a:t>	Add each value to a running sum.</a:t>
            </a:r>
          </a:p>
          <a:p>
            <a:r>
              <a:rPr lang="en-US" sz="2400" dirty="0"/>
              <a:t>	Divide the total by the number of values.</a:t>
            </a:r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Python, you could write this as:</a:t>
            </a:r>
          </a:p>
          <a:p>
            <a:endParaRPr lang="en-US" sz="2400" dirty="0"/>
          </a:p>
          <a:p>
            <a:r>
              <a:rPr lang="en-US" sz="2400" dirty="0"/>
              <a:t>grades = [93, 95, 87, 63, 75]   	# create a list of grades</a:t>
            </a:r>
          </a:p>
          <a:p>
            <a:r>
              <a:rPr lang="en-US" sz="2400" dirty="0"/>
              <a:t>sum = 0.0                       	# 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	# iterate over the list called grades</a:t>
            </a:r>
          </a:p>
          <a:p>
            <a:r>
              <a:rPr lang="en-US" sz="2400" dirty="0"/>
              <a:t>    	sum = sum + grade     # indented commands are executed on</a:t>
            </a:r>
          </a:p>
          <a:p>
            <a:r>
              <a:rPr lang="en-US" sz="2400" dirty="0"/>
              <a:t>                                		# 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",mean)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In general, Python cares whether numbers are </a:t>
              </a:r>
              <a:r>
                <a:rPr lang="en-US" b="1" dirty="0"/>
                <a:t>integers</a:t>
              </a:r>
              <a:r>
                <a:rPr lang="en-US" dirty="0"/>
                <a:t> or </a:t>
              </a:r>
              <a:r>
                <a:rPr lang="en-US" b="1" dirty="0"/>
                <a:t>floating point </a:t>
              </a:r>
              <a:r>
                <a:rPr lang="en-US" dirty="0"/>
                <a:t>(also </a:t>
              </a:r>
              <a:r>
                <a:rPr lang="en-US" b="1" dirty="0"/>
                <a:t>long integers </a:t>
              </a:r>
              <a:r>
                <a:rPr lang="en-US" dirty="0"/>
                <a:t>and </a:t>
              </a:r>
              <a:r>
                <a:rPr lang="en-US" b="1" dirty="0"/>
                <a:t>complex numbers</a:t>
              </a:r>
              <a:r>
                <a:rPr lang="en-US" dirty="0"/>
                <a:t>).</a:t>
              </a:r>
            </a:p>
            <a:p>
              <a:pPr algn="ctr"/>
              <a:r>
                <a:rPr lang="en-US" b="1" dirty="0"/>
                <a:t>You can tell Python you want floating point by defining your variables accordingly</a:t>
              </a:r>
            </a:p>
            <a:p>
              <a:pPr algn="ctr"/>
              <a:r>
                <a:rPr lang="en-US" b="1" dirty="0"/>
                <a:t>(e.g.,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25D24B-238A-4447-8B2F-C4561E89F376}"/>
              </a:ext>
            </a:extLst>
          </p:cNvPr>
          <p:cNvSpPr txBox="1"/>
          <p:nvPr/>
        </p:nvSpPr>
        <p:spPr>
          <a:xfrm>
            <a:off x="6778133" y="5715000"/>
            <a:ext cx="209063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Python 2	  Python 3</a:t>
            </a:r>
          </a:p>
          <a:p>
            <a:r>
              <a:rPr lang="en-US" dirty="0"/>
              <a:t>&gt;&gt;&gt; 2 / 3	  &gt;&gt;&gt; 2 / 3</a:t>
            </a:r>
          </a:p>
          <a:p>
            <a:r>
              <a:rPr lang="en-US" dirty="0"/>
              <a:t>0	  0.666666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26149-98C5-4DB5-86FE-077E3849E5CA}"/>
              </a:ext>
            </a:extLst>
          </p:cNvPr>
          <p:cNvCxnSpPr>
            <a:cxnSpLocks/>
          </p:cNvCxnSpPr>
          <p:nvPr/>
        </p:nvCxnSpPr>
        <p:spPr>
          <a:xfrm>
            <a:off x="7785352" y="57912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47BEDC-E530-4493-A190-62F11515859B}"/>
              </a:ext>
            </a:extLst>
          </p:cNvPr>
          <p:cNvCxnSpPr>
            <a:cxnSpLocks/>
          </p:cNvCxnSpPr>
          <p:nvPr/>
        </p:nvCxnSpPr>
        <p:spPr>
          <a:xfrm>
            <a:off x="6756652" y="602873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D7C83A-8523-4DB4-8340-AA97FC04FFB6}"/>
              </a:ext>
            </a:extLst>
          </p:cNvPr>
          <p:cNvSpPr txBox="1"/>
          <p:nvPr/>
        </p:nvSpPr>
        <p:spPr>
          <a:xfrm>
            <a:off x="76200" y="6477000"/>
            <a:ext cx="468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 2.x: print ("The average grade is "),mean</a:t>
            </a:r>
          </a:p>
        </p:txBody>
      </p: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general, Python will perform most mathematical operations, e.g.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multiplication 	(A * B)</a:t>
            </a:r>
          </a:p>
          <a:p>
            <a:r>
              <a:rPr lang="en-US" sz="2400" b="1" dirty="0"/>
              <a:t>	division 		(A / B)</a:t>
            </a:r>
          </a:p>
          <a:p>
            <a:r>
              <a:rPr lang="en-US" sz="2400" b="1" dirty="0"/>
              <a:t>	exponentiation 	(A ** B)</a:t>
            </a:r>
          </a:p>
          <a:p>
            <a:r>
              <a:rPr lang="en-US" sz="2400" dirty="0"/>
              <a:t>		etc.</a:t>
            </a:r>
          </a:p>
          <a:p>
            <a:endParaRPr lang="en-US" sz="2400" dirty="0"/>
          </a:p>
          <a:p>
            <a:r>
              <a:rPr lang="en-US" sz="2400" dirty="0"/>
              <a:t>There are lots of advanced mathematical capabilities you can explore later on.</a:t>
            </a:r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D5C2BD-1BCE-48CE-B91A-6FBF9CE5E3C9}"/>
              </a:ext>
            </a:extLst>
          </p:cNvPr>
          <p:cNvSpPr txBox="1"/>
          <p:nvPr/>
        </p:nvSpPr>
        <p:spPr>
          <a:xfrm>
            <a:off x="-38973" y="6502063"/>
            <a:ext cx="855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Python expects the file to be in your working directory or that you give it a full path.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197346"/>
            <a:ext cx="960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READING FILES</a:t>
            </a:r>
            <a:endParaRPr lang="en-US" sz="2400" dirty="0"/>
          </a:p>
          <a:p>
            <a:r>
              <a:rPr lang="en-US" sz="2400" b="1" dirty="0"/>
              <a:t>You can use a </a:t>
            </a:r>
            <a:r>
              <a:rPr lang="en-US" sz="2400" b="1" i="1" dirty="0"/>
              <a:t>for</a:t>
            </a:r>
            <a:r>
              <a:rPr lang="en-US" sz="2400" b="1" dirty="0"/>
              <a:t> loop to read 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		# 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		# 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	# 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	# split the line into a list of 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300" dirty="0"/>
              <a:t>    print ("The first word of line {0} of the file is {1}".format(count, words[0]))</a:t>
            </a:r>
          </a:p>
          <a:p>
            <a:r>
              <a:rPr lang="en-US" sz="2400" dirty="0"/>
              <a:t>    count += 1                          		# 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		# Last, close the file.</a:t>
            </a:r>
          </a:p>
          <a:p>
            <a:r>
              <a:rPr lang="en-US" sz="2400" dirty="0"/>
              <a:t>print ("Read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(count))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Stands for “read”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\r = carriage return</a:t>
              </a:r>
            </a:p>
            <a:p>
              <a:r>
                <a:rPr lang="en-US" b="1" dirty="0"/>
                <a:t>\n = newline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Placeholders (e.g., {0}) in the print statement indicate variables listed at 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Increment counter by 1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WRITING FILES</a:t>
            </a:r>
          </a:p>
          <a:p>
            <a:endParaRPr lang="en-US" sz="2400" b="1" dirty="0"/>
          </a:p>
          <a:p>
            <a:r>
              <a:rPr lang="en-US" sz="2400" b="1" dirty="0"/>
              <a:t>Same as reading files, but use "w" for  ‘write’: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		# 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directory on your computer.  In </a:t>
            </a:r>
            <a:r>
              <a:rPr lang="en-US" dirty="0" err="1"/>
              <a:t>Jupyter</a:t>
            </a:r>
            <a:r>
              <a:rPr lang="en-US" dirty="0"/>
              <a:t>, you should see now it appear in the </a:t>
            </a:r>
            <a:r>
              <a:rPr lang="en-US" dirty="0" err="1"/>
              <a:t>Jupyter</a:t>
            </a:r>
            <a:r>
              <a:rPr lang="en-US" dirty="0"/>
              <a:t> home page directory.</a:t>
            </a:r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186" y="1447800"/>
            <a:ext cx="682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primer for biologists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3288" y="5410200"/>
            <a:ext cx="489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Systems 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(Named after </a:t>
            </a:r>
            <a:r>
              <a:rPr lang="en-US" sz="2400" b="1" i="1" dirty="0"/>
              <a:t>Monty Python’s Flying Circus</a:t>
            </a:r>
            <a:r>
              <a:rPr lang="en-US" sz="2400" b="1" dirty="0"/>
              <a:t> &amp; designed 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PUTTING IT ALL TOGETHER</a:t>
            </a:r>
          </a:p>
          <a:p>
            <a:r>
              <a:rPr lang="en-US" dirty="0"/>
              <a:t>	</a:t>
            </a:r>
          </a:p>
          <a:p>
            <a:r>
              <a:rPr lang="en-US" dirty="0" err="1"/>
              <a:t>seq_filename</a:t>
            </a:r>
            <a:r>
              <a:rPr lang="en-US" dirty="0"/>
              <a:t> 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			# create an empty dictionary</a:t>
            </a:r>
          </a:p>
          <a:p>
            <a:endParaRPr lang="en-US" dirty="0"/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(line)			# Python function to calculate the length of a string</a:t>
            </a:r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</a:t>
            </a:r>
            <a:r>
              <a:rPr lang="en-US" dirty="0"/>
              <a:t> not in nucleotide: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endParaRPr lang="en-US" dirty="0"/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("The nucleotide {0} occurs {1} times, or {2} %".format(n, nucleotide[n], fraction))</a:t>
            </a:r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to be the genome of </a:t>
            </a:r>
            <a:r>
              <a:rPr lang="en-US" sz="2400" i="1" dirty="0"/>
              <a:t>E. coli</a:t>
            </a:r>
            <a:r>
              <a:rPr lang="en-US" sz="2400" dirty="0"/>
              <a:t>, available the class web site (&amp; originally from the </a:t>
            </a:r>
            <a:r>
              <a:rPr lang="en-US" sz="2400" b="1" dirty="0"/>
              <a:t>Entrez genomes</a:t>
            </a:r>
            <a:r>
              <a:rPr lang="en-US" sz="2400" dirty="0"/>
              <a:t> web site)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is ~77,000 lines of A’s, C’s, G’s and T’s:</a:t>
            </a:r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/>
              <a:t>etc…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24.619133255346103 %</a:t>
            </a:r>
          </a:p>
          <a:p>
            <a:r>
              <a:rPr lang="en-US" sz="2400" dirty="0"/>
              <a:t>The nucleotide G occurs 1176775 times, or 25.365788782211496 %</a:t>
            </a:r>
          </a:p>
          <a:p>
            <a:r>
              <a:rPr lang="en-US" sz="2400" dirty="0"/>
              <a:t>The nucleotide C occurs 1179433 times, or 25.42308288395832 %</a:t>
            </a:r>
          </a:p>
          <a:p>
            <a:r>
              <a:rPr lang="en-US" sz="2400" dirty="0"/>
              <a:t>The nucleotide T occurs 1140877 times, or 24.591995078484082 %</a:t>
            </a:r>
          </a:p>
          <a:p>
            <a:endParaRPr lang="en-US" sz="2400" dirty="0"/>
          </a:p>
          <a:p>
            <a:r>
              <a:rPr lang="en-US" sz="2400" dirty="0"/>
              <a:t>So, now we know 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C4A61B-AA77-3E04-06BD-982DC70350B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Finally, let’s give you a new programming super-power with </a:t>
            </a:r>
            <a:r>
              <a:rPr lang="en-US" sz="2400" b="1" dirty="0" err="1"/>
              <a:t>ChatGPT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69D00-C9B2-EAB8-7B85-F5D68054278B}"/>
              </a:ext>
            </a:extLst>
          </p:cNvPr>
          <p:cNvSpPr txBox="1"/>
          <p:nvPr/>
        </p:nvSpPr>
        <p:spPr>
          <a:xfrm>
            <a:off x="457200" y="609600"/>
            <a:ext cx="815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ChatGPT</a:t>
            </a:r>
            <a:r>
              <a:rPr lang="en-US" dirty="0"/>
              <a:t> is (1) truly amazing and powerful, and (2) a pathological liar.  Caveat emptor.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Try it out, but don’t trust it implicitly.  It will give you an astonishing leg up with your programming, with the caveat that </a:t>
            </a:r>
            <a:r>
              <a:rPr lang="en-US" b="1" i="1" dirty="0"/>
              <a:t>you have to check every single piece of code or fact supplied by it.  </a:t>
            </a:r>
            <a:r>
              <a:rPr lang="en-US" dirty="0"/>
              <a:t>It’s like getting programming help from a gifted psychopath.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C96B7-7B92-840D-DECA-A836E3D4F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" t="21111" r="3497" b="2222"/>
          <a:stretch/>
        </p:blipFill>
        <p:spPr>
          <a:xfrm>
            <a:off x="1676400" y="2433917"/>
            <a:ext cx="5638800" cy="381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C7E7CD-4CB3-6E6F-7E7F-730BD81372A4}"/>
              </a:ext>
            </a:extLst>
          </p:cNvPr>
          <p:cNvSpPr txBox="1"/>
          <p:nvPr/>
        </p:nvSpPr>
        <p:spPr>
          <a:xfrm>
            <a:off x="0" y="64947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https://openai.com/blog/chatgpt/</a:t>
            </a:r>
          </a:p>
        </p:txBody>
      </p:sp>
    </p:spTree>
    <p:extLst>
      <p:ext uri="{BB962C8B-B14F-4D97-AF65-F5344CB8AC3E}">
        <p14:creationId xmlns:p14="http://schemas.microsoft.com/office/powerpoint/2010/main" val="158242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157430-54AB-3D8B-198F-CBB1A9D333E7}"/>
              </a:ext>
            </a:extLst>
          </p:cNvPr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At this stage, I don’t want you to rely on it, especially if you’re just getting started and don’t know enough to recognize when it’s wrong. </a:t>
            </a:r>
          </a:p>
          <a:p>
            <a:pPr algn="ctr"/>
            <a:r>
              <a:rPr lang="en-US" sz="2400" b="1" i="1" dirty="0"/>
              <a:t>Please</a:t>
            </a:r>
            <a:r>
              <a:rPr lang="en-US" sz="2400" b="1" dirty="0"/>
              <a:t> don’t ask it write full programs for you or answer homework problems.</a:t>
            </a:r>
          </a:p>
          <a:p>
            <a:pPr algn="ctr"/>
            <a:endParaRPr lang="en-US" sz="2400" b="1" dirty="0"/>
          </a:p>
          <a:p>
            <a:r>
              <a:rPr lang="en-US" sz="2400" dirty="0"/>
              <a:t>However, a few things you might find helpful at this stage:</a:t>
            </a:r>
          </a:p>
          <a:p>
            <a:endParaRPr lang="en-US" sz="2400" dirty="0"/>
          </a:p>
          <a:p>
            <a:pPr marL="457200" indent="-457200">
              <a:buAutoNum type="arabicParenBoth"/>
            </a:pPr>
            <a:r>
              <a:rPr lang="en-US" sz="2400" dirty="0"/>
              <a:t>Ask it to explain a line of code to you</a:t>
            </a:r>
          </a:p>
          <a:p>
            <a:pPr marL="457200" indent="-457200">
              <a:buAutoNum type="arabicParenBoth"/>
            </a:pPr>
            <a:r>
              <a:rPr lang="en-US" sz="2400" dirty="0"/>
              <a:t>Ask it to explain programming syntax, suggest an alternative syntax, or a more compact way to perform the same task</a:t>
            </a:r>
          </a:p>
          <a:p>
            <a:pPr marL="457200" indent="-457200">
              <a:buAutoNum type="arabicParenBoth"/>
            </a:pPr>
            <a:r>
              <a:rPr lang="en-US" sz="2400" dirty="0"/>
              <a:t>Debugging, debugging, debugging.  Give it your code (if there’s not too much to it) and ask it to debug.</a:t>
            </a:r>
          </a:p>
          <a:p>
            <a:pPr marL="457200" indent="-457200">
              <a:buAutoNum type="arabicParenBoth"/>
            </a:pPr>
            <a:endParaRPr lang="en-US" sz="2400" dirty="0"/>
          </a:p>
          <a:p>
            <a:r>
              <a:rPr lang="en-US" sz="2400" dirty="0"/>
              <a:t>Just as an example, here’s what </a:t>
            </a:r>
            <a:r>
              <a:rPr lang="en-US" sz="2400" dirty="0" err="1"/>
              <a:t>chatGPT</a:t>
            </a:r>
            <a:r>
              <a:rPr lang="en-US" sz="2400" dirty="0"/>
              <a:t> offers if we give it the example code for reading a file from 5 slides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0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06C52-852F-5ACC-1E95-349ACA2D5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6" t="14616" r="21667"/>
          <a:stretch/>
        </p:blipFill>
        <p:spPr>
          <a:xfrm>
            <a:off x="1219200" y="2135"/>
            <a:ext cx="6477000" cy="6782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9F745-68B8-F4BA-4E48-61986427E0B7}"/>
              </a:ext>
            </a:extLst>
          </p:cNvPr>
          <p:cNvSpPr txBox="1"/>
          <p:nvPr/>
        </p:nvSpPr>
        <p:spPr>
          <a:xfrm>
            <a:off x="8077200" y="5584325"/>
            <a:ext cx="94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(for several pages)</a:t>
            </a:r>
          </a:p>
        </p:txBody>
      </p:sp>
    </p:spTree>
    <p:extLst>
      <p:ext uri="{BB962C8B-B14F-4D97-AF65-F5344CB8AC3E}">
        <p14:creationId xmlns:p14="http://schemas.microsoft.com/office/powerpoint/2010/main" val="277238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5AF4F-A0C6-1ADA-F399-DE8F811B0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13077" r="25000" b="16154"/>
          <a:stretch/>
        </p:blipFill>
        <p:spPr>
          <a:xfrm>
            <a:off x="1253383" y="180992"/>
            <a:ext cx="6637234" cy="64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16089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 bioinformatics, you often want to do completely new analyses.  Having the ability to program a computer opens all sorts of research opportunities.    Plus, it’s fun!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Most bioinformatics researchers use a scripting language, such as Python, Perl, or R, rather than a compiled language like C++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These languages are not the fastest, not the slowest, nor best, nor worst languages, but they’re easy to learn and write, and for many reasons, are well-suited to bioinformatics.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introducing </a:t>
            </a:r>
            <a:r>
              <a:rPr lang="en-US" sz="2400" b="1" u="sng" dirty="0"/>
              <a:t>Python</a:t>
            </a:r>
            <a:r>
              <a:rPr lang="en-US" sz="2400" b="1" dirty="0"/>
              <a:t> to give you a sense for the language and help introduce the basics of algorithms.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</a:p>
          <a:p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&amp; 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Good introductory Python books: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Learning Python</a:t>
            </a:r>
            <a:r>
              <a:rPr lang="en-US" sz="2400" b="1" dirty="0"/>
              <a:t>, Mark Lutz &amp; David Ascher, O’Reilly Media</a:t>
            </a: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Bioinformatics Programming Using Python: Practical Programming for Biological Data</a:t>
            </a:r>
            <a:r>
              <a:rPr lang="en-US" sz="2400" b="1" dirty="0"/>
              <a:t>,  Mitchell Model, O'Reilly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Good intro video (from a 2 day intro class at Google):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https://www.youtube.com/playlist?list=PLC8825D0450647509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Practical Python, a self-paced online intro course: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https://dabeaz-course.github.io/practical-python/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An online Python tutor with a nice interactive code viewer: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http://www.pythontutor.com/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D91790C-C1F4-4253-AA6C-7B87A22C3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3077" r="24166" b="70050"/>
          <a:stretch/>
        </p:blipFill>
        <p:spPr>
          <a:xfrm>
            <a:off x="333935" y="1219200"/>
            <a:ext cx="8476129" cy="1524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57C02F-B2EC-4EB0-821B-336E8F35DE2D}"/>
              </a:ext>
            </a:extLst>
          </p:cNvPr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By now, you should have installed Python on your computer.</a:t>
            </a:r>
          </a:p>
          <a:p>
            <a:pPr algn="ctr"/>
            <a:r>
              <a:rPr lang="en-US" sz="2400" b="1" dirty="0"/>
              <a:t>If you’re using Anaconda/</a:t>
            </a:r>
            <a:r>
              <a:rPr lang="en-US" sz="2400" b="1" dirty="0" err="1"/>
              <a:t>Jupyter</a:t>
            </a:r>
            <a:r>
              <a:rPr lang="en-US" sz="2400" b="1" dirty="0"/>
              <a:t>, it runs in a web browser:</a:t>
            </a:r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6A13EE-3289-4147-8127-B17757B6B347}"/>
              </a:ext>
            </a:extLst>
          </p:cNvPr>
          <p:cNvSpPr/>
          <p:nvPr/>
        </p:nvSpPr>
        <p:spPr>
          <a:xfrm>
            <a:off x="7086600" y="2286000"/>
            <a:ext cx="8382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E57E89-B056-44B2-AE0E-81087A63B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3077" r="24999" b="68462"/>
          <a:stretch/>
        </p:blipFill>
        <p:spPr>
          <a:xfrm>
            <a:off x="399007" y="3417606"/>
            <a:ext cx="8345985" cy="166919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6E28FC-D93E-4842-B6B7-9435387D3A98}"/>
              </a:ext>
            </a:extLst>
          </p:cNvPr>
          <p:cNvCxnSpPr>
            <a:stCxn id="14" idx="3"/>
          </p:cNvCxnSpPr>
          <p:nvPr/>
        </p:nvCxnSpPr>
        <p:spPr>
          <a:xfrm flipH="1">
            <a:off x="6096000" y="2481122"/>
            <a:ext cx="1113352" cy="1176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4C3B8C-5B6D-4CE8-B30B-A4E663D5E55E}"/>
              </a:ext>
            </a:extLst>
          </p:cNvPr>
          <p:cNvGrpSpPr/>
          <p:nvPr/>
        </p:nvGrpSpPr>
        <p:grpSpPr>
          <a:xfrm>
            <a:off x="1600200" y="4620508"/>
            <a:ext cx="5334000" cy="1417700"/>
            <a:chOff x="533400" y="2667000"/>
            <a:chExt cx="5334000" cy="14177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3F3481-84DC-4AC6-9203-DF85AAE83F44}"/>
                </a:ext>
              </a:extLst>
            </p:cNvPr>
            <p:cNvSpPr txBox="1"/>
            <p:nvPr/>
          </p:nvSpPr>
          <p:spPr>
            <a:xfrm>
              <a:off x="691511" y="3161370"/>
              <a:ext cx="5175889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You can write your commands and programs here and they will be evaluated when you press Shift-Enter (or other options from the Cell pulldown menu)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B3F420-D7E1-4D04-A161-CB2727CBFE64}"/>
                </a:ext>
              </a:extLst>
            </p:cNvPr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9D5A589-D595-4125-A224-84FA1D95C1F6}"/>
              </a:ext>
            </a:extLst>
          </p:cNvPr>
          <p:cNvSpPr txBox="1"/>
          <p:nvPr/>
        </p:nvSpPr>
        <p:spPr>
          <a:xfrm>
            <a:off x="5410200" y="261515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Launch a new notebook</a:t>
            </a:r>
          </a:p>
        </p:txBody>
      </p: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48E6E-6855-49B7-84D8-9FFE0638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8" y="1991015"/>
            <a:ext cx="4172158" cy="4028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90FDA-BEB2-46EE-A707-265983E9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98" y="1991015"/>
            <a:ext cx="4172158" cy="40287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Or if you installed IDLE by following the instructions in Rosalind Homework problem #1: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IDLE: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You can test out commands here</a:t>
              </a:r>
            </a:p>
            <a:p>
              <a:r>
                <a:rPr lang="en-US" dirty="0"/>
                <a:t>to make sure they work…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…but to actually write your programs,</a:t>
              </a:r>
            </a:p>
            <a:p>
              <a:r>
                <a:rPr lang="en-US" dirty="0"/>
                <a:t>open a new window.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This window will serve as a command line</a:t>
              </a:r>
            </a:p>
            <a:p>
              <a:pPr algn="ctr"/>
              <a:r>
                <a:rPr lang="en-US" dirty="0"/>
                <a:t>interface &amp; display your program output.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This window will serve as a text editor for programming.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3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start with some simple programs in Python: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example is: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print("Hello,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 the program. In </a:t>
            </a:r>
            <a:r>
              <a:rPr lang="en-US" sz="2400" b="1" dirty="0" err="1"/>
              <a:t>Jupyter</a:t>
            </a:r>
            <a:r>
              <a:rPr lang="en-US" sz="2400" b="1" dirty="0"/>
              <a:t>, you can just type Shift-Enter &amp; the output will appear below this cell of the notebook.</a:t>
            </a:r>
          </a:p>
          <a:p>
            <a:endParaRPr lang="en-US" sz="2400" b="1" dirty="0"/>
          </a:p>
          <a:p>
            <a:r>
              <a:rPr lang="en-US" sz="2400" b="1" dirty="0"/>
              <a:t>The 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5A895-5B5E-48F9-9DF3-25984D5166FF}"/>
              </a:ext>
            </a:extLst>
          </p:cNvPr>
          <p:cNvSpPr txBox="1"/>
          <p:nvPr/>
        </p:nvSpPr>
        <p:spPr>
          <a:xfrm flipH="1">
            <a:off x="-1137" y="6488668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This is version agnostic. Python 3 takes print(“X”). Python 2 also takes print “X” as in Rosalind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slightly 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input("What is your name? ")  	# asks a question and saves the answer</a:t>
            </a:r>
          </a:p>
          <a:p>
            <a:r>
              <a:rPr lang="en-US" sz="2000" dirty="0"/>
              <a:t>					# in the variable "name"</a:t>
            </a:r>
          </a:p>
          <a:p>
            <a:r>
              <a:rPr lang="en-US" sz="2000" dirty="0"/>
              <a:t>print("Hello, future bioinformatician " + name + "!")	# 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/>
          </a:p>
          <a:p>
            <a:r>
              <a:rPr lang="en-US" sz="2400" b="1" dirty="0"/>
              <a:t>When 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/>
          </a:p>
          <a:p>
            <a:r>
              <a:rPr lang="en-US" sz="2400" b="1" dirty="0"/>
              <a:t>If 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6655F-E900-4A79-BC9C-27E55B55E7FC}"/>
              </a:ext>
            </a:extLst>
          </p:cNvPr>
          <p:cNvSpPr txBox="1"/>
          <p:nvPr/>
        </p:nvSpPr>
        <p:spPr>
          <a:xfrm flipH="1">
            <a:off x="-1137" y="6488668"/>
            <a:ext cx="91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Python 2.x uses </a:t>
            </a:r>
            <a:r>
              <a:rPr lang="en-US" dirty="0" err="1"/>
              <a:t>raw_input</a:t>
            </a:r>
            <a:r>
              <a:rPr lang="en-US" dirty="0"/>
              <a:t>() instead of input()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GENERAL CONCEPTS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Variables 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command.</a:t>
            </a:r>
          </a:p>
          <a:p>
            <a:endParaRPr lang="en-US" sz="2400" dirty="0"/>
          </a:p>
          <a:p>
            <a:r>
              <a:rPr lang="en-US" sz="2400" dirty="0"/>
              <a:t>For example: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BobsSocialSecurityNumber</a:t>
            </a:r>
            <a:r>
              <a:rPr lang="en-US" sz="2400" dirty="0"/>
              <a:t> = 456249685</a:t>
            </a:r>
          </a:p>
          <a:p>
            <a:r>
              <a:rPr lang="en-US" sz="2400" dirty="0"/>
              <a:t>	mole = 6.022e-23</a:t>
            </a:r>
          </a:p>
          <a:p>
            <a:r>
              <a:rPr lang="en-US" sz="2400" dirty="0"/>
              <a:t>	password = "7 infinite fields of blue"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that strings of letters and/or numbers are in quotes, unlike numerical values.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2350</Words>
  <Application>Microsoft Office PowerPoint</Application>
  <PresentationFormat>On-screen Show (4:3)</PresentationFormat>
  <Paragraphs>267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50</cp:revision>
  <cp:lastPrinted>2022-01-12T20:20:22Z</cp:lastPrinted>
  <dcterms:created xsi:type="dcterms:W3CDTF">2014-01-13T03:49:12Z</dcterms:created>
  <dcterms:modified xsi:type="dcterms:W3CDTF">2023-01-08T02:10:48Z</dcterms:modified>
</cp:coreProperties>
</file>