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3" r:id="rId2"/>
    <p:sldId id="386" r:id="rId3"/>
    <p:sldId id="387" r:id="rId4"/>
    <p:sldId id="379" r:id="rId5"/>
    <p:sldId id="389" r:id="rId6"/>
    <p:sldId id="380" r:id="rId7"/>
    <p:sldId id="382" r:id="rId8"/>
    <p:sldId id="390" r:id="rId9"/>
    <p:sldId id="381" r:id="rId10"/>
    <p:sldId id="384" r:id="rId11"/>
    <p:sldId id="388" r:id="rId12"/>
    <p:sldId id="391" r:id="rId13"/>
    <p:sldId id="394" r:id="rId14"/>
    <p:sldId id="395" r:id="rId15"/>
    <p:sldId id="396" r:id="rId16"/>
    <p:sldId id="397" r:id="rId17"/>
    <p:sldId id="393" r:id="rId18"/>
    <p:sldId id="399" r:id="rId19"/>
    <p:sldId id="398" r:id="rId20"/>
    <p:sldId id="400" r:id="rId21"/>
    <p:sldId id="401" r:id="rId22"/>
    <p:sldId id="402" r:id="rId23"/>
  </p:sldIdLst>
  <p:sldSz cx="10080625" cy="7559675"/>
  <p:notesSz cx="7315200" cy="96012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49">
          <p15:clr>
            <a:srgbClr val="A4A3A4"/>
          </p15:clr>
        </p15:guide>
        <p15:guide id="2" pos="2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9" autoAdjust="0"/>
  </p:normalViewPr>
  <p:slideViewPr>
    <p:cSldViewPr>
      <p:cViewPr varScale="1">
        <p:scale>
          <a:sx n="96" d="100"/>
          <a:sy n="96" d="100"/>
        </p:scale>
        <p:origin x="175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5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49"/>
        <p:guide pos="2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4EF2A5-5257-47C5-9488-5CBD03B167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069" tIns="47534" rIns="95069" bIns="47534" rtlCol="0"/>
          <a:lstStyle>
            <a:lvl1pPr algn="l">
              <a:buFont typeface="Times New Roman" pitchFamily="16" charset="0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80949-D1FB-4E55-9EB8-66914F4AF6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069" tIns="47534" rIns="95069" bIns="47534" rtlCol="0"/>
          <a:lstStyle>
            <a:lvl1pPr algn="r">
              <a:buFont typeface="Times New Roman" pitchFamily="16" charset="0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EC62D-0498-4BA3-B365-563635B9E8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069" tIns="47534" rIns="95069" bIns="47534" rtlCol="0" anchor="b"/>
          <a:lstStyle>
            <a:lvl1pPr algn="l">
              <a:buFont typeface="Times New Roman" pitchFamily="16" charset="0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B8889-52DB-4C1B-B24F-56CFD2CF01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5069" tIns="47534" rIns="95069" bIns="4753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C04E04-CE8A-49FB-B9F3-0C7A46D8B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769A2F0A-2434-400B-9F41-3B7CCF17DBE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1C941BEC-55CD-4902-BE53-FFC26699596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5F76155-831A-4D3E-A1F5-AE7AC9EF009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623" algn="l"/>
                <a:tab pos="1373246" algn="l"/>
                <a:tab pos="2059869" algn="l"/>
                <a:tab pos="274649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EBB2F43-0F57-4FDC-A5C9-8B88E3F4240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140200" y="0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86623" algn="l"/>
                <a:tab pos="1373246" algn="l"/>
                <a:tab pos="2059869" algn="l"/>
                <a:tab pos="274649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2FC6053-F28A-40E9-8222-DF829F834BC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623" algn="l"/>
                <a:tab pos="1373246" algn="l"/>
                <a:tab pos="2059869" algn="l"/>
                <a:tab pos="274649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BDADD2B-E807-4888-A74A-6DAA0B135C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88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685800" algn="l"/>
                <a:tab pos="1373188" algn="l"/>
                <a:tab pos="2058988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6D66BBF-417F-49A9-AA24-44149F4D47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0BEE97E-85DF-4D88-8C09-69B1264BDF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5906F2B-5A6C-4EA0-BADC-2ADFA1672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58AFA02-A14A-4165-8DFE-4970DA2A51A1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40AD9B31-7949-4B4A-85B8-ED985C516C5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Date Placeholder 4">
            <a:extLst>
              <a:ext uri="{FF2B5EF4-FFF2-40B4-BE49-F238E27FC236}">
                <a16:creationId xmlns:a16="http://schemas.microsoft.com/office/drawing/2014/main" id="{D6B0BC8F-A89C-4197-AA5E-8570EC44351E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579D87-51A2-4A63-95B9-61BB448474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FAEBEB-3A04-46CC-89AC-83E87E8A2DB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6CCB46-11BA-4029-9803-EE838AACC1F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3DFA0-478D-4516-B4D3-F4D38BCEAB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88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38661F-D2F5-488A-8BFF-68C6719A951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632ED4-6F6A-4532-9381-C7949580346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3CB8FB-66F0-4016-8DD9-F787CA7AC85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8C23B-33D2-43B5-A5BE-FE6608A56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85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A86D53-096F-427E-A44C-55D02D465B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223E68-94B5-4657-BE1E-0FC7EC60536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2A79E9-65B9-4D45-B1E3-2F02437306B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57E69-8A46-4205-98F1-F5D2B4591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22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8C5861-8C07-4965-86CB-DFAB3D07C0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39C67C-F024-43C3-AB7B-4FEDA86EF04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2DB35-99CE-4ED9-ACED-4DFBE304343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0C6B1-05BB-473C-9D1A-2B56BB480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60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41A23-0F6A-4791-9079-D5AEA8D29E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82685-B91B-49C0-88CD-8EC863A116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6146A9-22B6-4BC7-8F7F-36332B8ED5A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E8259-A22B-4B73-9AAE-03E0E7E48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02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BE2905-CEDC-4FB7-BF43-916543D3F3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35E215-3BC7-40A7-A523-0FD5D04307A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0FCAA16-1F45-4895-84CB-02D960A17D0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B929F-EAAB-436C-83C4-64F0E146B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92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7EA812D-DFB6-4E18-9572-4E34BD6F3F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D66ABE5-E18C-4FC3-A629-AB1239DBC29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A9B37AA-6521-48E9-A2BD-302BB829E34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649B3-62F0-4F7C-885E-E3632C539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00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23AE287-FB97-4039-9DB6-FF80AD96104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2B2382-FCD7-4611-A85A-64AD6F09BF0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54CA2B-2E3E-4F03-8C5F-F2D2DEF3092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9E873-1B3B-4567-B754-6BA7D825F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7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F46FB67-66F5-4AF8-9DA4-A9FE6F64D8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D6E47E-6568-45B6-B7FC-FCE2165CE1A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2351EA-442A-4744-B655-9ADEC82D80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9E75C-45CD-4198-B38A-4499C92E5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83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A20548-D6B0-406D-AFEF-E586AB86893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3C96D49-E2D6-46ED-A2B1-6F30BF64901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C6F2047-F3F7-4E95-A113-549C8BC9141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1B681-E269-4F76-869D-E5417A2C5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87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5D03194-8BFE-43D5-A015-14006FB959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C30B855-8A8E-4E73-8D35-C4CD578841F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0DA71CB-4FC1-420F-A55C-7279892C31B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725BB-6710-4325-84DE-67F87D668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35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6E7C5FC-DCBF-4C79-9161-FD7401708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5CBB4F89-9131-4E80-90F5-7FCB39300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56EFC0B-2DCD-4E22-B09C-DE7CC093897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5AED0C-3500-4366-80FF-74D58E43BDE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B74F98-4E80-4348-B512-34BE3AC498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FAD6F97-3F5E-436B-9E72-69B8AFC34F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4B6AD8D2-F176-4B15-918F-3141441B2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1652588"/>
            <a:ext cx="72390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en-US" altLang="en-US" sz="6000" b="1">
                <a:latin typeface="Calibri" panose="020F0502020204030204" pitchFamily="34" charset="0"/>
              </a:rPr>
              <a:t>Motifs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97AC13C1-E494-4E72-A921-730DACA0C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5711825"/>
            <a:ext cx="7585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en-US" altLang="en-US" sz="2800" b="1">
                <a:latin typeface="Calibri" panose="020F0502020204030204" pitchFamily="34" charset="0"/>
              </a:rPr>
              <a:t>BCH394P/364C - Systems Biology / Bioinformatics</a:t>
            </a: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E63937D6-E65C-4EE4-AB5D-F7B759400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763" y="6299200"/>
            <a:ext cx="63325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en-US" altLang="en-US" sz="2800" b="1">
                <a:latin typeface="Calibri" panose="020F0502020204030204" pitchFamily="34" charset="0"/>
              </a:rPr>
              <a:t>Edward Marcotte, Univ of Texas at Austin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C249786-D2FD-4422-A352-CE17DE500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731838"/>
            <a:ext cx="6477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C57FF9D6-96D8-4281-8F94-A0BC8DECB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7375525"/>
            <a:ext cx="4681538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52A400CA-2756-4FB4-8D4A-D234C495C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altLang="en-US" sz="3200" b="1">
                <a:latin typeface="Calibri" panose="020F0502020204030204" pitchFamily="34" charset="0"/>
              </a:rPr>
              <a:t>How does motif discovery work?</a:t>
            </a:r>
          </a:p>
        </p:txBody>
      </p:sp>
      <p:sp>
        <p:nvSpPr>
          <p:cNvPr id="11269" name="Rectangle 6">
            <a:extLst>
              <a:ext uri="{FF2B5EF4-FFF2-40B4-BE49-F238E27FC236}">
                <a16:creationId xmlns:a16="http://schemas.microsoft.com/office/drawing/2014/main" id="{0D69004B-A989-45BF-868B-C0A66F15D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0" y="2085975"/>
            <a:ext cx="19034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latin typeface="Calibri" panose="020F0502020204030204" pitchFamily="34" charset="0"/>
              </a:rPr>
              <a:t>Update the motif model</a:t>
            </a:r>
          </a:p>
        </p:txBody>
      </p:sp>
      <p:sp>
        <p:nvSpPr>
          <p:cNvPr id="11270" name="Rectangle 7">
            <a:extLst>
              <a:ext uri="{FF2B5EF4-FFF2-40B4-BE49-F238E27FC236}">
                <a16:creationId xmlns:a16="http://schemas.microsoft.com/office/drawing/2014/main" id="{AAF0DA5A-2F29-468A-B4FB-430C8ADC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341438"/>
            <a:ext cx="18288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latin typeface="Calibri" panose="020F0502020204030204" pitchFamily="34" charset="0"/>
              </a:rPr>
              <a:t>Assign sites to motif</a:t>
            </a:r>
          </a:p>
        </p:txBody>
      </p:sp>
      <p:sp>
        <p:nvSpPr>
          <p:cNvPr id="11271" name="Rectangle 8">
            <a:extLst>
              <a:ext uri="{FF2B5EF4-FFF2-40B4-BE49-F238E27FC236}">
                <a16:creationId xmlns:a16="http://schemas.microsoft.com/office/drawing/2014/main" id="{3D5E940C-5E49-4BAE-B697-842590BFA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3457575"/>
            <a:ext cx="190341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latin typeface="Calibri" panose="020F0502020204030204" pitchFamily="34" charset="0"/>
              </a:rPr>
              <a:t>Update the motif model</a:t>
            </a:r>
          </a:p>
        </p:txBody>
      </p:sp>
      <p:sp>
        <p:nvSpPr>
          <p:cNvPr id="11272" name="Rectangle 9">
            <a:extLst>
              <a:ext uri="{FF2B5EF4-FFF2-40B4-BE49-F238E27FC236}">
                <a16:creationId xmlns:a16="http://schemas.microsoft.com/office/drawing/2014/main" id="{D2DDEA45-B00C-4E0C-96D0-B1029C183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4770438"/>
            <a:ext cx="190341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latin typeface="Calibri" panose="020F0502020204030204" pitchFamily="34" charset="0"/>
              </a:rPr>
              <a:t>Update the motif model</a:t>
            </a:r>
          </a:p>
        </p:txBody>
      </p:sp>
      <p:sp>
        <p:nvSpPr>
          <p:cNvPr id="11273" name="Rectangle 10">
            <a:extLst>
              <a:ext uri="{FF2B5EF4-FFF2-40B4-BE49-F238E27FC236}">
                <a16:creationId xmlns:a16="http://schemas.microsoft.com/office/drawing/2014/main" id="{A679D4C8-02E7-498E-90AE-C264DB50F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2771775"/>
            <a:ext cx="1828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latin typeface="Calibri" panose="020F0502020204030204" pitchFamily="34" charset="0"/>
              </a:rPr>
              <a:t>Assign sites to motif</a:t>
            </a:r>
          </a:p>
        </p:txBody>
      </p:sp>
      <p:sp>
        <p:nvSpPr>
          <p:cNvPr id="11274" name="Rectangle 11">
            <a:extLst>
              <a:ext uri="{FF2B5EF4-FFF2-40B4-BE49-F238E27FC236}">
                <a16:creationId xmlns:a16="http://schemas.microsoft.com/office/drawing/2014/main" id="{B7311E8F-A53A-4415-9EE8-8ACFE20BA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4084638"/>
            <a:ext cx="18288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latin typeface="Calibri" panose="020F0502020204030204" pitchFamily="34" charset="0"/>
              </a:rPr>
              <a:t>Assign sites to motif</a:t>
            </a:r>
          </a:p>
        </p:txBody>
      </p:sp>
      <p:sp>
        <p:nvSpPr>
          <p:cNvPr id="11275" name="TextBox 1">
            <a:extLst>
              <a:ext uri="{FF2B5EF4-FFF2-40B4-BE49-F238E27FC236}">
                <a16:creationId xmlns:a16="http://schemas.microsoft.com/office/drawing/2014/main" id="{1067BAA1-0A12-4BFF-B410-3BACAAE9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3" y="5608638"/>
            <a:ext cx="6508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Calibri" panose="020F0502020204030204" pitchFamily="34" charset="0"/>
              </a:rPr>
              <a:t>etc.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31DF84DE-D928-4412-8ACC-AD97B3A82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altLang="en-US" sz="3200" b="1">
                <a:latin typeface="Calibri" panose="020F0502020204030204" pitchFamily="34" charset="0"/>
              </a:rPr>
              <a:t>How does motif discovery work?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098392E9-4599-4502-9211-5C2F58B72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1162050"/>
            <a:ext cx="10067925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en-US" altLang="en-US" sz="3200" b="1">
                <a:latin typeface="Calibri" panose="020F0502020204030204" pitchFamily="34" charset="0"/>
              </a:rPr>
              <a:t>Motif finding often uses </a:t>
            </a:r>
            <a:r>
              <a:rPr lang="en-US" altLang="en-US" sz="3200" b="1" i="1" u="sng">
                <a:latin typeface="Calibri" panose="020F0502020204030204" pitchFamily="34" charset="0"/>
              </a:rPr>
              <a:t>expectation-maximization</a:t>
            </a:r>
          </a:p>
          <a:p>
            <a:pPr algn="ctr"/>
            <a:r>
              <a:rPr lang="en-US" altLang="en-US" sz="3200" b="1" i="1">
                <a:latin typeface="Calibri" panose="020F0502020204030204" pitchFamily="34" charset="0"/>
              </a:rPr>
              <a:t>i.e.</a:t>
            </a:r>
            <a:r>
              <a:rPr lang="en-US" altLang="en-US" sz="3200" b="1">
                <a:latin typeface="Calibri" panose="020F0502020204030204" pitchFamily="34" charset="0"/>
              </a:rPr>
              <a:t> alternating between building/updating a motif model and assigning sequences to that motif model.</a:t>
            </a:r>
          </a:p>
          <a:p>
            <a:pPr algn="ctr"/>
            <a:endParaRPr lang="en-US" altLang="en-US" sz="3200" b="1">
              <a:latin typeface="Calibri" panose="020F0502020204030204" pitchFamily="34" charset="0"/>
            </a:endParaRPr>
          </a:p>
          <a:p>
            <a:pPr algn="ctr"/>
            <a:r>
              <a:rPr lang="en-US" altLang="en-US" sz="3200" b="1">
                <a:latin typeface="Calibri" panose="020F0502020204030204" pitchFamily="34" charset="0"/>
              </a:rPr>
              <a:t>Searches the space of possible motifs for optimal solutions </a:t>
            </a:r>
            <a:r>
              <a:rPr lang="en-US" altLang="en-US" sz="3200" b="1" u="sng">
                <a:latin typeface="Calibri" panose="020F0502020204030204" pitchFamily="34" charset="0"/>
              </a:rPr>
              <a:t>without testing everything.</a:t>
            </a:r>
          </a:p>
          <a:p>
            <a:pPr algn="ctr"/>
            <a:endParaRPr lang="en-US" altLang="en-US" sz="3200" b="1" u="sng">
              <a:latin typeface="Calibri" panose="020F0502020204030204" pitchFamily="34" charset="0"/>
            </a:endParaRPr>
          </a:p>
          <a:p>
            <a:pPr algn="ctr"/>
            <a:r>
              <a:rPr lang="en-US" altLang="en-US" sz="3200" b="1">
                <a:latin typeface="Calibri" panose="020F0502020204030204" pitchFamily="34" charset="0"/>
              </a:rPr>
              <a:t>Most common approach = </a:t>
            </a:r>
            <a:r>
              <a:rPr lang="en-US" altLang="en-US" sz="3200" b="1" i="1">
                <a:latin typeface="Calibri" panose="020F0502020204030204" pitchFamily="34" charset="0"/>
              </a:rPr>
              <a:t>Gibbs sampling</a:t>
            </a:r>
          </a:p>
          <a:p>
            <a:pPr algn="ctr"/>
            <a:endParaRPr lang="en-US" altLang="en-US" sz="32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2A3651D8-D054-41B5-A4A0-291E35B1A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493838"/>
            <a:ext cx="99060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altLang="en-US" sz="3200" b="1">
                <a:latin typeface="Calibri" panose="020F0502020204030204" pitchFamily="34" charset="0"/>
              </a:rPr>
              <a:t>We will consider N sequences, each with a motif of length w: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576DFFD4-A9C5-4A3D-9DFE-C62FB80AA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7329488"/>
            <a:ext cx="29146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">
            <a:extLst>
              <a:ext uri="{FF2B5EF4-FFF2-40B4-BE49-F238E27FC236}">
                <a16:creationId xmlns:a16="http://schemas.microsoft.com/office/drawing/2014/main" id="{4DEE0AD5-E07B-4C77-83E5-2C0CD8C1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317" name="Straight Connector 2">
            <a:extLst>
              <a:ext uri="{FF2B5EF4-FFF2-40B4-BE49-F238E27FC236}">
                <a16:creationId xmlns:a16="http://schemas.microsoft.com/office/drawing/2014/main" id="{7E600BBC-BE89-46CD-9C86-4B0103C529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3017838"/>
            <a:ext cx="54102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Straight Connector 9">
            <a:extLst>
              <a:ext uri="{FF2B5EF4-FFF2-40B4-BE49-F238E27FC236}">
                <a16:creationId xmlns:a16="http://schemas.microsoft.com/office/drawing/2014/main" id="{F6CE41D0-1D38-4CCB-BF8C-7EF910D051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3475038"/>
            <a:ext cx="54102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Straight Connector 10">
            <a:extLst>
              <a:ext uri="{FF2B5EF4-FFF2-40B4-BE49-F238E27FC236}">
                <a16:creationId xmlns:a16="http://schemas.microsoft.com/office/drawing/2014/main" id="{D218D1DA-AAFF-460C-93D6-88905ADB20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3932238"/>
            <a:ext cx="54102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Straight Connector 11">
            <a:extLst>
              <a:ext uri="{FF2B5EF4-FFF2-40B4-BE49-F238E27FC236}">
                <a16:creationId xmlns:a16="http://schemas.microsoft.com/office/drawing/2014/main" id="{97579330-EDF1-4EED-996E-78EDD9C5BA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4389438"/>
            <a:ext cx="54102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1" name="Rectangle 3">
            <a:extLst>
              <a:ext uri="{FF2B5EF4-FFF2-40B4-BE49-F238E27FC236}">
                <a16:creationId xmlns:a16="http://schemas.microsoft.com/office/drawing/2014/main" id="{035A4993-B85F-4AF0-9CBD-D74321DC3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3322" name="Rectangle 13">
            <a:extLst>
              <a:ext uri="{FF2B5EF4-FFF2-40B4-BE49-F238E27FC236}">
                <a16:creationId xmlns:a16="http://schemas.microsoft.com/office/drawing/2014/main" id="{D07C606D-17E1-476E-8E03-2D4BA8F4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513" y="33226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3323" name="Rectangle 14">
            <a:extLst>
              <a:ext uri="{FF2B5EF4-FFF2-40B4-BE49-F238E27FC236}">
                <a16:creationId xmlns:a16="http://schemas.microsoft.com/office/drawing/2014/main" id="{6AD18D16-ED69-40EA-832F-A579E6061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37798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3324" name="Rectangle 15">
            <a:extLst>
              <a:ext uri="{FF2B5EF4-FFF2-40B4-BE49-F238E27FC236}">
                <a16:creationId xmlns:a16="http://schemas.microsoft.com/office/drawing/2014/main" id="{960E8CD5-674E-401A-85B0-3C0685335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42370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3325" name="Left Brace 4">
            <a:extLst>
              <a:ext uri="{FF2B5EF4-FFF2-40B4-BE49-F238E27FC236}">
                <a16:creationId xmlns:a16="http://schemas.microsoft.com/office/drawing/2014/main" id="{D86A4293-ACD8-4CE3-BCC7-7B86DA157A04}"/>
              </a:ext>
            </a:extLst>
          </p:cNvPr>
          <p:cNvSpPr>
            <a:spLocks/>
          </p:cNvSpPr>
          <p:nvPr/>
        </p:nvSpPr>
        <p:spPr bwMode="auto">
          <a:xfrm>
            <a:off x="1306513" y="2865438"/>
            <a:ext cx="217487" cy="1676400"/>
          </a:xfrm>
          <a:prstGeom prst="leftBrace">
            <a:avLst>
              <a:gd name="adj1" fmla="val 835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26" name="TextBox 5">
            <a:extLst>
              <a:ext uri="{FF2B5EF4-FFF2-40B4-BE49-F238E27FC236}">
                <a16:creationId xmlns:a16="http://schemas.microsoft.com/office/drawing/2014/main" id="{A41AD959-12CA-46F6-BE48-F75C36EE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3438525"/>
            <a:ext cx="1147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Calibri" panose="020F0502020204030204" pitchFamily="34" charset="0"/>
              </a:rPr>
              <a:t>N seqs</a:t>
            </a:r>
          </a:p>
        </p:txBody>
      </p:sp>
      <p:sp>
        <p:nvSpPr>
          <p:cNvPr id="13327" name="TextBox 7">
            <a:extLst>
              <a:ext uri="{FF2B5EF4-FFF2-40B4-BE49-F238E27FC236}">
                <a16:creationId xmlns:a16="http://schemas.microsoft.com/office/drawing/2014/main" id="{75F5C68B-62B8-45D1-8E51-97F18D0A4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09925"/>
            <a:ext cx="3476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Calibri" panose="020F0502020204030204" pitchFamily="34" charset="0"/>
              </a:rPr>
              <a:t>k</a:t>
            </a:r>
          </a:p>
        </p:txBody>
      </p:sp>
      <p:cxnSp>
        <p:nvCxnSpPr>
          <p:cNvPr id="13328" name="Straight Arrow Connector 12">
            <a:extLst>
              <a:ext uri="{FF2B5EF4-FFF2-40B4-BE49-F238E27FC236}">
                <a16:creationId xmlns:a16="http://schemas.microsoft.com/office/drawing/2014/main" id="{16728E5F-8B8B-47DE-B155-12A0BFB8E9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59513" y="2789238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9" name="TextBox 21">
            <a:extLst>
              <a:ext uri="{FF2B5EF4-FFF2-40B4-BE49-F238E27FC236}">
                <a16:creationId xmlns:a16="http://schemas.microsoft.com/office/drawing/2014/main" id="{73351946-7AB6-4633-A2A9-5E5140EE2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2255838"/>
            <a:ext cx="397351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2800">
                <a:latin typeface="Calibri" panose="020F0502020204030204" pitchFamily="34" charset="0"/>
              </a:rPr>
              <a:t>A</a:t>
            </a:r>
            <a:r>
              <a:rPr lang="en-US" altLang="en-US" sz="2800" baseline="-25000">
                <a:latin typeface="Calibri" panose="020F0502020204030204" pitchFamily="34" charset="0"/>
              </a:rPr>
              <a:t>k</a:t>
            </a:r>
            <a:r>
              <a:rPr lang="en-US" altLang="en-US" sz="2800">
                <a:latin typeface="Calibri" panose="020F0502020204030204" pitchFamily="34" charset="0"/>
              </a:rPr>
              <a:t> = position in seq k of motif</a:t>
            </a:r>
          </a:p>
        </p:txBody>
      </p:sp>
      <p:sp>
        <p:nvSpPr>
          <p:cNvPr id="13330" name="TextBox 16">
            <a:extLst>
              <a:ext uri="{FF2B5EF4-FFF2-40B4-BE49-F238E27FC236}">
                <a16:creationId xmlns:a16="http://schemas.microsoft.com/office/drawing/2014/main" id="{F5E37B6C-FFAB-4424-B529-ECCC79086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5380038"/>
            <a:ext cx="184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3331" name="TextBox 23">
            <a:extLst>
              <a:ext uri="{FF2B5EF4-FFF2-40B4-BE49-F238E27FC236}">
                <a16:creationId xmlns:a16="http://schemas.microsoft.com/office/drawing/2014/main" id="{FF03FC19-C8CE-4220-9539-328044B5E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5248275"/>
            <a:ext cx="9823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latin typeface="Calibri" panose="020F0502020204030204" pitchFamily="34" charset="0"/>
              </a:rPr>
              <a:t>q</a:t>
            </a:r>
            <a:r>
              <a:rPr lang="en-US" altLang="en-US" sz="2800" baseline="-25000">
                <a:latin typeface="Calibri" panose="020F0502020204030204" pitchFamily="34" charset="0"/>
              </a:rPr>
              <a:t>ij</a:t>
            </a:r>
            <a:r>
              <a:rPr lang="en-US" altLang="en-US" sz="2800">
                <a:latin typeface="Calibri" panose="020F0502020204030204" pitchFamily="34" charset="0"/>
              </a:rPr>
              <a:t> = probability of finding nucleotide (or aa) j at position i in motif</a:t>
            </a:r>
          </a:p>
          <a:p>
            <a:r>
              <a:rPr lang="en-US" altLang="en-US" sz="2800">
                <a:latin typeface="Calibri" panose="020F0502020204030204" pitchFamily="34" charset="0"/>
              </a:rPr>
              <a:t>		i ranges from 1 to w</a:t>
            </a:r>
          </a:p>
          <a:p>
            <a:r>
              <a:rPr lang="en-US" altLang="en-US" sz="2800">
                <a:latin typeface="Calibri" panose="020F0502020204030204" pitchFamily="34" charset="0"/>
              </a:rPr>
              <a:t>		j ranges across the nucleotides (or aa)</a:t>
            </a:r>
          </a:p>
          <a:p>
            <a:r>
              <a:rPr lang="en-US" altLang="en-US" sz="2800">
                <a:latin typeface="Calibri" panose="020F0502020204030204" pitchFamily="34" charset="0"/>
              </a:rPr>
              <a:t>p</a:t>
            </a:r>
            <a:r>
              <a:rPr lang="en-US" altLang="en-US" sz="2800" baseline="-25000">
                <a:latin typeface="Calibri" panose="020F0502020204030204" pitchFamily="34" charset="0"/>
              </a:rPr>
              <a:t>j</a:t>
            </a:r>
            <a:r>
              <a:rPr lang="en-US" altLang="en-US" sz="2800">
                <a:latin typeface="Calibri" panose="020F0502020204030204" pitchFamily="34" charset="0"/>
              </a:rPr>
              <a:t> = background probability of finding nucleotide (or aa) j</a:t>
            </a:r>
          </a:p>
        </p:txBody>
      </p:sp>
      <p:cxnSp>
        <p:nvCxnSpPr>
          <p:cNvPr id="13332" name="Straight Arrow Connector 28">
            <a:extLst>
              <a:ext uri="{FF2B5EF4-FFF2-40B4-BE49-F238E27FC236}">
                <a16:creationId xmlns:a16="http://schemas.microsoft.com/office/drawing/2014/main" id="{8FDCBD55-6143-42D3-B502-8DC2E0A81E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25713" y="4694238"/>
            <a:ext cx="762000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3" name="TextBox 39">
            <a:extLst>
              <a:ext uri="{FF2B5EF4-FFF2-40B4-BE49-F238E27FC236}">
                <a16:creationId xmlns:a16="http://schemas.microsoft.com/office/drawing/2014/main" id="{61170C03-F3E4-4005-88D0-7B32EEC6B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88" y="4657725"/>
            <a:ext cx="4413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Calibri" panose="020F0502020204030204" pitchFamily="34" charset="0"/>
              </a:rPr>
              <a:t>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B9665C93-65EA-441A-B3AE-50F9A6922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493838"/>
            <a:ext cx="999331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altLang="en-US" sz="3200" b="1">
                <a:latin typeface="Calibri" panose="020F0502020204030204" pitchFamily="34" charset="0"/>
              </a:rPr>
              <a:t>Start by </a:t>
            </a:r>
            <a:r>
              <a:rPr lang="en-US" altLang="en-US" sz="3200" b="1" u="sng">
                <a:latin typeface="Calibri" panose="020F0502020204030204" pitchFamily="34" charset="0"/>
              </a:rPr>
              <a:t>choosing w </a:t>
            </a:r>
            <a:r>
              <a:rPr lang="en-US" altLang="en-US" sz="3200" b="1">
                <a:latin typeface="Calibri" panose="020F0502020204030204" pitchFamily="34" charset="0"/>
              </a:rPr>
              <a:t>and </a:t>
            </a:r>
            <a:r>
              <a:rPr lang="en-US" altLang="en-US" sz="3200" b="1" u="sng">
                <a:latin typeface="Calibri" panose="020F0502020204030204" pitchFamily="34" charset="0"/>
              </a:rPr>
              <a:t>randomly positioning </a:t>
            </a:r>
            <a:r>
              <a:rPr lang="en-US" altLang="en-US" sz="3200" b="1">
                <a:latin typeface="Calibri" panose="020F0502020204030204" pitchFamily="34" charset="0"/>
              </a:rPr>
              <a:t>each motif: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D857523E-43A1-4F93-9F86-311CDE27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7329488"/>
            <a:ext cx="29146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2">
            <a:extLst>
              <a:ext uri="{FF2B5EF4-FFF2-40B4-BE49-F238E27FC236}">
                <a16:creationId xmlns:a16="http://schemas.microsoft.com/office/drawing/2014/main" id="{756D30CC-D396-43E3-BB1C-B7F7C3E44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41" name="Straight Connector 2">
            <a:extLst>
              <a:ext uri="{FF2B5EF4-FFF2-40B4-BE49-F238E27FC236}">
                <a16:creationId xmlns:a16="http://schemas.microsoft.com/office/drawing/2014/main" id="{D1C03E39-1988-4E11-A96C-1B6C2912B8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3017838"/>
            <a:ext cx="54102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Straight Connector 9">
            <a:extLst>
              <a:ext uri="{FF2B5EF4-FFF2-40B4-BE49-F238E27FC236}">
                <a16:creationId xmlns:a16="http://schemas.microsoft.com/office/drawing/2014/main" id="{F4693C62-5DD6-4984-8FE2-D172834AC5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3475038"/>
            <a:ext cx="54102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Connector 10">
            <a:extLst>
              <a:ext uri="{FF2B5EF4-FFF2-40B4-BE49-F238E27FC236}">
                <a16:creationId xmlns:a16="http://schemas.microsoft.com/office/drawing/2014/main" id="{5117DA15-FA5F-4724-8C63-976894BB92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3932238"/>
            <a:ext cx="54102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11">
            <a:extLst>
              <a:ext uri="{FF2B5EF4-FFF2-40B4-BE49-F238E27FC236}">
                <a16:creationId xmlns:a16="http://schemas.microsoft.com/office/drawing/2014/main" id="{21DE6144-029D-47AE-83CB-BF4391FBB0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4389438"/>
            <a:ext cx="54102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5" name="Rectangle 3">
            <a:extLst>
              <a:ext uri="{FF2B5EF4-FFF2-40B4-BE49-F238E27FC236}">
                <a16:creationId xmlns:a16="http://schemas.microsoft.com/office/drawing/2014/main" id="{83F60845-3012-4E90-BFF7-289AAE2F1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4346" name="Rectangle 13">
            <a:extLst>
              <a:ext uri="{FF2B5EF4-FFF2-40B4-BE49-F238E27FC236}">
                <a16:creationId xmlns:a16="http://schemas.microsoft.com/office/drawing/2014/main" id="{A29F8860-2204-4865-BC49-91ABF4F3B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513" y="33226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4347" name="Rectangle 14">
            <a:extLst>
              <a:ext uri="{FF2B5EF4-FFF2-40B4-BE49-F238E27FC236}">
                <a16:creationId xmlns:a16="http://schemas.microsoft.com/office/drawing/2014/main" id="{57E63663-26E8-4A51-9D79-E2D8067CB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37798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4348" name="Rectangle 15">
            <a:extLst>
              <a:ext uri="{FF2B5EF4-FFF2-40B4-BE49-F238E27FC236}">
                <a16:creationId xmlns:a16="http://schemas.microsoft.com/office/drawing/2014/main" id="{5154FB2E-F3DB-4A20-A9FE-54CB73BC2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42370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4349" name="Left Brace 4">
            <a:extLst>
              <a:ext uri="{FF2B5EF4-FFF2-40B4-BE49-F238E27FC236}">
                <a16:creationId xmlns:a16="http://schemas.microsoft.com/office/drawing/2014/main" id="{1F0274CE-A370-4744-87F8-6ACFE6344577}"/>
              </a:ext>
            </a:extLst>
          </p:cNvPr>
          <p:cNvSpPr>
            <a:spLocks/>
          </p:cNvSpPr>
          <p:nvPr/>
        </p:nvSpPr>
        <p:spPr bwMode="auto">
          <a:xfrm>
            <a:off x="1306513" y="2865438"/>
            <a:ext cx="217487" cy="1676400"/>
          </a:xfrm>
          <a:prstGeom prst="leftBrace">
            <a:avLst>
              <a:gd name="adj1" fmla="val 835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50" name="TextBox 5">
            <a:extLst>
              <a:ext uri="{FF2B5EF4-FFF2-40B4-BE49-F238E27FC236}">
                <a16:creationId xmlns:a16="http://schemas.microsoft.com/office/drawing/2014/main" id="{CFE71B80-ED7C-49F2-82A1-2F3090D8F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3438525"/>
            <a:ext cx="1147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Calibri" panose="020F0502020204030204" pitchFamily="34" charset="0"/>
              </a:rPr>
              <a:t>N seqs</a:t>
            </a:r>
          </a:p>
        </p:txBody>
      </p:sp>
      <p:sp>
        <p:nvSpPr>
          <p:cNvPr id="14351" name="TextBox 7">
            <a:extLst>
              <a:ext uri="{FF2B5EF4-FFF2-40B4-BE49-F238E27FC236}">
                <a16:creationId xmlns:a16="http://schemas.microsoft.com/office/drawing/2014/main" id="{D16E536D-EF9C-4DB3-81CA-0D82B75EF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09925"/>
            <a:ext cx="3476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Calibri" panose="020F0502020204030204" pitchFamily="34" charset="0"/>
              </a:rPr>
              <a:t>k</a:t>
            </a:r>
          </a:p>
        </p:txBody>
      </p:sp>
      <p:cxnSp>
        <p:nvCxnSpPr>
          <p:cNvPr id="14352" name="Straight Arrow Connector 12">
            <a:extLst>
              <a:ext uri="{FF2B5EF4-FFF2-40B4-BE49-F238E27FC236}">
                <a16:creationId xmlns:a16="http://schemas.microsoft.com/office/drawing/2014/main" id="{00E69641-619A-40DA-8477-1B005CDC69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59513" y="2789238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3" name="TextBox 21">
            <a:extLst>
              <a:ext uri="{FF2B5EF4-FFF2-40B4-BE49-F238E27FC236}">
                <a16:creationId xmlns:a16="http://schemas.microsoft.com/office/drawing/2014/main" id="{E46BAB1D-06C2-4722-ABC3-762EE80A6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2255838"/>
            <a:ext cx="397351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2800">
                <a:latin typeface="Calibri" panose="020F0502020204030204" pitchFamily="34" charset="0"/>
              </a:rPr>
              <a:t>A</a:t>
            </a:r>
            <a:r>
              <a:rPr lang="en-US" altLang="en-US" sz="2800" baseline="-25000">
                <a:latin typeface="Calibri" panose="020F0502020204030204" pitchFamily="34" charset="0"/>
              </a:rPr>
              <a:t>k</a:t>
            </a:r>
            <a:r>
              <a:rPr lang="en-US" altLang="en-US" sz="2800">
                <a:latin typeface="Calibri" panose="020F0502020204030204" pitchFamily="34" charset="0"/>
              </a:rPr>
              <a:t> = position in seq k of motif</a:t>
            </a:r>
          </a:p>
        </p:txBody>
      </p:sp>
      <p:sp>
        <p:nvSpPr>
          <p:cNvPr id="14354" name="TextBox 16">
            <a:extLst>
              <a:ext uri="{FF2B5EF4-FFF2-40B4-BE49-F238E27FC236}">
                <a16:creationId xmlns:a16="http://schemas.microsoft.com/office/drawing/2014/main" id="{E97C1003-45BA-4DF1-A0AE-DBD7EA4B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5380038"/>
            <a:ext cx="184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4355" name="TextBox 23">
            <a:extLst>
              <a:ext uri="{FF2B5EF4-FFF2-40B4-BE49-F238E27FC236}">
                <a16:creationId xmlns:a16="http://schemas.microsoft.com/office/drawing/2014/main" id="{50A90C1B-9433-441E-8204-43B894F0A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5248275"/>
            <a:ext cx="9823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latin typeface="Calibri" panose="020F0502020204030204" pitchFamily="34" charset="0"/>
              </a:rPr>
              <a:t>q</a:t>
            </a:r>
            <a:r>
              <a:rPr lang="en-US" altLang="en-US" sz="2800" baseline="-25000">
                <a:latin typeface="Calibri" panose="020F0502020204030204" pitchFamily="34" charset="0"/>
              </a:rPr>
              <a:t>ij</a:t>
            </a:r>
            <a:r>
              <a:rPr lang="en-US" altLang="en-US" sz="2800">
                <a:latin typeface="Calibri" panose="020F0502020204030204" pitchFamily="34" charset="0"/>
              </a:rPr>
              <a:t> = probability of finding nucleotide (or aa) j at position i in motif</a:t>
            </a:r>
          </a:p>
          <a:p>
            <a:r>
              <a:rPr lang="en-US" altLang="en-US" sz="2800">
                <a:latin typeface="Calibri" panose="020F0502020204030204" pitchFamily="34" charset="0"/>
              </a:rPr>
              <a:t>		i ranges from 1 to w</a:t>
            </a:r>
          </a:p>
          <a:p>
            <a:r>
              <a:rPr lang="en-US" altLang="en-US" sz="2800">
                <a:latin typeface="Calibri" panose="020F0502020204030204" pitchFamily="34" charset="0"/>
              </a:rPr>
              <a:t>		j ranges across the nucleotides (or aa)</a:t>
            </a:r>
          </a:p>
          <a:p>
            <a:r>
              <a:rPr lang="en-US" altLang="en-US" sz="2800">
                <a:latin typeface="Calibri" panose="020F0502020204030204" pitchFamily="34" charset="0"/>
              </a:rPr>
              <a:t>p</a:t>
            </a:r>
            <a:r>
              <a:rPr lang="en-US" altLang="en-US" sz="2800" baseline="-25000">
                <a:latin typeface="Calibri" panose="020F0502020204030204" pitchFamily="34" charset="0"/>
              </a:rPr>
              <a:t>j</a:t>
            </a:r>
            <a:r>
              <a:rPr lang="en-US" altLang="en-US" sz="2800">
                <a:latin typeface="Calibri" panose="020F0502020204030204" pitchFamily="34" charset="0"/>
              </a:rPr>
              <a:t> = background probability of finding nucleotide (or aa) j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8EC07F-F5DA-40CF-9308-085511D4C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3" y="4084638"/>
            <a:ext cx="1849437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Completely randomly positioned!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D486E3-C548-48FB-ACC3-B54585A50B7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021513" y="3703638"/>
            <a:ext cx="1143000" cy="5334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195DA6-665C-4F93-A754-721DFC50353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51438" y="4084638"/>
            <a:ext cx="3013075" cy="3048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1B3BACC-152D-428F-8044-FC2C024FA68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40113" y="4465638"/>
            <a:ext cx="4724400" cy="762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FDAFF-45ED-436A-BB9F-83E294D93A1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821113" y="3149600"/>
            <a:ext cx="4343400" cy="116363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8AFDE2E-A666-4C7B-93FC-717C245E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122238"/>
            <a:ext cx="47244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NOTE: You </a:t>
            </a:r>
            <a:r>
              <a:rPr lang="en-US" altLang="en-US" sz="2400" b="1" u="sng">
                <a:solidFill>
                  <a:srgbClr val="FF0000"/>
                </a:solidFill>
                <a:latin typeface="Calibri" panose="020F0502020204030204" pitchFamily="34" charset="0"/>
              </a:rPr>
              <a:t>won’t give any information at all </a:t>
            </a: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about what or where the motif should be!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2A8B8061-63EF-4A12-9715-50851F2B2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493838"/>
            <a:ext cx="999331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altLang="en-US" sz="3200" b="1" u="sng">
                <a:latin typeface="Calibri" panose="020F0502020204030204" pitchFamily="34" charset="0"/>
              </a:rPr>
              <a:t>Predictive update step</a:t>
            </a:r>
            <a:r>
              <a:rPr lang="en-US" altLang="en-US" sz="3200" b="1">
                <a:latin typeface="Calibri" panose="020F0502020204030204" pitchFamily="34" charset="0"/>
              </a:rPr>
              <a:t>:  Randomly choose one sequence,</a:t>
            </a:r>
          </a:p>
          <a:p>
            <a:r>
              <a:rPr lang="en-US" altLang="en-US" sz="3200" b="1">
                <a:latin typeface="Calibri" panose="020F0502020204030204" pitchFamily="34" charset="0"/>
              </a:rPr>
              <a:t>calculate q</a:t>
            </a:r>
            <a:r>
              <a:rPr lang="en-US" altLang="en-US" sz="3200" b="1" baseline="-25000">
                <a:latin typeface="Calibri" panose="020F0502020204030204" pitchFamily="34" charset="0"/>
              </a:rPr>
              <a:t>ij</a:t>
            </a:r>
            <a:r>
              <a:rPr lang="en-US" altLang="en-US" sz="3200" b="1">
                <a:latin typeface="Calibri" panose="020F0502020204030204" pitchFamily="34" charset="0"/>
              </a:rPr>
              <a:t> and p</a:t>
            </a:r>
            <a:r>
              <a:rPr lang="en-US" altLang="en-US" sz="3200" b="1" baseline="-25000">
                <a:latin typeface="Calibri" panose="020F0502020204030204" pitchFamily="34" charset="0"/>
              </a:rPr>
              <a:t>j</a:t>
            </a:r>
            <a:r>
              <a:rPr lang="en-US" altLang="en-US" sz="3200" b="1">
                <a:latin typeface="Calibri" panose="020F0502020204030204" pitchFamily="34" charset="0"/>
              </a:rPr>
              <a:t> from N-1 remaining sequences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76822BB7-2467-4459-AEB4-3EB6B1F3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7329488"/>
            <a:ext cx="29146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2">
            <a:extLst>
              <a:ext uri="{FF2B5EF4-FFF2-40B4-BE49-F238E27FC236}">
                <a16:creationId xmlns:a16="http://schemas.microsoft.com/office/drawing/2014/main" id="{2B32C530-9CED-4E37-92C3-BD331F5B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365" name="Straight Connector 2">
            <a:extLst>
              <a:ext uri="{FF2B5EF4-FFF2-40B4-BE49-F238E27FC236}">
                <a16:creationId xmlns:a16="http://schemas.microsoft.com/office/drawing/2014/main" id="{679D8127-3615-4D3E-BC5B-4231A46F25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3017838"/>
            <a:ext cx="54102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6" name="Straight Connector 9">
            <a:extLst>
              <a:ext uri="{FF2B5EF4-FFF2-40B4-BE49-F238E27FC236}">
                <a16:creationId xmlns:a16="http://schemas.microsoft.com/office/drawing/2014/main" id="{5BC7BF80-82CE-4FA5-9EF1-96AD7D4E34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3475038"/>
            <a:ext cx="54102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Straight Connector 10">
            <a:extLst>
              <a:ext uri="{FF2B5EF4-FFF2-40B4-BE49-F238E27FC236}">
                <a16:creationId xmlns:a16="http://schemas.microsoft.com/office/drawing/2014/main" id="{2EC02036-799F-4309-AE3E-C18E53BD5A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3932238"/>
            <a:ext cx="54102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Straight Connector 11">
            <a:extLst>
              <a:ext uri="{FF2B5EF4-FFF2-40B4-BE49-F238E27FC236}">
                <a16:creationId xmlns:a16="http://schemas.microsoft.com/office/drawing/2014/main" id="{FF4942AE-243D-4C93-97F4-D9D367D43F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4389438"/>
            <a:ext cx="54102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9" name="Rectangle 3">
            <a:extLst>
              <a:ext uri="{FF2B5EF4-FFF2-40B4-BE49-F238E27FC236}">
                <a16:creationId xmlns:a16="http://schemas.microsoft.com/office/drawing/2014/main" id="{220D6820-926B-486B-86A0-AEB5368B0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5370" name="Rectangle 14">
            <a:extLst>
              <a:ext uri="{FF2B5EF4-FFF2-40B4-BE49-F238E27FC236}">
                <a16:creationId xmlns:a16="http://schemas.microsoft.com/office/drawing/2014/main" id="{9F8FE21B-830E-42AC-A493-70241053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37798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5371" name="Rectangle 15">
            <a:extLst>
              <a:ext uri="{FF2B5EF4-FFF2-40B4-BE49-F238E27FC236}">
                <a16:creationId xmlns:a16="http://schemas.microsoft.com/office/drawing/2014/main" id="{367D3FBD-EA1B-43C3-B5E6-B7E26C9AE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42370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5372" name="TextBox 16">
            <a:extLst>
              <a:ext uri="{FF2B5EF4-FFF2-40B4-BE49-F238E27FC236}">
                <a16:creationId xmlns:a16="http://schemas.microsoft.com/office/drawing/2014/main" id="{F5458FE3-1F7B-43CB-8B59-EFFB20BCC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5380038"/>
            <a:ext cx="184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5373" name="TextBox 23">
            <a:extLst>
              <a:ext uri="{FF2B5EF4-FFF2-40B4-BE49-F238E27FC236}">
                <a16:creationId xmlns:a16="http://schemas.microsoft.com/office/drawing/2014/main" id="{8510325D-E52E-4828-AD71-9168DAE94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5248275"/>
            <a:ext cx="9823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latin typeface="Calibri" panose="020F0502020204030204" pitchFamily="34" charset="0"/>
              </a:rPr>
              <a:t>q</a:t>
            </a:r>
            <a:r>
              <a:rPr lang="en-US" altLang="en-US" sz="2800" baseline="-25000">
                <a:latin typeface="Calibri" panose="020F0502020204030204" pitchFamily="34" charset="0"/>
              </a:rPr>
              <a:t>ij</a:t>
            </a:r>
            <a:r>
              <a:rPr lang="en-US" altLang="en-US" sz="2800">
                <a:latin typeface="Calibri" panose="020F0502020204030204" pitchFamily="34" charset="0"/>
              </a:rPr>
              <a:t> = probability of finding nucleotide (or aa) j at position i in motif</a:t>
            </a:r>
          </a:p>
          <a:p>
            <a:r>
              <a:rPr lang="en-US" altLang="en-US" sz="2800">
                <a:latin typeface="Calibri" panose="020F0502020204030204" pitchFamily="34" charset="0"/>
              </a:rPr>
              <a:t>		i ranges from 1 to w</a:t>
            </a:r>
          </a:p>
          <a:p>
            <a:r>
              <a:rPr lang="en-US" altLang="en-US" sz="2800">
                <a:latin typeface="Calibri" panose="020F0502020204030204" pitchFamily="34" charset="0"/>
              </a:rPr>
              <a:t>		j ranges across the nucleotides (or aa)</a:t>
            </a:r>
          </a:p>
          <a:p>
            <a:r>
              <a:rPr lang="en-US" altLang="en-US" sz="2800">
                <a:latin typeface="Calibri" panose="020F0502020204030204" pitchFamily="34" charset="0"/>
              </a:rPr>
              <a:t>p</a:t>
            </a:r>
            <a:r>
              <a:rPr lang="en-US" altLang="en-US" sz="2800" baseline="-25000">
                <a:latin typeface="Calibri" panose="020F0502020204030204" pitchFamily="34" charset="0"/>
              </a:rPr>
              <a:t>j</a:t>
            </a:r>
            <a:r>
              <a:rPr lang="en-US" altLang="en-US" sz="2800">
                <a:latin typeface="Calibri" panose="020F0502020204030204" pitchFamily="34" charset="0"/>
              </a:rPr>
              <a:t> = background probability of finding nucleotide (or aa) j</a:t>
            </a:r>
          </a:p>
        </p:txBody>
      </p:sp>
      <p:sp>
        <p:nvSpPr>
          <p:cNvPr id="15374" name="TextBox 33">
            <a:extLst>
              <a:ext uri="{FF2B5EF4-FFF2-40B4-BE49-F238E27FC236}">
                <a16:creationId xmlns:a16="http://schemas.microsoft.com/office/drawing/2014/main" id="{EFB25776-41A8-48A8-8463-839453F2F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725" y="2408238"/>
            <a:ext cx="18494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Randomly choose</a:t>
            </a:r>
          </a:p>
        </p:txBody>
      </p:sp>
      <p:cxnSp>
        <p:nvCxnSpPr>
          <p:cNvPr id="15375" name="Straight Arrow Connector 34">
            <a:extLst>
              <a:ext uri="{FF2B5EF4-FFF2-40B4-BE49-F238E27FC236}">
                <a16:creationId xmlns:a16="http://schemas.microsoft.com/office/drawing/2014/main" id="{8980BB73-A18D-49C9-BE4A-4F786284A3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50963" y="3017838"/>
            <a:ext cx="5651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6" name="Left Brace 36">
            <a:extLst>
              <a:ext uri="{FF2B5EF4-FFF2-40B4-BE49-F238E27FC236}">
                <a16:creationId xmlns:a16="http://schemas.microsoft.com/office/drawing/2014/main" id="{7FC4370F-F113-4A97-9AC7-2AE08CD06545}"/>
              </a:ext>
            </a:extLst>
          </p:cNvPr>
          <p:cNvSpPr>
            <a:spLocks/>
          </p:cNvSpPr>
          <p:nvPr/>
        </p:nvSpPr>
        <p:spPr bwMode="auto">
          <a:xfrm>
            <a:off x="1698625" y="3322638"/>
            <a:ext cx="217488" cy="1219200"/>
          </a:xfrm>
          <a:prstGeom prst="leftBrace">
            <a:avLst>
              <a:gd name="adj1" fmla="val 8331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77" name="TextBox 37">
            <a:extLst>
              <a:ext uri="{FF2B5EF4-FFF2-40B4-BE49-F238E27FC236}">
                <a16:creationId xmlns:a16="http://schemas.microsoft.com/office/drawing/2014/main" id="{442FA4C5-C0CE-4A19-8EB9-01DEAED1F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3322638"/>
            <a:ext cx="19812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Update model w/ these</a:t>
            </a:r>
          </a:p>
        </p:txBody>
      </p:sp>
      <p:sp>
        <p:nvSpPr>
          <p:cNvPr id="15378" name="Rectangle 13">
            <a:extLst>
              <a:ext uri="{FF2B5EF4-FFF2-40B4-BE49-F238E27FC236}">
                <a16:creationId xmlns:a16="http://schemas.microsoft.com/office/drawing/2014/main" id="{5AD9A913-160E-433E-937F-D22EA184F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513" y="33226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grpSp>
        <p:nvGrpSpPr>
          <p:cNvPr id="14357" name="Group 14356">
            <a:extLst>
              <a:ext uri="{FF2B5EF4-FFF2-40B4-BE49-F238E27FC236}">
                <a16:creationId xmlns:a16="http://schemas.microsoft.com/office/drawing/2014/main" id="{1639CF6C-3B0A-4B8A-87D6-E5EE4ABD3D6F}"/>
              </a:ext>
            </a:extLst>
          </p:cNvPr>
          <p:cNvGrpSpPr>
            <a:grpSpLocks/>
          </p:cNvGrpSpPr>
          <p:nvPr/>
        </p:nvGrpSpPr>
        <p:grpSpPr bwMode="auto">
          <a:xfrm>
            <a:off x="6259513" y="2408238"/>
            <a:ext cx="4267200" cy="4114800"/>
            <a:chOff x="6259512" y="2408237"/>
            <a:chExt cx="4267200" cy="4114800"/>
          </a:xfrm>
        </p:grpSpPr>
        <p:sp>
          <p:nvSpPr>
            <p:cNvPr id="15380" name="Rectangle 14350">
              <a:extLst>
                <a:ext uri="{FF2B5EF4-FFF2-40B4-BE49-F238E27FC236}">
                  <a16:creationId xmlns:a16="http://schemas.microsoft.com/office/drawing/2014/main" id="{44EB6E4B-E1C8-4A28-B1F3-18F9F1620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1912" y="2408237"/>
              <a:ext cx="3651251" cy="411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pic>
          <p:nvPicPr>
            <p:cNvPr id="15381" name="Picture 2">
              <a:extLst>
                <a:ext uri="{FF2B5EF4-FFF2-40B4-BE49-F238E27FC236}">
                  <a16:creationId xmlns:a16="http://schemas.microsoft.com/office/drawing/2014/main" id="{D3322896-20F8-453B-BE94-CBD3D09161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913" y="4383086"/>
              <a:ext cx="2584451" cy="93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382" name="Straight Arrow Connector 41">
              <a:extLst>
                <a:ext uri="{FF2B5EF4-FFF2-40B4-BE49-F238E27FC236}">
                  <a16:creationId xmlns:a16="http://schemas.microsoft.com/office/drawing/2014/main" id="{A60C840D-1AA1-4A72-B4CC-58F685444BD4}"/>
                </a:ext>
              </a:extLst>
            </p:cNvPr>
            <p:cNvCxnSpPr>
              <a:cxnSpLocks noChangeShapeType="1"/>
              <a:stCxn id="15383" idx="2"/>
            </p:cNvCxnSpPr>
            <p:nvPr/>
          </p:nvCxnSpPr>
          <p:spPr bwMode="auto">
            <a:xfrm>
              <a:off x="8621712" y="3531045"/>
              <a:ext cx="533400" cy="782192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3" name="TextBox 42">
              <a:extLst>
                <a:ext uri="{FF2B5EF4-FFF2-40B4-BE49-F238E27FC236}">
                  <a16:creationId xmlns:a16="http://schemas.microsoft.com/office/drawing/2014/main" id="{94A48080-D27A-4F74-9297-63ED7E2BB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1112" y="2408237"/>
              <a:ext cx="1981200" cy="112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FF0000"/>
                  </a:solidFill>
                  <a:latin typeface="Calibri" panose="020F0502020204030204" pitchFamily="34" charset="0"/>
                </a:rPr>
                <a:t>background frequency of symbol j</a:t>
              </a:r>
            </a:p>
          </p:txBody>
        </p:sp>
        <p:cxnSp>
          <p:nvCxnSpPr>
            <p:cNvPr id="15384" name="Straight Arrow Connector 28">
              <a:extLst>
                <a:ext uri="{FF2B5EF4-FFF2-40B4-BE49-F238E27FC236}">
                  <a16:creationId xmlns:a16="http://schemas.microsoft.com/office/drawing/2014/main" id="{0C0AF7D2-41D2-41AD-94F7-6B8CC59834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16875" y="3925315"/>
              <a:ext cx="360363" cy="52013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5" name="Straight Arrow Connector 46">
              <a:extLst>
                <a:ext uri="{FF2B5EF4-FFF2-40B4-BE49-F238E27FC236}">
                  <a16:creationId xmlns:a16="http://schemas.microsoft.com/office/drawing/2014/main" id="{A734AB51-F109-4675-90F0-F6C31EA47C75}"/>
                </a:ext>
              </a:extLst>
            </p:cNvPr>
            <p:cNvCxnSpPr>
              <a:cxnSpLocks noChangeShapeType="1"/>
              <a:stCxn id="15387" idx="2"/>
            </p:cNvCxnSpPr>
            <p:nvPr/>
          </p:nvCxnSpPr>
          <p:spPr bwMode="auto">
            <a:xfrm flipH="1">
              <a:off x="9503568" y="4063262"/>
              <a:ext cx="32544" cy="935775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6" name="TextBox 30">
              <a:extLst>
                <a:ext uri="{FF2B5EF4-FFF2-40B4-BE49-F238E27FC236}">
                  <a16:creationId xmlns:a16="http://schemas.microsoft.com/office/drawing/2014/main" id="{D36EF155-73D1-4B47-83D9-C025F4970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9512" y="3190429"/>
              <a:ext cx="1981200" cy="112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FF0000"/>
                  </a:solidFill>
                  <a:latin typeface="Calibri" panose="020F0502020204030204" pitchFamily="34" charset="0"/>
                </a:rPr>
                <a:t>count of symbol j at position i</a:t>
              </a:r>
            </a:p>
          </p:txBody>
        </p:sp>
        <p:sp>
          <p:nvSpPr>
            <p:cNvPr id="15387" name="TextBox 47">
              <a:extLst>
                <a:ext uri="{FF2B5EF4-FFF2-40B4-BE49-F238E27FC236}">
                  <a16:creationId xmlns:a16="http://schemas.microsoft.com/office/drawing/2014/main" id="{90A091C0-EFEC-48BE-9A39-8E2746E35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5512" y="3627437"/>
              <a:ext cx="1981200" cy="43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2400" b="1">
                  <a:solidFill>
                    <a:srgbClr val="FF0000"/>
                  </a:solidFill>
                  <a:latin typeface="Calibri" panose="020F0502020204030204" pitchFamily="34" charset="0"/>
                </a:rPr>
                <a:t>b</a:t>
              </a:r>
              <a:r>
                <a:rPr lang="en-US" altLang="en-US" sz="2400" b="1" baseline="-25000">
                  <a:solidFill>
                    <a:srgbClr val="FF0000"/>
                  </a:solidFill>
                  <a:latin typeface="Calibri" panose="020F0502020204030204" pitchFamily="34" charset="0"/>
                </a:rPr>
                <a:t>j</a:t>
              </a:r>
            </a:p>
          </p:txBody>
        </p:sp>
        <p:sp>
          <p:nvSpPr>
            <p:cNvPr id="15388" name="TextBox 62">
              <a:extLst>
                <a:ext uri="{FF2B5EF4-FFF2-40B4-BE49-F238E27FC236}">
                  <a16:creationId xmlns:a16="http://schemas.microsoft.com/office/drawing/2014/main" id="{6D3B233A-1A79-4F32-872D-CE5165B26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1912" y="5400229"/>
              <a:ext cx="3657600" cy="112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FF0000"/>
                  </a:solidFill>
                  <a:latin typeface="Calibri" panose="020F0502020204030204" pitchFamily="34" charset="0"/>
                </a:rPr>
                <a:t>p</a:t>
              </a:r>
              <a:r>
                <a:rPr lang="en-US" altLang="en-US" sz="2400" b="1" baseline="-25000">
                  <a:solidFill>
                    <a:srgbClr val="FF0000"/>
                  </a:solidFill>
                  <a:latin typeface="Calibri" panose="020F0502020204030204" pitchFamily="34" charset="0"/>
                </a:rPr>
                <a:t>j</a:t>
              </a:r>
              <a:r>
                <a:rPr lang="en-US" altLang="en-US" sz="2400" b="1">
                  <a:solidFill>
                    <a:srgbClr val="FF0000"/>
                  </a:solidFill>
                  <a:latin typeface="Calibri" panose="020F0502020204030204" pitchFamily="34" charset="0"/>
                </a:rPr>
                <a:t> is calculated similarly from the counts </a:t>
              </a:r>
              <a:r>
                <a:rPr lang="en-US" altLang="en-US" sz="2400" b="1" u="sng">
                  <a:solidFill>
                    <a:srgbClr val="FF0000"/>
                  </a:solidFill>
                  <a:latin typeface="Calibri" panose="020F0502020204030204" pitchFamily="34" charset="0"/>
                </a:rPr>
                <a:t>outside</a:t>
              </a:r>
              <a:r>
                <a:rPr lang="en-US" altLang="en-US" sz="2400" b="1">
                  <a:solidFill>
                    <a:srgbClr val="FF0000"/>
                  </a:solidFill>
                  <a:latin typeface="Calibri" panose="020F0502020204030204" pitchFamily="34" charset="0"/>
                </a:rPr>
                <a:t> the motifs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BB55350C-1519-46A4-B912-5294651AB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493838"/>
            <a:ext cx="999331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altLang="en-US" sz="3200" b="1" u="sng">
                <a:latin typeface="Calibri" panose="020F0502020204030204" pitchFamily="34" charset="0"/>
              </a:rPr>
              <a:t>Stochastic sampling step</a:t>
            </a:r>
            <a:r>
              <a:rPr lang="en-US" altLang="en-US" sz="3200" b="1">
                <a:latin typeface="Calibri" panose="020F0502020204030204" pitchFamily="34" charset="0"/>
              </a:rPr>
              <a:t>:  For withheld sequence, slide motif down sequence &amp; calculate agreement with model 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7D903D4D-666C-419F-AFD9-8F5C32CD3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7329488"/>
            <a:ext cx="29146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2">
            <a:extLst>
              <a:ext uri="{FF2B5EF4-FFF2-40B4-BE49-F238E27FC236}">
                <a16:creationId xmlns:a16="http://schemas.microsoft.com/office/drawing/2014/main" id="{AF28D6A2-E147-4F8C-9376-E294ACC0D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389" name="Straight Connector 2">
            <a:extLst>
              <a:ext uri="{FF2B5EF4-FFF2-40B4-BE49-F238E27FC236}">
                <a16:creationId xmlns:a16="http://schemas.microsoft.com/office/drawing/2014/main" id="{721464D6-B0A4-43AA-8050-883C77803D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3017838"/>
            <a:ext cx="54102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4C3719E-41C9-4761-BE6E-B632DDD94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391" name="TextBox 33">
            <a:extLst>
              <a:ext uri="{FF2B5EF4-FFF2-40B4-BE49-F238E27FC236}">
                <a16:creationId xmlns:a16="http://schemas.microsoft.com/office/drawing/2014/main" id="{36CC6CF0-9296-447B-A623-C8EB197C2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7488" y="2408238"/>
            <a:ext cx="18494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Withheld sequence</a:t>
            </a:r>
          </a:p>
        </p:txBody>
      </p:sp>
      <p:cxnSp>
        <p:nvCxnSpPr>
          <p:cNvPr id="16392" name="Straight Arrow Connector 34">
            <a:extLst>
              <a:ext uri="{FF2B5EF4-FFF2-40B4-BE49-F238E27FC236}">
                <a16:creationId xmlns:a16="http://schemas.microsoft.com/office/drawing/2014/main" id="{3219DFFE-D8E4-420C-93F8-DB602EA210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50963" y="3017838"/>
            <a:ext cx="5651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Straight Arrow Connector 4">
            <a:extLst>
              <a:ext uri="{FF2B5EF4-FFF2-40B4-BE49-F238E27FC236}">
                <a16:creationId xmlns:a16="http://schemas.microsoft.com/office/drawing/2014/main" id="{A2189A67-9C91-4E04-8369-67007F673D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4922838"/>
            <a:ext cx="5410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4" name="Straight Arrow Connector 7">
            <a:extLst>
              <a:ext uri="{FF2B5EF4-FFF2-40B4-BE49-F238E27FC236}">
                <a16:creationId xmlns:a16="http://schemas.microsoft.com/office/drawing/2014/main" id="{2042BA57-8E69-4CAF-9EBF-40BA257519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68513" y="3627438"/>
            <a:ext cx="0" cy="129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TextBox 8">
            <a:extLst>
              <a:ext uri="{FF2B5EF4-FFF2-40B4-BE49-F238E27FC236}">
                <a16:creationId xmlns:a16="http://schemas.microsoft.com/office/drawing/2014/main" id="{D2391426-B8D4-4BAF-9935-AAFB57A4D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98838"/>
            <a:ext cx="19161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Calibri" panose="020F0502020204030204" pitchFamily="34" charset="0"/>
              </a:rPr>
              <a:t>Odds ratio of agreement with </a:t>
            </a:r>
            <a:r>
              <a:rPr lang="en-US" altLang="en-US" sz="2400" u="sng">
                <a:latin typeface="Calibri" panose="020F0502020204030204" pitchFamily="34" charset="0"/>
              </a:rPr>
              <a:t>model</a:t>
            </a:r>
            <a:r>
              <a:rPr lang="en-US" altLang="en-US" sz="2400">
                <a:latin typeface="Calibri" panose="020F0502020204030204" pitchFamily="34" charset="0"/>
              </a:rPr>
              <a:t> vs. </a:t>
            </a:r>
            <a:r>
              <a:rPr lang="en-US" altLang="en-US" sz="2400" u="sng">
                <a:latin typeface="Calibri" panose="020F0502020204030204" pitchFamily="34" charset="0"/>
              </a:rPr>
              <a:t>background</a:t>
            </a:r>
          </a:p>
        </p:txBody>
      </p:sp>
      <p:sp>
        <p:nvSpPr>
          <p:cNvPr id="16396" name="TextBox 12">
            <a:extLst>
              <a:ext uri="{FF2B5EF4-FFF2-40B4-BE49-F238E27FC236}">
                <a16:creationId xmlns:a16="http://schemas.microsoft.com/office/drawing/2014/main" id="{DBF8D040-E188-4B01-AFBF-04979FE0A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5151438"/>
            <a:ext cx="27543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Calibri" panose="020F0502020204030204" pitchFamily="34" charset="0"/>
              </a:rPr>
              <a:t>Position in sequence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20085C-E6DD-4580-BEFD-8C6EE56BA1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44713" y="4303713"/>
            <a:ext cx="381000" cy="619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25FE539-A570-4D4B-B6A8-035A8ABCC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BDD9ED-403C-485C-B1EA-95A100F04F7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25713" y="4275138"/>
            <a:ext cx="4572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F5CC54A-3E95-482F-8FC8-C8275CFFA6B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982913" y="4275138"/>
            <a:ext cx="5334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68A8D8E-8BF0-4EEE-AFC3-A5109C064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09470B-0FB6-44DB-95FE-58CAE09ED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4F77C1-7895-4C36-B8D6-895033C4F9C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16313" y="3932238"/>
            <a:ext cx="381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4EFF291-91BE-4782-AC31-2830AA55D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4E31ED2-9441-453E-AEA6-EC63451327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97313" y="3627438"/>
            <a:ext cx="4572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CE6903-4334-4E7A-8C15-7AED97EB5B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4513" y="3627438"/>
            <a:ext cx="533400" cy="685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008F64E2-2856-4F91-8662-E02C6B90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9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16F5CBD-27C0-478F-93D1-652789F26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1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A2F5AC1-9ABD-4A90-8C2D-5BDED22D490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887913" y="4122738"/>
            <a:ext cx="457200" cy="1905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DEA1B3C-B3DD-4E72-840B-E316205CBC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5113" y="4122738"/>
            <a:ext cx="533400" cy="342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6EDBEF55-FB0C-4915-989A-0493842E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F5866EA-6697-4DE0-BCE6-31E248A485C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8513" y="3627438"/>
            <a:ext cx="392112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34C6396B-18EA-455D-9486-F69BCD81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A6AB804-16D4-4714-A7E2-B240FDB72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51D200-FCB2-41D4-B432-9C964F65CDE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70625" y="3398838"/>
            <a:ext cx="446088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E532C8B-70A3-4658-B553-44D1C5BDC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3F48B1A-B15E-4C37-B022-F0F0D3E82F2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705600" y="3398838"/>
            <a:ext cx="544513" cy="876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8" name="TextBox 74">
            <a:extLst>
              <a:ext uri="{FF2B5EF4-FFF2-40B4-BE49-F238E27FC236}">
                <a16:creationId xmlns:a16="http://schemas.microsoft.com/office/drawing/2014/main" id="{E08B7445-D7CA-42EC-8091-F0EF3EBA9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3627438"/>
            <a:ext cx="9048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Symbol" panose="05050102010706020507" pitchFamily="18" charset="2"/>
              </a:rPr>
              <a:t>P(</a:t>
            </a:r>
            <a:r>
              <a:rPr lang="en-US" altLang="en-US" sz="2400" b="1">
                <a:latin typeface="Calibri" panose="020F0502020204030204" pitchFamily="34" charset="0"/>
              </a:rPr>
              <a:t>q</a:t>
            </a:r>
            <a:r>
              <a:rPr lang="en-US" altLang="en-US" sz="2400" b="1" baseline="-25000">
                <a:latin typeface="Calibri" panose="020F0502020204030204" pitchFamily="34" charset="0"/>
              </a:rPr>
              <a:t>ij</a:t>
            </a:r>
            <a:r>
              <a:rPr lang="en-US" altLang="en-US" sz="2400" b="1">
                <a:latin typeface="Symbol" panose="05050102010706020507" pitchFamily="18" charset="2"/>
              </a:rPr>
              <a:t>)</a:t>
            </a:r>
            <a:endParaRPr lang="en-US" altLang="en-US" sz="2400" b="1" baseline="-25000">
              <a:latin typeface="Calibri" panose="020F0502020204030204" pitchFamily="34" charset="0"/>
            </a:endParaRPr>
          </a:p>
        </p:txBody>
      </p:sp>
      <p:sp>
        <p:nvSpPr>
          <p:cNvPr id="16419" name="TextBox 75">
            <a:extLst>
              <a:ext uri="{FF2B5EF4-FFF2-40B4-BE49-F238E27FC236}">
                <a16:creationId xmlns:a16="http://schemas.microsoft.com/office/drawing/2014/main" id="{8460086D-9F4E-41F3-9595-EAB9F45A5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4257675"/>
            <a:ext cx="9048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Symbol" panose="05050102010706020507" pitchFamily="18" charset="2"/>
              </a:rPr>
              <a:t>P(</a:t>
            </a:r>
            <a:r>
              <a:rPr lang="en-US" altLang="en-US" sz="2400" b="1">
                <a:latin typeface="Calibri" panose="020F0502020204030204" pitchFamily="34" charset="0"/>
              </a:rPr>
              <a:t>p</a:t>
            </a:r>
            <a:r>
              <a:rPr lang="en-US" altLang="en-US" sz="2400" b="1" baseline="-25000">
                <a:latin typeface="Calibri" panose="020F0502020204030204" pitchFamily="34" charset="0"/>
              </a:rPr>
              <a:t>j</a:t>
            </a:r>
            <a:r>
              <a:rPr lang="en-US" altLang="en-US" sz="2400" b="1">
                <a:latin typeface="Symbol" panose="05050102010706020507" pitchFamily="18" charset="2"/>
              </a:rPr>
              <a:t>)</a:t>
            </a:r>
            <a:endParaRPr lang="en-US" altLang="en-US" sz="2400" b="1" baseline="-25000">
              <a:latin typeface="Calibri" panose="020F0502020204030204" pitchFamily="34" charset="0"/>
            </a:endParaRPr>
          </a:p>
        </p:txBody>
      </p:sp>
      <p:sp>
        <p:nvSpPr>
          <p:cNvPr id="16420" name="TextBox 76">
            <a:extLst>
              <a:ext uri="{FF2B5EF4-FFF2-40B4-BE49-F238E27FC236}">
                <a16:creationId xmlns:a16="http://schemas.microsoft.com/office/drawing/2014/main" id="{2E1C9929-5CC7-4EB5-9F18-82B86B9C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638" y="3398838"/>
            <a:ext cx="9048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Calibri" panose="020F0502020204030204" pitchFamily="34" charset="0"/>
              </a:rPr>
              <a:t>c</a:t>
            </a:r>
            <a:r>
              <a:rPr lang="en-US" altLang="en-US" sz="2400" b="1" baseline="-25000">
                <a:latin typeface="Calibri" panose="020F0502020204030204" pitchFamily="34" charset="0"/>
              </a:rPr>
              <a:t>xij</a:t>
            </a:r>
          </a:p>
        </p:txBody>
      </p:sp>
      <p:sp>
        <p:nvSpPr>
          <p:cNvPr id="16421" name="TextBox 77">
            <a:extLst>
              <a:ext uri="{FF2B5EF4-FFF2-40B4-BE49-F238E27FC236}">
                <a16:creationId xmlns:a16="http://schemas.microsoft.com/office/drawing/2014/main" id="{92D04463-D29B-4F3A-81CA-FD9A1881C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113" y="4029075"/>
            <a:ext cx="9048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Calibri" panose="020F0502020204030204" pitchFamily="34" charset="0"/>
              </a:rPr>
              <a:t>c</a:t>
            </a:r>
            <a:r>
              <a:rPr lang="en-US" altLang="en-US" sz="2400" b="1" baseline="-25000">
                <a:latin typeface="Calibri" panose="020F0502020204030204" pitchFamily="34" charset="0"/>
              </a:rPr>
              <a:t>xij</a:t>
            </a:r>
          </a:p>
        </p:txBody>
      </p:sp>
      <p:cxnSp>
        <p:nvCxnSpPr>
          <p:cNvPr id="16422" name="Straight Connector 14346">
            <a:extLst>
              <a:ext uri="{FF2B5EF4-FFF2-40B4-BE49-F238E27FC236}">
                <a16:creationId xmlns:a16="http://schemas.microsoft.com/office/drawing/2014/main" id="{D3126894-D8B9-4745-9762-C35751AAE7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35913" y="4084638"/>
            <a:ext cx="1219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23" name="TextBox 14353">
            <a:extLst>
              <a:ext uri="{FF2B5EF4-FFF2-40B4-BE49-F238E27FC236}">
                <a16:creationId xmlns:a16="http://schemas.microsoft.com/office/drawing/2014/main" id="{CC80F78F-F148-4A19-9BCE-5F5E44C5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5151438"/>
            <a:ext cx="1828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(see the paper for details)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  <p:bldP spid="45" grpId="0" animBg="1"/>
      <p:bldP spid="46" grpId="0" animBg="1"/>
      <p:bldP spid="50" grpId="0" animBg="1"/>
      <p:bldP spid="54" grpId="0" animBg="1"/>
      <p:bldP spid="56" grpId="0" animBg="1"/>
      <p:bldP spid="62" grpId="0" animBg="1"/>
      <p:bldP spid="66" grpId="0" animBg="1"/>
      <p:bldP spid="68" grpId="0" animBg="1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E381771F-DBE1-4CF5-B4E0-8D072C313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493838"/>
            <a:ext cx="999331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altLang="en-US" sz="3200" b="1" u="sng">
                <a:latin typeface="Calibri" panose="020F0502020204030204" pitchFamily="34" charset="0"/>
              </a:rPr>
              <a:t>Stochastic sampling step</a:t>
            </a:r>
            <a:r>
              <a:rPr lang="en-US" altLang="en-US" sz="3200" b="1">
                <a:latin typeface="Calibri" panose="020F0502020204030204" pitchFamily="34" charset="0"/>
              </a:rPr>
              <a:t>:  For withheld sequence, slide motif down sequence &amp; calculate agreement with model 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C007F07B-F047-4C0A-A447-0D35F008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7329488"/>
            <a:ext cx="29146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2">
            <a:extLst>
              <a:ext uri="{FF2B5EF4-FFF2-40B4-BE49-F238E27FC236}">
                <a16:creationId xmlns:a16="http://schemas.microsoft.com/office/drawing/2014/main" id="{AD28819A-B038-4085-ACB4-CED9713E4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413" name="Straight Connector 2">
            <a:extLst>
              <a:ext uri="{FF2B5EF4-FFF2-40B4-BE49-F238E27FC236}">
                <a16:creationId xmlns:a16="http://schemas.microsoft.com/office/drawing/2014/main" id="{D4C6A688-428F-44CA-8AEA-6E233E5F37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3017838"/>
            <a:ext cx="54102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Rectangle 3">
            <a:extLst>
              <a:ext uri="{FF2B5EF4-FFF2-40B4-BE49-F238E27FC236}">
                <a16:creationId xmlns:a16="http://schemas.microsoft.com/office/drawing/2014/main" id="{7F3C1852-3051-4FB5-A7CA-04E83963C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7415" name="TextBox 33">
            <a:extLst>
              <a:ext uri="{FF2B5EF4-FFF2-40B4-BE49-F238E27FC236}">
                <a16:creationId xmlns:a16="http://schemas.microsoft.com/office/drawing/2014/main" id="{EEA5FDF4-B211-4931-8CE6-876493A85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7488" y="2408238"/>
            <a:ext cx="18494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Withheld sequence</a:t>
            </a:r>
          </a:p>
        </p:txBody>
      </p:sp>
      <p:cxnSp>
        <p:nvCxnSpPr>
          <p:cNvPr id="17416" name="Straight Arrow Connector 34">
            <a:extLst>
              <a:ext uri="{FF2B5EF4-FFF2-40B4-BE49-F238E27FC236}">
                <a16:creationId xmlns:a16="http://schemas.microsoft.com/office/drawing/2014/main" id="{5845D03A-751B-46D3-A309-150E4CD41D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50963" y="3017838"/>
            <a:ext cx="5651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Straight Arrow Connector 4">
            <a:extLst>
              <a:ext uri="{FF2B5EF4-FFF2-40B4-BE49-F238E27FC236}">
                <a16:creationId xmlns:a16="http://schemas.microsoft.com/office/drawing/2014/main" id="{E61F3C4D-0E06-4DE1-AA4D-2E567E2C59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8513" y="4922838"/>
            <a:ext cx="5410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Straight Arrow Connector 7">
            <a:extLst>
              <a:ext uri="{FF2B5EF4-FFF2-40B4-BE49-F238E27FC236}">
                <a16:creationId xmlns:a16="http://schemas.microsoft.com/office/drawing/2014/main" id="{BE3F6B14-3037-45D9-A856-996BC3AF013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68513" y="3627438"/>
            <a:ext cx="0" cy="129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TextBox 8">
            <a:extLst>
              <a:ext uri="{FF2B5EF4-FFF2-40B4-BE49-F238E27FC236}">
                <a16:creationId xmlns:a16="http://schemas.microsoft.com/office/drawing/2014/main" id="{BB9AAAEC-6946-41E2-B4AA-8CCEB581A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98838"/>
            <a:ext cx="19161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Calibri" panose="020F0502020204030204" pitchFamily="34" charset="0"/>
              </a:rPr>
              <a:t>Odds ratio of agreement with </a:t>
            </a:r>
            <a:r>
              <a:rPr lang="en-US" altLang="en-US" sz="2400" u="sng">
                <a:latin typeface="Calibri" panose="020F0502020204030204" pitchFamily="34" charset="0"/>
              </a:rPr>
              <a:t>model</a:t>
            </a:r>
            <a:r>
              <a:rPr lang="en-US" altLang="en-US" sz="2400">
                <a:latin typeface="Calibri" panose="020F0502020204030204" pitchFamily="34" charset="0"/>
              </a:rPr>
              <a:t> vs. </a:t>
            </a:r>
            <a:r>
              <a:rPr lang="en-US" altLang="en-US" sz="2400" u="sng">
                <a:latin typeface="Calibri" panose="020F0502020204030204" pitchFamily="34" charset="0"/>
              </a:rPr>
              <a:t>background</a:t>
            </a:r>
          </a:p>
        </p:txBody>
      </p:sp>
      <p:sp>
        <p:nvSpPr>
          <p:cNvPr id="17420" name="TextBox 12">
            <a:extLst>
              <a:ext uri="{FF2B5EF4-FFF2-40B4-BE49-F238E27FC236}">
                <a16:creationId xmlns:a16="http://schemas.microsoft.com/office/drawing/2014/main" id="{3858F787-680A-4C1E-B9C0-BBBD7EA8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5151438"/>
            <a:ext cx="27543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Calibri" panose="020F0502020204030204" pitchFamily="34" charset="0"/>
              </a:rPr>
              <a:t>Position in sequence</a:t>
            </a:r>
          </a:p>
        </p:txBody>
      </p:sp>
      <p:cxnSp>
        <p:nvCxnSpPr>
          <p:cNvPr id="17421" name="Straight Connector 18">
            <a:extLst>
              <a:ext uri="{FF2B5EF4-FFF2-40B4-BE49-F238E27FC236}">
                <a16:creationId xmlns:a16="http://schemas.microsoft.com/office/drawing/2014/main" id="{ACD230C1-1366-457B-9238-184FF1698FE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44713" y="4303713"/>
            <a:ext cx="381000" cy="619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2" name="Rectangle 38">
            <a:extLst>
              <a:ext uri="{FF2B5EF4-FFF2-40B4-BE49-F238E27FC236}">
                <a16:creationId xmlns:a16="http://schemas.microsoft.com/office/drawing/2014/main" id="{703733AF-5231-489C-AF54-CE121CFC4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17423" name="Straight Connector 39">
            <a:extLst>
              <a:ext uri="{FF2B5EF4-FFF2-40B4-BE49-F238E27FC236}">
                <a16:creationId xmlns:a16="http://schemas.microsoft.com/office/drawing/2014/main" id="{55E397FD-7F9D-42BF-9ECA-B3BE29A3925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25713" y="4275138"/>
            <a:ext cx="4572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Connector 43">
            <a:extLst>
              <a:ext uri="{FF2B5EF4-FFF2-40B4-BE49-F238E27FC236}">
                <a16:creationId xmlns:a16="http://schemas.microsoft.com/office/drawing/2014/main" id="{F9134C0A-E24F-430B-9169-BCAAE5644C8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982913" y="4275138"/>
            <a:ext cx="5334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5" name="Rectangle 44">
            <a:extLst>
              <a:ext uri="{FF2B5EF4-FFF2-40B4-BE49-F238E27FC236}">
                <a16:creationId xmlns:a16="http://schemas.microsoft.com/office/drawing/2014/main" id="{DE9EF37D-A32A-4DB7-B5DB-652E51A34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7426" name="Rectangle 45">
            <a:extLst>
              <a:ext uri="{FF2B5EF4-FFF2-40B4-BE49-F238E27FC236}">
                <a16:creationId xmlns:a16="http://schemas.microsoft.com/office/drawing/2014/main" id="{1376BC6B-2627-4952-B4E4-63E4D8C4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17427" name="Straight Connector 48">
            <a:extLst>
              <a:ext uri="{FF2B5EF4-FFF2-40B4-BE49-F238E27FC236}">
                <a16:creationId xmlns:a16="http://schemas.microsoft.com/office/drawing/2014/main" id="{F934FED2-CBC5-4C1E-AA41-04900DA61E3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16313" y="3932238"/>
            <a:ext cx="381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8" name="Rectangle 49">
            <a:extLst>
              <a:ext uri="{FF2B5EF4-FFF2-40B4-BE49-F238E27FC236}">
                <a16:creationId xmlns:a16="http://schemas.microsoft.com/office/drawing/2014/main" id="{37CD527A-071D-4A03-BD62-C4B436339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17429" name="Straight Connector 50">
            <a:extLst>
              <a:ext uri="{FF2B5EF4-FFF2-40B4-BE49-F238E27FC236}">
                <a16:creationId xmlns:a16="http://schemas.microsoft.com/office/drawing/2014/main" id="{F4260A75-827D-41AB-9F77-872ED5BF088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97313" y="3627438"/>
            <a:ext cx="4572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Straight Connector 51">
            <a:extLst>
              <a:ext uri="{FF2B5EF4-FFF2-40B4-BE49-F238E27FC236}">
                <a16:creationId xmlns:a16="http://schemas.microsoft.com/office/drawing/2014/main" id="{FE0CBD48-FA18-4729-B047-3A74A322F5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4513" y="3627438"/>
            <a:ext cx="533400" cy="685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1" name="Rectangle 53">
            <a:extLst>
              <a:ext uri="{FF2B5EF4-FFF2-40B4-BE49-F238E27FC236}">
                <a16:creationId xmlns:a16="http://schemas.microsoft.com/office/drawing/2014/main" id="{24A21DB2-1703-40CF-8DE3-5954ECE4A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9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7432" name="Rectangle 55">
            <a:extLst>
              <a:ext uri="{FF2B5EF4-FFF2-40B4-BE49-F238E27FC236}">
                <a16:creationId xmlns:a16="http://schemas.microsoft.com/office/drawing/2014/main" id="{143EC9BA-69FB-4009-867B-7979A4D5D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1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17433" name="Straight Connector 57">
            <a:extLst>
              <a:ext uri="{FF2B5EF4-FFF2-40B4-BE49-F238E27FC236}">
                <a16:creationId xmlns:a16="http://schemas.microsoft.com/office/drawing/2014/main" id="{9624C663-D752-44EB-8944-706795E9BE4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887913" y="4122738"/>
            <a:ext cx="457200" cy="1905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Straight Connector 59">
            <a:extLst>
              <a:ext uri="{FF2B5EF4-FFF2-40B4-BE49-F238E27FC236}">
                <a16:creationId xmlns:a16="http://schemas.microsoft.com/office/drawing/2014/main" id="{D77493C3-4FF1-4341-8E44-0CA512D0C9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5113" y="4122738"/>
            <a:ext cx="533400" cy="342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5" name="Rectangle 61">
            <a:extLst>
              <a:ext uri="{FF2B5EF4-FFF2-40B4-BE49-F238E27FC236}">
                <a16:creationId xmlns:a16="http://schemas.microsoft.com/office/drawing/2014/main" id="{AE884172-6418-4DA3-887C-3AD9F10C8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17436" name="Straight Connector 63">
            <a:extLst>
              <a:ext uri="{FF2B5EF4-FFF2-40B4-BE49-F238E27FC236}">
                <a16:creationId xmlns:a16="http://schemas.microsoft.com/office/drawing/2014/main" id="{0470711B-F1F1-4CB4-B4F4-80743BB1A02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8513" y="3627438"/>
            <a:ext cx="392112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7" name="Rectangle 65">
            <a:extLst>
              <a:ext uri="{FF2B5EF4-FFF2-40B4-BE49-F238E27FC236}">
                <a16:creationId xmlns:a16="http://schemas.microsoft.com/office/drawing/2014/main" id="{8EFBF220-57ED-4C6C-9417-A99E4C7EE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7438" name="Rectangle 67">
            <a:extLst>
              <a:ext uri="{FF2B5EF4-FFF2-40B4-BE49-F238E27FC236}">
                <a16:creationId xmlns:a16="http://schemas.microsoft.com/office/drawing/2014/main" id="{DA9E23A7-CE4A-4ABC-AC06-63676984E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17439" name="Straight Connector 68">
            <a:extLst>
              <a:ext uri="{FF2B5EF4-FFF2-40B4-BE49-F238E27FC236}">
                <a16:creationId xmlns:a16="http://schemas.microsoft.com/office/drawing/2014/main" id="{07F3367F-DF13-42E3-B180-9A4A44AF5E5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70625" y="3398838"/>
            <a:ext cx="446088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0" name="Rectangle 70">
            <a:extLst>
              <a:ext uri="{FF2B5EF4-FFF2-40B4-BE49-F238E27FC236}">
                <a16:creationId xmlns:a16="http://schemas.microsoft.com/office/drawing/2014/main" id="{76283E6F-D2F1-4B09-A71F-F13FBC734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3" y="2865438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17441" name="Straight Connector 71">
            <a:extLst>
              <a:ext uri="{FF2B5EF4-FFF2-40B4-BE49-F238E27FC236}">
                <a16:creationId xmlns:a16="http://schemas.microsoft.com/office/drawing/2014/main" id="{7B1A479B-DE1A-45C8-AEED-CCBFE4A26F0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705600" y="3398838"/>
            <a:ext cx="544513" cy="876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2" name="TextBox 74">
            <a:extLst>
              <a:ext uri="{FF2B5EF4-FFF2-40B4-BE49-F238E27FC236}">
                <a16:creationId xmlns:a16="http://schemas.microsoft.com/office/drawing/2014/main" id="{BB9823CF-084F-4B56-B09A-BD7A2E58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3627438"/>
            <a:ext cx="9048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Symbol" panose="05050102010706020507" pitchFamily="18" charset="2"/>
              </a:rPr>
              <a:t>P(</a:t>
            </a:r>
            <a:r>
              <a:rPr lang="en-US" altLang="en-US" sz="2400" b="1">
                <a:latin typeface="Calibri" panose="020F0502020204030204" pitchFamily="34" charset="0"/>
              </a:rPr>
              <a:t>q</a:t>
            </a:r>
            <a:r>
              <a:rPr lang="en-US" altLang="en-US" sz="2400" b="1" baseline="-25000">
                <a:latin typeface="Calibri" panose="020F0502020204030204" pitchFamily="34" charset="0"/>
              </a:rPr>
              <a:t>ij</a:t>
            </a:r>
            <a:r>
              <a:rPr lang="en-US" altLang="en-US" sz="2400" b="1">
                <a:latin typeface="Symbol" panose="05050102010706020507" pitchFamily="18" charset="2"/>
              </a:rPr>
              <a:t>)</a:t>
            </a:r>
            <a:endParaRPr lang="en-US" altLang="en-US" sz="2400" b="1" baseline="-25000">
              <a:latin typeface="Calibri" panose="020F0502020204030204" pitchFamily="34" charset="0"/>
            </a:endParaRPr>
          </a:p>
        </p:txBody>
      </p:sp>
      <p:sp>
        <p:nvSpPr>
          <p:cNvPr id="17443" name="TextBox 75">
            <a:extLst>
              <a:ext uri="{FF2B5EF4-FFF2-40B4-BE49-F238E27FC236}">
                <a16:creationId xmlns:a16="http://schemas.microsoft.com/office/drawing/2014/main" id="{12CC65B6-B714-4838-AE81-A89DD0C34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4257675"/>
            <a:ext cx="9048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Symbol" panose="05050102010706020507" pitchFamily="18" charset="2"/>
              </a:rPr>
              <a:t>P(</a:t>
            </a:r>
            <a:r>
              <a:rPr lang="en-US" altLang="en-US" sz="2400" b="1">
                <a:latin typeface="Calibri" panose="020F0502020204030204" pitchFamily="34" charset="0"/>
              </a:rPr>
              <a:t>p</a:t>
            </a:r>
            <a:r>
              <a:rPr lang="en-US" altLang="en-US" sz="2400" b="1" baseline="-25000">
                <a:latin typeface="Calibri" panose="020F0502020204030204" pitchFamily="34" charset="0"/>
              </a:rPr>
              <a:t>j</a:t>
            </a:r>
            <a:r>
              <a:rPr lang="en-US" altLang="en-US" sz="2400" b="1">
                <a:latin typeface="Symbol" panose="05050102010706020507" pitchFamily="18" charset="2"/>
              </a:rPr>
              <a:t>)</a:t>
            </a:r>
            <a:endParaRPr lang="en-US" altLang="en-US" sz="2400" b="1" baseline="-25000">
              <a:latin typeface="Calibri" panose="020F0502020204030204" pitchFamily="34" charset="0"/>
            </a:endParaRPr>
          </a:p>
        </p:txBody>
      </p:sp>
      <p:sp>
        <p:nvSpPr>
          <p:cNvPr id="17444" name="TextBox 76">
            <a:extLst>
              <a:ext uri="{FF2B5EF4-FFF2-40B4-BE49-F238E27FC236}">
                <a16:creationId xmlns:a16="http://schemas.microsoft.com/office/drawing/2014/main" id="{8F79F688-30B4-4454-8529-A38412FE0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638" y="3398838"/>
            <a:ext cx="9048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Calibri" panose="020F0502020204030204" pitchFamily="34" charset="0"/>
              </a:rPr>
              <a:t>c</a:t>
            </a:r>
            <a:r>
              <a:rPr lang="en-US" altLang="en-US" sz="2400" b="1" baseline="-25000">
                <a:latin typeface="Calibri" panose="020F0502020204030204" pitchFamily="34" charset="0"/>
              </a:rPr>
              <a:t>xij</a:t>
            </a:r>
          </a:p>
        </p:txBody>
      </p:sp>
      <p:sp>
        <p:nvSpPr>
          <p:cNvPr id="17445" name="TextBox 77">
            <a:extLst>
              <a:ext uri="{FF2B5EF4-FFF2-40B4-BE49-F238E27FC236}">
                <a16:creationId xmlns:a16="http://schemas.microsoft.com/office/drawing/2014/main" id="{54F78830-1BBE-4B6F-B756-B5B767196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113" y="4029075"/>
            <a:ext cx="9048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Calibri" panose="020F0502020204030204" pitchFamily="34" charset="0"/>
              </a:rPr>
              <a:t>c</a:t>
            </a:r>
            <a:r>
              <a:rPr lang="en-US" altLang="en-US" sz="2400" b="1" baseline="-25000">
                <a:latin typeface="Calibri" panose="020F0502020204030204" pitchFamily="34" charset="0"/>
              </a:rPr>
              <a:t>xij</a:t>
            </a:r>
          </a:p>
        </p:txBody>
      </p:sp>
      <p:cxnSp>
        <p:nvCxnSpPr>
          <p:cNvPr id="17446" name="Straight Connector 14346">
            <a:extLst>
              <a:ext uri="{FF2B5EF4-FFF2-40B4-BE49-F238E27FC236}">
                <a16:creationId xmlns:a16="http://schemas.microsoft.com/office/drawing/2014/main" id="{CBAF4ED5-69D5-44CA-AB0D-85E4561C41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35913" y="4084638"/>
            <a:ext cx="1219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7" name="TextBox 14353">
            <a:extLst>
              <a:ext uri="{FF2B5EF4-FFF2-40B4-BE49-F238E27FC236}">
                <a16:creationId xmlns:a16="http://schemas.microsoft.com/office/drawing/2014/main" id="{1425BD8E-C37D-445B-BF56-ADDD1E85C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5151438"/>
            <a:ext cx="1828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(see the paper for details)</a:t>
            </a:r>
          </a:p>
        </p:txBody>
      </p:sp>
      <p:sp>
        <p:nvSpPr>
          <p:cNvPr id="17448" name="TextBox 41">
            <a:extLst>
              <a:ext uri="{FF2B5EF4-FFF2-40B4-BE49-F238E27FC236}">
                <a16:creationId xmlns:a16="http://schemas.microsoft.com/office/drawing/2014/main" id="{A43BE535-8A32-49EC-A415-362CCDD6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5934075"/>
            <a:ext cx="86010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Here’s the cool part:  DON’T just choose the maximum.  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INSTEAD, select a new A</a:t>
            </a:r>
            <a:r>
              <a:rPr lang="en-US" altLang="en-US" sz="2400" b="1" baseline="-25000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 position </a:t>
            </a:r>
            <a:r>
              <a:rPr lang="en-US" altLang="en-US" sz="2400" b="1" u="sng">
                <a:solidFill>
                  <a:srgbClr val="FF0000"/>
                </a:solidFill>
                <a:latin typeface="Calibri" panose="020F0502020204030204" pitchFamily="34" charset="0"/>
              </a:rPr>
              <a:t>proportional</a:t>
            </a: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 to this odds ratio.</a:t>
            </a:r>
          </a:p>
          <a:p>
            <a:pPr algn="ctr"/>
            <a:endParaRPr lang="en-US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n-US" sz="2400" b="1" u="sng">
                <a:solidFill>
                  <a:srgbClr val="FF0000"/>
                </a:solidFill>
                <a:latin typeface="Calibri" panose="020F0502020204030204" pitchFamily="34" charset="0"/>
              </a:rPr>
              <a:t>Then, choose a new sequence to withhold, and repeat everything.</a:t>
            </a:r>
          </a:p>
        </p:txBody>
      </p:sp>
      <p:cxnSp>
        <p:nvCxnSpPr>
          <p:cNvPr id="17449" name="Straight Arrow Connector 5">
            <a:extLst>
              <a:ext uri="{FF2B5EF4-FFF2-40B4-BE49-F238E27FC236}">
                <a16:creationId xmlns:a16="http://schemas.microsoft.com/office/drawing/2014/main" id="{13563544-1A4A-4E4D-8B9F-31EC8E0533D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716713" y="3513138"/>
            <a:ext cx="260350" cy="242093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5C02B978-AD01-497A-BC56-B9BA070CB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17FFC755-313D-4E4C-9B30-99ADA79C6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7329488"/>
            <a:ext cx="29146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2">
            <a:extLst>
              <a:ext uri="{FF2B5EF4-FFF2-40B4-BE49-F238E27FC236}">
                <a16:creationId xmlns:a16="http://schemas.microsoft.com/office/drawing/2014/main" id="{4BB8CA3D-680F-4B40-8AA3-B9524FC80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93963"/>
            <a:ext cx="63246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6A1CB669-21AA-4CA7-876F-E073880D0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1265238"/>
            <a:ext cx="95250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altLang="en-US" sz="3200" b="1">
                <a:latin typeface="Calibri" panose="020F0502020204030204" pitchFamily="34" charset="0"/>
              </a:rPr>
              <a:t>Over many iterations, this magically converges to the most enriched motifs. Note, it’s stochastic:</a:t>
            </a:r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F3370514-FD80-4BD9-BB45-B2774D4D8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5008563"/>
            <a:ext cx="2624138" cy="101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en-US" altLang="en-US" sz="3200" b="1">
                <a:latin typeface="Calibri" panose="020F0502020204030204" pitchFamily="34" charset="0"/>
              </a:rPr>
              <a:t>3 runs on the same data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9C7D2989-8762-4F4B-B82F-5C65B1296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6038"/>
            <a:ext cx="43053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75760F0A-230E-41C0-B0F0-78BEE57B1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7348538"/>
            <a:ext cx="25050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460" name="Straight Arrow Connector 4">
            <a:extLst>
              <a:ext uri="{FF2B5EF4-FFF2-40B4-BE49-F238E27FC236}">
                <a16:creationId xmlns:a16="http://schemas.microsoft.com/office/drawing/2014/main" id="{E97E6E11-1967-44EC-BC78-86AA95CD2B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7613" y="4008438"/>
            <a:ext cx="8191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1" name="TextBox 5">
            <a:extLst>
              <a:ext uri="{FF2B5EF4-FFF2-40B4-BE49-F238E27FC236}">
                <a16:creationId xmlns:a16="http://schemas.microsoft.com/office/drawing/2014/main" id="{1A1ECD89-935B-4AEC-AF9B-99D69EFF1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3303588"/>
            <a:ext cx="2174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latin typeface="Calibri" panose="020F0502020204030204" pitchFamily="34" charset="0"/>
              </a:rPr>
              <a:t>Measure mRNA abundances using DNA microarrays</a:t>
            </a:r>
          </a:p>
        </p:txBody>
      </p:sp>
      <p:cxnSp>
        <p:nvCxnSpPr>
          <p:cNvPr id="19462" name="Straight Arrow Connector 9">
            <a:extLst>
              <a:ext uri="{FF2B5EF4-FFF2-40B4-BE49-F238E27FC236}">
                <a16:creationId xmlns:a16="http://schemas.microsoft.com/office/drawing/2014/main" id="{79C31378-BE76-4170-9D46-683E561DA4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46688" y="4008438"/>
            <a:ext cx="8191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TextBox 10">
            <a:extLst>
              <a:ext uri="{FF2B5EF4-FFF2-40B4-BE49-F238E27FC236}">
                <a16:creationId xmlns:a16="http://schemas.microsoft.com/office/drawing/2014/main" id="{4942F11F-B99A-45A0-AC48-888FBA9D6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3303588"/>
            <a:ext cx="3371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Calibri" panose="020F0502020204030204" pitchFamily="34" charset="0"/>
              </a:rPr>
              <a:t>Search for motifs in promoters of glucose vs galactose controlled genes</a:t>
            </a:r>
          </a:p>
        </p:txBody>
      </p:sp>
      <p:sp>
        <p:nvSpPr>
          <p:cNvPr id="19464" name="TextBox 6">
            <a:extLst>
              <a:ext uri="{FF2B5EF4-FFF2-40B4-BE49-F238E27FC236}">
                <a16:creationId xmlns:a16="http://schemas.microsoft.com/office/drawing/2014/main" id="{42ECBCFD-A540-4B10-B834-6E80AA65E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4824413"/>
            <a:ext cx="24209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Calibri" panose="020F0502020204030204" pitchFamily="34" charset="0"/>
              </a:rPr>
              <a:t>Discovered motifs</a:t>
            </a:r>
          </a:p>
        </p:txBody>
      </p:sp>
      <p:sp>
        <p:nvSpPr>
          <p:cNvPr id="19465" name="TextBox 14">
            <a:extLst>
              <a:ext uri="{FF2B5EF4-FFF2-40B4-BE49-F238E27FC236}">
                <a16:creationId xmlns:a16="http://schemas.microsoft.com/office/drawing/2014/main" id="{BB727053-BF26-42C3-A49F-B8DD93688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4846638"/>
            <a:ext cx="17875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Calibri" panose="020F0502020204030204" pitchFamily="34" charset="0"/>
              </a:rPr>
              <a:t>Known motif</a:t>
            </a:r>
          </a:p>
        </p:txBody>
      </p:sp>
      <p:sp>
        <p:nvSpPr>
          <p:cNvPr id="19466" name="TextBox 7">
            <a:extLst>
              <a:ext uri="{FF2B5EF4-FFF2-40B4-BE49-F238E27FC236}">
                <a16:creationId xmlns:a16="http://schemas.microsoft.com/office/drawing/2014/main" id="{A9D53AD4-6FA3-4B5A-8BB2-0DD25B23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5608638"/>
            <a:ext cx="19050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Galactose upstream activation sequence</a:t>
            </a:r>
          </a:p>
        </p:txBody>
      </p:sp>
      <p:pic>
        <p:nvPicPr>
          <p:cNvPr id="19467" name="Picture 2">
            <a:extLst>
              <a:ext uri="{FF2B5EF4-FFF2-40B4-BE49-F238E27FC236}">
                <a16:creationId xmlns:a16="http://schemas.microsoft.com/office/drawing/2014/main" id="{E684BE9D-FBAE-48F1-ACB0-A3776DD2F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429250"/>
            <a:ext cx="2179637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8" name="Picture 3">
            <a:extLst>
              <a:ext uri="{FF2B5EF4-FFF2-40B4-BE49-F238E27FC236}">
                <a16:creationId xmlns:a16="http://schemas.microsoft.com/office/drawing/2014/main" id="{B1395949-72FD-4C76-8948-946A24BB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5407025"/>
            <a:ext cx="3292475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5">
            <a:extLst>
              <a:ext uri="{FF2B5EF4-FFF2-40B4-BE49-F238E27FC236}">
                <a16:creationId xmlns:a16="http://schemas.microsoft.com/office/drawing/2014/main" id="{9E52F9B1-EF04-461A-A440-DA04620F7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731838"/>
            <a:ext cx="38195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6">
            <a:extLst>
              <a:ext uri="{FF2B5EF4-FFF2-40B4-BE49-F238E27FC236}">
                <a16:creationId xmlns:a16="http://schemas.microsoft.com/office/drawing/2014/main" id="{B753924A-B14D-43F2-903C-A9C12A96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865438"/>
            <a:ext cx="26955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2" name="TextBox 3">
            <a:extLst>
              <a:ext uri="{FF2B5EF4-FFF2-40B4-BE49-F238E27FC236}">
                <a16:creationId xmlns:a16="http://schemas.microsoft.com/office/drawing/2014/main" id="{C159F80E-1EA7-4C43-928A-8083644C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7240588"/>
            <a:ext cx="1254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“AlignAce”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0BCD8317-745E-4766-8D4D-6A12E1EEC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3447034"/>
            <a:ext cx="1371600" cy="1122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latin typeface="Calibri" panose="020F0502020204030204" pitchFamily="34" charset="0"/>
              </a:rPr>
              <a:t>galactose</a:t>
            </a:r>
          </a:p>
          <a:p>
            <a:pPr algn="ctr"/>
            <a:r>
              <a:rPr lang="en-US" altLang="en-US" sz="2400" b="1" dirty="0">
                <a:latin typeface="Calibri" panose="020F0502020204030204" pitchFamily="34" charset="0"/>
              </a:rPr>
              <a:t>vs.</a:t>
            </a:r>
          </a:p>
          <a:p>
            <a:pPr algn="ctr"/>
            <a:r>
              <a:rPr lang="en-US" altLang="en-US" sz="2400" b="1" dirty="0">
                <a:latin typeface="Calibri" panose="020F0502020204030204" pitchFamily="34" charset="0"/>
              </a:rPr>
              <a:t>glucose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F6916F28-E3B7-4EF8-A67E-C5E056965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6038"/>
            <a:ext cx="43053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FA536A14-D1CA-4665-8B56-F40E24290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7348538"/>
            <a:ext cx="25050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TextBox 5">
            <a:extLst>
              <a:ext uri="{FF2B5EF4-FFF2-40B4-BE49-F238E27FC236}">
                <a16:creationId xmlns:a16="http://schemas.microsoft.com/office/drawing/2014/main" id="{40C9177C-4F2B-4420-B285-1CAC56196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3303588"/>
            <a:ext cx="2174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Calibri" panose="020F0502020204030204" pitchFamily="34" charset="0"/>
              </a:rPr>
              <a:t>Measure mRNA abundances using DNA microarrays</a:t>
            </a:r>
          </a:p>
        </p:txBody>
      </p:sp>
      <p:cxnSp>
        <p:nvCxnSpPr>
          <p:cNvPr id="20487" name="Straight Arrow Connector 9">
            <a:extLst>
              <a:ext uri="{FF2B5EF4-FFF2-40B4-BE49-F238E27FC236}">
                <a16:creationId xmlns:a16="http://schemas.microsoft.com/office/drawing/2014/main" id="{3AAFB83A-37EC-4FF9-B165-B7CFA5E80D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46688" y="4008438"/>
            <a:ext cx="8191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extBox 10">
            <a:extLst>
              <a:ext uri="{FF2B5EF4-FFF2-40B4-BE49-F238E27FC236}">
                <a16:creationId xmlns:a16="http://schemas.microsoft.com/office/drawing/2014/main" id="{DA6E13B3-031C-4C20-BA08-3B2B7F872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563" y="3303588"/>
            <a:ext cx="3371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Calibri" panose="020F0502020204030204" pitchFamily="34" charset="0"/>
              </a:rPr>
              <a:t>Search for motifs in promoters of heat-induced and repressed genes</a:t>
            </a:r>
          </a:p>
        </p:txBody>
      </p:sp>
      <p:pic>
        <p:nvPicPr>
          <p:cNvPr id="20489" name="Picture 5">
            <a:extLst>
              <a:ext uri="{FF2B5EF4-FFF2-40B4-BE49-F238E27FC236}">
                <a16:creationId xmlns:a16="http://schemas.microsoft.com/office/drawing/2014/main" id="{F90748BC-F7F9-4C72-81F9-E8E247FB5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5375275"/>
            <a:ext cx="19018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6">
            <a:extLst>
              <a:ext uri="{FF2B5EF4-FFF2-40B4-BE49-F238E27FC236}">
                <a16:creationId xmlns:a16="http://schemas.microsoft.com/office/drawing/2014/main" id="{0059BA24-E731-40C8-B856-C6379EFDE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5349875"/>
            <a:ext cx="2768600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1" name="TextBox 6">
            <a:extLst>
              <a:ext uri="{FF2B5EF4-FFF2-40B4-BE49-F238E27FC236}">
                <a16:creationId xmlns:a16="http://schemas.microsoft.com/office/drawing/2014/main" id="{1E76023F-75BB-4F94-98D2-A5C5C614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4824413"/>
            <a:ext cx="24209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Calibri" panose="020F0502020204030204" pitchFamily="34" charset="0"/>
              </a:rPr>
              <a:t>Discovered motifs</a:t>
            </a:r>
          </a:p>
        </p:txBody>
      </p:sp>
      <p:sp>
        <p:nvSpPr>
          <p:cNvPr id="20492" name="TextBox 14">
            <a:extLst>
              <a:ext uri="{FF2B5EF4-FFF2-40B4-BE49-F238E27FC236}">
                <a16:creationId xmlns:a16="http://schemas.microsoft.com/office/drawing/2014/main" id="{708A3755-0705-46BD-9E58-92C9FD4B2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4846638"/>
            <a:ext cx="17875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Calibri" panose="020F0502020204030204" pitchFamily="34" charset="0"/>
              </a:rPr>
              <a:t>Known motif</a:t>
            </a:r>
          </a:p>
        </p:txBody>
      </p:sp>
      <p:pic>
        <p:nvPicPr>
          <p:cNvPr id="20493" name="Picture 7">
            <a:extLst>
              <a:ext uri="{FF2B5EF4-FFF2-40B4-BE49-F238E27FC236}">
                <a16:creationId xmlns:a16="http://schemas.microsoft.com/office/drawing/2014/main" id="{1D3E5803-2745-4F12-B5E3-76B808D2D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189038"/>
            <a:ext cx="3100388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4" name="Picture 8">
            <a:extLst>
              <a:ext uri="{FF2B5EF4-FFF2-40B4-BE49-F238E27FC236}">
                <a16:creationId xmlns:a16="http://schemas.microsoft.com/office/drawing/2014/main" id="{62018865-55FA-44D4-9FAB-E00602DD2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5351463"/>
            <a:ext cx="20288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5" name="TextBox 7">
            <a:extLst>
              <a:ext uri="{FF2B5EF4-FFF2-40B4-BE49-F238E27FC236}">
                <a16:creationId xmlns:a16="http://schemas.microsoft.com/office/drawing/2014/main" id="{DC88E1BD-678F-48CE-A0BB-58E52AABD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5608638"/>
            <a:ext cx="1828799" cy="112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Cell cycle activation motif, histone activator</a:t>
            </a:r>
          </a:p>
        </p:txBody>
      </p:sp>
      <p:sp>
        <p:nvSpPr>
          <p:cNvPr id="20496" name="TextBox 18">
            <a:extLst>
              <a:ext uri="{FF2B5EF4-FFF2-40B4-BE49-F238E27FC236}">
                <a16:creationId xmlns:a16="http://schemas.microsoft.com/office/drawing/2014/main" id="{4D276A31-BC0A-4853-B45E-35117E7CB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7240588"/>
            <a:ext cx="1254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“AlignAce”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6CA050FC-D813-42D2-A177-285B688FA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2" y="3447034"/>
            <a:ext cx="1581151" cy="1122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latin typeface="Calibri" panose="020F0502020204030204" pitchFamily="34" charset="0"/>
              </a:rPr>
              <a:t>heat shock</a:t>
            </a:r>
          </a:p>
          <a:p>
            <a:pPr algn="ctr"/>
            <a:r>
              <a:rPr lang="en-US" altLang="en-US" sz="2400" b="1" dirty="0">
                <a:latin typeface="Calibri" panose="020F0502020204030204" pitchFamily="34" charset="0"/>
              </a:rPr>
              <a:t>vs.</a:t>
            </a:r>
          </a:p>
          <a:p>
            <a:pPr algn="ctr"/>
            <a:r>
              <a:rPr lang="en-US" altLang="en-US" sz="2400" b="1" dirty="0">
                <a:latin typeface="Calibri" panose="020F0502020204030204" pitchFamily="34" charset="0"/>
              </a:rPr>
              <a:t>30 °C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gulatory cascade and structure of RamR.">
            <a:extLst>
              <a:ext uri="{FF2B5EF4-FFF2-40B4-BE49-F238E27FC236}">
                <a16:creationId xmlns:a16="http://schemas.microsoft.com/office/drawing/2014/main" id="{212AE6C0-3C2A-4F9E-ACA2-3C038EE7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" b="50764"/>
          <a:stretch>
            <a:fillRect/>
          </a:stretch>
        </p:blipFill>
        <p:spPr bwMode="auto">
          <a:xfrm>
            <a:off x="620713" y="1570038"/>
            <a:ext cx="90106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848F46CB-0AC0-493D-9E90-47D158D66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638" y="7358063"/>
            <a:ext cx="358298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/>
            <a:r>
              <a:rPr lang="en-GB" altLang="en-US" sz="800" i="1">
                <a:latin typeface="Calibri" panose="020F0502020204030204" pitchFamily="34" charset="0"/>
              </a:rPr>
              <a:t>Nature Communications </a:t>
            </a:r>
            <a:r>
              <a:rPr lang="en-GB" altLang="en-US" sz="800">
                <a:latin typeface="Calibri" panose="020F0502020204030204" pitchFamily="34" charset="0"/>
              </a:rPr>
              <a:t>4, Article number: 2078 doi:10.1038/ncomms3078</a:t>
            </a: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DA1B017D-38CD-478C-86CA-FB236C654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4846638"/>
            <a:ext cx="541178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latin typeface="Calibri" panose="020F0502020204030204" pitchFamily="34" charset="0"/>
              </a:rPr>
              <a:t>RamR represses the </a:t>
            </a:r>
            <a:r>
              <a:rPr lang="en-US" altLang="en-US" sz="2800" i="1">
                <a:latin typeface="Calibri" panose="020F0502020204030204" pitchFamily="34" charset="0"/>
              </a:rPr>
              <a:t>ramA</a:t>
            </a:r>
            <a:r>
              <a:rPr lang="en-US" altLang="en-US" sz="2800">
                <a:latin typeface="Calibri" panose="020F0502020204030204" pitchFamily="34" charset="0"/>
              </a:rPr>
              <a:t> gene, which encodes the activator protein for the </a:t>
            </a:r>
            <a:r>
              <a:rPr lang="en-US" altLang="en-US" sz="2800" i="1">
                <a:latin typeface="Calibri" panose="020F0502020204030204" pitchFamily="34" charset="0"/>
              </a:rPr>
              <a:t>acrAB</a:t>
            </a:r>
            <a:r>
              <a:rPr lang="en-US" altLang="en-US" sz="2800">
                <a:latin typeface="Calibri" panose="020F0502020204030204" pitchFamily="34" charset="0"/>
              </a:rPr>
              <a:t> drug efflux pump genes. </a:t>
            </a:r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FED65C55-443F-450D-B6BF-C2944FC53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100679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en-US" altLang="en-US" sz="3200" b="1" u="sng">
                <a:latin typeface="Calibri" panose="020F0502020204030204" pitchFamily="34" charset="0"/>
              </a:rPr>
              <a:t>An example transcriptional regulatory cascade</a:t>
            </a:r>
            <a:r>
              <a:rPr lang="en-US" altLang="en-US" sz="3200" b="1">
                <a:latin typeface="Calibri" panose="020F0502020204030204" pitchFamily="34" charset="0"/>
              </a:rPr>
              <a:t>     </a:t>
            </a:r>
          </a:p>
          <a:p>
            <a:pPr algn="ctr"/>
            <a:r>
              <a:rPr lang="en-US" altLang="en-US" sz="3200" b="1">
                <a:latin typeface="Calibri" panose="020F0502020204030204" pitchFamily="34" charset="0"/>
              </a:rPr>
              <a:t>Here, controlling </a:t>
            </a:r>
            <a:r>
              <a:rPr lang="en-US" altLang="en-US" sz="3200" b="1" i="1">
                <a:latin typeface="Calibri" panose="020F0502020204030204" pitchFamily="34" charset="0"/>
              </a:rPr>
              <a:t>Salmonella</a:t>
            </a:r>
            <a:r>
              <a:rPr lang="en-US" altLang="en-US" sz="3200" b="1">
                <a:latin typeface="Calibri" panose="020F0502020204030204" pitchFamily="34" charset="0"/>
              </a:rPr>
              <a:t> bacteria multidrug resistance</a:t>
            </a:r>
          </a:p>
        </p:txBody>
      </p:sp>
      <p:sp>
        <p:nvSpPr>
          <p:cNvPr id="3078" name="TextBox 3">
            <a:extLst>
              <a:ext uri="{FF2B5EF4-FFF2-40B4-BE49-F238E27FC236}">
                <a16:creationId xmlns:a16="http://schemas.microsoft.com/office/drawing/2014/main" id="{A81C34BC-3061-4421-A547-4698C6DBE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5075238"/>
            <a:ext cx="19764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Calibri" panose="020F0502020204030204" pitchFamily="34" charset="0"/>
              </a:rPr>
              <a:t>RamR dimer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6B5F92-801C-447B-A585-50DFEDE3FF0F}"/>
              </a:ext>
            </a:extLst>
          </p:cNvPr>
          <p:cNvGrpSpPr>
            <a:grpSpLocks/>
          </p:cNvGrpSpPr>
          <p:nvPr/>
        </p:nvGrpSpPr>
        <p:grpSpPr bwMode="auto">
          <a:xfrm>
            <a:off x="12700" y="2255838"/>
            <a:ext cx="3579813" cy="2286000"/>
            <a:chOff x="12700" y="2255837"/>
            <a:chExt cx="3579812" cy="2286000"/>
          </a:xfrm>
        </p:grpSpPr>
        <p:grpSp>
          <p:nvGrpSpPr>
            <p:cNvPr id="3080" name="Group 16">
              <a:extLst>
                <a:ext uri="{FF2B5EF4-FFF2-40B4-BE49-F238E27FC236}">
                  <a16:creationId xmlns:a16="http://schemas.microsoft.com/office/drawing/2014/main" id="{B71C4998-130A-469E-A7E4-D83B4DCE2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00" y="2255837"/>
              <a:ext cx="3579812" cy="2286000"/>
              <a:chOff x="12700" y="2255837"/>
              <a:chExt cx="3579812" cy="2286000"/>
            </a:xfrm>
          </p:grpSpPr>
          <p:sp>
            <p:nvSpPr>
              <p:cNvPr id="3082" name="Oval 5">
                <a:extLst>
                  <a:ext uri="{FF2B5EF4-FFF2-40B4-BE49-F238E27FC236}">
                    <a16:creationId xmlns:a16="http://schemas.microsoft.com/office/drawing/2014/main" id="{9806A5E7-D435-473F-A510-DC199FAC9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2712" y="2255837"/>
                <a:ext cx="1295400" cy="7620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3083" name="Oval 7">
                <a:extLst>
                  <a:ext uri="{FF2B5EF4-FFF2-40B4-BE49-F238E27FC236}">
                    <a16:creationId xmlns:a16="http://schemas.microsoft.com/office/drawing/2014/main" id="{E43F277D-A30D-4DC9-86AA-2D8A8BD8C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7112" y="3779837"/>
                <a:ext cx="1295400" cy="7620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3084" name="TextBox 6">
                <a:extLst>
                  <a:ext uri="{FF2B5EF4-FFF2-40B4-BE49-F238E27FC236}">
                    <a16:creationId xmlns:a16="http://schemas.microsoft.com/office/drawing/2014/main" id="{ED8DCC5A-E737-436E-B1DE-E7F61D2268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00" y="3247252"/>
                <a:ext cx="2209800" cy="1294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Sequence-specific DNA binding</a:t>
                </a:r>
              </a:p>
            </p:txBody>
          </p:sp>
          <p:cxnSp>
            <p:nvCxnSpPr>
              <p:cNvPr id="3085" name="Straight Connector 9">
                <a:extLst>
                  <a:ext uri="{FF2B5EF4-FFF2-40B4-BE49-F238E27FC236}">
                    <a16:creationId xmlns:a16="http://schemas.microsoft.com/office/drawing/2014/main" id="{C2D28EC3-43E9-46D0-9555-B3916B0CD9F2}"/>
                  </a:ext>
                </a:extLst>
              </p:cNvPr>
              <p:cNvCxnSpPr>
                <a:cxnSpLocks noChangeShapeType="1"/>
                <a:endCxn id="3082" idx="3"/>
              </p:cNvCxnSpPr>
              <p:nvPr/>
            </p:nvCxnSpPr>
            <p:spPr bwMode="auto">
              <a:xfrm flipV="1">
                <a:off x="1117600" y="2906245"/>
                <a:ext cx="454819" cy="341007"/>
              </a:xfrm>
              <a:prstGeom prst="line">
                <a:avLst/>
              </a:prstGeom>
              <a:noFill/>
              <a:ln w="508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081" name="Straight Connector 11">
              <a:extLst>
                <a:ext uri="{FF2B5EF4-FFF2-40B4-BE49-F238E27FC236}">
                  <a16:creationId xmlns:a16="http://schemas.microsoft.com/office/drawing/2014/main" id="{8026A4B5-AAFB-468B-8800-96640A457932}"/>
                </a:ext>
              </a:extLst>
            </p:cNvPr>
            <p:cNvCxnSpPr>
              <a:cxnSpLocks noChangeShapeType="1"/>
              <a:endCxn id="3083" idx="2"/>
            </p:cNvCxnSpPr>
            <p:nvPr/>
          </p:nvCxnSpPr>
          <p:spPr bwMode="auto">
            <a:xfrm>
              <a:off x="1477565" y="4160837"/>
              <a:ext cx="819547" cy="0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0B3A7ED5-D0B6-4CD1-BB4F-3FA4F45D8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41438"/>
            <a:ext cx="86121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Calibri" panose="020F0502020204030204" pitchFamily="34" charset="0"/>
              </a:rPr>
              <a:t>e.g., http://compbio.mit.edu/encode-motifs/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CD8E7046-E756-4135-9E38-335E9A260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-30163"/>
            <a:ext cx="9993312" cy="14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altLang="en-US" sz="3200" b="1">
                <a:latin typeface="Calibri" panose="020F0502020204030204" pitchFamily="34" charset="0"/>
              </a:rPr>
              <a:t>If you need them, we now know the binding motifs for 100’s of transcription factors at 1000’s of distinct sites in the human genome, including many new motifs.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B8C482BE-D750-4458-AB6B-9AE2B9ED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103438"/>
            <a:ext cx="99822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2">
            <a:extLst>
              <a:ext uri="{FF2B5EF4-FFF2-40B4-BE49-F238E27FC236}">
                <a16:creationId xmlns:a16="http://schemas.microsoft.com/office/drawing/2014/main" id="{99F8D0DB-8DD6-4B49-8683-993ED38AC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6672263"/>
            <a:ext cx="36576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93420625-4DFA-442D-8C76-09653EC20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-30163"/>
            <a:ext cx="999331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altLang="en-US" sz="3200" b="1" dirty="0">
                <a:latin typeface="Calibri" panose="020F0502020204030204" pitchFamily="34" charset="0"/>
              </a:rPr>
              <a:t>Here’s a good place to start if you want to do this practically:   </a:t>
            </a:r>
            <a:r>
              <a:rPr lang="en-US" altLang="en-US" sz="3200" dirty="0"/>
              <a:t>http://meme-suite.org/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3B6C3EB4-8DE1-40C3-9070-001B126D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578" r="38152" b="6673"/>
          <a:stretch>
            <a:fillRect/>
          </a:stretch>
        </p:blipFill>
        <p:spPr bwMode="auto">
          <a:xfrm>
            <a:off x="544513" y="1076325"/>
            <a:ext cx="8991600" cy="64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77D7095F-3C4E-4312-AF1A-03B633AD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-30163"/>
            <a:ext cx="9993312" cy="14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altLang="en-US" sz="3200" b="1" dirty="0">
                <a:latin typeface="Calibri" panose="020F0502020204030204" pitchFamily="34" charset="0"/>
              </a:rPr>
              <a:t>Note: online MEME suite can sometimes be quite </a:t>
            </a:r>
            <a:r>
              <a:rPr lang="en-US" altLang="en-US" sz="3200" b="1" dirty="0" err="1">
                <a:latin typeface="Calibri" panose="020F0502020204030204" pitchFamily="34" charset="0"/>
              </a:rPr>
              <a:t>laggy</a:t>
            </a:r>
            <a:r>
              <a:rPr lang="en-US" altLang="en-US" sz="3200" b="1" dirty="0">
                <a:latin typeface="Calibri" panose="020F0502020204030204" pitchFamily="34" charset="0"/>
              </a:rPr>
              <a:t>.</a:t>
            </a:r>
          </a:p>
          <a:p>
            <a:r>
              <a:rPr lang="en-US" altLang="en-US" sz="3200" b="1" dirty="0" err="1">
                <a:latin typeface="Calibri" panose="020F0502020204030204" pitchFamily="34" charset="0"/>
              </a:rPr>
              <a:t>GibbsCluster</a:t>
            </a:r>
            <a:r>
              <a:rPr lang="en-US" altLang="en-US" sz="3200" b="1" dirty="0">
                <a:latin typeface="Calibri" panose="020F0502020204030204" pitchFamily="34" charset="0"/>
              </a:rPr>
              <a:t> is a good alternative for peptide motifs: </a:t>
            </a:r>
            <a:r>
              <a:rPr lang="en-US" altLang="en-US" sz="2800" dirty="0">
                <a:latin typeface="Calibri" panose="020F0502020204030204" pitchFamily="34" charset="0"/>
              </a:rPr>
              <a:t>https://services.healthtech.dtu.dk/service.php?GibbsCluster-2.0</a:t>
            </a:r>
            <a:endParaRPr lang="en-US" altLang="en-US" sz="2800" dirty="0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BF880ED9-CC72-4360-AD1C-E5B32426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9901" r="55852" b="33533"/>
          <a:stretch>
            <a:fillRect/>
          </a:stretch>
        </p:blipFill>
        <p:spPr bwMode="auto">
          <a:xfrm>
            <a:off x="901700" y="1493838"/>
            <a:ext cx="7796213" cy="581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>
            <a:extLst>
              <a:ext uri="{FF2B5EF4-FFF2-40B4-BE49-F238E27FC236}">
                <a16:creationId xmlns:a16="http://schemas.microsoft.com/office/drawing/2014/main" id="{C7D7E6D7-69C1-47CB-AD63-B788AF1E4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3" y="5532438"/>
            <a:ext cx="3124200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Both can also be installed on your own computer</a:t>
            </a:r>
            <a:endParaRPr lang="en-US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>
            <a:extLst>
              <a:ext uri="{FF2B5EF4-FFF2-40B4-BE49-F238E27FC236}">
                <a16:creationId xmlns:a16="http://schemas.microsoft.com/office/drawing/2014/main" id="{232D6137-F7AD-4244-A5DD-B8F9C418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6" t="11320" r="19051" b="16154"/>
          <a:stretch>
            <a:fillRect/>
          </a:stretch>
        </p:blipFill>
        <p:spPr bwMode="auto">
          <a:xfrm>
            <a:off x="441325" y="1265238"/>
            <a:ext cx="924718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1">
            <a:extLst>
              <a:ext uri="{FF2B5EF4-FFF2-40B4-BE49-F238E27FC236}">
                <a16:creationId xmlns:a16="http://schemas.microsoft.com/office/drawing/2014/main" id="{AA910D01-F074-4A6A-BD62-4126DFE6F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7361238"/>
            <a:ext cx="2895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800">
                <a:latin typeface="Calibri" panose="020F0502020204030204" pitchFamily="34" charset="0"/>
              </a:rPr>
              <a:t>Antimicrob Agents Chemother. Feb 2012; 56(2): 942–948.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03B87D5-19CB-488A-B5A3-58CDECFE0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100679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en-US" altLang="en-US" sz="3200" b="1">
                <a:latin typeface="Calibri" panose="020F0502020204030204" pitchFamily="34" charset="0"/>
              </a:rPr>
              <a:t>Historically, DNA and RNA binding sites were defined biochemically (DNAse footprinting, gel shift assays, etc.)</a:t>
            </a:r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84407C75-56D4-44D2-91A7-7B76A290A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088" y="6751638"/>
            <a:ext cx="10666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700">
                <a:latin typeface="Calibri" panose="020F0502020204030204" pitchFamily="34" charset="0"/>
              </a:rPr>
              <a:t>Hydroxyl radical footprinting of </a:t>
            </a:r>
            <a:r>
              <a:rPr lang="en-US" altLang="en-US" sz="2700" i="1">
                <a:latin typeface="Calibri" panose="020F0502020204030204" pitchFamily="34" charset="0"/>
              </a:rPr>
              <a:t>ramR-ramA</a:t>
            </a:r>
            <a:r>
              <a:rPr lang="en-US" altLang="en-US" sz="2700">
                <a:latin typeface="Calibri" panose="020F0502020204030204" pitchFamily="34" charset="0"/>
              </a:rPr>
              <a:t> intergenic region with RamR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>
            <a:extLst>
              <a:ext uri="{FF2B5EF4-FFF2-40B4-BE49-F238E27FC236}">
                <a16:creationId xmlns:a16="http://schemas.microsoft.com/office/drawing/2014/main" id="{BD4C496E-A336-4784-AC79-84AD481BA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2" t="16823" r="19324" b="23045"/>
          <a:stretch>
            <a:fillRect/>
          </a:stretch>
        </p:blipFill>
        <p:spPr bwMode="auto">
          <a:xfrm rot="2505590">
            <a:off x="466725" y="2755900"/>
            <a:ext cx="3117850" cy="347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23" name="Rectangle 4">
            <a:extLst>
              <a:ext uri="{FF2B5EF4-FFF2-40B4-BE49-F238E27FC236}">
                <a16:creationId xmlns:a16="http://schemas.microsoft.com/office/drawing/2014/main" id="{299C675F-A6AC-4E86-BD34-5858BFF3C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100679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en-US" altLang="en-US" sz="3200" b="1">
                <a:latin typeface="Calibri" panose="020F0502020204030204" pitchFamily="34" charset="0"/>
              </a:rPr>
              <a:t>Historically, DNA and RNA binding sites were defined biochemically (DNAse footprinting, gel shift assays, etc.)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FE7776F-3D8E-4394-8E87-3CBD58528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1771650"/>
            <a:ext cx="99044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altLang="en-US" sz="3200">
                <a:latin typeface="Calibri" panose="020F0502020204030204" pitchFamily="34" charset="0"/>
              </a:rPr>
              <a:t>Now, many binding motifs are discovered bioinformatically</a:t>
            </a:r>
          </a:p>
        </p:txBody>
      </p:sp>
      <p:sp>
        <p:nvSpPr>
          <p:cNvPr id="5125" name="AutoShape 4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BFAC566A-357E-43C5-97B3-638C7E52B4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7858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6" name="AutoShape 6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EAE413D5-DB22-4B1C-843A-66AC39751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6334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7" name="TextBox 11">
            <a:extLst>
              <a:ext uri="{FF2B5EF4-FFF2-40B4-BE49-F238E27FC236}">
                <a16:creationId xmlns:a16="http://schemas.microsoft.com/office/drawing/2014/main" id="{C206641F-AFB8-4C0C-970C-A25D5137B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2789238"/>
            <a:ext cx="25146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latin typeface="Calibri" panose="020F0502020204030204" pitchFamily="34" charset="0"/>
              </a:rPr>
              <a:t>Isolate different nucleic acid segments bound by copies of the protein</a:t>
            </a:r>
          </a:p>
          <a:p>
            <a:pPr algn="ctr"/>
            <a:r>
              <a:rPr lang="en-US" altLang="en-US" sz="2800">
                <a:latin typeface="Calibri" panose="020F0502020204030204" pitchFamily="34" charset="0"/>
              </a:rPr>
              <a:t>(e.g. all sites bound across a genome)</a:t>
            </a:r>
          </a:p>
        </p:txBody>
      </p:sp>
      <p:cxnSp>
        <p:nvCxnSpPr>
          <p:cNvPr id="5128" name="Straight Arrow Connector 24">
            <a:extLst>
              <a:ext uri="{FF2B5EF4-FFF2-40B4-BE49-F238E27FC236}">
                <a16:creationId xmlns:a16="http://schemas.microsoft.com/office/drawing/2014/main" id="{66904D1E-D19D-4A44-B0AB-1E23A9AF20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9025" y="4237038"/>
            <a:ext cx="990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9" name="TextBox 25">
            <a:extLst>
              <a:ext uri="{FF2B5EF4-FFF2-40B4-BE49-F238E27FC236}">
                <a16:creationId xmlns:a16="http://schemas.microsoft.com/office/drawing/2014/main" id="{6C93535E-71FA-42DC-812E-10BB9A83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4010025"/>
            <a:ext cx="2514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latin typeface="Calibri" panose="020F0502020204030204" pitchFamily="34" charset="0"/>
              </a:rPr>
              <a:t>Sequence</a:t>
            </a:r>
          </a:p>
        </p:txBody>
      </p:sp>
      <p:cxnSp>
        <p:nvCxnSpPr>
          <p:cNvPr id="5130" name="Straight Arrow Connector 26">
            <a:extLst>
              <a:ext uri="{FF2B5EF4-FFF2-40B4-BE49-F238E27FC236}">
                <a16:creationId xmlns:a16="http://schemas.microsoft.com/office/drawing/2014/main" id="{2DEABB44-3C8E-43D9-B50D-8BFF198C30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40688" y="4502150"/>
            <a:ext cx="0" cy="7620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1" name="TextBox 27">
            <a:extLst>
              <a:ext uri="{FF2B5EF4-FFF2-40B4-BE49-F238E27FC236}">
                <a16:creationId xmlns:a16="http://schemas.microsoft.com/office/drawing/2014/main" id="{BBA4DA89-ACA9-4CB0-83FE-8B804849E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525" y="5284788"/>
            <a:ext cx="263366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latin typeface="Calibri" panose="020F0502020204030204" pitchFamily="34" charset="0"/>
              </a:rPr>
              <a:t>Search computationally for recurring </a:t>
            </a:r>
            <a:r>
              <a:rPr lang="en-US" altLang="en-US" sz="2800" b="1" i="1">
                <a:latin typeface="Calibri" panose="020F0502020204030204" pitchFamily="34" charset="0"/>
              </a:rPr>
              <a:t>motifs</a:t>
            </a:r>
          </a:p>
        </p:txBody>
      </p:sp>
      <p:sp>
        <p:nvSpPr>
          <p:cNvPr id="5132" name="Rectangle 14">
            <a:extLst>
              <a:ext uri="{FF2B5EF4-FFF2-40B4-BE49-F238E27FC236}">
                <a16:creationId xmlns:a16="http://schemas.microsoft.com/office/drawing/2014/main" id="{E68A9A91-AA80-434E-B0AC-A697B54F9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627438"/>
            <a:ext cx="490537" cy="1165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33" name="Rectangle 31">
            <a:extLst>
              <a:ext uri="{FF2B5EF4-FFF2-40B4-BE49-F238E27FC236}">
                <a16:creationId xmlns:a16="http://schemas.microsoft.com/office/drawing/2014/main" id="{37683282-5BAF-419B-9084-0CA3FFA09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5989638"/>
            <a:ext cx="758825" cy="566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34" name="Rectangle 32">
            <a:extLst>
              <a:ext uri="{FF2B5EF4-FFF2-40B4-BE49-F238E27FC236}">
                <a16:creationId xmlns:a16="http://schemas.microsoft.com/office/drawing/2014/main" id="{4B02E425-F13C-4F36-ACB1-74F25382D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0" y="4697413"/>
            <a:ext cx="860425" cy="566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35" name="Rectangle 33">
            <a:extLst>
              <a:ext uri="{FF2B5EF4-FFF2-40B4-BE49-F238E27FC236}">
                <a16:creationId xmlns:a16="http://schemas.microsoft.com/office/drawing/2014/main" id="{8DE74A61-B493-4AD9-8118-30BF942D1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0" y="4173538"/>
            <a:ext cx="858838" cy="566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36" name="Rectangle 34">
            <a:extLst>
              <a:ext uri="{FF2B5EF4-FFF2-40B4-BE49-F238E27FC236}">
                <a16:creationId xmlns:a16="http://schemas.microsoft.com/office/drawing/2014/main" id="{091CED00-64CC-46A2-9A62-3FC44D2DB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2374900"/>
            <a:ext cx="8604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37" name="Rectangle 35">
            <a:extLst>
              <a:ext uri="{FF2B5EF4-FFF2-40B4-BE49-F238E27FC236}">
                <a16:creationId xmlns:a16="http://schemas.microsoft.com/office/drawing/2014/main" id="{72BEAB7F-888B-438B-9C73-DF70177F2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2374900"/>
            <a:ext cx="860425" cy="566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38" name="Rectangle 36">
            <a:extLst>
              <a:ext uri="{FF2B5EF4-FFF2-40B4-BE49-F238E27FC236}">
                <a16:creationId xmlns:a16="http://schemas.microsoft.com/office/drawing/2014/main" id="{FA60ED2E-8E43-4174-84B5-EC01ED989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2189163"/>
            <a:ext cx="34925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39" name="Rectangle 37">
            <a:extLst>
              <a:ext uri="{FF2B5EF4-FFF2-40B4-BE49-F238E27FC236}">
                <a16:creationId xmlns:a16="http://schemas.microsoft.com/office/drawing/2014/main" id="{88DEC9D9-F8D9-4B5C-B039-C46581FD5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3551238"/>
            <a:ext cx="277813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40" name="Rectangle 38">
            <a:extLst>
              <a:ext uri="{FF2B5EF4-FFF2-40B4-BE49-F238E27FC236}">
                <a16:creationId xmlns:a16="http://schemas.microsoft.com/office/drawing/2014/main" id="{14ED6F2F-D073-4A84-AB32-C9A48658D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4456113"/>
            <a:ext cx="277812" cy="284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cxnSp>
        <p:nvCxnSpPr>
          <p:cNvPr id="5141" name="Straight Arrow Connector 10">
            <a:extLst>
              <a:ext uri="{FF2B5EF4-FFF2-40B4-BE49-F238E27FC236}">
                <a16:creationId xmlns:a16="http://schemas.microsoft.com/office/drawing/2014/main" id="{623D07E4-F14D-4A41-87B8-C47F2B16FB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9625" y="4237038"/>
            <a:ext cx="990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2" name="Rectangle 39">
            <a:extLst>
              <a:ext uri="{FF2B5EF4-FFF2-40B4-BE49-F238E27FC236}">
                <a16:creationId xmlns:a16="http://schemas.microsoft.com/office/drawing/2014/main" id="{F637AA79-448D-4DFE-A89B-B6ABA6905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3913" y="7361238"/>
            <a:ext cx="2895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800">
                <a:latin typeface="Calibri" panose="020F0502020204030204" pitchFamily="34" charset="0"/>
              </a:rPr>
              <a:t>Image: Antimicrob Agents Chemother. Feb 2012; 56(2): 942–948.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nas.org/content/104/42/16438/F3.large.jpg">
            <a:extLst>
              <a:ext uri="{FF2B5EF4-FFF2-40B4-BE49-F238E27FC236}">
                <a16:creationId xmlns:a16="http://schemas.microsoft.com/office/drawing/2014/main" id="{3318D212-E5A1-4E74-8A3C-750CF997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322388"/>
            <a:ext cx="789622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>
            <a:extLst>
              <a:ext uri="{FF2B5EF4-FFF2-40B4-BE49-F238E27FC236}">
                <a16:creationId xmlns:a16="http://schemas.microsoft.com/office/drawing/2014/main" id="{8BCD16B9-F4F4-4A75-B9FE-8690CC415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100679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en-US" altLang="en-US" sz="3200" b="1">
                <a:latin typeface="Calibri" panose="020F0502020204030204" pitchFamily="34" charset="0"/>
              </a:rPr>
              <a:t>Transcription factor regulatory networks can be highly complex, e.g. as for embryonic stem cell regulators</a:t>
            </a: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5F4609AB-AAD9-42BB-AB69-86E4D0A8B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063" y="7361238"/>
            <a:ext cx="20764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latin typeface="Calibri" panose="020F0502020204030204" pitchFamily="34" charset="0"/>
              </a:rPr>
              <a:t>http://www.pnas.org/content/104/42/16438</a:t>
            </a:r>
          </a:p>
        </p:txBody>
      </p:sp>
      <p:cxnSp>
        <p:nvCxnSpPr>
          <p:cNvPr id="6149" name="Straight Arrow Connector 4">
            <a:extLst>
              <a:ext uri="{FF2B5EF4-FFF2-40B4-BE49-F238E27FC236}">
                <a16:creationId xmlns:a16="http://schemas.microsoft.com/office/drawing/2014/main" id="{1B017BB2-1662-40FB-9D53-5670CEEE71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0863" y="6545263"/>
            <a:ext cx="533400" cy="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0" name="TextBox 5">
            <a:extLst>
              <a:ext uri="{FF2B5EF4-FFF2-40B4-BE49-F238E27FC236}">
                <a16:creationId xmlns:a16="http://schemas.microsoft.com/office/drawing/2014/main" id="{AEBB7A26-3262-4FB9-832C-9BEAE526D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70638"/>
            <a:ext cx="4032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Calibri" panose="020F0502020204030204" pitchFamily="34" charset="0"/>
              </a:rPr>
              <a:t>TF</a:t>
            </a:r>
          </a:p>
        </p:txBody>
      </p:sp>
      <p:sp>
        <p:nvSpPr>
          <p:cNvPr id="6151" name="TextBox 6">
            <a:extLst>
              <a:ext uri="{FF2B5EF4-FFF2-40B4-BE49-F238E27FC236}">
                <a16:creationId xmlns:a16="http://schemas.microsoft.com/office/drawing/2014/main" id="{6088F23C-DAE4-4498-91E2-F813F5C0E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6370638"/>
            <a:ext cx="7556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Calibri" panose="020F0502020204030204" pitchFamily="34" charset="0"/>
              </a:rPr>
              <a:t>target</a:t>
            </a:r>
          </a:p>
        </p:txBody>
      </p:sp>
      <p:sp>
        <p:nvSpPr>
          <p:cNvPr id="6152" name="TextBox 7">
            <a:extLst>
              <a:ext uri="{FF2B5EF4-FFF2-40B4-BE49-F238E27FC236}">
                <a16:creationId xmlns:a16="http://schemas.microsoft.com/office/drawing/2014/main" id="{26FB72CC-BEC3-4922-91D6-F996FC82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6802438"/>
            <a:ext cx="492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Calibri" panose="020F0502020204030204" pitchFamily="34" charset="0"/>
              </a:rPr>
              <a:t>PPI</a:t>
            </a:r>
          </a:p>
        </p:txBody>
      </p:sp>
      <p:cxnSp>
        <p:nvCxnSpPr>
          <p:cNvPr id="6153" name="Straight Arrow Connector 9">
            <a:extLst>
              <a:ext uri="{FF2B5EF4-FFF2-40B4-BE49-F238E27FC236}">
                <a16:creationId xmlns:a16="http://schemas.microsoft.com/office/drawing/2014/main" id="{93D7E678-5840-4C13-97EA-173899385C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0863" y="6846888"/>
            <a:ext cx="533400" cy="0"/>
          </a:xfrm>
          <a:prstGeom prst="straightConnector1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4" name="Oval 1">
            <a:extLst>
              <a:ext uri="{FF2B5EF4-FFF2-40B4-BE49-F238E27FC236}">
                <a16:creationId xmlns:a16="http://schemas.microsoft.com/office/drawing/2014/main" id="{FE70E172-7CA9-4BCE-8390-F4AB7EF38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5837238"/>
            <a:ext cx="858838" cy="381000"/>
          </a:xfrm>
          <a:prstGeom prst="ellipse">
            <a:avLst/>
          </a:prstGeom>
          <a:solidFill>
            <a:srgbClr val="FFCC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b="1">
                <a:latin typeface="Calibri" panose="020F0502020204030204" pitchFamily="34" charset="0"/>
              </a:rPr>
              <a:t>TF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F4FB69C8-3D22-44EF-8DA3-7433A4514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altLang="en-US" sz="3200" b="1">
                <a:latin typeface="Calibri" panose="020F0502020204030204" pitchFamily="34" charset="0"/>
              </a:rPr>
              <a:t>MOTIFS</a:t>
            </a:r>
          </a:p>
        </p:txBody>
      </p:sp>
      <p:sp>
        <p:nvSpPr>
          <p:cNvPr id="7171" name="AutoShape 4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90E33219-EB3C-4148-9CF6-2AC39DEE8A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7858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AutoShape 6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BA8FD365-F41F-4ECD-A644-0259834B7C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6334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7EDE501E-AD75-4806-AAEA-3A47D3CAF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122238"/>
            <a:ext cx="3038475" cy="732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3">
            <a:extLst>
              <a:ext uri="{FF2B5EF4-FFF2-40B4-BE49-F238E27FC236}">
                <a16:creationId xmlns:a16="http://schemas.microsoft.com/office/drawing/2014/main" id="{24C3E4C4-296E-4469-B54C-462808B1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7377113"/>
            <a:ext cx="48339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TextBox 2">
            <a:extLst>
              <a:ext uri="{FF2B5EF4-FFF2-40B4-BE49-F238E27FC236}">
                <a16:creationId xmlns:a16="http://schemas.microsoft.com/office/drawing/2014/main" id="{5B3A099C-3F25-4072-80FA-5638E15EE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962025"/>
            <a:ext cx="31496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latin typeface="Calibri" panose="020F0502020204030204" pitchFamily="34" charset="0"/>
              </a:rPr>
              <a:t>Binding sites of the transcription factor ROX1</a:t>
            </a:r>
          </a:p>
        </p:txBody>
      </p:sp>
      <p:sp>
        <p:nvSpPr>
          <p:cNvPr id="7176" name="Right Brace 3">
            <a:extLst>
              <a:ext uri="{FF2B5EF4-FFF2-40B4-BE49-F238E27FC236}">
                <a16:creationId xmlns:a16="http://schemas.microsoft.com/office/drawing/2014/main" id="{22926B98-5084-4BBD-BF47-FCC7F8481F2E}"/>
              </a:ext>
            </a:extLst>
          </p:cNvPr>
          <p:cNvSpPr>
            <a:spLocks/>
          </p:cNvSpPr>
          <p:nvPr/>
        </p:nvSpPr>
        <p:spPr bwMode="auto">
          <a:xfrm>
            <a:off x="6488113" y="252413"/>
            <a:ext cx="228600" cy="2613025"/>
          </a:xfrm>
          <a:prstGeom prst="rightBrace">
            <a:avLst>
              <a:gd name="adj1" fmla="val 830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7" name="TextBox 21">
            <a:extLst>
              <a:ext uri="{FF2B5EF4-FFF2-40B4-BE49-F238E27FC236}">
                <a16:creationId xmlns:a16="http://schemas.microsoft.com/office/drawing/2014/main" id="{E9425B2C-D254-4321-BDE5-56250511B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3017838"/>
            <a:ext cx="17129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latin typeface="Calibri" panose="020F0502020204030204" pitchFamily="34" charset="0"/>
              </a:rPr>
              <a:t>consensus</a:t>
            </a:r>
          </a:p>
        </p:txBody>
      </p:sp>
      <p:sp>
        <p:nvSpPr>
          <p:cNvPr id="7178" name="TextBox 22">
            <a:extLst>
              <a:ext uri="{FF2B5EF4-FFF2-40B4-BE49-F238E27FC236}">
                <a16:creationId xmlns:a16="http://schemas.microsoft.com/office/drawing/2014/main" id="{047F544D-99C5-4F78-AF6E-E4639B133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4429125"/>
            <a:ext cx="19240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latin typeface="Calibri" panose="020F0502020204030204" pitchFamily="34" charset="0"/>
              </a:rPr>
              <a:t>frequencies</a:t>
            </a:r>
          </a:p>
        </p:txBody>
      </p:sp>
      <p:sp>
        <p:nvSpPr>
          <p:cNvPr id="7179" name="TextBox 23">
            <a:extLst>
              <a:ext uri="{FF2B5EF4-FFF2-40B4-BE49-F238E27FC236}">
                <a16:creationId xmlns:a16="http://schemas.microsoft.com/office/drawing/2014/main" id="{EB96D0B4-C618-4D00-A5B8-C04D296F7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5913438"/>
            <a:ext cx="328771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latin typeface="Calibri" panose="020F0502020204030204" pitchFamily="34" charset="0"/>
              </a:rPr>
              <a:t>scaled by information</a:t>
            </a:r>
          </a:p>
          <a:p>
            <a:r>
              <a:rPr lang="en-US" altLang="en-US" sz="2800" b="1">
                <a:latin typeface="Calibri" panose="020F0502020204030204" pitchFamily="34" charset="0"/>
              </a:rPr>
              <a:t>content</a:t>
            </a:r>
          </a:p>
        </p:txBody>
      </p:sp>
      <p:sp>
        <p:nvSpPr>
          <p:cNvPr id="7180" name="Right Brace 28">
            <a:extLst>
              <a:ext uri="{FF2B5EF4-FFF2-40B4-BE49-F238E27FC236}">
                <a16:creationId xmlns:a16="http://schemas.microsoft.com/office/drawing/2014/main" id="{3C8CEE97-8112-443E-9C5E-D74EB4A6AD0F}"/>
              </a:ext>
            </a:extLst>
          </p:cNvPr>
          <p:cNvSpPr>
            <a:spLocks/>
          </p:cNvSpPr>
          <p:nvPr/>
        </p:nvSpPr>
        <p:spPr bwMode="auto">
          <a:xfrm>
            <a:off x="6488113" y="3703638"/>
            <a:ext cx="228600" cy="1924050"/>
          </a:xfrm>
          <a:prstGeom prst="rightBrace">
            <a:avLst>
              <a:gd name="adj1" fmla="val 833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8207" name="Picture 4">
            <a:extLst>
              <a:ext uri="{FF2B5EF4-FFF2-40B4-BE49-F238E27FC236}">
                <a16:creationId xmlns:a16="http://schemas.microsoft.com/office/drawing/2014/main" id="{4D9662BB-AD49-4704-88AB-B4D5F0EF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837238"/>
            <a:ext cx="26035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208" name="Straight Arrow Connector 5">
            <a:extLst>
              <a:ext uri="{FF2B5EF4-FFF2-40B4-BE49-F238E27FC236}">
                <a16:creationId xmlns:a16="http://schemas.microsoft.com/office/drawing/2014/main" id="{0D59E41F-2BA7-4AA7-9FF7-B0A7CC63A42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906713" y="6446838"/>
            <a:ext cx="8382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9" name="Straight Arrow Connector 29">
            <a:extLst>
              <a:ext uri="{FF2B5EF4-FFF2-40B4-BE49-F238E27FC236}">
                <a16:creationId xmlns:a16="http://schemas.microsoft.com/office/drawing/2014/main" id="{667033B3-3A7D-4B59-9DA2-1686C684C57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22550" y="6756400"/>
            <a:ext cx="0" cy="190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0" name="TextBox 9">
            <a:extLst>
              <a:ext uri="{FF2B5EF4-FFF2-40B4-BE49-F238E27FC236}">
                <a16:creationId xmlns:a16="http://schemas.microsoft.com/office/drawing/2014/main" id="{94886069-0F53-462A-BF08-D562FF8EA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6946900"/>
            <a:ext cx="260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freq of nuc b in genome</a:t>
            </a:r>
          </a:p>
        </p:txBody>
      </p:sp>
      <p:cxnSp>
        <p:nvCxnSpPr>
          <p:cNvPr id="8211" name="Straight Arrow Connector 32">
            <a:extLst>
              <a:ext uri="{FF2B5EF4-FFF2-40B4-BE49-F238E27FC236}">
                <a16:creationId xmlns:a16="http://schemas.microsoft.com/office/drawing/2014/main" id="{C8C8FB1E-BDF3-45A9-89A8-5CDADCB56A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25713" y="5646738"/>
            <a:ext cx="0" cy="266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2" name="TextBox 34">
            <a:extLst>
              <a:ext uri="{FF2B5EF4-FFF2-40B4-BE49-F238E27FC236}">
                <a16:creationId xmlns:a16="http://schemas.microsoft.com/office/drawing/2014/main" id="{A260748A-2201-4BA3-A2B0-B87B3CCB6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5229225"/>
            <a:ext cx="21463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frequency of nuc b at position i</a:t>
            </a:r>
          </a:p>
        </p:txBody>
      </p:sp>
      <p:cxnSp>
        <p:nvCxnSpPr>
          <p:cNvPr id="8213" name="Straight Arrow Connector 36">
            <a:extLst>
              <a:ext uri="{FF2B5EF4-FFF2-40B4-BE49-F238E27FC236}">
                <a16:creationId xmlns:a16="http://schemas.microsoft.com/office/drawing/2014/main" id="{EA1E4C3F-3517-4BD3-96AF-95134038CB6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39913" y="5646738"/>
            <a:ext cx="685800" cy="495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  <p:bldP spid="82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71FA5DE7-CB51-4AAA-BA62-F9ED435FA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7038"/>
            <a:ext cx="10080625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en-US" altLang="en-US" sz="6000" b="1">
                <a:solidFill>
                  <a:srgbClr val="FF0000"/>
                </a:solidFill>
                <a:latin typeface="Calibri" panose="020F0502020204030204" pitchFamily="34" charset="0"/>
              </a:rPr>
              <a:t>So, here’s the challenge:</a:t>
            </a:r>
          </a:p>
          <a:p>
            <a:pPr algn="ctr"/>
            <a:endParaRPr lang="en-US" altLang="en-US" sz="60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n-US" sz="6000" b="1">
                <a:solidFill>
                  <a:srgbClr val="FF0000"/>
                </a:solidFill>
                <a:latin typeface="Calibri" panose="020F0502020204030204" pitchFamily="34" charset="0"/>
              </a:rPr>
              <a:t>Given a set of DNA sequences that contain a motif  (e.g., promoters of co-expressed genes), how do we discover it computationally?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0057AAD4-4974-4E9B-B312-35416232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427038"/>
            <a:ext cx="86106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en-US" altLang="en-US" sz="6000" b="1">
                <a:solidFill>
                  <a:srgbClr val="FF0000"/>
                </a:solidFill>
                <a:latin typeface="Calibri" panose="020F0502020204030204" pitchFamily="34" charset="0"/>
              </a:rPr>
              <a:t>Could we just count all instances of each </a:t>
            </a:r>
            <a:r>
              <a:rPr lang="en-US" altLang="en-US" sz="6000" b="1" i="1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6000" b="1">
                <a:solidFill>
                  <a:srgbClr val="FF0000"/>
                </a:solidFill>
                <a:latin typeface="Calibri" panose="020F0502020204030204" pitchFamily="34" charset="0"/>
              </a:rPr>
              <a:t>-mer?</a:t>
            </a:r>
          </a:p>
          <a:p>
            <a:pPr algn="ctr"/>
            <a:endParaRPr lang="en-US" altLang="en-US" sz="60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n-US" sz="6000" b="1">
                <a:solidFill>
                  <a:srgbClr val="FF0000"/>
                </a:solidFill>
                <a:latin typeface="Calibri" panose="020F0502020204030204" pitchFamily="34" charset="0"/>
              </a:rPr>
              <a:t>Why or why not?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E6A4108-B789-45E9-A58E-1A13BCD7E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4454525"/>
            <a:ext cx="8610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en-US" altLang="en-US" sz="6000" b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6000" b="1">
                <a:solidFill>
                  <a:srgbClr val="FF0000"/>
                </a:solidFill>
                <a:latin typeface="Calibri" panose="020F0502020204030204" pitchFamily="34" charset="0"/>
              </a:rPr>
              <a:t> promoters and DNA binding sites are not well conserved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BDDF752-8506-46BA-8A65-6D112F908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731838"/>
            <a:ext cx="8764587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10AE9B3A-267D-45D0-9E71-9AC402491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7375525"/>
            <a:ext cx="4681538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4">
            <a:extLst>
              <a:ext uri="{FF2B5EF4-FFF2-40B4-BE49-F238E27FC236}">
                <a16:creationId xmlns:a16="http://schemas.microsoft.com/office/drawing/2014/main" id="{5F6A23FF-213E-47D0-A6E5-1F9BAE77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altLang="en-US" sz="3200" b="1">
                <a:latin typeface="Calibri" panose="020F0502020204030204" pitchFamily="34" charset="0"/>
              </a:rPr>
              <a:t>How does motif discovery work?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976</Words>
  <Application>Microsoft Office PowerPoint</Application>
  <PresentationFormat>Custom</PresentationFormat>
  <Paragraphs>136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GigAssembler</dc:title>
  <dc:creator>Taejoon Kwon</dc:creator>
  <cp:lastModifiedBy>Marcotte</cp:lastModifiedBy>
  <cp:revision>184</cp:revision>
  <cp:lastPrinted>2018-03-08T15:29:31Z</cp:lastPrinted>
  <dcterms:created xsi:type="dcterms:W3CDTF">2011-03-08T14:45:39Z</dcterms:created>
  <dcterms:modified xsi:type="dcterms:W3CDTF">2022-03-10T16:01:28Z</dcterms:modified>
</cp:coreProperties>
</file>