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205" r:id="rId13"/>
    <p:sldId id="2166" r:id="rId14"/>
    <p:sldId id="2206" r:id="rId15"/>
    <p:sldId id="2197" r:id="rId16"/>
    <p:sldId id="2193" r:id="rId17"/>
    <p:sldId id="2195" r:id="rId18"/>
    <p:sldId id="2196" r:id="rId19"/>
    <p:sldId id="2201" r:id="rId20"/>
    <p:sldId id="2207" r:id="rId21"/>
    <p:sldId id="2182" r:id="rId22"/>
    <p:sldId id="2198" r:id="rId23"/>
    <p:sldId id="2199" r:id="rId24"/>
    <p:sldId id="2158" r:id="rId25"/>
    <p:sldId id="2190" r:id="rId26"/>
    <p:sldId id="2028" r:id="rId27"/>
    <p:sldId id="2204" r:id="rId28"/>
    <p:sldId id="2173" r:id="rId29"/>
    <p:sldId id="2203" r:id="rId30"/>
    <p:sldId id="2175" r:id="rId31"/>
    <p:sldId id="2162" r:id="rId32"/>
    <p:sldId id="2200" r:id="rId33"/>
    <p:sldId id="2208" r:id="rId34"/>
    <p:sldId id="2209" r:id="rId35"/>
    <p:sldId id="2192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0C9"/>
    <a:srgbClr val="569ACD"/>
    <a:srgbClr val="FFFFFF"/>
    <a:srgbClr val="6600CC"/>
    <a:srgbClr val="FFFF99"/>
    <a:srgbClr val="FFFF66"/>
    <a:srgbClr val="00FF00"/>
    <a:srgbClr val="33CC33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89716" autoAdjust="0"/>
  </p:normalViewPr>
  <p:slideViewPr>
    <p:cSldViewPr>
      <p:cViewPr varScale="1">
        <p:scale>
          <a:sx n="80" d="100"/>
          <a:sy n="80" d="100"/>
        </p:scale>
        <p:origin x="1615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437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437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31" y="0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53" y="4417700"/>
            <a:ext cx="5139898" cy="418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21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31" y="8832217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24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26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631" indent="-28639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5586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3822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2057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0291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852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6760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499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F1943-E462-4BC5-B7AF-BC60F94B093E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02867" y="5181664"/>
            <a:ext cx="6598133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>
                <a:latin typeface="Calibri" pitchFamily="34" charset="0"/>
              </a:rPr>
              <a:t>BCH394P/364C Systems Biology / Bioinformatics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3048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protein interaction mapping by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proximity labeling</a:t>
            </a:r>
          </a:p>
        </p:txBody>
      </p:sp>
      <p:pic>
        <p:nvPicPr>
          <p:cNvPr id="1026" name="Picture 2" descr="https://f1000researchdata.s3.amazonaws.com/manuscripts/18482/1ceaaf37-eb85-478c-ab6e-61ea1caf6dac_figure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380"/>
          <a:stretch/>
        </p:blipFill>
        <p:spPr bwMode="auto">
          <a:xfrm>
            <a:off x="638014" y="1756320"/>
            <a:ext cx="7821718" cy="22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2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36654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718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4877" y="6519446"/>
            <a:ext cx="5395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Figure/review at https://f1000research.com/articles/8-135/v1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29057" y="4122619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91000" y="465601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Affinity purify interaction partners with streptavidin beads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5739825"/>
            <a:ext cx="241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ID proteins by mass spectrometry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1143000"/>
            <a:ext cx="263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4 variations on a theme: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26636" y="5265619"/>
            <a:ext cx="4843" cy="47420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4426704" y="129222"/>
            <a:ext cx="204707" cy="778208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692EFA-B7D3-4E65-B9C3-F47A28D3D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2" y="5229987"/>
            <a:ext cx="3581400" cy="1170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45C684-9A18-4A02-ADFA-EBAB6421D373}"/>
              </a:ext>
            </a:extLst>
          </p:cNvPr>
          <p:cNvSpPr txBox="1"/>
          <p:nvPr/>
        </p:nvSpPr>
        <p:spPr>
          <a:xfrm>
            <a:off x="76200" y="4876800"/>
            <a:ext cx="278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 good recent protocol see:</a:t>
            </a:r>
          </a:p>
        </p:txBody>
      </p:sp>
    </p:spTree>
    <p:extLst>
      <p:ext uri="{BB962C8B-B14F-4D97-AF65-F5344CB8AC3E}">
        <p14:creationId xmlns:p14="http://schemas.microsoft.com/office/powerpoint/2010/main" val="120267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Guruharsha</a:t>
            </a:r>
            <a:r>
              <a:rPr lang="en-US" dirty="0">
                <a:latin typeface="Calibri" pitchFamily="34" charset="0"/>
              </a:rPr>
              <a:t>  </a:t>
            </a:r>
            <a:r>
              <a:rPr lang="en-US" i="1" dirty="0">
                <a:latin typeface="Calibri" pitchFamily="34" charset="0"/>
              </a:rPr>
              <a:t>et al. (</a:t>
            </a:r>
            <a:r>
              <a:rPr lang="en-US" dirty="0">
                <a:latin typeface="Calibri" pitchFamily="34" charset="0"/>
              </a:rPr>
              <a:t>2011) </a:t>
            </a:r>
            <a:r>
              <a:rPr lang="en-US" i="1" dirty="0">
                <a:latin typeface="Calibri" pitchFamily="34" charset="0"/>
              </a:rPr>
              <a:t>Cell</a:t>
            </a:r>
            <a:r>
              <a:rPr lang="en-US" dirty="0">
                <a:latin typeface="Calibri" pitchFamily="34" charset="0"/>
              </a:rPr>
              <a:t> 147, 690–703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>
                <a:latin typeface="Calibri" pitchFamily="34" charset="0"/>
              </a:rPr>
              <a:t>     experiments</a:t>
            </a: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~11K interactions / </a:t>
            </a:r>
          </a:p>
          <a:p>
            <a:r>
              <a:rPr lang="en-US" sz="2000" b="1" dirty="0">
                <a:latin typeface="Calibri" pitchFamily="34" charset="0"/>
              </a:rPr>
              <a:t>~2.3K proteins</a:t>
            </a: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>
                <a:latin typeface="Calibri" pitchFamily="34" charset="0"/>
              </a:rPr>
              <a:t>spans 556 complexes</a:t>
            </a: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>
                <a:latin typeface="Calibri" pitchFamily="34" charset="0"/>
              </a:rPr>
              <a:t>human proteome, but…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892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Y2H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804" y="1066800"/>
            <a:ext cx="866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Human </a:t>
            </a:r>
            <a:r>
              <a:rPr lang="en-US" sz="2400" b="1" dirty="0" err="1">
                <a:latin typeface="Calibri" pitchFamily="34" charset="0"/>
              </a:rPr>
              <a:t>ORFeome</a:t>
            </a:r>
            <a:r>
              <a:rPr lang="en-US" sz="2400" b="1" dirty="0">
                <a:latin typeface="Calibri" pitchFamily="34" charset="0"/>
              </a:rPr>
              <a:t> (v9.1) </a:t>
            </a:r>
            <a:r>
              <a:rPr lang="en-US" sz="2400" b="1" dirty="0">
                <a:latin typeface="Calibri" pitchFamily="34" charset="0"/>
                <a:sym typeface="Wingdings" pitchFamily="2" charset="2"/>
              </a:rPr>
              <a:t> now </a:t>
            </a:r>
            <a:r>
              <a:rPr lang="en-US" sz="2400" b="1" dirty="0">
                <a:latin typeface="Calibri" pitchFamily="34" charset="0"/>
              </a:rPr>
              <a:t>~90% of the protein-coding genes!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3845" y="1943068"/>
            <a:ext cx="611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Screened </a:t>
            </a:r>
            <a:r>
              <a:rPr lang="en-US" sz="2400" b="1" i="1" dirty="0">
                <a:latin typeface="Calibri" pitchFamily="34" charset="0"/>
              </a:rPr>
              <a:t>all x all </a:t>
            </a:r>
            <a:r>
              <a:rPr lang="en-US" sz="2400" b="1" dirty="0">
                <a:latin typeface="Calibri" pitchFamily="34" charset="0"/>
              </a:rPr>
              <a:t>(150M pairs!) in 9 Y2H assays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1145" y="2814935"/>
            <a:ext cx="4762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52,569 PPIs involving 8,275 proteins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981" y="6273225"/>
            <a:ext cx="8228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Luck </a:t>
            </a:r>
            <a:r>
              <a:rPr lang="en-US" b="1" i="1" dirty="0">
                <a:latin typeface="Calibri" pitchFamily="34" charset="0"/>
              </a:rPr>
              <a:t>et al</a:t>
            </a:r>
            <a:r>
              <a:rPr lang="en-US" b="1" dirty="0">
                <a:latin typeface="Calibri" pitchFamily="34" charset="0"/>
              </a:rPr>
              <a:t>., A reference map of the human protein interactome, </a:t>
            </a:r>
            <a:r>
              <a:rPr lang="en-US" b="1" i="1" dirty="0" err="1">
                <a:latin typeface="Calibri" pitchFamily="34" charset="0"/>
              </a:rPr>
              <a:t>bioRxiv</a:t>
            </a:r>
            <a:r>
              <a:rPr lang="en-US" b="1" dirty="0">
                <a:latin typeface="Calibri" pitchFamily="34" charset="0"/>
              </a:rPr>
              <a:t>, posted April 10, 2019</a:t>
            </a:r>
          </a:p>
          <a:p>
            <a:pPr algn="ctr"/>
            <a:r>
              <a:rPr lang="en-US" b="1" dirty="0">
                <a:latin typeface="Calibri" pitchFamily="34" charset="0"/>
              </a:rPr>
              <a:t>https://www.biorxiv.org/content/10.1101/605451v1, published </a:t>
            </a:r>
            <a:r>
              <a:rPr lang="en-US" b="1" i="1" dirty="0">
                <a:latin typeface="Calibri" pitchFamily="34" charset="0"/>
              </a:rPr>
              <a:t>Nature,</a:t>
            </a:r>
            <a:r>
              <a:rPr lang="en-US" b="1" dirty="0">
                <a:latin typeface="Calibri" pitchFamily="34" charset="0"/>
              </a:rPr>
              <a:t> April 8, 2020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29057" y="14610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29057" y="23754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71298" y="3581400"/>
            <a:ext cx="4862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Y2H captures pairwise PPIs that can form when the proteins are expressed out of biological context (e.g., as fusion proteins in a yeast cell nucleus). It can reveal directly contacting proteins but often misses those that require additional molecular context or higher order assemblies,</a:t>
            </a:r>
          </a:p>
          <a:p>
            <a:pPr algn="r"/>
            <a:r>
              <a:rPr lang="en-US" dirty="0">
                <a:sym typeface="Wingdings" pitchFamily="2" charset="2"/>
              </a:rPr>
              <a:t> the </a:t>
            </a:r>
            <a:r>
              <a:rPr lang="en-US" dirty="0" err="1">
                <a:sym typeface="Wingdings" pitchFamily="2" charset="2"/>
              </a:rPr>
              <a:t>exocyst</a:t>
            </a:r>
            <a:r>
              <a:rPr lang="en-US" dirty="0">
                <a:sym typeface="Wingdings" pitchFamily="2" charset="2"/>
              </a:rPr>
              <a:t> 	   </a:t>
            </a:r>
            <a:r>
              <a:rPr lang="en-US" dirty="0"/>
              <a:t>e.g. 	   the CCT complex</a:t>
            </a:r>
            <a:r>
              <a:rPr lang="en-US" dirty="0">
                <a:sym typeface="Wingdings" pitchFamily="2" charset="2"/>
              </a:rPr>
              <a:t></a:t>
            </a:r>
          </a:p>
        </p:txBody>
      </p:sp>
      <p:pic>
        <p:nvPicPr>
          <p:cNvPr id="12" name="Picture 11" descr="Figure thumbnail gr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59075" r="55584"/>
          <a:stretch/>
        </p:blipFill>
        <p:spPr bwMode="auto">
          <a:xfrm>
            <a:off x="6831097" y="3581400"/>
            <a:ext cx="2324147" cy="19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39000" y="3276600"/>
            <a:ext cx="1820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https://www.cell.com/cell/fulltext/S0092-8674(14)01369-5</a:t>
            </a:r>
          </a:p>
        </p:txBody>
      </p:sp>
      <p:sp>
        <p:nvSpPr>
          <p:cNvPr id="14" name="Arc 13"/>
          <p:cNvSpPr/>
          <p:nvPr/>
        </p:nvSpPr>
        <p:spPr>
          <a:xfrm rot="506801">
            <a:off x="8428715" y="3886199"/>
            <a:ext cx="533400" cy="576710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ig.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5" b="51672"/>
          <a:stretch/>
        </p:blipFill>
        <p:spPr bwMode="auto">
          <a:xfrm>
            <a:off x="200804" y="3386710"/>
            <a:ext cx="1479281" cy="23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/>
          <p:cNvSpPr/>
          <p:nvPr/>
        </p:nvSpPr>
        <p:spPr>
          <a:xfrm rot="11510262">
            <a:off x="428029" y="4459878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200" y="3261124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37589" y="4383540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0804" y="448515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0285" y="5183652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67055" y="369356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663973" y="4188503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3124200"/>
            <a:ext cx="1856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https://www.nature.com/articles/s41594-017-0016-2</a:t>
            </a:r>
          </a:p>
        </p:txBody>
      </p:sp>
      <p:sp>
        <p:nvSpPr>
          <p:cNvPr id="26" name="Arc 25"/>
          <p:cNvSpPr/>
          <p:nvPr/>
        </p:nvSpPr>
        <p:spPr>
          <a:xfrm rot="12622088">
            <a:off x="842403" y="5346585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08700" y="59436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+111 additional PPIs</a:t>
            </a:r>
          </a:p>
        </p:txBody>
      </p:sp>
      <p:sp>
        <p:nvSpPr>
          <p:cNvPr id="28" name="Arc 27"/>
          <p:cNvSpPr/>
          <p:nvPr/>
        </p:nvSpPr>
        <p:spPr>
          <a:xfrm rot="12622088">
            <a:off x="7453298" y="5202362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19595" y="5799377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+15 additional PPIs</a:t>
            </a:r>
          </a:p>
        </p:txBody>
      </p:sp>
    </p:spTree>
    <p:extLst>
      <p:ext uri="{BB962C8B-B14F-4D97-AF65-F5344CB8AC3E}">
        <p14:creationId xmlns:p14="http://schemas.microsoft.com/office/powerpoint/2010/main" val="101531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" y="756188"/>
            <a:ext cx="4379815" cy="45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8081"/>
            <a:ext cx="4364842" cy="44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9123" y="5181600"/>
            <a:ext cx="3920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Cell</a:t>
            </a:r>
            <a:r>
              <a:rPr lang="en-US" dirty="0">
                <a:latin typeface="Calibri" pitchFamily="34" charset="0"/>
              </a:rPr>
              <a:t> (2015) 162:425–440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Nature</a:t>
            </a:r>
            <a:r>
              <a:rPr lang="en-US" dirty="0">
                <a:latin typeface="Calibri" pitchFamily="34" charset="0"/>
              </a:rPr>
              <a:t> (2017) 545:505-509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et al., Cell</a:t>
            </a:r>
            <a:r>
              <a:rPr lang="en-US" dirty="0">
                <a:latin typeface="Calibri" pitchFamily="34" charset="0"/>
              </a:rPr>
              <a:t> (2021) 184: 3022-3040.e28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73" y="5181600"/>
            <a:ext cx="30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Hein </a:t>
            </a:r>
            <a:r>
              <a:rPr lang="en-US" i="1" dirty="0">
                <a:latin typeface="Calibri" pitchFamily="34" charset="0"/>
              </a:rPr>
              <a:t>et al., Cell</a:t>
            </a:r>
            <a:r>
              <a:rPr lang="en-US" dirty="0">
                <a:latin typeface="Calibri" pitchFamily="34" charset="0"/>
              </a:rPr>
              <a:t> (2015) 163:712-23.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large scale AP/MS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6073914"/>
            <a:ext cx="6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Just in the past 5 years, &gt;16K affinity purification/mass spec experiments on tagged human proteins expressed in cell lines</a:t>
            </a:r>
          </a:p>
        </p:txBody>
      </p:sp>
    </p:spTree>
    <p:extLst>
      <p:ext uri="{BB962C8B-B14F-4D97-AF65-F5344CB8AC3E}">
        <p14:creationId xmlns:p14="http://schemas.microsoft.com/office/powerpoint/2010/main" val="364731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biochemical fractions,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/>
              <a:t>Havugimana</a:t>
            </a:r>
            <a:r>
              <a:rPr lang="en-US" sz="1200" dirty="0"/>
              <a:t>,</a:t>
            </a:r>
          </a:p>
          <a:p>
            <a:pPr algn="r"/>
            <a:r>
              <a:rPr lang="en-US" sz="1200" dirty="0"/>
              <a:t>Hart, </a:t>
            </a:r>
            <a:r>
              <a:rPr lang="en-US" sz="1200" i="1" dirty="0"/>
              <a:t>et al.,</a:t>
            </a:r>
          </a:p>
          <a:p>
            <a:pPr algn="r"/>
            <a:r>
              <a:rPr lang="en-US" sz="1200" i="1" dirty="0"/>
              <a:t>Cell</a:t>
            </a:r>
            <a:r>
              <a:rPr lang="en-US" sz="1200" dirty="0"/>
              <a:t> (2012)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co-fractionation/MS</a:t>
            </a: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17724" cy="59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80929" y="3195697"/>
            <a:ext cx="368579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These data capture &gt;80 million protein abundance measurements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943600"/>
            <a:ext cx="914400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</a:t>
            </a:r>
          </a:p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Wan, </a:t>
            </a:r>
            <a:r>
              <a:rPr lang="en-US" sz="1200" dirty="0" err="1"/>
              <a:t>Borgeson</a:t>
            </a:r>
            <a:r>
              <a:rPr lang="en-US" sz="1200" dirty="0"/>
              <a:t> </a:t>
            </a:r>
            <a:r>
              <a:rPr lang="en-US" sz="1200" i="1" dirty="0"/>
              <a:t>et al. Nature </a:t>
            </a:r>
            <a:r>
              <a:rPr lang="en-US" sz="1200" dirty="0"/>
              <a:t>(2015)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B75752B-B9FE-45C1-AB0B-46B880B3F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454E9A-1A18-48A8-B5C1-7C3D31E644FF}"/>
              </a:ext>
            </a:extLst>
          </p:cNvPr>
          <p:cNvSpPr/>
          <p:nvPr/>
        </p:nvSpPr>
        <p:spPr>
          <a:xfrm>
            <a:off x="5949986" y="1665982"/>
            <a:ext cx="25476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&gt;6,400 CF/MS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experiments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9784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0921" y="581151"/>
            <a:ext cx="8089679" cy="5999849"/>
            <a:chOff x="811694" y="762000"/>
            <a:chExt cx="7555066" cy="5603344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0" t="4402" r="-205" b="1689"/>
            <a:stretch/>
          </p:blipFill>
          <p:spPr bwMode="auto">
            <a:xfrm>
              <a:off x="1143000" y="762000"/>
              <a:ext cx="7223760" cy="560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811694" y="813352"/>
              <a:ext cx="5665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295400"/>
              <a:ext cx="2895600" cy="506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Wan, </a:t>
            </a:r>
            <a:r>
              <a:rPr lang="en-US" sz="1200" dirty="0" err="1"/>
              <a:t>Borgeson</a:t>
            </a:r>
            <a:r>
              <a:rPr lang="en-US" sz="1200" dirty="0"/>
              <a:t> </a:t>
            </a:r>
            <a:r>
              <a:rPr lang="en-US" sz="1200" i="1" dirty="0"/>
              <a:t>et al. Nature </a:t>
            </a:r>
            <a:r>
              <a:rPr lang="en-US" sz="1200" dirty="0"/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3613385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otte\Documents\SpiderOak Hive\CommanderReview\Fig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" y="1963463"/>
            <a:ext cx="4191000" cy="35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cotte\Documents\SpiderOak Hive\CommanderReview\Fig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63688" r="34759" b="3310"/>
          <a:stretch/>
        </p:blipFill>
        <p:spPr bwMode="auto">
          <a:xfrm>
            <a:off x="5410200" y="807720"/>
            <a:ext cx="299085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cotte\Documents\SpiderOak Hive\CommanderReview\Fig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6" y="3562497"/>
            <a:ext cx="4736604" cy="32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There are still lots of cellular machines left to find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8759"/>
            <a:ext cx="525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e.g. the “Commander” complex, found in all 3 large human PPI maps, a 600 </a:t>
            </a:r>
            <a:r>
              <a:rPr lang="en-US" sz="2000" dirty="0" err="1">
                <a:latin typeface="Calibri" pitchFamily="34" charset="0"/>
              </a:rPr>
              <a:t>kDa</a:t>
            </a:r>
            <a:r>
              <a:rPr lang="en-US" sz="2000" dirty="0">
                <a:latin typeface="Calibri" pitchFamily="34" charset="0"/>
              </a:rPr>
              <a:t> protein complex expressed in nearly every human cell type and tissue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5316" y="6550223"/>
            <a:ext cx="402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Reviewed in </a:t>
            </a:r>
            <a:r>
              <a:rPr lang="en-US" sz="1400" dirty="0" err="1">
                <a:latin typeface="Calibri" pitchFamily="34" charset="0"/>
              </a:rPr>
              <a:t>Mallam</a:t>
            </a:r>
            <a:r>
              <a:rPr lang="en-US" sz="1400" dirty="0">
                <a:latin typeface="Calibri" pitchFamily="34" charset="0"/>
              </a:rPr>
              <a:t> &amp; </a:t>
            </a:r>
            <a:r>
              <a:rPr lang="en-US" sz="1400" dirty="0" err="1">
                <a:latin typeface="Calibri" pitchFamily="34" charset="0"/>
              </a:rPr>
              <a:t>Marcotte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i="1" dirty="0">
                <a:latin typeface="Calibri" pitchFamily="34" charset="0"/>
              </a:rPr>
              <a:t>Cell Systems</a:t>
            </a:r>
            <a:r>
              <a:rPr lang="en-US" sz="1400" dirty="0">
                <a:latin typeface="Calibri" pitchFamily="34" charset="0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45078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Here’s a small portion of a large metabolic network.</a:t>
            </a: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A6D63-AEBC-42FD-929F-E67E38F1B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" t="2672" r="1221" b="7080"/>
          <a:stretch/>
        </p:blipFill>
        <p:spPr>
          <a:xfrm>
            <a:off x="0" y="-3244"/>
            <a:ext cx="3447328" cy="3215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03AD1-CAB7-4B4F-9B3A-F25452FA3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3462"/>
            <a:ext cx="4343400" cy="784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1E4CB2-F992-4D0F-A195-EEA0F4D2C917}"/>
              </a:ext>
            </a:extLst>
          </p:cNvPr>
          <p:cNvSpPr/>
          <p:nvPr/>
        </p:nvSpPr>
        <p:spPr>
          <a:xfrm>
            <a:off x="152400" y="3962400"/>
            <a:ext cx="2280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&gt;2,100 CF/MS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experiments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~14M mass spectra 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F9543-DBB2-42E1-A101-216CAACFC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314" y="838200"/>
            <a:ext cx="6149419" cy="5140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F2F36-4EC2-4BB5-B5ED-BA504D651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" t="2673" r="1221" b="39487"/>
          <a:stretch/>
        </p:blipFill>
        <p:spPr>
          <a:xfrm>
            <a:off x="-76200" y="-3243"/>
            <a:ext cx="3447328" cy="2060644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1A52D470-35F5-49A9-8EC2-D03E7D6AE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636" y="6519446"/>
            <a:ext cx="3583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Cell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181(2) P460-474.e14, April 16, 2020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93A8E2CB-3D22-4A89-85C0-EEBFD1A5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-76200"/>
            <a:ext cx="5029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1</a:t>
            </a:r>
            <a:r>
              <a:rPr lang="en-US" sz="32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global plant PPI map</a:t>
            </a:r>
          </a:p>
        </p:txBody>
      </p:sp>
    </p:spTree>
    <p:extLst>
      <p:ext uri="{BB962C8B-B14F-4D97-AF65-F5344CB8AC3E}">
        <p14:creationId xmlns:p14="http://schemas.microsoft.com/office/powerpoint/2010/main" val="62571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pairs assayed for synthetic genetic interactions in yeast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Costanzo </a:t>
            </a:r>
            <a:r>
              <a:rPr lang="en-US" i="1" dirty="0">
                <a:latin typeface="Calibri" pitchFamily="34" charset="0"/>
              </a:rPr>
              <a:t>et al., Science </a:t>
            </a:r>
            <a:r>
              <a:rPr lang="en-US" dirty="0">
                <a:latin typeface="Calibri" pitchFamily="34" charset="0"/>
              </a:rPr>
              <a:t>327: 425 (2010)</a:t>
            </a: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interactions, the 2016 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23 million gene-gene pairs assayed for synthetic genetic interactions in yeast, identifying ~550,000 negative and ~350,000 positive genetic interactions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5230" y="6519446"/>
            <a:ext cx="3572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Costanzo </a:t>
            </a:r>
            <a:r>
              <a:rPr lang="en-US" i="1" dirty="0">
                <a:latin typeface="Calibri" pitchFamily="34" charset="0"/>
              </a:rPr>
              <a:t>et al., Science </a:t>
            </a:r>
            <a:r>
              <a:rPr lang="en-US" dirty="0">
                <a:latin typeface="Calibri" pitchFamily="34" charset="0"/>
              </a:rPr>
              <a:t>353: 1381 (2016)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4" y="1371600"/>
            <a:ext cx="8755706" cy="4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7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3879" r="2848" b="35622"/>
          <a:stretch/>
        </p:blipFill>
        <p:spPr bwMode="auto">
          <a:xfrm>
            <a:off x="33934" y="1524000"/>
            <a:ext cx="47148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695" r="10182" b="69713"/>
          <a:stretch/>
        </p:blipFill>
        <p:spPr bwMode="auto">
          <a:xfrm>
            <a:off x="4794116" y="62760"/>
            <a:ext cx="4121284" cy="34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7979" r="4288" b="2162"/>
          <a:stretch/>
        </p:blipFill>
        <p:spPr bwMode="auto">
          <a:xfrm>
            <a:off x="4794116" y="3581400"/>
            <a:ext cx="412128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35" y="66559"/>
            <a:ext cx="4150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The global genetic interaction profile similarity network reveals a hierarchy of cellular function. </a:t>
            </a:r>
          </a:p>
        </p:txBody>
      </p:sp>
    </p:spTree>
    <p:extLst>
      <p:ext uri="{BB962C8B-B14F-4D97-AF65-F5344CB8AC3E}">
        <p14:creationId xmlns:p14="http://schemas.microsoft.com/office/powerpoint/2010/main" val="413254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Primary or derived interaction data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/>
              <a:t>Bayesian 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>
                <a:cs typeface="Times New Roman" pitchFamily="18" charset="0"/>
              </a:rPr>
              <a:t>Adapted</a:t>
            </a:r>
            <a:r>
              <a:rPr lang="fr-FR" sz="1200" dirty="0">
                <a:cs typeface="Times New Roman" pitchFamily="18" charset="0"/>
              </a:rPr>
              <a:t> </a:t>
            </a:r>
            <a:r>
              <a:rPr lang="fr-FR" sz="1200" dirty="0" err="1">
                <a:cs typeface="Times New Roman" pitchFamily="18" charset="0"/>
              </a:rPr>
              <a:t>from</a:t>
            </a:r>
            <a:r>
              <a:rPr lang="fr-FR" sz="1200" dirty="0">
                <a:cs typeface="Times New Roman" pitchFamily="18" charset="0"/>
              </a:rPr>
              <a:t> Fraser &amp; Marcotte, </a:t>
            </a:r>
            <a:r>
              <a:rPr lang="en-US" sz="1200" i="1" dirty="0">
                <a:cs typeface="Times New Roman" pitchFamily="18" charset="0"/>
              </a:rPr>
              <a:t>Nature Genetics (</a:t>
            </a:r>
            <a:r>
              <a:rPr lang="en-US" sz="1200" dirty="0">
                <a:cs typeface="Times New Roman" pitchFamily="18" charset="0"/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to a disease or function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in the gene network</a:t>
            </a: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New candidate genes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for that process</a:t>
            </a: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986088"/>
            <a:ext cx="35814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541629" y="2276475"/>
            <a:ext cx="2307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SAGA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transcription factor/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chromatin remodeling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17451" y="4105275"/>
            <a:ext cx="987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TAFIID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complex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8600" y="642302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28600" y="611822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6369050"/>
            <a:ext cx="1938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</a:rPr>
              <a:t>Nonessential gene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7200" y="6064250"/>
            <a:ext cx="1536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latin typeface="Calibri" pitchFamily="34" charset="0"/>
              </a:rPr>
              <a:t>Essential gene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71888"/>
            <a:ext cx="2330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95552" y="4660900"/>
            <a:ext cx="1403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protein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phosphatase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2A complex 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90600"/>
            <a:ext cx="35004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12"/>
          <p:cNvSpPr>
            <a:spLocks/>
          </p:cNvSpPr>
          <p:nvPr/>
        </p:nvSpPr>
        <p:spPr bwMode="auto">
          <a:xfrm rot="-999355">
            <a:off x="7754938" y="38766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AutoShape 13"/>
          <p:cNvSpPr>
            <a:spLocks/>
          </p:cNvSpPr>
          <p:nvPr/>
        </p:nvSpPr>
        <p:spPr bwMode="auto">
          <a:xfrm rot="-3204944">
            <a:off x="6688138" y="26955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812947" y="1143000"/>
            <a:ext cx="19054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small</a:t>
            </a: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nucleolar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ribonucleoprotein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 </a:t>
            </a:r>
          </a:p>
        </p:txBody>
      </p:sp>
      <p:sp>
        <p:nvSpPr>
          <p:cNvPr id="1949711" name="Text Box 15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Gene networks frequently reflect functions, pathways, &amp; phenotypes, e.g., lethality in yeast is linked to the molecular machine, not the gene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486398" y="6583363"/>
            <a:ext cx="365760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latin typeface="Calibri" pitchFamily="34" charset="0"/>
                <a:cs typeface="Times New Roman" pitchFamily="18" charset="0"/>
              </a:rPr>
              <a:t>Hart, Lee, &amp; Marcotte, </a:t>
            </a:r>
            <a:r>
              <a:rPr lang="en-US" sz="1200" i="1">
                <a:latin typeface="Calibri" pitchFamily="34" charset="0"/>
                <a:cs typeface="Times New Roman" pitchFamily="18" charset="0"/>
              </a:rPr>
              <a:t>BMC Bioinformatics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200" b="1">
                <a:latin typeface="Calibri" pitchFamily="34" charset="0"/>
                <a:cs typeface="Times New Roman" pitchFamily="18" charset="0"/>
              </a:rPr>
              <a:t>8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:236 (2007)</a:t>
            </a:r>
          </a:p>
        </p:txBody>
      </p:sp>
    </p:spTree>
    <p:extLst>
      <p:ext uri="{BB962C8B-B14F-4D97-AF65-F5344CB8AC3E}">
        <p14:creationId xmlns:p14="http://schemas.microsoft.com/office/powerpoint/2010/main" val="3770949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693384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Query with genes already linked to a disease or function, e.g. the red or blue function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693384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Infer new candidate genes for that process (e.g. predicting the green genes for the red function)</a:t>
            </a: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We can propagate annotations across the graph to infer new annotations for genes (</a:t>
            </a:r>
            <a:r>
              <a:rPr lang="en-US" sz="2400" b="1" u="sng" dirty="0">
                <a:latin typeface="Calibri" pitchFamily="34" charset="0"/>
              </a:rPr>
              <a:t>network “guilt-by-association”, or GBA</a:t>
            </a:r>
            <a:r>
              <a:rPr lang="en-US" sz="2400" b="1" dirty="0">
                <a:latin typeface="Calibri" pitchFamily="34" charset="0"/>
              </a:rPr>
              <a:t>).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Testing how well this works on hidden, but known, cases let’s us measure how 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2178784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693384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Assess the network’s predictive ability for that function using cross-validated ROC or recall/precision analysis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Ambaru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Biotechnology </a:t>
            </a:r>
            <a:r>
              <a:rPr lang="en-US" sz="1200" dirty="0"/>
              <a:t>28:149-156 (2010)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Numerous algorithms exist for network GBA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5814"/>
            <a:ext cx="83507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762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Naïve</a:t>
            </a:r>
            <a:r>
              <a:rPr lang="en-US" sz="1800" dirty="0">
                <a:latin typeface="Calibri" pitchFamily="34" charset="0"/>
              </a:rPr>
              <a:t> Bayes assigns scores to neighboring nodes based on edges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13381" y="1364397"/>
            <a:ext cx="199259" cy="536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Reviewed in Wang &amp; </a:t>
            </a:r>
            <a:r>
              <a:rPr lang="en-US" sz="1200" b="0" dirty="0" err="1">
                <a:effectLst/>
              </a:rPr>
              <a:t>Marcotte</a:t>
            </a:r>
            <a:r>
              <a:rPr lang="en-US" sz="1200" b="0" dirty="0">
                <a:effectLst/>
              </a:rPr>
              <a:t>, </a:t>
            </a:r>
            <a:r>
              <a:rPr lang="en-US" sz="1200" b="0" i="1" dirty="0">
                <a:effectLst/>
              </a:rPr>
              <a:t>J Proteomics</a:t>
            </a:r>
            <a:r>
              <a:rPr lang="en-US" sz="1200" b="0" dirty="0">
                <a:effectLst/>
              </a:rPr>
              <a:t> (2010)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5381" y="3729707"/>
            <a:ext cx="47281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05299" y="3805907"/>
            <a:ext cx="2324102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4186907"/>
            <a:ext cx="857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Network diffusion algorithms start with initial annotations and the graph topology, </a:t>
            </a:r>
          </a:p>
          <a:p>
            <a:r>
              <a:rPr lang="en-US" sz="1800" dirty="0">
                <a:latin typeface="Calibri" pitchFamily="34" charset="0"/>
              </a:rPr>
              <a:t>then propagate initial scores across the network, </a:t>
            </a:r>
          </a:p>
          <a:p>
            <a:r>
              <a:rPr lang="en-US" sz="1800" dirty="0">
                <a:latin typeface="Calibri" pitchFamily="34" charset="0"/>
              </a:rPr>
              <a:t>e.g. Gaussian smoothing tries to find scores: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5025107"/>
            <a:ext cx="5038725" cy="4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95501" y="5710907"/>
            <a:ext cx="308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minimizing the difference between</a:t>
            </a:r>
          </a:p>
          <a:p>
            <a:r>
              <a:rPr lang="en-US" dirty="0">
                <a:latin typeface="Calibri" pitchFamily="34" charset="0"/>
              </a:rPr>
              <a:t>final and initial scores of a protein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8640" y="5710907"/>
            <a:ext cx="301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&amp; between a protein's score and that of each of its neighbors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5715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8001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8" idx="1"/>
          </p:cNvCxnSpPr>
          <p:nvPr/>
        </p:nvCxnSpPr>
        <p:spPr>
          <a:xfrm flipH="1">
            <a:off x="4755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41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96854" y="457200"/>
            <a:ext cx="3118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Similar to Google’s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personalized PageRank</a:t>
            </a:r>
          </a:p>
        </p:txBody>
      </p:sp>
    </p:spTree>
    <p:extLst>
      <p:ext uri="{BB962C8B-B14F-4D97-AF65-F5344CB8AC3E}">
        <p14:creationId xmlns:p14="http://schemas.microsoft.com/office/powerpoint/2010/main" val="273449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itchFamily="34" charset="0"/>
              </a:rPr>
              <a:t>Lee, </a:t>
            </a:r>
            <a:r>
              <a:rPr lang="en-US" sz="1200" dirty="0" err="1">
                <a:cs typeface="Arial" pitchFamily="34" charset="0"/>
              </a:rPr>
              <a:t>Lehner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en-US" sz="1200" i="1" dirty="0">
                <a:cs typeface="Arial" pitchFamily="34" charset="0"/>
              </a:rPr>
              <a:t>et al., Nat 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>
                <a:latin typeface="Calibri" pitchFamily="34" charset="0"/>
              </a:rPr>
              <a:t>RNAi</a:t>
            </a:r>
            <a:r>
              <a:rPr lang="en-US" sz="2400" b="1" dirty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very poorly predicted pathways: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1" y="4092476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 curves!  Here, indicating the likely </a:t>
            </a:r>
            <a:r>
              <a:rPr lang="en-US" u="sng" dirty="0"/>
              <a:t>predictive power </a:t>
            </a:r>
            <a:r>
              <a:rPr lang="en-US" dirty="0"/>
              <a:t>of the network for a system of interest, independent of how big the system is.</a:t>
            </a:r>
          </a:p>
          <a:p>
            <a:endParaRPr lang="en-US" dirty="0"/>
          </a:p>
          <a:p>
            <a:r>
              <a:rPr lang="en-US" dirty="0"/>
              <a:t>A poor ROC </a:t>
            </a:r>
            <a:r>
              <a:rPr lang="en-US" dirty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</a:t>
            </a:r>
            <a:r>
              <a:rPr lang="en-US" sz="2000" b="1" i="1" u="sng" dirty="0">
                <a:latin typeface="Calibri" pitchFamily="34" charset="0"/>
              </a:rPr>
              <a:t>Arabidopsis</a:t>
            </a:r>
            <a:r>
              <a:rPr lang="en-US" sz="2000" b="1" u="sng" dirty="0">
                <a:latin typeface="Calibri" pitchFamily="34" charset="0"/>
              </a:rPr>
              <a:t>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New genes regulating root formation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Genes that can reverse ‘tumors’ in a nematode model of </a:t>
            </a:r>
            <a:r>
              <a:rPr lang="en-US" sz="1800" b="1" dirty="0" err="1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mice/frogs: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birth defect gene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specific gene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expression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yeast:</a:t>
            </a:r>
            <a:r>
              <a:rPr lang="en-US" sz="2000" b="1" dirty="0">
                <a:latin typeface="Calibri" pitchFamily="34" charset="0"/>
              </a:rPr>
              <a:t>  </a:t>
            </a:r>
            <a:r>
              <a:rPr lang="en-US" sz="1800" b="1" dirty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biogenesis genes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Ambaru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Lehner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>
                <a:effectLst/>
              </a:rPr>
              <a:t>Gray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>
                <a:effectLst/>
              </a:rPr>
              <a:t>Chikina</a:t>
            </a:r>
            <a:r>
              <a:rPr lang="en-US" sz="1200" b="0" dirty="0">
                <a:effectLst/>
              </a:rPr>
              <a:t>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>
                <a:effectLst/>
              </a:rPr>
              <a:t>PLoS</a:t>
            </a:r>
            <a:r>
              <a:rPr lang="en-US" sz="1200" b="0" i="1" dirty="0">
                <a:effectLst/>
              </a:rPr>
              <a:t> Comp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>
                <a:effectLst/>
              </a:rPr>
              <a:t>Hess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>
                <a:effectLst/>
              </a:rPr>
              <a:t>PLoS</a:t>
            </a:r>
            <a:r>
              <a:rPr lang="en-US" sz="1200" b="0" i="1" dirty="0">
                <a:effectLst/>
              </a:rPr>
              <a:t> Genetics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Reviewed in Wang &amp; </a:t>
            </a:r>
            <a:r>
              <a:rPr lang="en-US" sz="1200" b="0" dirty="0" err="1">
                <a:effectLst/>
              </a:rPr>
              <a:t>Marcotte</a:t>
            </a:r>
            <a:r>
              <a:rPr lang="en-US" sz="1200" b="0" dirty="0">
                <a:effectLst/>
              </a:rPr>
              <a:t>, </a:t>
            </a:r>
            <a:r>
              <a:rPr lang="en-US" sz="1200" b="0" i="1" dirty="0">
                <a:effectLst/>
              </a:rPr>
              <a:t>J Proteomics</a:t>
            </a:r>
            <a:r>
              <a:rPr lang="en-US" sz="1200" b="0" dirty="0">
                <a:effectLst/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8" y="830997"/>
            <a:ext cx="6553200" cy="51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1176" y="518160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Complex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48754"/>
            <a:ext cx="86876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2193"/>
          <a:stretch/>
        </p:blipFill>
        <p:spPr bwMode="auto">
          <a:xfrm>
            <a:off x="7863840" y="5564192"/>
            <a:ext cx="822960" cy="34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07" y="5938045"/>
            <a:ext cx="82120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934200" y="5442746"/>
            <a:ext cx="2052229" cy="99059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2895600"/>
            <a:ext cx="76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 pitchFamily="34" charset="0"/>
              </a:rPr>
              <a:t>We use this approach routinely in the lab, e.g. an example of</a:t>
            </a:r>
          </a:p>
          <a:p>
            <a:pPr>
              <a:defRPr/>
            </a:pPr>
            <a:r>
              <a:rPr lang="en-US" sz="2400" b="1" dirty="0">
                <a:latin typeface="Calibri" pitchFamily="34" charset="0"/>
              </a:rPr>
              <a:t>predicting new </a:t>
            </a:r>
            <a:r>
              <a:rPr lang="en-US" sz="2400" b="1" dirty="0" err="1">
                <a:latin typeface="Calibri" pitchFamily="34" charset="0"/>
              </a:rPr>
              <a:t>ciliopathy</a:t>
            </a:r>
            <a:r>
              <a:rPr lang="en-US" sz="2400" b="1" dirty="0">
                <a:latin typeface="Calibri" pitchFamily="34" charset="0"/>
              </a:rPr>
              <a:t> genes from protein complexes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0" y="6629400"/>
            <a:ext cx="38862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Drew </a:t>
            </a:r>
            <a:r>
              <a:rPr lang="en-US" sz="1200" b="0" i="1" dirty="0">
                <a:effectLst/>
              </a:rPr>
              <a:t>et al., Molecular Systems Biology </a:t>
            </a:r>
            <a:r>
              <a:rPr lang="en-US" sz="1200" b="0" dirty="0">
                <a:effectLst/>
              </a:rPr>
              <a:t>(2017)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8754"/>
            <a:ext cx="2060911" cy="11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133600" y="5791200"/>
            <a:ext cx="2362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6324600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tube defects in </a:t>
            </a:r>
            <a:r>
              <a:rPr lang="en-US" i="1" dirty="0"/>
              <a:t>X. </a:t>
            </a:r>
            <a:r>
              <a:rPr lang="en-US" i="1" dirty="0" err="1"/>
              <a:t>laevis</a:t>
            </a:r>
            <a:endParaRPr lang="en-US" i="1" dirty="0"/>
          </a:p>
          <a:p>
            <a:r>
              <a:rPr lang="en-US" dirty="0"/>
              <a:t>upon knockdown</a:t>
            </a:r>
          </a:p>
        </p:txBody>
      </p:sp>
    </p:spTree>
    <p:extLst>
      <p:ext uri="{BB962C8B-B14F-4D97-AF65-F5344CB8AC3E}">
        <p14:creationId xmlns:p14="http://schemas.microsoft.com/office/powerpoint/2010/main" val="230234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5B037-AA0D-40B7-B1FD-8F28B9FEC2FD}"/>
              </a:ext>
            </a:extLst>
          </p:cNvPr>
          <p:cNvGrpSpPr/>
          <p:nvPr/>
        </p:nvGrpSpPr>
        <p:grpSpPr>
          <a:xfrm>
            <a:off x="228600" y="457200"/>
            <a:ext cx="4648200" cy="6324600"/>
            <a:chOff x="2362200" y="990600"/>
            <a:chExt cx="4648200" cy="6324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1EAD8F-39EC-447E-8299-96D6F8361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66" t="25186" r="25000" b="6267"/>
            <a:stretch/>
          </p:blipFill>
          <p:spPr>
            <a:xfrm>
              <a:off x="2362200" y="3789529"/>
              <a:ext cx="4648200" cy="352567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C3C53B-E5EA-49F0-A707-754463345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66" t="35556" r="25000" b="6666"/>
            <a:stretch/>
          </p:blipFill>
          <p:spPr>
            <a:xfrm>
              <a:off x="2362200" y="990600"/>
              <a:ext cx="4648200" cy="29718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6E7094-EAD2-4CF1-B39C-14A04B5D7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15" t="15703" r="43333" b="80209"/>
          <a:stretch/>
        </p:blipFill>
        <p:spPr>
          <a:xfrm>
            <a:off x="0" y="0"/>
            <a:ext cx="1835624" cy="28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328A4-8932-4CF1-B042-C995F5F2FE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24" t="83166" r="31565" b="6540"/>
          <a:stretch/>
        </p:blipFill>
        <p:spPr>
          <a:xfrm>
            <a:off x="6296113" y="3323822"/>
            <a:ext cx="5334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8E64C6-E6BB-43D0-96F8-7625B2E06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109246"/>
            <a:ext cx="3886200" cy="539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98F633-F2E3-4DA6-9F82-016EB18C5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305" y="1596872"/>
            <a:ext cx="3124200" cy="3036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49E5C9-C70F-4797-8917-9F8C011BA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24" b="81540"/>
          <a:stretch/>
        </p:blipFill>
        <p:spPr>
          <a:xfrm>
            <a:off x="5507764" y="2133914"/>
            <a:ext cx="2340836" cy="9565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9B3A7C-D44E-45BD-91DD-4085DAFA3F02}"/>
              </a:ext>
            </a:extLst>
          </p:cNvPr>
          <p:cNvSpPr txBox="1"/>
          <p:nvPr/>
        </p:nvSpPr>
        <p:spPr>
          <a:xfrm>
            <a:off x="5117914" y="244290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3F4F4-042E-4CEC-BB06-4ED96322A0FC}"/>
              </a:ext>
            </a:extLst>
          </p:cNvPr>
          <p:cNvSpPr txBox="1"/>
          <p:nvPr/>
        </p:nvSpPr>
        <p:spPr>
          <a:xfrm>
            <a:off x="5837389" y="311166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D183FC-439E-4FD3-AB1B-23852832BA59}"/>
              </a:ext>
            </a:extLst>
          </p:cNvPr>
          <p:cNvSpPr/>
          <p:nvPr/>
        </p:nvSpPr>
        <p:spPr>
          <a:xfrm rot="20365510">
            <a:off x="7031764" y="2442903"/>
            <a:ext cx="457200" cy="571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7232BD-BE2B-4960-A577-4345A4AA529D}"/>
              </a:ext>
            </a:extLst>
          </p:cNvPr>
          <p:cNvSpPr/>
          <p:nvPr/>
        </p:nvSpPr>
        <p:spPr>
          <a:xfrm rot="20365510">
            <a:off x="6334213" y="3327964"/>
            <a:ext cx="457200" cy="571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54DEC3-C784-494F-A3D0-3FBB95658289}"/>
              </a:ext>
            </a:extLst>
          </p:cNvPr>
          <p:cNvCxnSpPr>
            <a:stCxn id="19" idx="6"/>
          </p:cNvCxnSpPr>
          <p:nvPr/>
        </p:nvCxnSpPr>
        <p:spPr>
          <a:xfrm flipV="1">
            <a:off x="6776832" y="3450223"/>
            <a:ext cx="205081" cy="830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833CDA-2D36-4184-8B27-4633A8703C93}"/>
              </a:ext>
            </a:extLst>
          </p:cNvPr>
          <p:cNvCxnSpPr>
            <a:cxnSpLocks/>
          </p:cNvCxnSpPr>
          <p:nvPr/>
        </p:nvCxnSpPr>
        <p:spPr>
          <a:xfrm>
            <a:off x="7316793" y="3015853"/>
            <a:ext cx="119268" cy="2499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5B2B7C8-4B56-486E-B402-05507089F7DD}"/>
              </a:ext>
            </a:extLst>
          </p:cNvPr>
          <p:cNvSpPr txBox="1"/>
          <p:nvPr/>
        </p:nvSpPr>
        <p:spPr>
          <a:xfrm>
            <a:off x="6981913" y="3223987"/>
            <a:ext cx="1960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SARS2 Nsp9 interacts with translation initiation factors; drugs vs </a:t>
            </a:r>
            <a:r>
              <a:rPr lang="en-US" dirty="0" err="1"/>
              <a:t>eIFs</a:t>
            </a:r>
            <a:r>
              <a:rPr lang="en-US" dirty="0"/>
              <a:t> show activity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88C8211-FEDF-4273-AEFD-127D6F2A2A4B}"/>
              </a:ext>
            </a:extLst>
          </p:cNvPr>
          <p:cNvCxnSpPr/>
          <p:nvPr/>
        </p:nvCxnSpPr>
        <p:spPr>
          <a:xfrm>
            <a:off x="7436061" y="4843046"/>
            <a:ext cx="0" cy="60960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4562AC9-71B9-4EA1-8E01-899028D7660A}"/>
              </a:ext>
            </a:extLst>
          </p:cNvPr>
          <p:cNvSpPr txBox="1"/>
          <p:nvPr/>
        </p:nvSpPr>
        <p:spPr>
          <a:xfrm>
            <a:off x="6096000" y="5681246"/>
            <a:ext cx="289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they tested a few more….</a:t>
            </a:r>
          </a:p>
        </p:txBody>
      </p:sp>
    </p:spTree>
    <p:extLst>
      <p:ext uri="{BB962C8B-B14F-4D97-AF65-F5344CB8AC3E}">
        <p14:creationId xmlns:p14="http://schemas.microsoft.com/office/powerpoint/2010/main" val="55828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5C4725-B94E-4AAC-A07E-5793B973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1"/>
            <a:ext cx="5638800" cy="739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9E394-5A7C-43E2-93C8-E9EB7BBA9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23" y="885060"/>
            <a:ext cx="4152637" cy="352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01E19-E187-4488-A971-4718AB48D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17693" r="34511"/>
          <a:stretch/>
        </p:blipFill>
        <p:spPr>
          <a:xfrm>
            <a:off x="136377" y="1447800"/>
            <a:ext cx="3570491" cy="3505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4D93B-31A1-4A05-B089-BC2220208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94" t="28901" r="42363" b="50000"/>
          <a:stretch/>
        </p:blipFill>
        <p:spPr>
          <a:xfrm>
            <a:off x="4238315" y="5047716"/>
            <a:ext cx="4448485" cy="15816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CCEF07-ED94-4228-AB61-248648D1CE6E}"/>
              </a:ext>
            </a:extLst>
          </p:cNvPr>
          <p:cNvCxnSpPr>
            <a:cxnSpLocks/>
          </p:cNvCxnSpPr>
          <p:nvPr/>
        </p:nvCxnSpPr>
        <p:spPr>
          <a:xfrm>
            <a:off x="3886200" y="1816388"/>
            <a:ext cx="533400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705D7A9-C1E4-4499-9D65-576424CBE90F}"/>
              </a:ext>
            </a:extLst>
          </p:cNvPr>
          <p:cNvSpPr txBox="1"/>
          <p:nvPr/>
        </p:nvSpPr>
        <p:spPr>
          <a:xfrm>
            <a:off x="4572000" y="1524000"/>
            <a:ext cx="3055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III clinical trials</a:t>
            </a:r>
          </a:p>
          <a:p>
            <a:r>
              <a:rPr lang="en-US" dirty="0"/>
              <a:t>+ data from compassionate use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4E59D7-7AF6-4FEB-B571-34FA9565FEF8}"/>
              </a:ext>
            </a:extLst>
          </p:cNvPr>
          <p:cNvCxnSpPr>
            <a:cxnSpLocks/>
          </p:cNvCxnSpPr>
          <p:nvPr/>
        </p:nvCxnSpPr>
        <p:spPr>
          <a:xfrm>
            <a:off x="6283473" y="2135024"/>
            <a:ext cx="0" cy="45720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0118517-020B-4044-954A-09D2388FFA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33" t="33688" r="43333" b="44202"/>
          <a:stretch/>
        </p:blipFill>
        <p:spPr>
          <a:xfrm>
            <a:off x="4191000" y="2744624"/>
            <a:ext cx="4484770" cy="131534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672789-13D4-430E-9D7B-291684652304}"/>
              </a:ext>
            </a:extLst>
          </p:cNvPr>
          <p:cNvCxnSpPr>
            <a:cxnSpLocks/>
          </p:cNvCxnSpPr>
          <p:nvPr/>
        </p:nvCxnSpPr>
        <p:spPr>
          <a:xfrm>
            <a:off x="6283473" y="4361916"/>
            <a:ext cx="0" cy="45720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21C78E3-45F9-48E6-AC94-B33B62B65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37" t="22308" r="78792" b="72417"/>
          <a:stretch/>
        </p:blipFill>
        <p:spPr>
          <a:xfrm>
            <a:off x="7163692" y="5912644"/>
            <a:ext cx="1290768" cy="607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0BD8D0-8292-4534-9BF3-46A9AB01BF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33" t="64405" r="59537" b="31753"/>
          <a:stretch/>
        </p:blipFill>
        <p:spPr>
          <a:xfrm>
            <a:off x="4191000" y="4038600"/>
            <a:ext cx="2705098" cy="228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F4DF7A-2BE7-42B6-AA39-09A4FAB31B31}"/>
              </a:ext>
            </a:extLst>
          </p:cNvPr>
          <p:cNvSpPr/>
          <p:nvPr/>
        </p:nvSpPr>
        <p:spPr>
          <a:xfrm>
            <a:off x="5040950" y="3886199"/>
            <a:ext cx="3302950" cy="1566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892CC6-A431-4436-A8D9-119E3FFC86F7}"/>
              </a:ext>
            </a:extLst>
          </p:cNvPr>
          <p:cNvSpPr txBox="1"/>
          <p:nvPr/>
        </p:nvSpPr>
        <p:spPr>
          <a:xfrm>
            <a:off x="4974008" y="3865885"/>
            <a:ext cx="3930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4F9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5EA187-E207-415E-85D8-1D805536FD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76" t="31114" r="59142" b="66444"/>
          <a:stretch/>
        </p:blipFill>
        <p:spPr>
          <a:xfrm>
            <a:off x="6319959" y="3703174"/>
            <a:ext cx="2090883" cy="26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37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95400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Live demo of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STRING, </a:t>
            </a:r>
            <a:r>
              <a:rPr lang="en-US" sz="4800" b="1" dirty="0" err="1">
                <a:latin typeface="Calibri" pitchFamily="34" charset="0"/>
              </a:rPr>
              <a:t>BioGRID</a:t>
            </a:r>
            <a:r>
              <a:rPr lang="en-US" sz="4800" b="1" dirty="0">
                <a:latin typeface="Calibri" pitchFamily="34" charset="0"/>
              </a:rPr>
              <a:t>, </a:t>
            </a:r>
            <a:r>
              <a:rPr lang="en-US" sz="4800" b="1" dirty="0" err="1">
                <a:latin typeface="Calibri" pitchFamily="34" charset="0"/>
              </a:rPr>
              <a:t>GeneMania</a:t>
            </a:r>
            <a:r>
              <a:rPr lang="en-US" sz="4800" b="1" dirty="0">
                <a:latin typeface="Calibri" pitchFamily="34" charset="0"/>
              </a:rPr>
              <a:t>, 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functional networks and </a:t>
            </a:r>
            <a:r>
              <a:rPr lang="en-US" sz="4800" b="1" dirty="0" err="1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94B493-2558-43CA-8100-56649DE3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4431" r="49167" b="10342"/>
          <a:stretch/>
        </p:blipFill>
        <p:spPr>
          <a:xfrm>
            <a:off x="336911" y="1769269"/>
            <a:ext cx="2661876" cy="4376738"/>
          </a:xfrm>
          <a:prstGeom prst="rect">
            <a:avLst/>
          </a:prstGeom>
        </p:spPr>
      </p:pic>
      <p:pic>
        <p:nvPicPr>
          <p:cNvPr id="363522" name="Picture 2" descr="Slide8"/>
          <p:cNvPicPr>
            <a:picLocks noChangeAspect="1" noChangeArrowheads="1"/>
          </p:cNvPicPr>
          <p:nvPr/>
        </p:nvPicPr>
        <p:blipFill rotWithShape="1">
          <a:blip r:embed="rId3"/>
          <a:srcRect l="48171"/>
          <a:stretch/>
        </p:blipFill>
        <p:spPr bwMode="auto">
          <a:xfrm>
            <a:off x="3151186" y="1371600"/>
            <a:ext cx="3554413" cy="5143500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52B1B69-DCCB-4269-A7C5-DFF791027A32}"/>
              </a:ext>
            </a:extLst>
          </p:cNvPr>
          <p:cNvGrpSpPr/>
          <p:nvPr/>
        </p:nvGrpSpPr>
        <p:grpSpPr>
          <a:xfrm>
            <a:off x="7110794" y="1465346"/>
            <a:ext cx="1581150" cy="2438400"/>
            <a:chOff x="7086600" y="1295400"/>
            <a:chExt cx="1581150" cy="2438400"/>
          </a:xfrm>
        </p:grpSpPr>
        <p:sp>
          <p:nvSpPr>
            <p:cNvPr id="363523" name="Text Box 3"/>
            <p:cNvSpPr txBox="1">
              <a:spLocks noChangeArrowheads="1"/>
            </p:cNvSpPr>
            <p:nvPr/>
          </p:nvSpPr>
          <p:spPr bwMode="auto">
            <a:xfrm>
              <a:off x="7162800" y="1295400"/>
              <a:ext cx="3286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a</a:t>
              </a:r>
            </a:p>
          </p:txBody>
        </p:sp>
        <p:sp>
          <p:nvSpPr>
            <p:cNvPr id="363524" name="Text Box 4"/>
            <p:cNvSpPr txBox="1">
              <a:spLocks noChangeArrowheads="1"/>
            </p:cNvSpPr>
            <p:nvPr/>
          </p:nvSpPr>
          <p:spPr bwMode="auto">
            <a:xfrm>
              <a:off x="8305800" y="1295400"/>
              <a:ext cx="3095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b</a:t>
              </a:r>
            </a:p>
          </p:txBody>
        </p:sp>
        <p:sp>
          <p:nvSpPr>
            <p:cNvPr id="363525" name="Text Box 5"/>
            <p:cNvSpPr txBox="1">
              <a:spLocks noChangeArrowheads="1"/>
            </p:cNvSpPr>
            <p:nvPr/>
          </p:nvSpPr>
          <p:spPr bwMode="auto">
            <a:xfrm>
              <a:off x="8305800" y="2605088"/>
              <a:ext cx="2841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e</a:t>
              </a:r>
            </a:p>
          </p:txBody>
        </p:sp>
        <p:sp>
          <p:nvSpPr>
            <p:cNvPr id="363526" name="Text Box 6"/>
            <p:cNvSpPr txBox="1">
              <a:spLocks noChangeArrowheads="1"/>
            </p:cNvSpPr>
            <p:nvPr/>
          </p:nvSpPr>
          <p:spPr bwMode="auto">
            <a:xfrm>
              <a:off x="8305800" y="1919288"/>
              <a:ext cx="2778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g</a:t>
              </a:r>
            </a:p>
          </p:txBody>
        </p:sp>
        <p:sp>
          <p:nvSpPr>
            <p:cNvPr id="363527" name="Text Box 7"/>
            <p:cNvSpPr txBox="1">
              <a:spLocks noChangeArrowheads="1"/>
            </p:cNvSpPr>
            <p:nvPr/>
          </p:nvSpPr>
          <p:spPr bwMode="auto">
            <a:xfrm>
              <a:off x="7162800" y="1995488"/>
              <a:ext cx="2968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d</a:t>
              </a:r>
            </a:p>
          </p:txBody>
        </p:sp>
        <p:sp>
          <p:nvSpPr>
            <p:cNvPr id="363528" name="Text Box 8"/>
            <p:cNvSpPr txBox="1">
              <a:spLocks noChangeArrowheads="1"/>
            </p:cNvSpPr>
            <p:nvPr/>
          </p:nvSpPr>
          <p:spPr bwMode="auto">
            <a:xfrm>
              <a:off x="7086600" y="2605088"/>
              <a:ext cx="412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Times New Roman" pitchFamily="18" charset="0"/>
                </a:rPr>
                <a:t>b2</a:t>
              </a:r>
            </a:p>
          </p:txBody>
        </p:sp>
        <p:sp>
          <p:nvSpPr>
            <p:cNvPr id="363529" name="Text Box 9"/>
            <p:cNvSpPr txBox="1">
              <a:spLocks noChangeArrowheads="1"/>
            </p:cNvSpPr>
            <p:nvPr/>
          </p:nvSpPr>
          <p:spPr bwMode="auto">
            <a:xfrm>
              <a:off x="8153400" y="3367088"/>
              <a:ext cx="514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Times New Roman" pitchFamily="18" charset="0"/>
                </a:rPr>
                <a:t>c12</a:t>
              </a:r>
            </a:p>
          </p:txBody>
        </p:sp>
        <p:sp>
          <p:nvSpPr>
            <p:cNvPr id="363530" name="Text Box 10"/>
            <p:cNvSpPr txBox="1">
              <a:spLocks noChangeArrowheads="1"/>
            </p:cNvSpPr>
            <p:nvPr/>
          </p:nvSpPr>
          <p:spPr bwMode="auto">
            <a:xfrm>
              <a:off x="7239000" y="3367088"/>
              <a:ext cx="285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63531" name="Line 11"/>
            <p:cNvSpPr>
              <a:spLocks noChangeShapeType="1"/>
            </p:cNvSpPr>
            <p:nvPr/>
          </p:nvSpPr>
          <p:spPr bwMode="auto">
            <a:xfrm flipV="1">
              <a:off x="7543800" y="1538288"/>
              <a:ext cx="685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2" name="Line 12"/>
            <p:cNvSpPr>
              <a:spLocks noChangeShapeType="1"/>
            </p:cNvSpPr>
            <p:nvPr/>
          </p:nvSpPr>
          <p:spPr bwMode="auto">
            <a:xfrm>
              <a:off x="7543800" y="1538288"/>
              <a:ext cx="685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3" name="Line 13"/>
            <p:cNvSpPr>
              <a:spLocks noChangeShapeType="1"/>
            </p:cNvSpPr>
            <p:nvPr/>
          </p:nvSpPr>
          <p:spPr bwMode="auto">
            <a:xfrm flipV="1">
              <a:off x="7543800" y="15382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4" name="Line 14"/>
            <p:cNvSpPr>
              <a:spLocks noChangeShapeType="1"/>
            </p:cNvSpPr>
            <p:nvPr/>
          </p:nvSpPr>
          <p:spPr bwMode="auto">
            <a:xfrm>
              <a:off x="7543800" y="1538288"/>
              <a:ext cx="685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5" name="Line 15"/>
            <p:cNvSpPr>
              <a:spLocks noChangeShapeType="1"/>
            </p:cNvSpPr>
            <p:nvPr/>
          </p:nvSpPr>
          <p:spPr bwMode="auto">
            <a:xfrm>
              <a:off x="8229600" y="15382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6" name="Line 16"/>
            <p:cNvSpPr>
              <a:spLocks noChangeShapeType="1"/>
            </p:cNvSpPr>
            <p:nvPr/>
          </p:nvSpPr>
          <p:spPr bwMode="auto">
            <a:xfrm flipV="1">
              <a:off x="7543800" y="21478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7" name="Line 17"/>
            <p:cNvSpPr>
              <a:spLocks noChangeShapeType="1"/>
            </p:cNvSpPr>
            <p:nvPr/>
          </p:nvSpPr>
          <p:spPr bwMode="auto">
            <a:xfrm flipV="1">
              <a:off x="8229600" y="21478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8" name="Line 18"/>
            <p:cNvSpPr>
              <a:spLocks noChangeShapeType="1"/>
            </p:cNvSpPr>
            <p:nvPr/>
          </p:nvSpPr>
          <p:spPr bwMode="auto">
            <a:xfrm flipV="1">
              <a:off x="7543800" y="27574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9" name="Line 19"/>
            <p:cNvSpPr>
              <a:spLocks noChangeShapeType="1"/>
            </p:cNvSpPr>
            <p:nvPr/>
          </p:nvSpPr>
          <p:spPr bwMode="auto">
            <a:xfrm flipV="1">
              <a:off x="8229600" y="27574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40" name="Line 20"/>
            <p:cNvSpPr>
              <a:spLocks noChangeShapeType="1"/>
            </p:cNvSpPr>
            <p:nvPr/>
          </p:nvSpPr>
          <p:spPr bwMode="auto">
            <a:xfrm>
              <a:off x="7543800" y="3367088"/>
              <a:ext cx="685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41" name="Oval 21"/>
            <p:cNvSpPr>
              <a:spLocks noChangeArrowheads="1"/>
            </p:cNvSpPr>
            <p:nvPr/>
          </p:nvSpPr>
          <p:spPr bwMode="auto">
            <a:xfrm>
              <a:off x="7467600" y="14620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2" name="Oval 22"/>
            <p:cNvSpPr>
              <a:spLocks noChangeArrowheads="1"/>
            </p:cNvSpPr>
            <p:nvPr/>
          </p:nvSpPr>
          <p:spPr bwMode="auto">
            <a:xfrm>
              <a:off x="7467600" y="20716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3" name="Oval 23"/>
            <p:cNvSpPr>
              <a:spLocks noChangeArrowheads="1"/>
            </p:cNvSpPr>
            <p:nvPr/>
          </p:nvSpPr>
          <p:spPr bwMode="auto">
            <a:xfrm>
              <a:off x="8153400" y="14620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4" name="Oval 24"/>
            <p:cNvSpPr>
              <a:spLocks noChangeArrowheads="1"/>
            </p:cNvSpPr>
            <p:nvPr/>
          </p:nvSpPr>
          <p:spPr bwMode="auto">
            <a:xfrm>
              <a:off x="8153400" y="20716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5" name="Oval 25"/>
            <p:cNvSpPr>
              <a:spLocks noChangeArrowheads="1"/>
            </p:cNvSpPr>
            <p:nvPr/>
          </p:nvSpPr>
          <p:spPr bwMode="auto">
            <a:xfrm>
              <a:off x="7467600" y="26812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6" name="Oval 26"/>
            <p:cNvSpPr>
              <a:spLocks noChangeArrowheads="1"/>
            </p:cNvSpPr>
            <p:nvPr/>
          </p:nvSpPr>
          <p:spPr bwMode="auto">
            <a:xfrm>
              <a:off x="7467600" y="32908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7" name="Oval 27"/>
            <p:cNvSpPr>
              <a:spLocks noChangeArrowheads="1"/>
            </p:cNvSpPr>
            <p:nvPr/>
          </p:nvSpPr>
          <p:spPr bwMode="auto">
            <a:xfrm>
              <a:off x="8153400" y="26812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8" name="Oval 28"/>
            <p:cNvSpPr>
              <a:spLocks noChangeArrowheads="1"/>
            </p:cNvSpPr>
            <p:nvPr/>
          </p:nvSpPr>
          <p:spPr bwMode="auto">
            <a:xfrm>
              <a:off x="8153400" y="32908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340533" y="1759482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71655" y="6096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Network</a:t>
            </a:r>
          </a:p>
          <a:p>
            <a:pPr algn="ctr"/>
            <a:r>
              <a:rPr lang="en-US" sz="1800" dirty="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609600" y="609600"/>
            <a:ext cx="19800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 err="1"/>
              <a:t>CryoEM</a:t>
            </a:r>
            <a:r>
              <a:rPr lang="en-US" sz="1800" dirty="0"/>
              <a:t>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91000" y="6096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Schematic</a:t>
            </a:r>
          </a:p>
          <a:p>
            <a:pPr algn="ctr"/>
            <a:r>
              <a:rPr lang="en-US" sz="1800" dirty="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Total set = </a:t>
            </a:r>
            <a:r>
              <a:rPr lang="en-US" sz="1800" dirty="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 dirty="0"/>
              <a:t>Sum of </a:t>
            </a:r>
            <a:r>
              <a:rPr lang="en-US" sz="1800" dirty="0">
                <a:solidFill>
                  <a:srgbClr val="FF0000"/>
                </a:solidFill>
              </a:rPr>
              <a:t>direct</a:t>
            </a:r>
            <a:r>
              <a:rPr lang="en-US" sz="1800" dirty="0"/>
              <a:t> + </a:t>
            </a:r>
            <a:r>
              <a:rPr lang="en-US" sz="1800" dirty="0">
                <a:solidFill>
                  <a:srgbClr val="FF0000"/>
                </a:solidFill>
              </a:rPr>
              <a:t>indirect</a:t>
            </a:r>
            <a:r>
              <a:rPr lang="en-US" sz="1800" dirty="0"/>
              <a:t> </a:t>
            </a:r>
          </a:p>
          <a:p>
            <a:pPr algn="l"/>
            <a:r>
              <a:rPr lang="en-US" sz="1800" dirty="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Contacts between proteins define protein interaction networks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B8A374-5830-4793-9AB9-31C074E41442}"/>
              </a:ext>
            </a:extLst>
          </p:cNvPr>
          <p:cNvSpPr txBox="1"/>
          <p:nvPr/>
        </p:nvSpPr>
        <p:spPr>
          <a:xfrm>
            <a:off x="838200" y="6166491"/>
            <a:ext cx="121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/>
              <a:t>eLife</a:t>
            </a:r>
            <a:r>
              <a:rPr lang="en-US" sz="800" dirty="0"/>
              <a:t> 2015;4:e10180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F13B94-E8DA-424E-8528-25E33E72E772}"/>
              </a:ext>
            </a:extLst>
          </p:cNvPr>
          <p:cNvGrpSpPr/>
          <p:nvPr/>
        </p:nvGrpSpPr>
        <p:grpSpPr>
          <a:xfrm>
            <a:off x="7000610" y="4360946"/>
            <a:ext cx="1801519" cy="1762825"/>
            <a:chOff x="6977415" y="4485575"/>
            <a:chExt cx="1801519" cy="1762825"/>
          </a:xfrm>
        </p:grpSpPr>
        <p:sp>
          <p:nvSpPr>
            <p:cNvPr id="70" name="Line 12">
              <a:extLst>
                <a:ext uri="{FF2B5EF4-FFF2-40B4-BE49-F238E27FC236}">
                  <a16:creationId xmlns:a16="http://schemas.microsoft.com/office/drawing/2014/main" id="{4B8D6DAF-1D23-4944-B630-5057BB7F53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77196" y="5596065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3">
              <a:extLst>
                <a:ext uri="{FF2B5EF4-FFF2-40B4-BE49-F238E27FC236}">
                  <a16:creationId xmlns:a16="http://schemas.microsoft.com/office/drawing/2014/main" id="{93A3BBC5-30E5-4C05-B81B-CC0C38417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875" y="4485575"/>
              <a:ext cx="3286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a</a:t>
              </a:r>
            </a:p>
          </p:txBody>
        </p:sp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38B7DF6F-C551-462A-B7AF-5D44A6965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5306" y="4500276"/>
              <a:ext cx="3095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b</a:t>
              </a:r>
            </a:p>
          </p:txBody>
        </p:sp>
        <p:sp>
          <p:nvSpPr>
            <p:cNvPr id="41" name="Text Box 5">
              <a:extLst>
                <a:ext uri="{FF2B5EF4-FFF2-40B4-BE49-F238E27FC236}">
                  <a16:creationId xmlns:a16="http://schemas.microsoft.com/office/drawing/2014/main" id="{1BFAC9F9-0497-44AD-ADEC-0AA29AD21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4869" y="5462679"/>
              <a:ext cx="2841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e</a:t>
              </a:r>
            </a:p>
          </p:txBody>
        </p:sp>
        <p:sp>
          <p:nvSpPr>
            <p:cNvPr id="42" name="Text Box 6">
              <a:extLst>
                <a:ext uri="{FF2B5EF4-FFF2-40B4-BE49-F238E27FC236}">
                  <a16:creationId xmlns:a16="http://schemas.microsoft.com/office/drawing/2014/main" id="{984416C2-F2AA-4171-8B6F-096DAE66A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1121" y="4909854"/>
              <a:ext cx="2778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g</a:t>
              </a:r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58837BF3-FA4A-4FEA-86E5-5859245E8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8348" y="4926520"/>
              <a:ext cx="2968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d</a:t>
              </a:r>
            </a:p>
          </p:txBody>
        </p:sp>
        <p:sp>
          <p:nvSpPr>
            <p:cNvPr id="44" name="Text Box 8">
              <a:extLst>
                <a:ext uri="{FF2B5EF4-FFF2-40B4-BE49-F238E27FC236}">
                  <a16:creationId xmlns:a16="http://schemas.microsoft.com/office/drawing/2014/main" id="{351B92C9-15FA-4078-957D-537E7B615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7415" y="5481481"/>
              <a:ext cx="412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Times New Roman" pitchFamily="18" charset="0"/>
                </a:rPr>
                <a:t>b2</a:t>
              </a:r>
            </a:p>
          </p:txBody>
        </p:sp>
        <p:sp>
          <p:nvSpPr>
            <p:cNvPr id="45" name="Text Box 9">
              <a:extLst>
                <a:ext uri="{FF2B5EF4-FFF2-40B4-BE49-F238E27FC236}">
                  <a16:creationId xmlns:a16="http://schemas.microsoft.com/office/drawing/2014/main" id="{FB9CBE54-DC69-4772-ABD7-220BA4FA3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2410" y="5881688"/>
              <a:ext cx="514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Times New Roman" pitchFamily="18" charset="0"/>
                </a:rPr>
                <a:t>c12</a:t>
              </a:r>
            </a:p>
          </p:txBody>
        </p:sp>
        <p:sp>
          <p:nvSpPr>
            <p:cNvPr id="46" name="Text Box 10">
              <a:extLst>
                <a:ext uri="{FF2B5EF4-FFF2-40B4-BE49-F238E27FC236}">
                  <a16:creationId xmlns:a16="http://schemas.microsoft.com/office/drawing/2014/main" id="{DB51FAF3-1534-4EA3-89A5-560D2AC39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8102" y="5874012"/>
              <a:ext cx="285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" name="Octagon 1">
              <a:extLst>
                <a:ext uri="{FF2B5EF4-FFF2-40B4-BE49-F238E27FC236}">
                  <a16:creationId xmlns:a16="http://schemas.microsoft.com/office/drawing/2014/main" id="{6E4E4936-DF40-4E56-AC99-0F349B2F5613}"/>
                </a:ext>
              </a:extLst>
            </p:cNvPr>
            <p:cNvSpPr/>
            <p:nvPr/>
          </p:nvSpPr>
          <p:spPr>
            <a:xfrm>
              <a:off x="7381875" y="4895565"/>
              <a:ext cx="1066800" cy="985838"/>
            </a:xfrm>
            <a:prstGeom prst="octagon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BED21305-F935-45FB-8AF1-572AA04EF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7623" y="4895279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2">
              <a:extLst>
                <a:ext uri="{FF2B5EF4-FFF2-40B4-BE49-F238E27FC236}">
                  <a16:creationId xmlns:a16="http://schemas.microsoft.com/office/drawing/2014/main" id="{A4C25454-15C2-45D0-B9DF-7299ECBBF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3994" y="5183131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2">
              <a:extLst>
                <a:ext uri="{FF2B5EF4-FFF2-40B4-BE49-F238E27FC236}">
                  <a16:creationId xmlns:a16="http://schemas.microsoft.com/office/drawing/2014/main" id="{CF0C44DD-2A96-46BD-B349-140D3A092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62098" y="5183130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2">
              <a:extLst>
                <a:ext uri="{FF2B5EF4-FFF2-40B4-BE49-F238E27FC236}">
                  <a16:creationId xmlns:a16="http://schemas.microsoft.com/office/drawing/2014/main" id="{3D0365CF-0F99-4341-B992-8200375C1B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86711" y="4890671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2">
              <a:extLst>
                <a:ext uri="{FF2B5EF4-FFF2-40B4-BE49-F238E27FC236}">
                  <a16:creationId xmlns:a16="http://schemas.microsoft.com/office/drawing/2014/main" id="{E201A3FA-29B2-4471-91AF-CCCCB3DFD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98101" y="4907992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>
              <a:extLst>
                <a:ext uri="{FF2B5EF4-FFF2-40B4-BE49-F238E27FC236}">
                  <a16:creationId xmlns:a16="http://schemas.microsoft.com/office/drawing/2014/main" id="{D5B0B17E-A95D-4E57-8539-7D2437C142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0372" y="4909531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2">
              <a:extLst>
                <a:ext uri="{FF2B5EF4-FFF2-40B4-BE49-F238E27FC236}">
                  <a16:creationId xmlns:a16="http://schemas.microsoft.com/office/drawing/2014/main" id="{1BBA663D-734B-4F2C-9E4F-F8B4B4CB7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2149" y="5597249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2">
              <a:extLst>
                <a:ext uri="{FF2B5EF4-FFF2-40B4-BE49-F238E27FC236}">
                  <a16:creationId xmlns:a16="http://schemas.microsoft.com/office/drawing/2014/main" id="{A9AF3E78-347B-482E-A6EA-26BD89D1A8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928545" y="5386533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2">
              <a:extLst>
                <a:ext uri="{FF2B5EF4-FFF2-40B4-BE49-F238E27FC236}">
                  <a16:creationId xmlns:a16="http://schemas.microsoft.com/office/drawing/2014/main" id="{960D7587-D115-470B-9DFE-3DF5C99287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166620" y="5135902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2">
              <a:extLst>
                <a:ext uri="{FF2B5EF4-FFF2-40B4-BE49-F238E27FC236}">
                  <a16:creationId xmlns:a16="http://schemas.microsoft.com/office/drawing/2014/main" id="{FA2471A6-6477-4DDD-B30C-3E0155DBEB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159234" y="5386532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2">
              <a:extLst>
                <a:ext uri="{FF2B5EF4-FFF2-40B4-BE49-F238E27FC236}">
                  <a16:creationId xmlns:a16="http://schemas.microsoft.com/office/drawing/2014/main" id="{69B7FC07-EF7D-4249-92E0-A34CC2258E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924072" y="5111447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14">
              <a:extLst>
                <a:ext uri="{FF2B5EF4-FFF2-40B4-BE49-F238E27FC236}">
                  <a16:creationId xmlns:a16="http://schemas.microsoft.com/office/drawing/2014/main" id="{B1EC67F9-01AE-44BB-BA54-B86BF109C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8681" y="5183130"/>
              <a:ext cx="10691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14">
              <a:extLst>
                <a:ext uri="{FF2B5EF4-FFF2-40B4-BE49-F238E27FC236}">
                  <a16:creationId xmlns:a16="http://schemas.microsoft.com/office/drawing/2014/main" id="{59ABC914-F3F0-4C76-BF67-519A4E6A4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8681" y="5607708"/>
              <a:ext cx="10691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14">
              <a:extLst>
                <a:ext uri="{FF2B5EF4-FFF2-40B4-BE49-F238E27FC236}">
                  <a16:creationId xmlns:a16="http://schemas.microsoft.com/office/drawing/2014/main" id="{D68A6D3E-9B9F-4327-ACB7-8D0C7413C2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7183084" y="5371894"/>
              <a:ext cx="992016" cy="122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14">
              <a:extLst>
                <a:ext uri="{FF2B5EF4-FFF2-40B4-BE49-F238E27FC236}">
                  <a16:creationId xmlns:a16="http://schemas.microsoft.com/office/drawing/2014/main" id="{4ED91FF6-0422-44ED-88F5-0DE61D05FC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7679571" y="5380567"/>
              <a:ext cx="992016" cy="122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36CD9B1A-025A-4A65-AFFC-FA59C88FC0B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7418203" y="5124830"/>
              <a:ext cx="1004887" cy="5062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4">
              <a:extLst>
                <a:ext uri="{FF2B5EF4-FFF2-40B4-BE49-F238E27FC236}">
                  <a16:creationId xmlns:a16="http://schemas.microsoft.com/office/drawing/2014/main" id="{4C423AAD-87CD-4204-B76A-8474AFAC1F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7419859" y="5144095"/>
              <a:ext cx="1004887" cy="5062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4">
              <a:extLst>
                <a:ext uri="{FF2B5EF4-FFF2-40B4-BE49-F238E27FC236}">
                  <a16:creationId xmlns:a16="http://schemas.microsoft.com/office/drawing/2014/main" id="{D3DCC71E-E47F-4478-B2BF-F16AFF699F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737574" y="4900399"/>
              <a:ext cx="403567" cy="9877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4">
              <a:extLst>
                <a:ext uri="{FF2B5EF4-FFF2-40B4-BE49-F238E27FC236}">
                  <a16:creationId xmlns:a16="http://schemas.microsoft.com/office/drawing/2014/main" id="{A556817F-30CD-4394-B3F5-027D4613BE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7706508" y="4884882"/>
              <a:ext cx="403567" cy="9877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50C9A679-F641-4292-8659-AE327CCC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4819366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8FDC3C4F-E560-4F6D-96A2-67F1B301D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559" y="5109876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23">
              <a:extLst>
                <a:ext uri="{FF2B5EF4-FFF2-40B4-BE49-F238E27FC236}">
                  <a16:creationId xmlns:a16="http://schemas.microsoft.com/office/drawing/2014/main" id="{37821548-F308-48EF-9A30-014BF1B30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4809009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24">
              <a:extLst>
                <a:ext uri="{FF2B5EF4-FFF2-40B4-BE49-F238E27FC236}">
                  <a16:creationId xmlns:a16="http://schemas.microsoft.com/office/drawing/2014/main" id="{02B7D6EF-F2B4-486E-9117-48937FA82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8368" y="5098071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25">
              <a:extLst>
                <a:ext uri="{FF2B5EF4-FFF2-40B4-BE49-F238E27FC236}">
                  <a16:creationId xmlns:a16="http://schemas.microsoft.com/office/drawing/2014/main" id="{8C1A9572-7256-42C6-9C27-7B247171B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559" y="5519865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26">
              <a:extLst>
                <a:ext uri="{FF2B5EF4-FFF2-40B4-BE49-F238E27FC236}">
                  <a16:creationId xmlns:a16="http://schemas.microsoft.com/office/drawing/2014/main" id="{B5C37B00-EF24-41FD-9E74-BB9B7E998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4582" y="5800856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27">
              <a:extLst>
                <a:ext uri="{FF2B5EF4-FFF2-40B4-BE49-F238E27FC236}">
                  <a16:creationId xmlns:a16="http://schemas.microsoft.com/office/drawing/2014/main" id="{4AC8DAD2-A8AB-4330-AD1E-4BF1AAD12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3424" y="552204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8">
              <a:extLst>
                <a:ext uri="{FF2B5EF4-FFF2-40B4-BE49-F238E27FC236}">
                  <a16:creationId xmlns:a16="http://schemas.microsoft.com/office/drawing/2014/main" id="{240C9E19-08A0-4AE0-9755-59159CF22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106" y="5807580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86AA11-6F00-48D8-8E3F-7FE3D3A3A095}"/>
              </a:ext>
            </a:extLst>
          </p:cNvPr>
          <p:cNvSpPr txBox="1"/>
          <p:nvPr/>
        </p:nvSpPr>
        <p:spPr>
          <a:xfrm>
            <a:off x="7130164" y="3871579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Direct</a:t>
            </a:r>
            <a:r>
              <a:rPr lang="en-US" dirty="0"/>
              <a:t> contacts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DF23928-85BB-4FD5-9664-53FCCFDB3057}"/>
              </a:ext>
            </a:extLst>
          </p:cNvPr>
          <p:cNvSpPr txBox="1"/>
          <p:nvPr/>
        </p:nvSpPr>
        <p:spPr>
          <a:xfrm>
            <a:off x="7017153" y="6214646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</a:rPr>
              <a:t>Co-complex PPIs</a:t>
            </a: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>
                <a:latin typeface="Calibri" pitchFamily="34" charset="0"/>
              </a:rPr>
              <a:t>Some of these capture physical interactions, some genetic, some informational or logical.</a:t>
            </a: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Operator 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Transcription</a:t>
            </a: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 machinery</a:t>
            </a: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two-hybrid assays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/>
              <a:t>Uetz</a:t>
            </a:r>
            <a:r>
              <a:rPr lang="en-US" sz="1200" dirty="0"/>
              <a:t>, </a:t>
            </a:r>
            <a:r>
              <a:rPr lang="en-US" sz="1200" dirty="0" err="1"/>
              <a:t>Giot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</a:t>
            </a:r>
            <a:r>
              <a:rPr lang="en-US" sz="12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</a:rPr>
              <a:t>3617 interactions</a:t>
            </a: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49749</TotalTime>
  <Words>1558</Words>
  <Application>Microsoft Office PowerPoint</Application>
  <PresentationFormat>On-screen Show (4:3)</PresentationFormat>
  <Paragraphs>304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Marcotte</cp:lastModifiedBy>
  <cp:revision>1823</cp:revision>
  <cp:lastPrinted>2021-04-20T15:22:46Z</cp:lastPrinted>
  <dcterms:created xsi:type="dcterms:W3CDTF">2002-09-07T00:42:37Z</dcterms:created>
  <dcterms:modified xsi:type="dcterms:W3CDTF">2022-04-14T15:51:06Z</dcterms:modified>
</cp:coreProperties>
</file>