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handoutMasterIdLst>
    <p:handoutMasterId r:id="rId41"/>
  </p:handoutMasterIdLst>
  <p:sldIdLst>
    <p:sldId id="2183" r:id="rId3"/>
    <p:sldId id="2212" r:id="rId4"/>
    <p:sldId id="2747" r:id="rId5"/>
    <p:sldId id="422" r:id="rId6"/>
    <p:sldId id="2208" r:id="rId7"/>
    <p:sldId id="2055" r:id="rId8"/>
    <p:sldId id="2187" r:id="rId9"/>
    <p:sldId id="2190" r:id="rId10"/>
    <p:sldId id="2200" r:id="rId11"/>
    <p:sldId id="2173" r:id="rId12"/>
    <p:sldId id="2174" r:id="rId13"/>
    <p:sldId id="2175" r:id="rId14"/>
    <p:sldId id="2201" r:id="rId15"/>
    <p:sldId id="2202" r:id="rId16"/>
    <p:sldId id="2203" r:id="rId17"/>
    <p:sldId id="2744" r:id="rId18"/>
    <p:sldId id="2205" r:id="rId19"/>
    <p:sldId id="2206" r:id="rId20"/>
    <p:sldId id="2207" r:id="rId21"/>
    <p:sldId id="2746" r:id="rId22"/>
    <p:sldId id="2236" r:id="rId23"/>
    <p:sldId id="2220" r:id="rId24"/>
    <p:sldId id="2226" r:id="rId25"/>
    <p:sldId id="2233" r:id="rId26"/>
    <p:sldId id="2234" r:id="rId27"/>
    <p:sldId id="2235" r:id="rId28"/>
    <p:sldId id="2191" r:id="rId29"/>
    <p:sldId id="2192" r:id="rId30"/>
    <p:sldId id="2193" r:id="rId31"/>
    <p:sldId id="2194" r:id="rId32"/>
    <p:sldId id="2216" r:id="rId33"/>
    <p:sldId id="2195" r:id="rId34"/>
    <p:sldId id="2196" r:id="rId35"/>
    <p:sldId id="2197" r:id="rId36"/>
    <p:sldId id="2198" r:id="rId37"/>
    <p:sldId id="2199" r:id="rId38"/>
    <p:sldId id="2217" r:id="rId39"/>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FFFF"/>
    <a:srgbClr val="FFFF99"/>
    <a:srgbClr val="FFFF66"/>
    <a:srgbClr val="00FF00"/>
    <a:srgbClr val="33CC33"/>
    <a:srgbClr val="00CCFF"/>
    <a:srgbClr val="993300"/>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9438" autoAdjust="0"/>
    <p:restoredTop sz="89761" autoAdjust="0"/>
  </p:normalViewPr>
  <p:slideViewPr>
    <p:cSldViewPr>
      <p:cViewPr varScale="1">
        <p:scale>
          <a:sx n="112" d="100"/>
          <a:sy n="112" d="100"/>
        </p:scale>
        <p:origin x="236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299" name="Rectangle 3"/>
          <p:cNvSpPr>
            <a:spLocks noGrp="1" noChangeArrowheads="1"/>
          </p:cNvSpPr>
          <p:nvPr>
            <p:ph type="dt" sz="quarter" idx="1"/>
          </p:nvPr>
        </p:nvSpPr>
        <p:spPr bwMode="auto">
          <a:xfrm>
            <a:off x="4143064"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Times New Roman" pitchFamily="18" charset="0"/>
              </a:defRPr>
            </a:lvl1pPr>
          </a:lstStyle>
          <a:p>
            <a:pPr>
              <a:defRPr/>
            </a:pPr>
            <a:endParaRPr lang="en-US"/>
          </a:p>
        </p:txBody>
      </p:sp>
      <p:sp>
        <p:nvSpPr>
          <p:cNvPr id="439300" name="Rectangle 4"/>
          <p:cNvSpPr>
            <a:spLocks noGrp="1" noChangeArrowheads="1"/>
          </p:cNvSpPr>
          <p:nvPr>
            <p:ph type="ftr" sz="quarter" idx="2"/>
          </p:nvPr>
        </p:nvSpPr>
        <p:spPr bwMode="auto">
          <a:xfrm>
            <a:off x="1"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301" name="Rectangle 5"/>
          <p:cNvSpPr>
            <a:spLocks noGrp="1" noChangeArrowheads="1"/>
          </p:cNvSpPr>
          <p:nvPr>
            <p:ph type="sldNum" sz="quarter" idx="3"/>
          </p:nvPr>
        </p:nvSpPr>
        <p:spPr bwMode="auto">
          <a:xfrm>
            <a:off x="4143064"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Times New Roman" pitchFamily="18" charset="0"/>
              </a:defRPr>
            </a:lvl1pPr>
          </a:lstStyle>
          <a:p>
            <a:pPr>
              <a:defRPr/>
            </a:pPr>
            <a:fld id="{9DD78E74-D8D3-48EA-930C-7716062427CD}" type="slidenum">
              <a:rPr lang="en-US"/>
              <a:pPr>
                <a:defRPr/>
              </a:pPr>
              <a:t>‹#›</a:t>
            </a:fld>
            <a:endParaRPr lang="en-US"/>
          </a:p>
        </p:txBody>
      </p:sp>
    </p:spTree>
    <p:extLst>
      <p:ext uri="{BB962C8B-B14F-4D97-AF65-F5344CB8AC3E}">
        <p14:creationId xmlns:p14="http://schemas.microsoft.com/office/powerpoint/2010/main" val="24724772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099" name="Rectangle 3"/>
          <p:cNvSpPr>
            <a:spLocks noGrp="1" noChangeArrowheads="1"/>
          </p:cNvSpPr>
          <p:nvPr>
            <p:ph type="dt" idx="1"/>
          </p:nvPr>
        </p:nvSpPr>
        <p:spPr bwMode="auto">
          <a:xfrm>
            <a:off x="4144728" y="0"/>
            <a:ext cx="3170474"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75916" y="4562542"/>
            <a:ext cx="5363372" cy="4317914"/>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1" y="9121797"/>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103" name="Rectangle 7"/>
          <p:cNvSpPr>
            <a:spLocks noGrp="1" noChangeArrowheads="1"/>
          </p:cNvSpPr>
          <p:nvPr>
            <p:ph type="sldNum" sz="quarter" idx="5"/>
          </p:nvPr>
        </p:nvSpPr>
        <p:spPr bwMode="auto">
          <a:xfrm>
            <a:off x="4144728" y="9121797"/>
            <a:ext cx="3170474"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Arial" pitchFamily="34" charset="0"/>
              </a:defRPr>
            </a:lvl1pPr>
          </a:lstStyle>
          <a:p>
            <a:pPr>
              <a:defRPr/>
            </a:pPr>
            <a:fld id="{E15946CA-3914-445D-8178-77E01C262380}" type="slidenum">
              <a:rPr lang="en-US"/>
              <a:pPr>
                <a:defRPr/>
              </a:pPr>
              <a:t>‹#›</a:t>
            </a:fld>
            <a:endParaRPr lang="en-US"/>
          </a:p>
        </p:txBody>
      </p:sp>
    </p:spTree>
    <p:extLst>
      <p:ext uri="{BB962C8B-B14F-4D97-AF65-F5344CB8AC3E}">
        <p14:creationId xmlns:p14="http://schemas.microsoft.com/office/powerpoint/2010/main" val="183838749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Conserved systems link genotype (DNA variation) with phenotype (variation</a:t>
            </a:r>
            <a:r>
              <a:rPr lang="en-US" baseline="0" dirty="0"/>
              <a:t> in appearance). </a:t>
            </a:r>
            <a:endParaRPr lang="en-US" dirty="0"/>
          </a:p>
        </p:txBody>
      </p:sp>
      <p:sp>
        <p:nvSpPr>
          <p:cNvPr id="4" name="Slide Number Placeholder 3"/>
          <p:cNvSpPr>
            <a:spLocks noGrp="1"/>
          </p:cNvSpPr>
          <p:nvPr>
            <p:ph type="sldNum" sz="quarter" idx="10"/>
          </p:nvPr>
        </p:nvSpPr>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AC23349C-E329-4D89-9533-3066EA398A4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329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EFF1956-6BC8-40D0-9D23-2E9D9A90658F}" type="slidenum">
              <a:rPr lang="en-US" smtClean="0"/>
              <a:pPr/>
              <a:t>17</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71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14197A0-A199-4284-BEC0-6AA01E53F504}" type="slidenum">
              <a:rPr lang="en-US" smtClean="0"/>
              <a:pPr/>
              <a:t>18</a:t>
            </a:fld>
            <a:endParaRPr lang="en-US"/>
          </a:p>
        </p:txBody>
      </p:sp>
      <p:sp>
        <p:nvSpPr>
          <p:cNvPr id="113667" name="Rectangle 2"/>
          <p:cNvSpPr>
            <a:spLocks noGrp="1" noRot="1" noChangeAspect="1" noChangeArrowheads="1" noTextEdit="1"/>
          </p:cNvSpPr>
          <p:nvPr>
            <p:ph type="sldImg"/>
          </p:nvPr>
        </p:nvSpPr>
        <p:spPr>
          <a:xfrm>
            <a:off x="1258888" y="720725"/>
            <a:ext cx="48006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912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B8D59E5-3AD6-40A1-AA21-1C68E32A5B2C}" type="slidenum">
              <a:rPr lang="en-US" smtClean="0"/>
              <a:pPr/>
              <a:t>19</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465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7100BA-1382-44AA-A1E8-88AFD6AFB50F}" type="slidenum">
              <a:rPr lang="en-US" smtClean="0"/>
              <a:pPr/>
              <a:t>27</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175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23B27E4-738D-4129-A103-3C4FBE891C18}" type="slidenum">
              <a:rPr lang="en-US" smtClean="0"/>
              <a:pPr/>
              <a:t>28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46418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F144FB-7518-4150-B112-6E7FC1D3B475}" type="slidenum">
              <a:rPr lang="en-US" smtClean="0"/>
              <a:pPr/>
              <a:t>30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730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5C2AC-0DC5-4E09-962B-881B922EEA95}" type="slidenum">
              <a:rPr lang="en-US" smtClean="0"/>
              <a:pPr/>
              <a:t>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858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9399E399-D4DE-4E19-B300-AE6D62613FE8}" type="slidenum">
              <a:rPr lang="en-US" sz="1200"/>
              <a:pPr eaLnBrk="1" hangingPunct="1"/>
              <a:t>10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249447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CE2F8F-1DA9-4699-BA11-F61DD4319429}" type="slidenum">
              <a:rPr lang="en-US" smtClean="0"/>
              <a:pPr/>
              <a:t>11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63816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F77DE47C-0542-40BF-8083-FFF15BC5D491}" type="slidenum">
              <a:rPr lang="en-US" sz="1200"/>
              <a:pPr eaLnBrk="1" hangingPunct="1"/>
              <a:t>12</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97795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FA0D8D0-7380-432B-B0B5-27987210BAC0}" type="slidenum">
              <a:rPr lang="en-US" smtClean="0"/>
              <a:pPr/>
              <a:t>13</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807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6772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138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C08D340A-6256-4575-9125-1E8DED6AA0E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949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F9B38-637B-4432-8518-F06A91E264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C56D-7057-4146-8D9F-0C2BECA481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5C975-111D-4A05-834B-92A331F8C2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AF9B38-637B-4432-8518-F06A91E26442}" type="slidenum">
              <a:rPr lang="en-US" smtClean="0"/>
              <a:pPr>
                <a:defRPr/>
              </a:pPr>
              <a:t>‹#›</a:t>
            </a:fld>
            <a:endParaRPr lang="en-US"/>
          </a:p>
        </p:txBody>
      </p:sp>
    </p:spTree>
    <p:extLst>
      <p:ext uri="{BB962C8B-B14F-4D97-AF65-F5344CB8AC3E}">
        <p14:creationId xmlns:p14="http://schemas.microsoft.com/office/powerpoint/2010/main" val="323789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E67063-CEB8-40B4-839A-EEBCB8B4B6BA}" type="slidenum">
              <a:rPr lang="en-US" smtClean="0"/>
              <a:pPr>
                <a:defRPr/>
              </a:pPr>
              <a:t>‹#›</a:t>
            </a:fld>
            <a:endParaRPr lang="en-US"/>
          </a:p>
        </p:txBody>
      </p:sp>
    </p:spTree>
    <p:extLst>
      <p:ext uri="{BB962C8B-B14F-4D97-AF65-F5344CB8AC3E}">
        <p14:creationId xmlns:p14="http://schemas.microsoft.com/office/powerpoint/2010/main" val="379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98F9CC-9057-43BF-B289-7C711190F1ED}" type="slidenum">
              <a:rPr lang="en-US" smtClean="0"/>
              <a:pPr>
                <a:defRPr/>
              </a:pPr>
              <a:t>‹#›</a:t>
            </a:fld>
            <a:endParaRPr lang="en-US"/>
          </a:p>
        </p:txBody>
      </p:sp>
    </p:spTree>
    <p:extLst>
      <p:ext uri="{BB962C8B-B14F-4D97-AF65-F5344CB8AC3E}">
        <p14:creationId xmlns:p14="http://schemas.microsoft.com/office/powerpoint/2010/main" val="143556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D8D46D-E4D2-4DE2-B3E2-827EA4039757}" type="slidenum">
              <a:rPr lang="en-US" smtClean="0"/>
              <a:pPr>
                <a:defRPr/>
              </a:pPr>
              <a:t>‹#›</a:t>
            </a:fld>
            <a:endParaRPr lang="en-US"/>
          </a:p>
        </p:txBody>
      </p:sp>
    </p:spTree>
    <p:extLst>
      <p:ext uri="{BB962C8B-B14F-4D97-AF65-F5344CB8AC3E}">
        <p14:creationId xmlns:p14="http://schemas.microsoft.com/office/powerpoint/2010/main" val="217683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534F3CB-478B-48B5-87F1-7893E3025BAC}" type="slidenum">
              <a:rPr lang="en-US" smtClean="0"/>
              <a:pPr>
                <a:defRPr/>
              </a:pPr>
              <a:t>‹#›</a:t>
            </a:fld>
            <a:endParaRPr lang="en-US"/>
          </a:p>
        </p:txBody>
      </p:sp>
    </p:spTree>
    <p:extLst>
      <p:ext uri="{BB962C8B-B14F-4D97-AF65-F5344CB8AC3E}">
        <p14:creationId xmlns:p14="http://schemas.microsoft.com/office/powerpoint/2010/main" val="301586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4380811-7D73-4F76-9314-121164F36C6B}" type="slidenum">
              <a:rPr lang="en-US" smtClean="0"/>
              <a:pPr>
                <a:defRPr/>
              </a:pPr>
              <a:t>‹#›</a:t>
            </a:fld>
            <a:endParaRPr lang="en-US"/>
          </a:p>
        </p:txBody>
      </p:sp>
    </p:spTree>
    <p:extLst>
      <p:ext uri="{BB962C8B-B14F-4D97-AF65-F5344CB8AC3E}">
        <p14:creationId xmlns:p14="http://schemas.microsoft.com/office/powerpoint/2010/main" val="110585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44BA79A-ECA0-4D99-86D1-FFD2BB536A90}" type="slidenum">
              <a:rPr lang="en-US" smtClean="0"/>
              <a:pPr>
                <a:defRPr/>
              </a:pPr>
              <a:t>‹#›</a:t>
            </a:fld>
            <a:endParaRPr lang="en-US"/>
          </a:p>
        </p:txBody>
      </p:sp>
    </p:spTree>
    <p:extLst>
      <p:ext uri="{BB962C8B-B14F-4D97-AF65-F5344CB8AC3E}">
        <p14:creationId xmlns:p14="http://schemas.microsoft.com/office/powerpoint/2010/main" val="1194830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A4B680-84C4-4244-BF8B-A2CBB4B35280}" type="slidenum">
              <a:rPr lang="en-US" smtClean="0"/>
              <a:pPr>
                <a:defRPr/>
              </a:pPr>
              <a:t>‹#›</a:t>
            </a:fld>
            <a:endParaRPr lang="en-US"/>
          </a:p>
        </p:txBody>
      </p:sp>
    </p:spTree>
    <p:extLst>
      <p:ext uri="{BB962C8B-B14F-4D97-AF65-F5344CB8AC3E}">
        <p14:creationId xmlns:p14="http://schemas.microsoft.com/office/powerpoint/2010/main" val="26942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7063-CEB8-40B4-839A-EEBCB8B4B6B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CFDF24-9D9A-4E0F-853F-8BA2E548D917}" type="slidenum">
              <a:rPr lang="en-US" smtClean="0"/>
              <a:pPr>
                <a:defRPr/>
              </a:pPr>
              <a:t>‹#›</a:t>
            </a:fld>
            <a:endParaRPr lang="en-US"/>
          </a:p>
        </p:txBody>
      </p:sp>
    </p:spTree>
    <p:extLst>
      <p:ext uri="{BB962C8B-B14F-4D97-AF65-F5344CB8AC3E}">
        <p14:creationId xmlns:p14="http://schemas.microsoft.com/office/powerpoint/2010/main" val="1164268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1BC56D-7057-4146-8D9F-0C2BECA48157}" type="slidenum">
              <a:rPr lang="en-US" smtClean="0"/>
              <a:pPr>
                <a:defRPr/>
              </a:pPr>
              <a:t>‹#›</a:t>
            </a:fld>
            <a:endParaRPr lang="en-US"/>
          </a:p>
        </p:txBody>
      </p:sp>
    </p:spTree>
    <p:extLst>
      <p:ext uri="{BB962C8B-B14F-4D97-AF65-F5344CB8AC3E}">
        <p14:creationId xmlns:p14="http://schemas.microsoft.com/office/powerpoint/2010/main" val="316679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E5C975-111D-4A05-834B-92A331F8C29D}" type="slidenum">
              <a:rPr lang="en-US" smtClean="0"/>
              <a:pPr>
                <a:defRPr/>
              </a:pPr>
              <a:t>‹#›</a:t>
            </a:fld>
            <a:endParaRPr lang="en-US"/>
          </a:p>
        </p:txBody>
      </p:sp>
    </p:spTree>
    <p:extLst>
      <p:ext uri="{BB962C8B-B14F-4D97-AF65-F5344CB8AC3E}">
        <p14:creationId xmlns:p14="http://schemas.microsoft.com/office/powerpoint/2010/main" val="170454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F9CC-9057-43BF-B289-7C711190F1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D8D46D-E4D2-4DE2-B3E2-827EA40397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34F3CB-478B-48B5-87F1-7893E3025B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380811-7D73-4F76-9314-121164F36C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BA79A-ECA0-4D99-86D1-FFD2BB536A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4B680-84C4-4244-BF8B-A2CBB4B352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FDF24-9D9A-4E0F-853F-8BA2E548D9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3D7B2D-BA64-417D-A1A9-848F3C20B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D7B2D-BA64-417D-A1A9-848F3C20B90C}" type="slidenum">
              <a:rPr lang="en-US" smtClean="0"/>
              <a:pPr>
                <a:defRPr/>
              </a:pPr>
              <a:t>‹#›</a:t>
            </a:fld>
            <a:endParaRPr lang="en-US"/>
          </a:p>
        </p:txBody>
      </p:sp>
    </p:spTree>
    <p:extLst>
      <p:ext uri="{BB962C8B-B14F-4D97-AF65-F5344CB8AC3E}">
        <p14:creationId xmlns:p14="http://schemas.microsoft.com/office/powerpoint/2010/main" val="58387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wmf"/><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wm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0.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9.png"/><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76200" y="1524000"/>
            <a:ext cx="9144000" cy="1524000"/>
          </a:xfrm>
          <a:prstGeom prst="rect">
            <a:avLst/>
          </a:prstGeom>
        </p:spPr>
        <p:txBody>
          <a:bodyPr/>
          <a:lstStyle/>
          <a:p>
            <a:pPr algn="ctr">
              <a:defRPr/>
            </a:pPr>
            <a:r>
              <a:rPr lang="en-US" sz="6000" b="1" kern="0" dirty="0" err="1">
                <a:latin typeface="Calibri" pitchFamily="34" charset="0"/>
                <a:ea typeface="+mj-ea"/>
                <a:cs typeface="Calibri" pitchFamily="34" charset="0"/>
              </a:rPr>
              <a:t>Phenologs</a:t>
            </a:r>
            <a:endParaRPr lang="en-US" sz="6000" b="1" kern="0" dirty="0">
              <a:latin typeface="Calibri" pitchFamily="34" charset="0"/>
              <a:ea typeface="+mj-ea"/>
              <a:cs typeface="Calibri" pitchFamily="34" charset="0"/>
            </a:endParaRPr>
          </a:p>
          <a:p>
            <a:pPr algn="ctr">
              <a:defRPr/>
            </a:pPr>
            <a:r>
              <a:rPr lang="en-US" sz="4000" b="1" kern="0" dirty="0">
                <a:latin typeface="Calibri" pitchFamily="34" charset="0"/>
                <a:ea typeface="+mj-ea"/>
                <a:cs typeface="Calibri" pitchFamily="34" charset="0"/>
              </a:rPr>
              <a:t>A case study of using bioinformatics to find new genes for genetic traits</a:t>
            </a:r>
          </a:p>
          <a:p>
            <a:pPr algn="ctr">
              <a:defRPr/>
            </a:pPr>
            <a:endParaRPr lang="en-US" sz="6000" b="1" kern="0" dirty="0">
              <a:latin typeface="Calibri" pitchFamily="34" charset="0"/>
              <a:ea typeface="+mj-ea"/>
              <a:cs typeface="Calibri" pitchFamily="34" charset="0"/>
            </a:endParaRPr>
          </a:p>
        </p:txBody>
      </p:sp>
      <p:sp>
        <p:nvSpPr>
          <p:cNvPr id="4" name="Rectangle 4"/>
          <p:cNvSpPr>
            <a:spLocks noChangeArrowheads="1"/>
          </p:cNvSpPr>
          <p:nvPr/>
        </p:nvSpPr>
        <p:spPr bwMode="auto">
          <a:xfrm>
            <a:off x="1371600" y="5181664"/>
            <a:ext cx="6598133"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dirty="0">
                <a:latin typeface="Calibri" pitchFamily="34" charset="0"/>
              </a:rPr>
              <a:t>BCH394P/364C Systems Biology / Bioinformatics</a:t>
            </a:r>
          </a:p>
        </p:txBody>
      </p:sp>
      <p:sp>
        <p:nvSpPr>
          <p:cNvPr id="5" name="Rectangle 6"/>
          <p:cNvSpPr>
            <a:spLocks noChangeArrowheads="1"/>
          </p:cNvSpPr>
          <p:nvPr/>
        </p:nvSpPr>
        <p:spPr bwMode="auto">
          <a:xfrm>
            <a:off x="1847521" y="5714520"/>
            <a:ext cx="5651335"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a:latin typeface="Calibri" pitchFamily="34" charset="0"/>
              </a:rPr>
              <a:t>Edward Marcotte, Univ of Texas at Austin</a:t>
            </a:r>
            <a:endParaRPr lang="en-US" sz="2500">
              <a:latin typeface="Calibri" pitchFamily="34" charset="0"/>
            </a:endParaRPr>
          </a:p>
        </p:txBody>
      </p:sp>
    </p:spTree>
    <p:extLst>
      <p:ext uri="{BB962C8B-B14F-4D97-AF65-F5344CB8AC3E}">
        <p14:creationId xmlns:p14="http://schemas.microsoft.com/office/powerpoint/2010/main" val="117947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32"/>
          <a:stretch/>
        </p:blipFill>
        <p:spPr bwMode="auto">
          <a:xfrm>
            <a:off x="57561" y="1035050"/>
            <a:ext cx="41148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6787" name="Text Box 3"/>
          <p:cNvSpPr txBox="1">
            <a:spLocks noChangeArrowheads="1"/>
          </p:cNvSpPr>
          <p:nvPr/>
        </p:nvSpPr>
        <p:spPr bwMode="auto">
          <a:xfrm>
            <a:off x="0" y="-60325"/>
            <a:ext cx="9144000" cy="954107"/>
          </a:xfrm>
          <a:prstGeom prst="rect">
            <a:avLst/>
          </a:prstGeom>
          <a:noFill/>
          <a:ln w="9525" algn="ctr">
            <a:noFill/>
            <a:miter lim="800000"/>
            <a:headEnd/>
            <a:tailEnd/>
          </a:ln>
          <a:effectLst/>
        </p:spPr>
        <p:txBody>
          <a:bodyPr wrap="square">
            <a:spAutoFit/>
          </a:bodyPr>
          <a:lstStyle/>
          <a:p>
            <a:pPr algn="ctr">
              <a:defRPr/>
            </a:pPr>
            <a:r>
              <a:rPr lang="en-US" sz="2800" b="1" dirty="0">
                <a:effectLst>
                  <a:outerShdw blurRad="38100" dist="38100" dir="2700000" algn="tl">
                    <a:srgbClr val="C0C0C0"/>
                  </a:outerShdw>
                </a:effectLst>
                <a:latin typeface="Calibri" pitchFamily="34" charset="0"/>
              </a:rPr>
              <a:t>E.g., ‘high incidence of male’ </a:t>
            </a:r>
            <a:r>
              <a:rPr lang="en-US" sz="2800" b="1" i="1" dirty="0">
                <a:effectLst>
                  <a:outerShdw blurRad="38100" dist="38100" dir="2700000" algn="tl">
                    <a:srgbClr val="C0C0C0"/>
                  </a:outerShdw>
                </a:effectLst>
                <a:latin typeface="Calibri" pitchFamily="34" charset="0"/>
              </a:rPr>
              <a:t>C. </a:t>
            </a:r>
            <a:r>
              <a:rPr lang="en-US" sz="2800" b="1" i="1" dirty="0" err="1">
                <a:effectLst>
                  <a:outerShdw blurRad="38100" dist="38100" dir="2700000" algn="tl">
                    <a:srgbClr val="C0C0C0"/>
                  </a:outerShdw>
                </a:effectLst>
                <a:latin typeface="Calibri" pitchFamily="34" charset="0"/>
              </a:rPr>
              <a:t>elegans</a:t>
            </a:r>
            <a:r>
              <a:rPr lang="en-US" sz="2800" b="1" i="1" dirty="0">
                <a:effectLst>
                  <a:outerShdw blurRad="38100" dist="38100" dir="2700000" algn="tl">
                    <a:srgbClr val="C0C0C0"/>
                  </a:outerShdw>
                </a:effectLst>
                <a:latin typeface="Calibri" pitchFamily="34" charset="0"/>
              </a:rPr>
              <a:t> </a:t>
            </a:r>
            <a:r>
              <a:rPr lang="en-US" sz="2800" b="1" dirty="0">
                <a:effectLst>
                  <a:outerShdw blurRad="38100" dist="38100" dir="2700000" algn="tl">
                    <a:srgbClr val="C0C0C0"/>
                  </a:outerShdw>
                </a:effectLst>
                <a:latin typeface="Calibri" pitchFamily="34" charset="0"/>
              </a:rPr>
              <a:t>genes predict human breast/ovarian cancer genes</a:t>
            </a:r>
          </a:p>
        </p:txBody>
      </p:sp>
      <p:sp>
        <p:nvSpPr>
          <p:cNvPr id="22532" name="Rectangle 4"/>
          <p:cNvSpPr>
            <a:spLocks noChangeArrowheads="1"/>
          </p:cNvSpPr>
          <p:nvPr/>
        </p:nvSpPr>
        <p:spPr bwMode="auto">
          <a:xfrm>
            <a:off x="133761" y="990600"/>
            <a:ext cx="3810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5" name="Rectangle 4"/>
          <p:cNvSpPr/>
          <p:nvPr/>
        </p:nvSpPr>
        <p:spPr>
          <a:xfrm>
            <a:off x="3230870" y="2590800"/>
            <a:ext cx="134113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5" t="27070" r="-285" b="20421"/>
          <a:stretch/>
        </p:blipFill>
        <p:spPr bwMode="auto">
          <a:xfrm>
            <a:off x="3230870" y="3732758"/>
            <a:ext cx="301752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324600" y="4572000"/>
            <a:ext cx="1237839" cy="830997"/>
          </a:xfrm>
          <a:prstGeom prst="rect">
            <a:avLst/>
          </a:prstGeom>
          <a:noFill/>
        </p:spPr>
        <p:txBody>
          <a:bodyPr wrap="none" rtlCol="0">
            <a:spAutoFit/>
          </a:bodyPr>
          <a:lstStyle/>
          <a:p>
            <a:r>
              <a:rPr lang="en-US" sz="2400" b="1" dirty="0">
                <a:solidFill>
                  <a:srgbClr val="FF0000"/>
                </a:solidFill>
                <a:latin typeface="Calibri" pitchFamily="34" charset="0"/>
              </a:rPr>
              <a:t>includes</a:t>
            </a:r>
          </a:p>
          <a:p>
            <a:r>
              <a:rPr lang="en-US" sz="2400" b="1" dirty="0">
                <a:solidFill>
                  <a:srgbClr val="FF0000"/>
                </a:solidFill>
                <a:latin typeface="Calibri" pitchFamily="34" charset="0"/>
              </a:rPr>
              <a:t>BRCA1</a:t>
            </a:r>
          </a:p>
        </p:txBody>
      </p:sp>
      <p:cxnSp>
        <p:nvCxnSpPr>
          <p:cNvPr id="4" name="Straight Arrow Connector 3"/>
          <p:cNvCxnSpPr/>
          <p:nvPr/>
        </p:nvCxnSpPr>
        <p:spPr>
          <a:xfrm flipH="1">
            <a:off x="4739631" y="4987498"/>
            <a:ext cx="1508759" cy="503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wormatlas.org/male/introduction/images/MaleIntroFIG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774737" cy="217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20205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Line 26"/>
          <p:cNvSpPr>
            <a:spLocks noChangeShapeType="1"/>
          </p:cNvSpPr>
          <p:nvPr/>
        </p:nvSpPr>
        <p:spPr bwMode="auto">
          <a:xfrm>
            <a:off x="4659313" y="1447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graphicFrame>
        <p:nvGraphicFramePr>
          <p:cNvPr id="1852418" name="Group 2"/>
          <p:cNvGraphicFramePr>
            <a:graphicFrameLocks noGrp="1"/>
          </p:cNvGraphicFramePr>
          <p:nvPr>
            <p:extLst>
              <p:ext uri="{D42A27DB-BD31-4B8C-83A1-F6EECF244321}">
                <p14:modId xmlns:p14="http://schemas.microsoft.com/office/powerpoint/2010/main" val="4054509516"/>
              </p:ext>
            </p:extLst>
          </p:nvPr>
        </p:nvGraphicFramePr>
        <p:xfrm>
          <a:off x="2286000" y="1752600"/>
          <a:ext cx="5105400" cy="3108960"/>
        </p:xfrm>
        <a:graphic>
          <a:graphicData uri="http://schemas.openxmlformats.org/drawingml/2006/table">
            <a:tbl>
              <a:tblPr/>
              <a:tblGrid>
                <a:gridCol w="1905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579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sng" strike="noStrike" cap="none" normalizeH="0" baseline="0" dirty="0">
                          <a:ln>
                            <a:noFill/>
                          </a:ln>
                          <a:solidFill>
                            <a:schemeClr val="tx1"/>
                          </a:solidFill>
                          <a:effectLst/>
                          <a:latin typeface="Arial" pitchFamily="34" charset="0"/>
                          <a:cs typeface="Arial" pitchFamily="34" charset="0"/>
                        </a:rPr>
                        <a:t>Organism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gene-phenotype</a:t>
                      </a:r>
                      <a:r>
                        <a:rPr kumimoji="0" lang="en-US" sz="2400" b="0" i="0" u="sng" strike="noStrike" cap="none" normalizeH="0" baseline="0" dirty="0">
                          <a:ln>
                            <a:noFill/>
                          </a:ln>
                          <a:solidFill>
                            <a:schemeClr val="tx1"/>
                          </a:solidFill>
                          <a:effectLst/>
                          <a:latin typeface="Arial" pitchFamily="34" charset="0"/>
                          <a:cs typeface="Arial" pitchFamily="34" charset="0"/>
                        </a:rPr>
                        <a:t> associations</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human</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1,923</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mouse</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74,250</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worm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27,065</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yeast</a:t>
                      </a: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86,383</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itchFamily="34" charset="0"/>
                          <a:cs typeface="Arial" pitchFamily="34" charset="0"/>
                        </a:rPr>
                        <a:t>Arabidopsis</a:t>
                      </a:r>
                      <a:endParaRPr kumimoji="0" lang="en-US" sz="2400" b="0" i="1"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22,921</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4589" name="Text Box 17"/>
          <p:cNvSpPr txBox="1">
            <a:spLocks noChangeArrowheads="1"/>
          </p:cNvSpPr>
          <p:nvPr/>
        </p:nvSpPr>
        <p:spPr bwMode="auto">
          <a:xfrm>
            <a:off x="1608926" y="4876800"/>
            <a:ext cx="6100774" cy="830997"/>
          </a:xfrm>
          <a:prstGeom prst="rect">
            <a:avLst/>
          </a:prstGeom>
          <a:noFill/>
          <a:ln w="9525" algn="ctr">
            <a:noFill/>
            <a:miter lim="800000"/>
            <a:headEnd/>
            <a:tailEnd/>
          </a:ln>
        </p:spPr>
        <p:txBody>
          <a:bodyPr wrap="none">
            <a:spAutoFit/>
          </a:bodyPr>
          <a:lstStyle/>
          <a:p>
            <a:pPr algn="ctr"/>
            <a:r>
              <a:rPr lang="en-US" sz="2400" dirty="0">
                <a:latin typeface="Calibri" pitchFamily="34" charset="0"/>
              </a:rPr>
              <a:t>Spanning ~300 human diseases,</a:t>
            </a:r>
          </a:p>
          <a:p>
            <a:pPr algn="ctr"/>
            <a:r>
              <a:rPr lang="en-US" sz="2400" dirty="0">
                <a:latin typeface="Calibri" pitchFamily="34" charset="0"/>
              </a:rPr>
              <a:t>&gt;7,000 model organism mutational phenotypes</a:t>
            </a:r>
          </a:p>
        </p:txBody>
      </p:sp>
      <p:sp>
        <p:nvSpPr>
          <p:cNvPr id="24590" name="Text Box 18"/>
          <p:cNvSpPr txBox="1">
            <a:spLocks noChangeArrowheads="1"/>
          </p:cNvSpPr>
          <p:nvPr/>
        </p:nvSpPr>
        <p:spPr bwMode="auto">
          <a:xfrm>
            <a:off x="1293061" y="569893"/>
            <a:ext cx="6781986" cy="954107"/>
          </a:xfrm>
          <a:prstGeom prst="rect">
            <a:avLst/>
          </a:prstGeom>
          <a:noFill/>
          <a:ln w="9525" algn="ctr">
            <a:noFill/>
            <a:miter lim="800000"/>
            <a:headEnd/>
            <a:tailEnd/>
          </a:ln>
        </p:spPr>
        <p:txBody>
          <a:bodyPr wrap="none">
            <a:spAutoFit/>
          </a:bodyPr>
          <a:lstStyle/>
          <a:p>
            <a:pPr algn="ctr"/>
            <a:r>
              <a:rPr lang="en-US" sz="2800" dirty="0">
                <a:latin typeface="Calibri" pitchFamily="34" charset="0"/>
              </a:rPr>
              <a:t>Mining available databases + </a:t>
            </a:r>
          </a:p>
          <a:p>
            <a:pPr algn="ctr"/>
            <a:r>
              <a:rPr lang="en-US" sz="2800" dirty="0">
                <a:latin typeface="Calibri" pitchFamily="34" charset="0"/>
              </a:rPr>
              <a:t>manual collection from the primary literature</a:t>
            </a:r>
          </a:p>
        </p:txBody>
      </p:sp>
      <p:sp>
        <p:nvSpPr>
          <p:cNvPr id="1852443" name="Text Box 27"/>
          <p:cNvSpPr txBox="1">
            <a:spLocks noChangeArrowheads="1"/>
          </p:cNvSpPr>
          <p:nvPr/>
        </p:nvSpPr>
        <p:spPr bwMode="auto">
          <a:xfrm>
            <a:off x="168513" y="5943600"/>
            <a:ext cx="8775224" cy="769441"/>
          </a:xfrm>
          <a:prstGeom prst="rect">
            <a:avLst/>
          </a:prstGeom>
          <a:noFill/>
          <a:ln w="9525" algn="ctr">
            <a:noFill/>
            <a:miter lim="800000"/>
            <a:headEnd/>
            <a:tailEnd/>
          </a:ln>
          <a:effectLst/>
        </p:spPr>
        <p:txBody>
          <a:bodyPr wrap="none">
            <a:spAutoFit/>
          </a:bodyPr>
          <a:lstStyle/>
          <a:p>
            <a:pPr algn="ctr">
              <a:defRPr/>
            </a:pPr>
            <a:r>
              <a:rPr lang="en-US" sz="2200" b="1" dirty="0">
                <a:effectLst>
                  <a:outerShdw blurRad="38100" dist="38100" dir="2700000" algn="tl">
                    <a:srgbClr val="C0C0C0"/>
                  </a:outerShdw>
                </a:effectLst>
                <a:latin typeface="Calibri" pitchFamily="34" charset="0"/>
              </a:rPr>
              <a:t>Computational scan phenotypes for novel models of a disease of interest,</a:t>
            </a:r>
          </a:p>
          <a:p>
            <a:pPr algn="ctr">
              <a:defRPr/>
            </a:pPr>
            <a:r>
              <a:rPr lang="en-US" sz="2200" b="1" dirty="0">
                <a:effectLst>
                  <a:outerShdw blurRad="38100" dist="38100" dir="2700000" algn="tl">
                    <a:srgbClr val="C0C0C0"/>
                  </a:outerShdw>
                </a:effectLst>
                <a:latin typeface="Calibri" pitchFamily="34" charset="0"/>
              </a:rPr>
              <a:t>identify significant </a:t>
            </a:r>
            <a:r>
              <a:rPr lang="en-US" sz="2200" b="1" dirty="0" err="1">
                <a:effectLst>
                  <a:outerShdw blurRad="38100" dist="38100" dir="2700000" algn="tl">
                    <a:srgbClr val="C0C0C0"/>
                  </a:outerShdw>
                </a:effectLst>
                <a:latin typeface="Calibri" pitchFamily="34" charset="0"/>
              </a:rPr>
              <a:t>phenologs</a:t>
            </a:r>
            <a:r>
              <a:rPr lang="en-US" sz="2200" b="1" dirty="0">
                <a:effectLst>
                  <a:outerShdw blurRad="38100" dist="38100" dir="2700000" algn="tl">
                    <a:srgbClr val="C0C0C0"/>
                  </a:outerShdw>
                </a:effectLst>
                <a:latin typeface="Calibri" pitchFamily="34" charset="0"/>
              </a:rPr>
              <a:t> using permutation tests</a:t>
            </a:r>
          </a:p>
        </p:txBody>
      </p:sp>
      <p:sp>
        <p:nvSpPr>
          <p:cNvPr id="24594" name="Line 28"/>
          <p:cNvSpPr>
            <a:spLocks noChangeShapeType="1"/>
          </p:cNvSpPr>
          <p:nvPr/>
        </p:nvSpPr>
        <p:spPr bwMode="auto">
          <a:xfrm>
            <a:off x="4648200" y="5638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sp>
        <p:nvSpPr>
          <p:cNvPr id="1852445" name="Text Box 29"/>
          <p:cNvSpPr txBox="1">
            <a:spLocks noChangeArrowheads="1"/>
          </p:cNvSpPr>
          <p:nvPr/>
        </p:nvSpPr>
        <p:spPr bwMode="auto">
          <a:xfrm>
            <a:off x="1045250" y="0"/>
            <a:ext cx="7253525" cy="523220"/>
          </a:xfrm>
          <a:prstGeom prst="rect">
            <a:avLst/>
          </a:prstGeom>
          <a:noFill/>
          <a:ln w="9525" algn="ctr">
            <a:noFill/>
            <a:miter lim="800000"/>
            <a:headEnd/>
            <a:tailEnd/>
          </a:ln>
          <a:effectLst/>
        </p:spPr>
        <p:txBody>
          <a:bodyPr wrap="none">
            <a:spAutoFit/>
          </a:bodyPr>
          <a:lstStyle/>
          <a:p>
            <a:pPr algn="ctr">
              <a:defRPr/>
            </a:pPr>
            <a:r>
              <a:rPr lang="en-US" sz="2800" b="1" dirty="0">
                <a:effectLst>
                  <a:outerShdw blurRad="38100" dist="38100" dir="2700000" algn="tl">
                    <a:srgbClr val="C0C0C0"/>
                  </a:outerShdw>
                </a:effectLst>
                <a:latin typeface="Calibri" pitchFamily="34" charset="0"/>
              </a:rPr>
              <a:t>Building &amp; searching a collection of phenotypes</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4351019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r="54965" b="59813"/>
          <a:stretch>
            <a:fillRect/>
          </a:stretch>
        </p:blipFill>
        <p:spPr bwMode="auto">
          <a:xfrm>
            <a:off x="1650206" y="688942"/>
            <a:ext cx="6350794" cy="59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1619" name="Text Box 3"/>
          <p:cNvSpPr txBox="1">
            <a:spLocks noChangeArrowheads="1"/>
          </p:cNvSpPr>
          <p:nvPr/>
        </p:nvSpPr>
        <p:spPr bwMode="auto">
          <a:xfrm>
            <a:off x="1790136" y="-83641"/>
            <a:ext cx="5448864" cy="769441"/>
          </a:xfrm>
          <a:prstGeom prst="rect">
            <a:avLst/>
          </a:prstGeom>
          <a:noFill/>
          <a:ln w="9525" algn="ctr">
            <a:noFill/>
            <a:miter lim="800000"/>
            <a:headEnd/>
            <a:tailEnd/>
          </a:ln>
          <a:effectLst/>
        </p:spPr>
        <p:txBody>
          <a:bodyPr wrap="none">
            <a:spAutoFit/>
          </a:bodyPr>
          <a:lstStyle/>
          <a:p>
            <a:pPr algn="ctr">
              <a:defRPr/>
            </a:pPr>
            <a:r>
              <a:rPr lang="en-US" sz="4400" b="1" dirty="0">
                <a:effectLst>
                  <a:outerShdw blurRad="38100" dist="38100" dir="2700000" algn="tl">
                    <a:srgbClr val="C0C0C0"/>
                  </a:outerShdw>
                </a:effectLst>
                <a:latin typeface="Calibri" pitchFamily="34" charset="0"/>
              </a:rPr>
              <a:t>Discovering </a:t>
            </a:r>
            <a:r>
              <a:rPr lang="en-US" sz="4400" b="1" dirty="0" err="1">
                <a:effectLst>
                  <a:outerShdw blurRad="38100" dist="38100" dir="2700000" algn="tl">
                    <a:srgbClr val="C0C0C0"/>
                  </a:outerShdw>
                </a:effectLst>
                <a:latin typeface="Calibri" pitchFamily="34" charset="0"/>
              </a:rPr>
              <a:t>phenologs</a:t>
            </a:r>
            <a:endParaRPr lang="en-US" sz="4400" b="1" dirty="0">
              <a:effectLst>
                <a:outerShdw blurRad="38100" dist="38100" dir="2700000" algn="tl">
                  <a:srgbClr val="C0C0C0"/>
                </a:outerShdw>
              </a:effectLst>
              <a:latin typeface="Calibri" pitchFamily="34" charset="0"/>
            </a:endParaRPr>
          </a:p>
        </p:txBody>
      </p:sp>
      <p:sp>
        <p:nvSpPr>
          <p:cNvPr id="21509" name="Rectangle 5"/>
          <p:cNvSpPr>
            <a:spLocks noChangeArrowheads="1"/>
          </p:cNvSpPr>
          <p:nvPr/>
        </p:nvSpPr>
        <p:spPr bwMode="auto">
          <a:xfrm>
            <a:off x="1752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21510" name="Rectangle 6"/>
          <p:cNvSpPr>
            <a:spLocks noChangeArrowheads="1"/>
          </p:cNvSpPr>
          <p:nvPr/>
        </p:nvSpPr>
        <p:spPr bwMode="auto">
          <a:xfrm>
            <a:off x="7467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1267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228600" y="2286000"/>
            <a:ext cx="8458200" cy="4401205"/>
          </a:xfrm>
          <a:prstGeom prst="rect">
            <a:avLst/>
          </a:prstGeom>
          <a:noFill/>
          <a:ln w="9525" algn="ctr">
            <a:noFill/>
            <a:miter lim="800000"/>
            <a:headEnd/>
            <a:tailEnd/>
          </a:ln>
        </p:spPr>
        <p:txBody>
          <a:bodyPr wrap="square">
            <a:spAutoFit/>
          </a:bodyPr>
          <a:lstStyle/>
          <a:p>
            <a:r>
              <a:rPr lang="en-US" sz="2800" b="1" dirty="0">
                <a:latin typeface="Calibri" pitchFamily="34" charset="0"/>
              </a:rPr>
              <a:t>yeast lovastatin sensitivity	        angiogenesis defects</a:t>
            </a:r>
          </a:p>
          <a:p>
            <a:endParaRPr lang="en-US" sz="2800" b="1" dirty="0">
              <a:latin typeface="Calibri" pitchFamily="34" charset="0"/>
            </a:endParaRPr>
          </a:p>
          <a:p>
            <a:r>
              <a:rPr lang="en-US" sz="2800" b="1" dirty="0">
                <a:latin typeface="Calibri" pitchFamily="34" charset="0"/>
              </a:rPr>
              <a:t>worm abnormal body wall	        gastrointestinal</a:t>
            </a:r>
          </a:p>
          <a:p>
            <a:r>
              <a:rPr lang="en-US" sz="2800" b="1" dirty="0">
                <a:latin typeface="Calibri" pitchFamily="34" charset="0"/>
              </a:rPr>
              <a:t>muscle cell polarization		        hemorrhage</a:t>
            </a:r>
          </a:p>
          <a:p>
            <a:endParaRPr lang="en-US" sz="2800" b="1" dirty="0">
              <a:latin typeface="Calibri" pitchFamily="34" charset="0"/>
            </a:endParaRPr>
          </a:p>
          <a:p>
            <a:r>
              <a:rPr lang="en-US" sz="2800" b="1" dirty="0">
                <a:latin typeface="Calibri" pitchFamily="34" charset="0"/>
              </a:rPr>
              <a:t>yeast </a:t>
            </a:r>
            <a:r>
              <a:rPr lang="en-US" sz="2800" b="1" dirty="0" err="1">
                <a:latin typeface="Calibri" pitchFamily="34" charset="0"/>
              </a:rPr>
              <a:t>hydroxyurea</a:t>
            </a:r>
            <a:r>
              <a:rPr lang="en-US" sz="2800" b="1" dirty="0">
                <a:latin typeface="Calibri" pitchFamily="34" charset="0"/>
              </a:rPr>
              <a:t> sensitivity	        hemolytic anemia </a:t>
            </a:r>
          </a:p>
          <a:p>
            <a:endParaRPr lang="en-US" sz="2800" b="1" dirty="0">
              <a:latin typeface="Calibri" pitchFamily="34" charset="0"/>
            </a:endParaRPr>
          </a:p>
          <a:p>
            <a:r>
              <a:rPr lang="en-US" sz="2800" b="1" dirty="0">
                <a:latin typeface="Calibri" pitchFamily="34" charset="0"/>
              </a:rPr>
              <a:t>plant cotyledon			        mental</a:t>
            </a:r>
          </a:p>
          <a:p>
            <a:r>
              <a:rPr lang="en-US" sz="2800" b="1" dirty="0">
                <a:latin typeface="Calibri" pitchFamily="34" charset="0"/>
              </a:rPr>
              <a:t>development defects		        retardation</a:t>
            </a:r>
          </a:p>
          <a:p>
            <a:r>
              <a:rPr lang="en-US" sz="2800" b="1" dirty="0">
                <a:latin typeface="Calibri" pitchFamily="34" charset="0"/>
              </a:rPr>
              <a:t>		</a:t>
            </a:r>
          </a:p>
        </p:txBody>
      </p:sp>
      <p:sp>
        <p:nvSpPr>
          <p:cNvPr id="25609" name="Text Box 12"/>
          <p:cNvSpPr txBox="1">
            <a:spLocks noChangeArrowheads="1"/>
          </p:cNvSpPr>
          <p:nvPr/>
        </p:nvSpPr>
        <p:spPr bwMode="auto">
          <a:xfrm>
            <a:off x="533400" y="1752600"/>
            <a:ext cx="7392408" cy="461665"/>
          </a:xfrm>
          <a:prstGeom prst="rect">
            <a:avLst/>
          </a:prstGeom>
          <a:noFill/>
          <a:ln w="9525" algn="ctr">
            <a:noFill/>
            <a:miter lim="800000"/>
            <a:headEnd/>
            <a:tailEnd/>
          </a:ln>
        </p:spPr>
        <p:txBody>
          <a:bodyPr wrap="none">
            <a:spAutoFit/>
          </a:bodyPr>
          <a:lstStyle/>
          <a:p>
            <a:r>
              <a:rPr lang="en-US" sz="2400" u="sng" dirty="0">
                <a:latin typeface="Calibri" pitchFamily="34" charset="0"/>
              </a:rPr>
              <a:t>A defect in...</a:t>
            </a:r>
            <a:r>
              <a:rPr lang="en-US" sz="2400" dirty="0">
                <a:latin typeface="Calibri" pitchFamily="34" charset="0"/>
              </a:rPr>
              <a:t>			        	</a:t>
            </a:r>
            <a:r>
              <a:rPr lang="en-US" sz="2400" u="sng" dirty="0">
                <a:latin typeface="Calibri" pitchFamily="34" charset="0"/>
              </a:rPr>
              <a:t>suggests genes for ...</a:t>
            </a:r>
          </a:p>
        </p:txBody>
      </p:sp>
      <p:sp>
        <p:nvSpPr>
          <p:cNvPr id="1774611" name="Text Box 19"/>
          <p:cNvSpPr txBox="1">
            <a:spLocks noChangeArrowheads="1"/>
          </p:cNvSpPr>
          <p:nvPr/>
        </p:nvSpPr>
        <p:spPr bwMode="auto">
          <a:xfrm>
            <a:off x="0" y="12700"/>
            <a:ext cx="9144000" cy="1754326"/>
          </a:xfrm>
          <a:prstGeom prst="rect">
            <a:avLst/>
          </a:prstGeom>
          <a:noFill/>
          <a:ln w="9525" algn="ctr">
            <a:noFill/>
            <a:miter lim="800000"/>
            <a:headEnd/>
            <a:tailEnd/>
          </a:ln>
          <a:effectLst/>
        </p:spPr>
        <p:txBody>
          <a:bodyPr wrap="square">
            <a:spAutoFit/>
          </a:bodyPr>
          <a:lstStyle/>
          <a:p>
            <a:pPr algn="ctr">
              <a:defRPr/>
            </a:pPr>
            <a:r>
              <a:rPr lang="en-US" sz="3600" b="1" dirty="0">
                <a:latin typeface="Calibri" pitchFamily="34" charset="0"/>
              </a:rPr>
              <a:t>Computationally, we find many genes shared between human diseases and </a:t>
            </a:r>
          </a:p>
          <a:p>
            <a:pPr algn="ctr">
              <a:defRPr/>
            </a:pPr>
            <a:r>
              <a:rPr lang="en-US" sz="3600" b="1" dirty="0">
                <a:latin typeface="Calibri" pitchFamily="34" charset="0"/>
              </a:rPr>
              <a:t>mouse, yeast, worm, and even plant traits</a:t>
            </a:r>
          </a:p>
        </p:txBody>
      </p:sp>
      <p:cxnSp>
        <p:nvCxnSpPr>
          <p:cNvPr id="10" name="Straight Arrow Connector 9"/>
          <p:cNvCxnSpPr/>
          <p:nvPr/>
        </p:nvCxnSpPr>
        <p:spPr>
          <a:xfrm>
            <a:off x="4487863" y="25778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87863" y="36446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716945"/>
            <a:ext cx="533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5778282"/>
            <a:ext cx="1295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 y="5334000"/>
            <a:ext cx="7773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4486602"/>
            <a:ext cx="83057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1107" y="3187482"/>
            <a:ext cx="83070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1828800"/>
            <a:ext cx="8534400" cy="13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010814" y="645789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a:p>
            <a:pPr algn="r" eaLnBrk="1" hangingPunct="1"/>
            <a:r>
              <a:rPr lang="en-US" sz="1000" dirty="0">
                <a:latin typeface="Calibri" pitchFamily="34" charset="0"/>
              </a:rPr>
              <a:t>Woods, </a:t>
            </a:r>
            <a:r>
              <a:rPr lang="en-US" sz="1000" dirty="0" err="1">
                <a:latin typeface="Calibri" pitchFamily="34" charset="0"/>
              </a:rPr>
              <a:t>Blom</a:t>
            </a:r>
            <a:r>
              <a:rPr lang="en-US" sz="1000" dirty="0">
                <a:latin typeface="Calibri" pitchFamily="34" charset="0"/>
              </a:rPr>
              <a:t> </a:t>
            </a:r>
            <a:r>
              <a:rPr lang="en-US" sz="1000" i="1" dirty="0">
                <a:latin typeface="Calibri" pitchFamily="34" charset="0"/>
              </a:rPr>
              <a:t>et al. BMC Bioinformatics</a:t>
            </a:r>
            <a:r>
              <a:rPr lang="en-US" sz="1000" dirty="0">
                <a:latin typeface="Calibri" pitchFamily="34" charset="0"/>
              </a:rPr>
              <a:t>, 14:203 (2013)</a:t>
            </a:r>
          </a:p>
        </p:txBody>
      </p:sp>
    </p:spTree>
    <p:extLst>
      <p:ext uri="{BB962C8B-B14F-4D97-AF65-F5344CB8AC3E}">
        <p14:creationId xmlns:p14="http://schemas.microsoft.com/office/powerpoint/2010/main" val="1913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4191000" y="716340"/>
            <a:ext cx="4800600" cy="1569660"/>
          </a:xfrm>
          <a:prstGeom prst="rect">
            <a:avLst/>
          </a:prstGeom>
          <a:noFill/>
          <a:ln w="9525" algn="ctr">
            <a:noFill/>
            <a:miter lim="800000"/>
            <a:headEnd/>
            <a:tailEnd/>
          </a:ln>
        </p:spPr>
        <p:txBody>
          <a:bodyPr wrap="square">
            <a:spAutoFit/>
          </a:bodyPr>
          <a:lstStyle/>
          <a:p>
            <a:pPr algn="ctr"/>
            <a:r>
              <a:rPr lang="en-US" sz="3200" b="1" dirty="0" err="1">
                <a:latin typeface="Calibri" pitchFamily="34" charset="0"/>
              </a:rPr>
              <a:t>Waardenburg</a:t>
            </a:r>
            <a:r>
              <a:rPr lang="en-US" sz="3200" b="1" dirty="0">
                <a:latin typeface="Calibri" pitchFamily="34" charset="0"/>
              </a:rPr>
              <a:t> syndrome accounts for ~2-5% of cases of deafness</a:t>
            </a:r>
          </a:p>
        </p:txBody>
      </p:sp>
      <p:pic>
        <p:nvPicPr>
          <p:cNvPr id="37897" name="Picture 9"/>
          <p:cNvPicPr>
            <a:picLocks noChangeAspect="1" noChangeArrowheads="1"/>
          </p:cNvPicPr>
          <p:nvPr/>
        </p:nvPicPr>
        <p:blipFill>
          <a:blip r:embed="rId3"/>
          <a:srcRect/>
          <a:stretch>
            <a:fillRect/>
          </a:stretch>
        </p:blipFill>
        <p:spPr bwMode="auto">
          <a:xfrm>
            <a:off x="310612" y="3124202"/>
            <a:ext cx="2589114" cy="3207162"/>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2946504" y="3124200"/>
            <a:ext cx="2893128" cy="3207163"/>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304800" y="304800"/>
            <a:ext cx="3688237" cy="2642569"/>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5873212" y="3124201"/>
            <a:ext cx="2889788" cy="3207162"/>
          </a:xfrm>
          <a:prstGeom prst="rect">
            <a:avLst/>
          </a:prstGeom>
          <a:noFill/>
          <a:ln w="9525" algn="ctr">
            <a:noFill/>
            <a:miter lim="800000"/>
            <a:headEnd/>
            <a:tailEnd/>
          </a:ln>
        </p:spPr>
      </p:pic>
      <p:sp>
        <p:nvSpPr>
          <p:cNvPr id="37901" name="Rectangle 13"/>
          <p:cNvSpPr>
            <a:spLocks noChangeArrowheads="1"/>
          </p:cNvSpPr>
          <p:nvPr/>
        </p:nvSpPr>
        <p:spPr bwMode="auto">
          <a:xfrm rot="-5400000">
            <a:off x="-915998" y="1827202"/>
            <a:ext cx="2226151" cy="215444"/>
          </a:xfrm>
          <a:prstGeom prst="rect">
            <a:avLst/>
          </a:prstGeom>
          <a:noFill/>
          <a:ln w="9525" algn="ctr">
            <a:noFill/>
            <a:miter lim="800000"/>
            <a:headEnd/>
            <a:tailEnd/>
          </a:ln>
        </p:spPr>
        <p:txBody>
          <a:bodyPr wrap="square" anchor="ctr">
            <a:spAutoFit/>
          </a:bodyPr>
          <a:lstStyle/>
          <a:p>
            <a:r>
              <a:rPr lang="en-US" sz="800" dirty="0"/>
              <a:t>Michael Murphy, M.D. </a:t>
            </a:r>
          </a:p>
        </p:txBody>
      </p:sp>
      <p:sp>
        <p:nvSpPr>
          <p:cNvPr id="37902" name="Text Box 14"/>
          <p:cNvSpPr txBox="1">
            <a:spLocks noChangeArrowheads="1"/>
          </p:cNvSpPr>
          <p:nvPr/>
        </p:nvSpPr>
        <p:spPr bwMode="auto">
          <a:xfrm rot="-5400000">
            <a:off x="-1473510" y="4555123"/>
            <a:ext cx="3352801" cy="338554"/>
          </a:xfrm>
          <a:prstGeom prst="rect">
            <a:avLst/>
          </a:prstGeom>
          <a:noFill/>
          <a:ln w="9525" algn="ctr">
            <a:noFill/>
            <a:miter lim="800000"/>
            <a:headEnd/>
            <a:tailEnd/>
          </a:ln>
        </p:spPr>
        <p:txBody>
          <a:bodyPr wrap="square">
            <a:spAutoFit/>
          </a:bodyPr>
          <a:lstStyle/>
          <a:p>
            <a:r>
              <a:rPr lang="en-US" sz="800" dirty="0"/>
              <a:t>Assorted websites, incl. www.verywell.com/waardenburg-syndrome-1048692, http://stephaniemariesanchez.blogspot.com/</a:t>
            </a:r>
          </a:p>
        </p:txBody>
      </p:sp>
    </p:spTree>
    <p:extLst>
      <p:ext uri="{BB962C8B-B14F-4D97-AF65-F5344CB8AC3E}">
        <p14:creationId xmlns:p14="http://schemas.microsoft.com/office/powerpoint/2010/main" val="180334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6176" r="28634" b="32893"/>
          <a:stretch/>
        </p:blipFill>
        <p:spPr bwMode="auto">
          <a:xfrm>
            <a:off x="536830" y="1752600"/>
            <a:ext cx="8149970" cy="411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228600" y="381000"/>
            <a:ext cx="8936357" cy="584775"/>
          </a:xfrm>
          <a:prstGeom prst="rect">
            <a:avLst/>
          </a:prstGeom>
          <a:noFill/>
          <a:ln w="9525" algn="ctr">
            <a:noFill/>
            <a:miter lim="800000"/>
            <a:headEnd/>
            <a:tailEnd/>
          </a:ln>
        </p:spPr>
        <p:txBody>
          <a:bodyPr wrap="none">
            <a:spAutoFit/>
          </a:bodyPr>
          <a:lstStyle/>
          <a:p>
            <a:r>
              <a:rPr lang="en-US" sz="3200" b="1" dirty="0">
                <a:latin typeface="Calibri" pitchFamily="34" charset="0"/>
              </a:rPr>
              <a:t>Plants sense and respond to gravity </a:t>
            </a:r>
            <a:r>
              <a:rPr lang="en-US" sz="3200" b="1" dirty="0">
                <a:latin typeface="Calibri" pitchFamily="34" charset="0"/>
                <a:sym typeface="Wingdings" pitchFamily="2" charset="2"/>
              </a:rPr>
              <a:t> </a:t>
            </a:r>
            <a:r>
              <a:rPr lang="en-US" sz="3200" b="1" dirty="0" err="1">
                <a:latin typeface="Calibri" pitchFamily="34" charset="0"/>
              </a:rPr>
              <a:t>gravitropism</a:t>
            </a:r>
            <a:endParaRPr lang="en-US" sz="3200" b="1" dirty="0">
              <a:latin typeface="Calibri" pitchFamily="34" charset="0"/>
            </a:endParaRPr>
          </a:p>
        </p:txBody>
      </p:sp>
      <p:sp>
        <p:nvSpPr>
          <p:cNvPr id="37904" name="Text Box 16"/>
          <p:cNvSpPr txBox="1">
            <a:spLocks noChangeArrowheads="1"/>
          </p:cNvSpPr>
          <p:nvPr/>
        </p:nvSpPr>
        <p:spPr bwMode="auto">
          <a:xfrm>
            <a:off x="7064375" y="5888861"/>
            <a:ext cx="1622425" cy="336550"/>
          </a:xfrm>
          <a:prstGeom prst="rect">
            <a:avLst/>
          </a:prstGeom>
          <a:noFill/>
          <a:ln w="9525" algn="ctr">
            <a:noFill/>
            <a:miter lim="800000"/>
            <a:headEnd/>
            <a:tailEnd/>
          </a:ln>
        </p:spPr>
        <p:txBody>
          <a:bodyPr wrap="none">
            <a:spAutoFit/>
          </a:bodyPr>
          <a:lstStyle/>
          <a:p>
            <a:r>
              <a:rPr lang="en-US" sz="800" dirty="0" err="1"/>
              <a:t>Fukaki</a:t>
            </a:r>
            <a:r>
              <a:rPr lang="en-US" sz="800" dirty="0"/>
              <a:t> </a:t>
            </a:r>
            <a:r>
              <a:rPr lang="en-US" sz="800" i="1" dirty="0"/>
              <a:t> et al., The Plant Journal</a:t>
            </a:r>
          </a:p>
          <a:p>
            <a:r>
              <a:rPr lang="en-US" sz="800" dirty="0"/>
              <a:t>14, 425–430 (1998)</a:t>
            </a:r>
          </a:p>
        </p:txBody>
      </p:sp>
    </p:spTree>
    <p:extLst>
      <p:ext uri="{BB962C8B-B14F-4D97-AF65-F5344CB8AC3E}">
        <p14:creationId xmlns:p14="http://schemas.microsoft.com/office/powerpoint/2010/main" val="234299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38101" y="-36513"/>
            <a:ext cx="9182101" cy="1077218"/>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Plant gravitropism genes predict </a:t>
            </a:r>
            <a:r>
              <a:rPr kumimoji="0" lang="en-US" sz="3200" b="1"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 syndrome, a human congenital deafness syndrome</a:t>
            </a:r>
          </a:p>
        </p:txBody>
      </p:sp>
      <p:sp>
        <p:nvSpPr>
          <p:cNvPr id="37894" name="Text Box 6"/>
          <p:cNvSpPr txBox="1">
            <a:spLocks noChangeArrowheads="1"/>
          </p:cNvSpPr>
          <p:nvPr/>
        </p:nvSpPr>
        <p:spPr bwMode="auto">
          <a:xfrm>
            <a:off x="926739" y="6124575"/>
            <a:ext cx="2197461"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syndrome</a:t>
            </a:r>
          </a:p>
        </p:txBody>
      </p:sp>
      <p:sp>
        <p:nvSpPr>
          <p:cNvPr id="37895" name="Text Box 7"/>
          <p:cNvSpPr txBox="1">
            <a:spLocks noChangeArrowheads="1"/>
          </p:cNvSpPr>
          <p:nvPr/>
        </p:nvSpPr>
        <p:spPr bwMode="auto">
          <a:xfrm>
            <a:off x="4594766" y="48768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37896" name="Text Box 8"/>
          <p:cNvSpPr txBox="1">
            <a:spLocks noChangeArrowheads="1"/>
          </p:cNvSpPr>
          <p:nvPr/>
        </p:nvSpPr>
        <p:spPr bwMode="auto">
          <a:xfrm>
            <a:off x="6172200" y="6124575"/>
            <a:ext cx="191084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Gravitropism</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defects</a:t>
            </a:r>
          </a:p>
        </p:txBody>
      </p:sp>
      <p:pic>
        <p:nvPicPr>
          <p:cNvPr id="37897" name="Picture 9"/>
          <p:cNvPicPr>
            <a:picLocks noChangeAspect="1" noChangeArrowheads="1"/>
          </p:cNvPicPr>
          <p:nvPr/>
        </p:nvPicPr>
        <p:blipFill>
          <a:blip r:embed="rId3"/>
          <a:srcRect/>
          <a:stretch>
            <a:fillRect/>
          </a:stretch>
        </p:blipFill>
        <p:spPr bwMode="auto">
          <a:xfrm>
            <a:off x="236538" y="4648200"/>
            <a:ext cx="1230312" cy="1524000"/>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1439863" y="4648200"/>
            <a:ext cx="1374775" cy="1524000"/>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228600" y="3352800"/>
            <a:ext cx="1752600" cy="1255713"/>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2781300" y="4648200"/>
            <a:ext cx="1373188" cy="1524000"/>
          </a:xfrm>
          <a:prstGeom prst="rect">
            <a:avLst/>
          </a:prstGeom>
          <a:noFill/>
          <a:ln w="9525" algn="ctr">
            <a:noFill/>
            <a:miter lim="800000"/>
            <a:headEnd/>
            <a:tailEnd/>
          </a:ln>
        </p:spPr>
      </p:pic>
      <p:sp>
        <p:nvSpPr>
          <p:cNvPr id="37901" name="Rectangle 13"/>
          <p:cNvSpPr>
            <a:spLocks noChangeArrowheads="1"/>
          </p:cNvSpPr>
          <p:nvPr/>
        </p:nvSpPr>
        <p:spPr bwMode="auto">
          <a:xfrm rot="-5400000">
            <a:off x="-419403" y="3868966"/>
            <a:ext cx="1148071" cy="215444"/>
          </a:xfrm>
          <a:prstGeom prst="rect">
            <a:avLst/>
          </a:prstGeom>
          <a:noFill/>
          <a:ln w="9525" algn="ctr">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itchFamily="34" charset="0"/>
                <a:ea typeface="+mn-ea"/>
                <a:cs typeface="+mn-cs"/>
              </a:rPr>
              <a:t>Michael Murphy, M.D. </a:t>
            </a:r>
          </a:p>
        </p:txBody>
      </p:sp>
      <p:pic>
        <p:nvPicPr>
          <p:cNvPr id="37903" name="Picture 15"/>
          <p:cNvPicPr>
            <a:picLocks noChangeAspect="1" noChangeArrowheads="1"/>
          </p:cNvPicPr>
          <p:nvPr/>
        </p:nvPicPr>
        <p:blipFill>
          <a:blip r:embed="rId7"/>
          <a:srcRect/>
          <a:stretch>
            <a:fillRect/>
          </a:stretch>
        </p:blipFill>
        <p:spPr bwMode="auto">
          <a:xfrm>
            <a:off x="5573296" y="4586288"/>
            <a:ext cx="3200400" cy="1585912"/>
          </a:xfrm>
          <a:prstGeom prst="rect">
            <a:avLst/>
          </a:prstGeom>
          <a:noFill/>
          <a:ln w="9525" algn="ctr">
            <a:noFill/>
            <a:miter lim="800000"/>
            <a:headEnd/>
            <a:tailEnd/>
          </a:ln>
        </p:spPr>
      </p:pic>
      <p:sp>
        <p:nvSpPr>
          <p:cNvPr id="37904" name="Text Box 16"/>
          <p:cNvSpPr txBox="1">
            <a:spLocks noChangeArrowheads="1"/>
          </p:cNvSpPr>
          <p:nvPr/>
        </p:nvSpPr>
        <p:spPr bwMode="auto">
          <a:xfrm rot="-5400000">
            <a:off x="8163386" y="5213936"/>
            <a:ext cx="147027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itchFamily="34" charset="0"/>
                <a:ea typeface="+mn-ea"/>
                <a:cs typeface="+mn-cs"/>
              </a:rPr>
              <a:t>Fukaki</a:t>
            </a: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Calibri" pitchFamily="34" charset="0"/>
                <a:ea typeface="+mn-ea"/>
                <a:cs typeface="+mn-cs"/>
              </a:rPr>
              <a:t> et al., The Plant Journal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14, 425–430 (1998)</a:t>
            </a:r>
          </a:p>
        </p:txBody>
      </p:sp>
      <p:sp>
        <p:nvSpPr>
          <p:cNvPr id="37905" name="Text Box 18"/>
          <p:cNvSpPr txBox="1">
            <a:spLocks noChangeArrowheads="1"/>
          </p:cNvSpPr>
          <p:nvPr/>
        </p:nvSpPr>
        <p:spPr bwMode="auto">
          <a:xfrm>
            <a:off x="4613816" y="50292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20" name="TextBox 19"/>
          <p:cNvSpPr txBox="1"/>
          <p:nvPr/>
        </p:nvSpPr>
        <p:spPr>
          <a:xfrm>
            <a:off x="4813050" y="3085418"/>
            <a:ext cx="32766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Human versions of these plant genes are </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candidate </a:t>
            </a:r>
            <a:r>
              <a:rPr kumimoji="0" lang="en-US" sz="2000" b="1" i="0" u="sng"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 genes</a:t>
            </a:r>
          </a:p>
        </p:txBody>
      </p:sp>
      <p:sp>
        <p:nvSpPr>
          <p:cNvPr id="21"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
        <p:nvSpPr>
          <p:cNvPr id="2" name="TextBox 1"/>
          <p:cNvSpPr txBox="1"/>
          <p:nvPr/>
        </p:nvSpPr>
        <p:spPr>
          <a:xfrm>
            <a:off x="744581" y="1410074"/>
            <a:ext cx="2590800"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mn-cs"/>
              </a:rPr>
              <a:t>Waardenburg</a:t>
            </a:r>
            <a:r>
              <a:rPr kumimoji="0" lang="en-US" sz="2000" b="1" i="0" u="none" strike="noStrike" kern="1200" cap="none" spc="0" normalizeH="0" baseline="0" noProof="0" dirty="0">
                <a:ln>
                  <a:noFill/>
                </a:ln>
                <a:solidFill>
                  <a:prstClr val="black"/>
                </a:solidFill>
                <a:effectLst/>
                <a:uLnTx/>
                <a:uFillTx/>
                <a:latin typeface="Calibri"/>
                <a:ea typeface="+mn-ea"/>
                <a:cs typeface="+mn-cs"/>
              </a:rPr>
              <a:t> syndrome genes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plant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p:cNvSpPr txBox="1"/>
          <p:nvPr/>
        </p:nvSpPr>
        <p:spPr>
          <a:xfrm>
            <a:off x="5773781" y="1410074"/>
            <a:ext cx="276061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Defective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gravitropism genes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human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5" name="Oval 24"/>
          <p:cNvSpPr/>
          <p:nvPr/>
        </p:nvSpPr>
        <p:spPr>
          <a:xfrm>
            <a:off x="3457621" y="1295400"/>
            <a:ext cx="1552787" cy="1552787"/>
          </a:xfrm>
          <a:prstGeom prst="ellipse">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114634" y="1295400"/>
            <a:ext cx="1552787" cy="1552787"/>
          </a:xfrm>
          <a:prstGeom prst="ellipse">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249781" y="1810183"/>
            <a:ext cx="64461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28" name="TextBox 27"/>
          <p:cNvSpPr txBox="1"/>
          <p:nvPr/>
        </p:nvSpPr>
        <p:spPr>
          <a:xfrm>
            <a:off x="5057821" y="1810183"/>
            <a:ext cx="3110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9" name="TextBox 28"/>
          <p:cNvSpPr txBox="1"/>
          <p:nvPr/>
        </p:nvSpPr>
        <p:spPr>
          <a:xfrm>
            <a:off x="3589872" y="1810183"/>
            <a:ext cx="3249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a:t>
            </a:r>
          </a:p>
        </p:txBody>
      </p:sp>
      <p:cxnSp>
        <p:nvCxnSpPr>
          <p:cNvPr id="24" name="Straight Arrow Connector 23"/>
          <p:cNvCxnSpPr/>
          <p:nvPr/>
        </p:nvCxnSpPr>
        <p:spPr>
          <a:xfrm>
            <a:off x="5083849" y="2559228"/>
            <a:ext cx="242260" cy="53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3353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4689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16200000">
            <a:off x="-634218" y="5351827"/>
            <a:ext cx="14545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https://www.pinterest.com/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pin/555561304003942032</a:t>
            </a:r>
          </a:p>
        </p:txBody>
      </p:sp>
    </p:spTree>
    <p:extLst>
      <p:ext uri="{BB962C8B-B14F-4D97-AF65-F5344CB8AC3E}">
        <p14:creationId xmlns:p14="http://schemas.microsoft.com/office/powerpoint/2010/main" val="261740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Text Box 2"/>
          <p:cNvSpPr txBox="1">
            <a:spLocks noChangeArrowheads="1"/>
          </p:cNvSpPr>
          <p:nvPr/>
        </p:nvSpPr>
        <p:spPr bwMode="auto">
          <a:xfrm>
            <a:off x="346012" y="17463"/>
            <a:ext cx="8329396" cy="523220"/>
          </a:xfrm>
          <a:prstGeom prst="rect">
            <a:avLst/>
          </a:prstGeom>
          <a:noFill/>
          <a:ln w="9525" algn="ctr">
            <a:noFill/>
            <a:miter lim="800000"/>
            <a:headEnd/>
            <a:tailEnd/>
          </a:ln>
          <a:effectLst/>
        </p:spPr>
        <p:txBody>
          <a:bodyPr wrap="none">
            <a:spAutoFit/>
          </a:bodyPr>
          <a:lstStyle/>
          <a:p>
            <a:pPr algn="ctr">
              <a:defRPr/>
            </a:pPr>
            <a:r>
              <a:rPr lang="en-US" sz="2800" b="1" dirty="0" err="1">
                <a:effectLst>
                  <a:outerShdw blurRad="38100" dist="38100" dir="2700000" algn="tl">
                    <a:srgbClr val="C0C0C0"/>
                  </a:outerShdw>
                </a:effectLst>
                <a:latin typeface="Calibri" pitchFamily="34" charset="0"/>
              </a:rPr>
              <a:t>Waardenburg</a:t>
            </a:r>
            <a:r>
              <a:rPr lang="en-US" sz="2800" b="1" dirty="0">
                <a:effectLst>
                  <a:outerShdw blurRad="38100" dist="38100" dir="2700000" algn="tl">
                    <a:srgbClr val="C0C0C0"/>
                  </a:outerShdw>
                </a:effectLst>
                <a:latin typeface="Calibri" pitchFamily="34" charset="0"/>
              </a:rPr>
              <a:t> syndrome is a defect of neural crest cells</a:t>
            </a:r>
          </a:p>
        </p:txBody>
      </p:sp>
      <p:sp>
        <p:nvSpPr>
          <p:cNvPr id="38915" name="Text Box 3"/>
          <p:cNvSpPr txBox="1">
            <a:spLocks noChangeArrowheads="1"/>
          </p:cNvSpPr>
          <p:nvPr/>
        </p:nvSpPr>
        <p:spPr bwMode="auto">
          <a:xfrm>
            <a:off x="609600" y="5699125"/>
            <a:ext cx="2007281" cy="246221"/>
          </a:xfrm>
          <a:prstGeom prst="rect">
            <a:avLst/>
          </a:prstGeom>
          <a:noFill/>
          <a:ln w="9525" algn="ctr">
            <a:noFill/>
            <a:miter lim="800000"/>
            <a:headEnd/>
            <a:tailEnd/>
          </a:ln>
        </p:spPr>
        <p:txBody>
          <a:bodyPr wrap="none">
            <a:spAutoFit/>
          </a:bodyPr>
          <a:lstStyle/>
          <a:p>
            <a:r>
              <a:rPr lang="en-US" sz="1000">
                <a:latin typeface="Calibri" pitchFamily="34" charset="0"/>
              </a:rPr>
              <a:t>Heike &amp; Hing, </a:t>
            </a:r>
            <a:r>
              <a:rPr lang="en-US" sz="1000" i="1">
                <a:latin typeface="Calibri" pitchFamily="34" charset="0"/>
              </a:rPr>
              <a:t>Gene Reviews</a:t>
            </a:r>
            <a:r>
              <a:rPr lang="en-US" sz="1000">
                <a:latin typeface="Calibri" pitchFamily="34" charset="0"/>
              </a:rPr>
              <a:t> (2009)</a:t>
            </a:r>
          </a:p>
        </p:txBody>
      </p:sp>
      <p:pic>
        <p:nvPicPr>
          <p:cNvPr id="38916" name="Picture 4" descr="mhfmovFig4"/>
          <p:cNvPicPr>
            <a:picLocks noChangeAspect="1" noChangeArrowheads="1"/>
          </p:cNvPicPr>
          <p:nvPr/>
        </p:nvPicPr>
        <p:blipFill>
          <a:blip r:embed="rId3"/>
          <a:srcRect/>
          <a:stretch>
            <a:fillRect/>
          </a:stretch>
        </p:blipFill>
        <p:spPr bwMode="auto">
          <a:xfrm>
            <a:off x="152400" y="1508125"/>
            <a:ext cx="3086100" cy="4248150"/>
          </a:xfrm>
          <a:prstGeom prst="rect">
            <a:avLst/>
          </a:prstGeom>
          <a:noFill/>
          <a:ln w="9525">
            <a:noFill/>
            <a:miter lim="800000"/>
            <a:headEnd/>
            <a:tailEnd/>
          </a:ln>
        </p:spPr>
      </p:pic>
      <p:sp>
        <p:nvSpPr>
          <p:cNvPr id="38917" name="Text Box 5"/>
          <p:cNvSpPr txBox="1">
            <a:spLocks noChangeArrowheads="1"/>
          </p:cNvSpPr>
          <p:nvPr/>
        </p:nvSpPr>
        <p:spPr bwMode="auto">
          <a:xfrm>
            <a:off x="3657600" y="838200"/>
            <a:ext cx="5486400" cy="6001643"/>
          </a:xfrm>
          <a:prstGeom prst="rect">
            <a:avLst/>
          </a:prstGeom>
          <a:noFill/>
          <a:ln w="9525" algn="ctr">
            <a:noFill/>
            <a:miter lim="800000"/>
            <a:headEnd/>
            <a:tailEnd/>
          </a:ln>
        </p:spPr>
        <p:txBody>
          <a:bodyPr wrap="square">
            <a:spAutoFit/>
          </a:bodyPr>
          <a:lstStyle/>
          <a:p>
            <a:r>
              <a:rPr lang="en-US" sz="2000" dirty="0">
                <a:latin typeface="Calibri" pitchFamily="34" charset="0"/>
              </a:rPr>
              <a:t>Some WS correlates in other animals:</a:t>
            </a:r>
          </a:p>
          <a:p>
            <a:r>
              <a:rPr lang="en-US" sz="2000" dirty="0">
                <a:latin typeface="Calibri" pitchFamily="34" charset="0"/>
              </a:rPr>
              <a:t>Deafness in Dalmatian dogs (22% unilaterally deaf)</a:t>
            </a: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Variations in the Blenheim spot of</a:t>
            </a:r>
          </a:p>
          <a:p>
            <a:r>
              <a:rPr lang="en-US" sz="2000" dirty="0">
                <a:latin typeface="Calibri" pitchFamily="34" charset="0"/>
              </a:rPr>
              <a:t>Cavalier King Charles Spaniels</a:t>
            </a:r>
          </a:p>
          <a:p>
            <a:r>
              <a:rPr lang="en-US" sz="2000" dirty="0">
                <a:latin typeface="Calibri" pitchFamily="34" charset="0"/>
              </a:rPr>
              <a:t> </a:t>
            </a:r>
          </a:p>
          <a:p>
            <a:endParaRPr lang="en-US" sz="2000" dirty="0">
              <a:latin typeface="Calibri" pitchFamily="34" charset="0"/>
            </a:endParaRPr>
          </a:p>
          <a:p>
            <a:endParaRPr lang="en-US" dirty="0">
              <a:latin typeface="Calibri" pitchFamily="34" charset="0"/>
            </a:endParaRPr>
          </a:p>
          <a:p>
            <a:endParaRPr lang="en-US" sz="1200" dirty="0">
              <a:latin typeface="Calibri" pitchFamily="34" charset="0"/>
            </a:endParaRPr>
          </a:p>
          <a:p>
            <a:r>
              <a:rPr lang="en-US" sz="2000" dirty="0">
                <a:latin typeface="Calibri" pitchFamily="34" charset="0"/>
              </a:rPr>
              <a:t>Association between white blue-eyed cats and deafness (noted by Darwin in 1859)</a:t>
            </a:r>
          </a:p>
          <a:p>
            <a:endParaRPr lang="en-US" sz="1200" dirty="0">
              <a:latin typeface="Calibri" pitchFamily="34" charset="0"/>
            </a:endParaRPr>
          </a:p>
          <a:p>
            <a:r>
              <a:rPr lang="en-US" sz="2000" dirty="0">
                <a:latin typeface="Calibri" pitchFamily="34" charset="0"/>
              </a:rPr>
              <a:t>White forelock and deafness/bowel blockage in foals				&amp; many more...</a:t>
            </a:r>
          </a:p>
        </p:txBody>
      </p:sp>
      <p:grpSp>
        <p:nvGrpSpPr>
          <p:cNvPr id="2" name="Group 7"/>
          <p:cNvGrpSpPr>
            <a:grpSpLocks/>
          </p:cNvGrpSpPr>
          <p:nvPr/>
        </p:nvGrpSpPr>
        <p:grpSpPr bwMode="auto">
          <a:xfrm>
            <a:off x="4038600" y="1587500"/>
            <a:ext cx="1520825" cy="1841500"/>
            <a:chOff x="4871" y="2575"/>
            <a:chExt cx="958" cy="1160"/>
          </a:xfrm>
        </p:grpSpPr>
        <p:pic>
          <p:nvPicPr>
            <p:cNvPr id="38922" name="Picture 8"/>
            <p:cNvPicPr>
              <a:picLocks noChangeAspect="1" noChangeArrowheads="1"/>
            </p:cNvPicPr>
            <p:nvPr/>
          </p:nvPicPr>
          <p:blipFill>
            <a:blip r:embed="rId4"/>
            <a:srcRect l="9599" t="6554" r="12798" b="6554"/>
            <a:stretch>
              <a:fillRect/>
            </a:stretch>
          </p:blipFill>
          <p:spPr bwMode="auto">
            <a:xfrm>
              <a:off x="4871" y="2575"/>
              <a:ext cx="958" cy="1048"/>
            </a:xfrm>
            <a:prstGeom prst="rect">
              <a:avLst/>
            </a:prstGeom>
            <a:noFill/>
            <a:ln w="9525" algn="ctr">
              <a:noFill/>
              <a:miter lim="800000"/>
              <a:headEnd/>
              <a:tailEnd/>
            </a:ln>
          </p:spPr>
        </p:pic>
        <p:sp>
          <p:nvSpPr>
            <p:cNvPr id="38923" name="Text Box 9"/>
            <p:cNvSpPr txBox="1">
              <a:spLocks noChangeArrowheads="1"/>
            </p:cNvSpPr>
            <p:nvPr/>
          </p:nvSpPr>
          <p:spPr bwMode="auto">
            <a:xfrm>
              <a:off x="4954" y="3600"/>
              <a:ext cx="710" cy="135"/>
            </a:xfrm>
            <a:prstGeom prst="rect">
              <a:avLst/>
            </a:prstGeom>
            <a:noFill/>
            <a:ln w="9525" algn="ctr">
              <a:noFill/>
              <a:miter lim="800000"/>
              <a:headEnd/>
              <a:tailEnd/>
            </a:ln>
          </p:spPr>
          <p:txBody>
            <a:bodyPr wrap="none">
              <a:spAutoFit/>
            </a:bodyPr>
            <a:lstStyle/>
            <a:p>
              <a:r>
                <a:rPr lang="en-US" sz="800">
                  <a:latin typeface="Calibri" pitchFamily="34" charset="0"/>
                </a:rPr>
                <a:t>www.petplanet.co.uk</a:t>
              </a:r>
            </a:p>
          </p:txBody>
        </p:sp>
      </p:grpSp>
      <p:sp>
        <p:nvSpPr>
          <p:cNvPr id="38919" name="Text Box 10"/>
          <p:cNvSpPr txBox="1">
            <a:spLocks noChangeArrowheads="1"/>
          </p:cNvSpPr>
          <p:nvPr/>
        </p:nvSpPr>
        <p:spPr bwMode="auto">
          <a:xfrm>
            <a:off x="137359" y="898525"/>
            <a:ext cx="3143169" cy="646331"/>
          </a:xfrm>
          <a:prstGeom prst="rect">
            <a:avLst/>
          </a:prstGeom>
          <a:noFill/>
          <a:ln w="9525" algn="ctr">
            <a:noFill/>
            <a:miter lim="800000"/>
            <a:headEnd/>
            <a:tailEnd/>
          </a:ln>
        </p:spPr>
        <p:txBody>
          <a:bodyPr wrap="none">
            <a:spAutoFit/>
          </a:bodyPr>
          <a:lstStyle/>
          <a:p>
            <a:pPr algn="ctr"/>
            <a:r>
              <a:rPr lang="en-US" sz="1800" dirty="0">
                <a:latin typeface="Calibri" pitchFamily="34" charset="0"/>
              </a:rPr>
              <a:t>Neural crest cells migrate</a:t>
            </a:r>
          </a:p>
          <a:p>
            <a:pPr algn="ctr"/>
            <a:r>
              <a:rPr lang="en-US" sz="1800" dirty="0">
                <a:latin typeface="Calibri" pitchFamily="34" charset="0"/>
              </a:rPr>
              <a:t>during embryonic development</a:t>
            </a:r>
          </a:p>
        </p:txBody>
      </p:sp>
      <p:pic>
        <p:nvPicPr>
          <p:cNvPr id="38920" name="Picture 11"/>
          <p:cNvPicPr>
            <a:picLocks noChangeAspect="1" noChangeArrowheads="1"/>
          </p:cNvPicPr>
          <p:nvPr/>
        </p:nvPicPr>
        <p:blipFill>
          <a:blip r:embed="rId5"/>
          <a:srcRect l="11850" t="6775" r="5078"/>
          <a:stretch>
            <a:fillRect/>
          </a:stretch>
        </p:blipFill>
        <p:spPr bwMode="auto">
          <a:xfrm>
            <a:off x="6981825" y="3429000"/>
            <a:ext cx="2009775" cy="1689100"/>
          </a:xfrm>
          <a:prstGeom prst="rect">
            <a:avLst/>
          </a:prstGeom>
          <a:noFill/>
          <a:ln w="9525" algn="ctr">
            <a:noFill/>
            <a:miter lim="800000"/>
            <a:headEnd/>
            <a:tailEnd/>
          </a:ln>
        </p:spPr>
      </p:pic>
      <p:sp>
        <p:nvSpPr>
          <p:cNvPr id="38921" name="Text Box 12"/>
          <p:cNvSpPr txBox="1">
            <a:spLocks noChangeArrowheads="1"/>
          </p:cNvSpPr>
          <p:nvPr/>
        </p:nvSpPr>
        <p:spPr bwMode="auto">
          <a:xfrm>
            <a:off x="7458417" y="5105400"/>
            <a:ext cx="1045479" cy="215444"/>
          </a:xfrm>
          <a:prstGeom prst="rect">
            <a:avLst/>
          </a:prstGeom>
          <a:noFill/>
          <a:ln w="9525" algn="ctr">
            <a:noFill/>
            <a:miter lim="800000"/>
            <a:headEnd/>
            <a:tailEnd/>
          </a:ln>
        </p:spPr>
        <p:txBody>
          <a:bodyPr wrap="none">
            <a:spAutoFit/>
          </a:bodyPr>
          <a:lstStyle/>
          <a:p>
            <a:pPr algn="ctr"/>
            <a:r>
              <a:rPr lang="en-US" sz="800">
                <a:latin typeface="Calibri" pitchFamily="34" charset="0"/>
              </a:rPr>
              <a:t>www.silvarcea.co.uk</a:t>
            </a:r>
          </a:p>
        </p:txBody>
      </p:sp>
    </p:spTree>
    <p:extLst>
      <p:ext uri="{BB962C8B-B14F-4D97-AF65-F5344CB8AC3E}">
        <p14:creationId xmlns:p14="http://schemas.microsoft.com/office/powerpoint/2010/main" val="140497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0" y="1909763"/>
            <a:ext cx="8991600" cy="3729037"/>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5105400" y="1938338"/>
            <a:ext cx="225425" cy="280987"/>
          </a:xfrm>
          <a:prstGeom prst="rect">
            <a:avLst/>
          </a:prstGeom>
          <a:noFill/>
          <a:ln w="9525">
            <a:noFill/>
            <a:miter lim="800000"/>
            <a:headEnd/>
            <a:tailEnd/>
          </a:ln>
        </p:spPr>
      </p:pic>
      <p:sp>
        <p:nvSpPr>
          <p:cNvPr id="40965" name="Rectangle 6"/>
          <p:cNvSpPr>
            <a:spLocks noChangeArrowheads="1"/>
          </p:cNvSpPr>
          <p:nvPr/>
        </p:nvSpPr>
        <p:spPr bwMode="auto">
          <a:xfrm>
            <a:off x="3276600" y="1828800"/>
            <a:ext cx="152400" cy="38100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40966" name="Picture 7"/>
          <p:cNvPicPr>
            <a:picLocks noChangeAspect="1" noChangeArrowheads="1"/>
          </p:cNvPicPr>
          <p:nvPr/>
        </p:nvPicPr>
        <p:blipFill>
          <a:blip r:embed="rId5"/>
          <a:srcRect/>
          <a:stretch>
            <a:fillRect/>
          </a:stretch>
        </p:blipFill>
        <p:spPr bwMode="auto">
          <a:xfrm>
            <a:off x="3486150" y="1938338"/>
            <a:ext cx="242888" cy="269875"/>
          </a:xfrm>
          <a:prstGeom prst="rect">
            <a:avLst/>
          </a:prstGeom>
          <a:noFill/>
          <a:ln w="9525">
            <a:noFill/>
            <a:miter lim="800000"/>
            <a:headEnd/>
            <a:tailEnd/>
          </a:ln>
        </p:spPr>
      </p:pic>
      <p:pic>
        <p:nvPicPr>
          <p:cNvPr id="40967" name="Picture 8"/>
          <p:cNvPicPr>
            <a:picLocks noChangeAspect="1" noChangeArrowheads="1"/>
          </p:cNvPicPr>
          <p:nvPr/>
        </p:nvPicPr>
        <p:blipFill>
          <a:blip r:embed="rId5"/>
          <a:srcRect/>
          <a:stretch>
            <a:fillRect/>
          </a:stretch>
        </p:blipFill>
        <p:spPr bwMode="auto">
          <a:xfrm>
            <a:off x="5087938" y="3911600"/>
            <a:ext cx="322262" cy="269875"/>
          </a:xfrm>
          <a:prstGeom prst="rect">
            <a:avLst/>
          </a:prstGeom>
          <a:noFill/>
          <a:ln w="9525">
            <a:noFill/>
            <a:miter lim="800000"/>
            <a:headEnd/>
            <a:tailEnd/>
          </a:ln>
        </p:spPr>
      </p:pic>
      <p:sp>
        <p:nvSpPr>
          <p:cNvPr id="9" name="Text Box 3"/>
          <p:cNvSpPr txBox="1">
            <a:spLocks noChangeArrowheads="1"/>
          </p:cNvSpPr>
          <p:nvPr/>
        </p:nvSpPr>
        <p:spPr bwMode="auto">
          <a:xfrm>
            <a:off x="-46851" y="65088"/>
            <a:ext cx="9114651" cy="2062103"/>
          </a:xfrm>
          <a:prstGeom prst="rect">
            <a:avLst/>
          </a:prstGeom>
          <a:noFill/>
          <a:ln w="9525" algn="ctr">
            <a:noFill/>
            <a:miter lim="800000"/>
            <a:headEnd/>
            <a:tailEnd/>
          </a:ln>
          <a:effectLst/>
        </p:spPr>
        <p:txBody>
          <a:bodyPr wrap="square">
            <a:spAutoFit/>
          </a:bodyPr>
          <a:lstStyle/>
          <a:p>
            <a:pPr algn="ctr">
              <a:defRPr/>
            </a:pPr>
            <a:r>
              <a:rPr lang="en-US" sz="3200" b="1" dirty="0">
                <a:effectLst>
                  <a:outerShdw blurRad="38100" dist="38100" dir="2700000" algn="tl">
                    <a:srgbClr val="C0C0C0"/>
                  </a:outerShdw>
                </a:effectLst>
                <a:latin typeface="Calibri" pitchFamily="34" charset="0"/>
              </a:rPr>
              <a:t>Sure enough, inactivating one of the genes—predicted from plants—in a tadpole disrupts neural crest cells, consistent with </a:t>
            </a:r>
            <a:r>
              <a:rPr lang="en-US" sz="3200" b="1" dirty="0" err="1">
                <a:effectLst>
                  <a:outerShdw blurRad="38100" dist="38100" dir="2700000" algn="tl">
                    <a:srgbClr val="C0C0C0"/>
                  </a:outerShdw>
                </a:effectLst>
                <a:latin typeface="Calibri" pitchFamily="34" charset="0"/>
              </a:rPr>
              <a:t>Waardenburg</a:t>
            </a:r>
            <a:r>
              <a:rPr lang="en-US" sz="3200" b="1" dirty="0">
                <a:effectLst>
                  <a:outerShdw blurRad="38100" dist="38100" dir="2700000" algn="tl">
                    <a:srgbClr val="C0C0C0"/>
                  </a:outerShdw>
                </a:effectLst>
                <a:latin typeface="Calibri" pitchFamily="34" charset="0"/>
              </a:rPr>
              <a:t> syndrome</a:t>
            </a:r>
          </a:p>
          <a:p>
            <a:pPr algn="ctr">
              <a:defRPr/>
            </a:pPr>
            <a:endParaRPr lang="en-US" sz="3200" b="1" dirty="0">
              <a:effectLst>
                <a:outerShdw blurRad="38100" dist="38100" dir="2700000" algn="tl">
                  <a:srgbClr val="C0C0C0"/>
                </a:outerShdw>
              </a:effectLst>
              <a:latin typeface="Calibri" pitchFamily="34" charset="0"/>
            </a:endParaRPr>
          </a:p>
        </p:txBody>
      </p:sp>
      <p:sp>
        <p:nvSpPr>
          <p:cNvPr id="10" name="TextBox 9"/>
          <p:cNvSpPr txBox="1"/>
          <p:nvPr/>
        </p:nvSpPr>
        <p:spPr>
          <a:xfrm>
            <a:off x="354281" y="5638800"/>
            <a:ext cx="1245919" cy="338554"/>
          </a:xfrm>
          <a:prstGeom prst="rect">
            <a:avLst/>
          </a:prstGeom>
          <a:noFill/>
        </p:spPr>
        <p:txBody>
          <a:bodyPr wrap="none" rtlCol="0">
            <a:spAutoFit/>
          </a:bodyPr>
          <a:lstStyle/>
          <a:p>
            <a:r>
              <a:rPr lang="en-US" dirty="0">
                <a:latin typeface="Calibri" pitchFamily="34" charset="0"/>
              </a:rPr>
              <a:t>Frog embryo</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0497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Xenopus-PV-graysilhouette-cl"/>
          <p:cNvPicPr>
            <a:picLocks noChangeAspect="1" noChangeArrowheads="1"/>
          </p:cNvPicPr>
          <p:nvPr/>
        </p:nvPicPr>
        <p:blipFill>
          <a:blip r:embed="rId3"/>
          <a:srcRect/>
          <a:stretch>
            <a:fillRect/>
          </a:stretch>
        </p:blipFill>
        <p:spPr bwMode="auto">
          <a:xfrm>
            <a:off x="6400800" y="609600"/>
            <a:ext cx="2209800" cy="1936750"/>
          </a:xfrm>
          <a:prstGeom prst="rect">
            <a:avLst/>
          </a:prstGeom>
          <a:noFill/>
          <a:ln w="9525">
            <a:noFill/>
            <a:miter lim="800000"/>
            <a:headEnd/>
            <a:tailEnd/>
          </a:ln>
        </p:spPr>
      </p:pic>
      <p:sp>
        <p:nvSpPr>
          <p:cNvPr id="41988" name="Line 6"/>
          <p:cNvSpPr>
            <a:spLocks noChangeShapeType="1"/>
          </p:cNvSpPr>
          <p:nvPr/>
        </p:nvSpPr>
        <p:spPr bwMode="auto">
          <a:xfrm>
            <a:off x="2819400" y="1577975"/>
            <a:ext cx="762000" cy="0"/>
          </a:xfrm>
          <a:prstGeom prst="line">
            <a:avLst/>
          </a:prstGeom>
          <a:noFill/>
          <a:ln w="57150">
            <a:solidFill>
              <a:schemeClr val="tx1"/>
            </a:solidFill>
            <a:round/>
            <a:headEnd/>
            <a:tailEnd type="triangle" w="sm" len="sm"/>
          </a:ln>
        </p:spPr>
        <p:txBody>
          <a:bodyPr/>
          <a:lstStyle/>
          <a:p>
            <a:endParaRPr lang="en-US"/>
          </a:p>
        </p:txBody>
      </p:sp>
      <p:sp>
        <p:nvSpPr>
          <p:cNvPr id="41989" name="Text Box 7"/>
          <p:cNvSpPr txBox="1">
            <a:spLocks noChangeArrowheads="1"/>
          </p:cNvSpPr>
          <p:nvPr/>
        </p:nvSpPr>
        <p:spPr bwMode="auto">
          <a:xfrm>
            <a:off x="228600" y="2622550"/>
            <a:ext cx="2665413" cy="517525"/>
          </a:xfrm>
          <a:prstGeom prst="rect">
            <a:avLst/>
          </a:prstGeom>
          <a:noFill/>
          <a:ln w="9525" algn="ctr">
            <a:noFill/>
            <a:miter lim="800000"/>
            <a:headEnd/>
            <a:tailEnd/>
          </a:ln>
        </p:spPr>
        <p:txBody>
          <a:bodyPr wrap="none">
            <a:spAutoFit/>
          </a:bodyPr>
          <a:lstStyle/>
          <a:p>
            <a:pPr algn="ctr"/>
            <a:r>
              <a:rPr lang="en-US" sz="1400" b="1" dirty="0"/>
              <a:t>BEGIN WITH KNOWN GENES</a:t>
            </a:r>
          </a:p>
          <a:p>
            <a:pPr algn="ctr"/>
            <a:r>
              <a:rPr lang="en-US" sz="1400" dirty="0"/>
              <a:t>for </a:t>
            </a:r>
            <a:r>
              <a:rPr lang="en-US" sz="1400" dirty="0" err="1"/>
              <a:t>Waardenburg</a:t>
            </a:r>
            <a:r>
              <a:rPr lang="en-US" sz="1400" dirty="0"/>
              <a:t> syndrome</a:t>
            </a:r>
          </a:p>
        </p:txBody>
      </p:sp>
      <p:sp>
        <p:nvSpPr>
          <p:cNvPr id="41990" name="Text Box 8"/>
          <p:cNvSpPr txBox="1">
            <a:spLocks noChangeArrowheads="1"/>
          </p:cNvSpPr>
          <p:nvPr/>
        </p:nvSpPr>
        <p:spPr bwMode="auto">
          <a:xfrm>
            <a:off x="2981325" y="2622550"/>
            <a:ext cx="3314700" cy="730250"/>
          </a:xfrm>
          <a:prstGeom prst="rect">
            <a:avLst/>
          </a:prstGeom>
          <a:noFill/>
          <a:ln w="9525" algn="ctr">
            <a:noFill/>
            <a:miter lim="800000"/>
            <a:headEnd/>
            <a:tailEnd/>
          </a:ln>
        </p:spPr>
        <p:txBody>
          <a:bodyPr wrap="none">
            <a:spAutoFit/>
          </a:bodyPr>
          <a:lstStyle/>
          <a:p>
            <a:pPr algn="ctr"/>
            <a:r>
              <a:rPr lang="en-US" sz="1400" b="1"/>
              <a:t>FIND PLANT ORTHOLOGS </a:t>
            </a:r>
            <a:r>
              <a:rPr lang="en-US" sz="1400"/>
              <a:t>that</a:t>
            </a:r>
          </a:p>
          <a:p>
            <a:pPr algn="ctr"/>
            <a:r>
              <a:rPr lang="en-US" sz="1400"/>
              <a:t>share mutant phenotypes (gravitropism)</a:t>
            </a:r>
          </a:p>
          <a:p>
            <a:pPr algn="ctr"/>
            <a:r>
              <a:rPr lang="en-US" sz="1400" b="1"/>
              <a:t>PREDICT</a:t>
            </a:r>
            <a:r>
              <a:rPr lang="en-US" sz="1400"/>
              <a:t> novel Waardenburg genes</a:t>
            </a:r>
            <a:endParaRPr lang="en-US" sz="1400" b="1"/>
          </a:p>
        </p:txBody>
      </p:sp>
      <p:sp>
        <p:nvSpPr>
          <p:cNvPr id="41991" name="Text Box 9"/>
          <p:cNvSpPr txBox="1">
            <a:spLocks noChangeArrowheads="1"/>
          </p:cNvSpPr>
          <p:nvPr/>
        </p:nvSpPr>
        <p:spPr bwMode="auto">
          <a:xfrm>
            <a:off x="6613525" y="2409825"/>
            <a:ext cx="1785938" cy="942975"/>
          </a:xfrm>
          <a:prstGeom prst="rect">
            <a:avLst/>
          </a:prstGeom>
          <a:noFill/>
          <a:ln w="9525" algn="ctr">
            <a:noFill/>
            <a:miter lim="800000"/>
            <a:headEnd/>
            <a:tailEnd/>
          </a:ln>
        </p:spPr>
        <p:txBody>
          <a:bodyPr wrap="none">
            <a:spAutoFit/>
          </a:bodyPr>
          <a:lstStyle/>
          <a:p>
            <a:pPr algn="ctr"/>
            <a:r>
              <a:rPr lang="en-US" sz="1400" b="1" dirty="0"/>
              <a:t>VALIDATE</a:t>
            </a:r>
          </a:p>
          <a:p>
            <a:pPr algn="ctr"/>
            <a:r>
              <a:rPr lang="en-US" sz="1400" b="1" dirty="0"/>
              <a:t>CANDIDATE GENE</a:t>
            </a:r>
            <a:endParaRPr lang="en-US" sz="1400" dirty="0"/>
          </a:p>
          <a:p>
            <a:pPr algn="ctr"/>
            <a:r>
              <a:rPr lang="en-US" sz="1400" dirty="0"/>
              <a:t>in frog, </a:t>
            </a:r>
            <a:r>
              <a:rPr lang="en-US" sz="1400" b="1" dirty="0"/>
              <a:t>CONFIRM</a:t>
            </a:r>
            <a:endParaRPr lang="en-US" sz="1400" dirty="0"/>
          </a:p>
          <a:p>
            <a:pPr algn="ctr"/>
            <a:r>
              <a:rPr lang="en-US" sz="1400" b="1" dirty="0"/>
              <a:t>PLANT MODEL</a:t>
            </a:r>
          </a:p>
        </p:txBody>
      </p:sp>
      <p:sp>
        <p:nvSpPr>
          <p:cNvPr id="41992" name="Line 10"/>
          <p:cNvSpPr>
            <a:spLocks noChangeShapeType="1"/>
          </p:cNvSpPr>
          <p:nvPr/>
        </p:nvSpPr>
        <p:spPr bwMode="auto">
          <a:xfrm>
            <a:off x="5600700" y="1577975"/>
            <a:ext cx="762000" cy="0"/>
          </a:xfrm>
          <a:prstGeom prst="line">
            <a:avLst/>
          </a:prstGeom>
          <a:noFill/>
          <a:ln w="57150">
            <a:solidFill>
              <a:schemeClr val="tx1"/>
            </a:solidFill>
            <a:round/>
            <a:headEnd/>
            <a:tailEnd type="triangle" w="sm" len="sm"/>
          </a:ln>
        </p:spPr>
        <p:txBody>
          <a:bodyPr/>
          <a:lstStyle/>
          <a:p>
            <a:endParaRPr lang="en-US"/>
          </a:p>
        </p:txBody>
      </p:sp>
      <p:sp>
        <p:nvSpPr>
          <p:cNvPr id="41993" name="Line 11"/>
          <p:cNvSpPr>
            <a:spLocks noChangeShapeType="1"/>
          </p:cNvSpPr>
          <p:nvPr/>
        </p:nvSpPr>
        <p:spPr bwMode="auto">
          <a:xfrm rot="5400000">
            <a:off x="71247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4" name="Text Box 12"/>
          <p:cNvSpPr txBox="1">
            <a:spLocks noChangeArrowheads="1"/>
          </p:cNvSpPr>
          <p:nvPr/>
        </p:nvSpPr>
        <p:spPr bwMode="auto">
          <a:xfrm>
            <a:off x="7620000" y="3657600"/>
            <a:ext cx="312906" cy="369332"/>
          </a:xfrm>
          <a:prstGeom prst="rect">
            <a:avLst/>
          </a:prstGeom>
          <a:noFill/>
          <a:ln w="9525" algn="ctr">
            <a:noFill/>
            <a:miter lim="800000"/>
            <a:headEnd/>
            <a:tailEnd/>
          </a:ln>
        </p:spPr>
        <p:txBody>
          <a:bodyPr wrap="none">
            <a:spAutoFit/>
          </a:bodyPr>
          <a:lstStyle/>
          <a:p>
            <a:r>
              <a:rPr lang="en-US" sz="1800"/>
              <a:t>?</a:t>
            </a:r>
          </a:p>
        </p:txBody>
      </p:sp>
      <p:sp>
        <p:nvSpPr>
          <p:cNvPr id="41995" name="Text Box 13"/>
          <p:cNvSpPr txBox="1">
            <a:spLocks noChangeArrowheads="1"/>
          </p:cNvSpPr>
          <p:nvPr/>
        </p:nvSpPr>
        <p:spPr bwMode="auto">
          <a:xfrm>
            <a:off x="5642196" y="5257800"/>
            <a:ext cx="1514710" cy="1015663"/>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SEARCH FOR</a:t>
            </a:r>
          </a:p>
          <a:p>
            <a:pPr algn="ctr"/>
            <a:r>
              <a:rPr lang="en-US" sz="2000" b="1" dirty="0">
                <a:latin typeface="Calibri" pitchFamily="34" charset="0"/>
                <a:cs typeface="Calibri" pitchFamily="34" charset="0"/>
              </a:rPr>
              <a:t>MUTATIONS</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in humans</a:t>
            </a:r>
            <a:endParaRPr lang="en-US" sz="2000" b="1" dirty="0">
              <a:latin typeface="Calibri" pitchFamily="34" charset="0"/>
              <a:cs typeface="Calibri" pitchFamily="34" charset="0"/>
            </a:endParaRPr>
          </a:p>
        </p:txBody>
      </p:sp>
      <p:pic>
        <p:nvPicPr>
          <p:cNvPr id="41996" name="Picture 14" descr="plant-graysilhouette"/>
          <p:cNvPicPr>
            <a:picLocks noChangeAspect="1" noChangeArrowheads="1"/>
          </p:cNvPicPr>
          <p:nvPr/>
        </p:nvPicPr>
        <p:blipFill>
          <a:blip r:embed="rId4"/>
          <a:srcRect/>
          <a:stretch>
            <a:fillRect/>
          </a:stretch>
        </p:blipFill>
        <p:spPr bwMode="auto">
          <a:xfrm>
            <a:off x="3962400" y="452438"/>
            <a:ext cx="1106488" cy="2138362"/>
          </a:xfrm>
          <a:prstGeom prst="rect">
            <a:avLst/>
          </a:prstGeom>
          <a:noFill/>
          <a:ln w="9525">
            <a:noFill/>
            <a:miter lim="800000"/>
            <a:headEnd/>
            <a:tailEnd/>
          </a:ln>
        </p:spPr>
      </p:pic>
      <p:sp>
        <p:nvSpPr>
          <p:cNvPr id="41997" name="Line 15"/>
          <p:cNvSpPr>
            <a:spLocks noChangeShapeType="1"/>
          </p:cNvSpPr>
          <p:nvPr/>
        </p:nvSpPr>
        <p:spPr bwMode="auto">
          <a:xfrm rot="5400000">
            <a:off x="11303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8" name="Text Box 16"/>
          <p:cNvSpPr txBox="1">
            <a:spLocks noChangeArrowheads="1"/>
          </p:cNvSpPr>
          <p:nvPr/>
        </p:nvSpPr>
        <p:spPr bwMode="auto">
          <a:xfrm>
            <a:off x="1625600" y="3657600"/>
            <a:ext cx="312906" cy="369332"/>
          </a:xfrm>
          <a:prstGeom prst="rect">
            <a:avLst/>
          </a:prstGeom>
          <a:noFill/>
          <a:ln w="9525" algn="ctr">
            <a:noFill/>
            <a:miter lim="800000"/>
            <a:headEnd/>
            <a:tailEnd/>
          </a:ln>
        </p:spPr>
        <p:txBody>
          <a:bodyPr wrap="none">
            <a:spAutoFit/>
          </a:bodyPr>
          <a:lstStyle/>
          <a:p>
            <a:r>
              <a:rPr lang="en-US" sz="1800" dirty="0"/>
              <a:t>?</a:t>
            </a:r>
          </a:p>
        </p:txBody>
      </p:sp>
      <p:sp>
        <p:nvSpPr>
          <p:cNvPr id="41999" name="Text Box 17"/>
          <p:cNvSpPr txBox="1">
            <a:spLocks noChangeArrowheads="1"/>
          </p:cNvSpPr>
          <p:nvPr/>
        </p:nvSpPr>
        <p:spPr bwMode="auto">
          <a:xfrm>
            <a:off x="2015801" y="5257800"/>
            <a:ext cx="1992405" cy="1323439"/>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PREDICT AND </a:t>
            </a:r>
          </a:p>
          <a:p>
            <a:pPr algn="ctr"/>
            <a:r>
              <a:rPr lang="en-US" sz="2000" b="1" dirty="0">
                <a:latin typeface="Calibri" pitchFamily="34" charset="0"/>
                <a:cs typeface="Calibri" pitchFamily="34" charset="0"/>
              </a:rPr>
              <a:t>VALIDATE</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new </a:t>
            </a:r>
            <a:r>
              <a:rPr lang="en-US" sz="2000" dirty="0" err="1">
                <a:latin typeface="Calibri" pitchFamily="34" charset="0"/>
                <a:cs typeface="Calibri" pitchFamily="34" charset="0"/>
              </a:rPr>
              <a:t>gravitropism</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genes</a:t>
            </a:r>
            <a:endParaRPr lang="en-US" sz="2000" b="1" dirty="0">
              <a:latin typeface="Calibri" pitchFamily="34" charset="0"/>
              <a:cs typeface="Calibri" pitchFamily="34" charset="0"/>
            </a:endParaRPr>
          </a:p>
        </p:txBody>
      </p:sp>
      <p:pic>
        <p:nvPicPr>
          <p:cNvPr id="42000" name="Picture 18" descr="plant-graysilhouette"/>
          <p:cNvPicPr>
            <a:picLocks noChangeAspect="1" noChangeArrowheads="1"/>
          </p:cNvPicPr>
          <p:nvPr/>
        </p:nvPicPr>
        <p:blipFill>
          <a:blip r:embed="rId4"/>
          <a:srcRect/>
          <a:stretch>
            <a:fillRect/>
          </a:stretch>
        </p:blipFill>
        <p:spPr bwMode="auto">
          <a:xfrm>
            <a:off x="914400" y="4495800"/>
            <a:ext cx="1106488" cy="2138363"/>
          </a:xfrm>
          <a:prstGeom prst="rect">
            <a:avLst/>
          </a:prstGeom>
          <a:noFill/>
          <a:ln w="9525">
            <a:noFill/>
            <a:miter lim="800000"/>
            <a:headEnd/>
            <a:tailEnd/>
          </a:ln>
        </p:spPr>
      </p:pic>
      <p:pic>
        <p:nvPicPr>
          <p:cNvPr id="42001" name="Picture 19" descr="girl-graysilhouette"/>
          <p:cNvPicPr>
            <a:picLocks noChangeAspect="1" noChangeArrowheads="1"/>
          </p:cNvPicPr>
          <p:nvPr/>
        </p:nvPicPr>
        <p:blipFill>
          <a:blip r:embed="rId5"/>
          <a:srcRect/>
          <a:stretch>
            <a:fillRect/>
          </a:stretch>
        </p:blipFill>
        <p:spPr bwMode="auto">
          <a:xfrm>
            <a:off x="1295400" y="457200"/>
            <a:ext cx="420688" cy="2133600"/>
          </a:xfrm>
          <a:prstGeom prst="rect">
            <a:avLst/>
          </a:prstGeom>
          <a:noFill/>
          <a:ln w="9525">
            <a:noFill/>
            <a:miter lim="800000"/>
            <a:headEnd/>
            <a:tailEnd/>
          </a:ln>
        </p:spPr>
      </p:pic>
      <p:pic>
        <p:nvPicPr>
          <p:cNvPr id="42002" name="Picture 20" descr="girl-graysilhouette"/>
          <p:cNvPicPr>
            <a:picLocks noChangeAspect="1" noChangeArrowheads="1"/>
          </p:cNvPicPr>
          <p:nvPr/>
        </p:nvPicPr>
        <p:blipFill>
          <a:blip r:embed="rId5"/>
          <a:srcRect/>
          <a:stretch>
            <a:fillRect/>
          </a:stretch>
        </p:blipFill>
        <p:spPr bwMode="auto">
          <a:xfrm>
            <a:off x="7315200" y="4495800"/>
            <a:ext cx="420688" cy="2133600"/>
          </a:xfrm>
          <a:prstGeom prst="rect">
            <a:avLst/>
          </a:prstGeom>
          <a:noFill/>
          <a:ln w="9525">
            <a:noFill/>
            <a:miter lim="800000"/>
            <a:headEnd/>
            <a:tailEnd/>
          </a:ln>
        </p:spPr>
      </p:pic>
      <p:sp>
        <p:nvSpPr>
          <p:cNvPr id="19" name="Rectangle 18"/>
          <p:cNvSpPr/>
          <p:nvPr/>
        </p:nvSpPr>
        <p:spPr>
          <a:xfrm>
            <a:off x="228600" y="2667000"/>
            <a:ext cx="2743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71800" y="2514600"/>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3600" y="2438400"/>
            <a:ext cx="2514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391" y="2667000"/>
            <a:ext cx="2759025" cy="707886"/>
          </a:xfrm>
          <a:prstGeom prst="rect">
            <a:avLst/>
          </a:prstGeom>
          <a:noFill/>
        </p:spPr>
        <p:txBody>
          <a:bodyPr wrap="none" rtlCol="0">
            <a:spAutoFit/>
          </a:bodyPr>
          <a:lstStyle/>
          <a:p>
            <a:pPr algn="ctr"/>
            <a:r>
              <a:rPr lang="en-US" sz="2000" b="1" dirty="0" err="1">
                <a:latin typeface="Calibri" pitchFamily="34" charset="0"/>
                <a:cs typeface="Calibri" pitchFamily="34" charset="0"/>
              </a:rPr>
              <a:t>Waardenburg</a:t>
            </a:r>
            <a:r>
              <a:rPr lang="en-US" sz="2000" b="1" dirty="0">
                <a:latin typeface="Calibri" pitchFamily="34" charset="0"/>
                <a:cs typeface="Calibri" pitchFamily="34" charset="0"/>
              </a:rPr>
              <a:t> syndrome</a:t>
            </a:r>
          </a:p>
          <a:p>
            <a:pPr algn="ctr"/>
            <a:r>
              <a:rPr lang="en-US" sz="2000" b="1" dirty="0">
                <a:latin typeface="Calibri" pitchFamily="34" charset="0"/>
                <a:cs typeface="Calibri" pitchFamily="34" charset="0"/>
              </a:rPr>
              <a:t>genes…</a:t>
            </a:r>
          </a:p>
        </p:txBody>
      </p:sp>
      <p:sp>
        <p:nvSpPr>
          <p:cNvPr id="23" name="TextBox 22"/>
          <p:cNvSpPr txBox="1"/>
          <p:nvPr/>
        </p:nvSpPr>
        <p:spPr>
          <a:xfrm>
            <a:off x="3124200" y="2691825"/>
            <a:ext cx="289675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relevant plant</a:t>
            </a:r>
          </a:p>
          <a:p>
            <a:pPr algn="ctr"/>
            <a:r>
              <a:rPr lang="en-US" sz="2000" b="1" dirty="0">
                <a:latin typeface="Calibri" pitchFamily="34" charset="0"/>
                <a:cs typeface="Calibri" pitchFamily="34" charset="0"/>
              </a:rPr>
              <a:t>system. Plant genes…</a:t>
            </a:r>
          </a:p>
        </p:txBody>
      </p:sp>
      <p:sp>
        <p:nvSpPr>
          <p:cNvPr id="24" name="TextBox 23"/>
          <p:cNvSpPr txBox="1"/>
          <p:nvPr/>
        </p:nvSpPr>
        <p:spPr>
          <a:xfrm>
            <a:off x="6015874" y="2521803"/>
            <a:ext cx="3051926"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new WS genes, </a:t>
            </a:r>
          </a:p>
          <a:p>
            <a:pPr algn="ctr"/>
            <a:r>
              <a:rPr lang="en-US" sz="2000" b="1" dirty="0">
                <a:latin typeface="Calibri" pitchFamily="34" charset="0"/>
                <a:cs typeface="Calibri" pitchFamily="34" charset="0"/>
              </a:rPr>
              <a:t>confirmed in frogs, </a:t>
            </a:r>
          </a:p>
          <a:p>
            <a:pPr algn="ctr"/>
            <a:r>
              <a:rPr lang="en-US" sz="2000" b="1" dirty="0">
                <a:latin typeface="Calibri" pitchFamily="34" charset="0"/>
                <a:cs typeface="Calibri" pitchFamily="34" charset="0"/>
              </a:rPr>
              <a:t>validating the plant model.</a:t>
            </a:r>
          </a:p>
        </p:txBody>
      </p:sp>
    </p:spTree>
    <p:extLst>
      <p:ext uri="{BB962C8B-B14F-4D97-AF65-F5344CB8AC3E}">
        <p14:creationId xmlns:p14="http://schemas.microsoft.com/office/powerpoint/2010/main" val="58298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707886"/>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Are </a:t>
            </a:r>
            <a:r>
              <a:rPr lang="en-US" sz="4000" b="1" i="1" dirty="0">
                <a:latin typeface="Calibri" pitchFamily="34" charset="0"/>
              </a:rPr>
              <a:t>you</a:t>
            </a:r>
            <a:r>
              <a:rPr lang="en-US" sz="4000" b="1" dirty="0">
                <a:latin typeface="Calibri" pitchFamily="34" charset="0"/>
              </a:rPr>
              <a:t> a research parasite?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7" t="13187" r="40953" b="10327"/>
          <a:stretch/>
        </p:blipFill>
        <p:spPr bwMode="auto">
          <a:xfrm>
            <a:off x="76200" y="1219200"/>
            <a:ext cx="51816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519446"/>
            <a:ext cx="6781800" cy="338554"/>
          </a:xfrm>
          <a:prstGeom prst="rect">
            <a:avLst/>
          </a:prstGeom>
        </p:spPr>
        <p:txBody>
          <a:bodyPr wrap="square">
            <a:spAutoFit/>
          </a:bodyPr>
          <a:lstStyle/>
          <a:p>
            <a:r>
              <a:rPr lang="en-US" dirty="0">
                <a:latin typeface="Calibri" pitchFamily="34" charset="0"/>
              </a:rPr>
              <a:t>http://www.nejm.org/doi/full/10.1056/NEJMe1516564</a:t>
            </a:r>
          </a:p>
        </p:txBody>
      </p:sp>
      <p:sp>
        <p:nvSpPr>
          <p:cNvPr id="5" name="TextBox 4"/>
          <p:cNvSpPr txBox="1"/>
          <p:nvPr/>
        </p:nvSpPr>
        <p:spPr>
          <a:xfrm>
            <a:off x="5791200" y="1312605"/>
            <a:ext cx="3276600" cy="4524315"/>
          </a:xfrm>
          <a:prstGeom prst="rect">
            <a:avLst/>
          </a:prstGeom>
          <a:noFill/>
        </p:spPr>
        <p:txBody>
          <a:bodyPr wrap="square" rtlCol="0">
            <a:spAutoFit/>
          </a:bodyPr>
          <a:lstStyle/>
          <a:p>
            <a:pPr algn="ctr"/>
            <a:r>
              <a:rPr lang="en-US" sz="2400" b="1" dirty="0">
                <a:latin typeface="Calibri" pitchFamily="34" charset="0"/>
              </a:rPr>
              <a:t>“The aerial view of the concept of data sharing is beautiful.” </a:t>
            </a:r>
          </a:p>
          <a:p>
            <a:pPr algn="ctr"/>
            <a:endParaRPr lang="en-US" sz="2400" b="1" dirty="0">
              <a:latin typeface="Calibri" pitchFamily="34" charset="0"/>
            </a:endParaRPr>
          </a:p>
          <a:p>
            <a:pPr algn="ctr"/>
            <a:r>
              <a:rPr lang="en-US" sz="2400" b="1" dirty="0">
                <a:latin typeface="Calibri" pitchFamily="34" charset="0"/>
              </a:rPr>
              <a:t>[but!]</a:t>
            </a:r>
          </a:p>
          <a:p>
            <a:pPr algn="ctr"/>
            <a:endParaRPr lang="en-US" sz="2400" b="1" dirty="0">
              <a:latin typeface="Calibri" pitchFamily="34" charset="0"/>
            </a:endParaRPr>
          </a:p>
          <a:p>
            <a:pPr algn="ctr"/>
            <a:r>
              <a:rPr lang="en-US" sz="2400" b="1" dirty="0">
                <a:latin typeface="Calibri" pitchFamily="34" charset="0"/>
              </a:rPr>
              <a:t>A … concern … is that a new class of research person will emerge…the system will be taken over by …  </a:t>
            </a:r>
          </a:p>
          <a:p>
            <a:pPr algn="ctr"/>
            <a:r>
              <a:rPr lang="en-US" sz="2400" b="1" dirty="0">
                <a:latin typeface="Calibri" pitchFamily="34" charset="0"/>
              </a:rPr>
              <a:t>“</a:t>
            </a:r>
            <a:r>
              <a:rPr lang="en-US" sz="2400" b="1" dirty="0">
                <a:solidFill>
                  <a:srgbClr val="FF0000"/>
                </a:solidFill>
                <a:latin typeface="Calibri" pitchFamily="34" charset="0"/>
              </a:rPr>
              <a:t>research parasites</a:t>
            </a:r>
            <a:r>
              <a:rPr lang="en-US" sz="2400" b="1" dirty="0">
                <a:latin typeface="Calibri" pitchFamily="34" charset="0"/>
              </a:rPr>
              <a:t>.”</a:t>
            </a:r>
          </a:p>
        </p:txBody>
      </p:sp>
    </p:spTree>
    <p:extLst>
      <p:ext uri="{BB962C8B-B14F-4D97-AF65-F5344CB8AC3E}">
        <p14:creationId xmlns:p14="http://schemas.microsoft.com/office/powerpoint/2010/main" val="394619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rabidopsis.info/images/arabidopsis_e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3" y="2700547"/>
            <a:ext cx="1428750" cy="21336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9036" y="4661356"/>
            <a:ext cx="90762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arabidopsis.info</a:t>
            </a:r>
          </a:p>
        </p:txBody>
      </p:sp>
      <p:sp>
        <p:nvSpPr>
          <p:cNvPr id="3" name="TextBox 2"/>
          <p:cNvSpPr txBox="1"/>
          <p:nvPr/>
        </p:nvSpPr>
        <p:spPr>
          <a:xfrm>
            <a:off x="3505200" y="1256943"/>
            <a:ext cx="1885324"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Last common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ancestor</a:t>
            </a:r>
          </a:p>
        </p:txBody>
      </p:sp>
      <p:sp>
        <p:nvSpPr>
          <p:cNvPr id="4" name="TextBox 3"/>
          <p:cNvSpPr txBox="1"/>
          <p:nvPr/>
        </p:nvSpPr>
        <p:spPr>
          <a:xfrm>
            <a:off x="2286000" y="2938433"/>
            <a:ext cx="8454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Plant</a:t>
            </a:r>
          </a:p>
        </p:txBody>
      </p:sp>
      <p:cxnSp>
        <p:nvCxnSpPr>
          <p:cNvPr id="9" name="Straight Connector 8"/>
          <p:cNvCxnSpPr/>
          <p:nvPr/>
        </p:nvCxnSpPr>
        <p:spPr>
          <a:xfrm rot="5400000">
            <a:off x="4156571" y="22739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3528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4196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human-davinci"/>
          <p:cNvPicPr>
            <a:picLocks noChangeAspect="1" noChangeArrowheads="1"/>
          </p:cNvPicPr>
          <p:nvPr/>
        </p:nvPicPr>
        <p:blipFill>
          <a:blip r:embed="rId3"/>
          <a:srcRect l="7248" t="10773" r="9665" b="26933"/>
          <a:stretch>
            <a:fillRect/>
          </a:stretch>
        </p:blipFill>
        <p:spPr bwMode="auto">
          <a:xfrm>
            <a:off x="6792912" y="2841010"/>
            <a:ext cx="1893888" cy="1905000"/>
          </a:xfrm>
          <a:prstGeom prst="rect">
            <a:avLst/>
          </a:prstGeom>
          <a:noFill/>
          <a:ln w="9525">
            <a:noFill/>
            <a:miter lim="800000"/>
            <a:headEnd/>
            <a:tailEnd/>
          </a:ln>
        </p:spPr>
      </p:pic>
      <p:sp>
        <p:nvSpPr>
          <p:cNvPr id="19" name="TextBox 18"/>
          <p:cNvSpPr txBox="1"/>
          <p:nvPr/>
        </p:nvSpPr>
        <p:spPr>
          <a:xfrm>
            <a:off x="5379428" y="4831140"/>
            <a:ext cx="1959191"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neural crest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cell migration</a:t>
            </a:r>
          </a:p>
        </p:txBody>
      </p:sp>
      <p:sp>
        <p:nvSpPr>
          <p:cNvPr id="20" name="TextBox 19"/>
          <p:cNvSpPr txBox="1"/>
          <p:nvPr/>
        </p:nvSpPr>
        <p:spPr>
          <a:xfrm>
            <a:off x="1413547" y="4831140"/>
            <a:ext cx="2350772"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polarized growth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in </a:t>
            </a:r>
            <a:r>
              <a:rPr kumimoji="0" lang="en-US" sz="2400" b="1" i="0" u="none" strike="noStrike" kern="1200" cap="none" spc="0" normalizeH="0" baseline="0" noProof="0" dirty="0" err="1">
                <a:ln>
                  <a:noFill/>
                </a:ln>
                <a:solidFill>
                  <a:srgbClr val="00B050"/>
                </a:solidFill>
                <a:effectLst/>
                <a:uLnTx/>
                <a:uFillTx/>
                <a:latin typeface="Calibri" pitchFamily="34" charset="0"/>
                <a:ea typeface="+mn-ea"/>
                <a:cs typeface="Calibri" pitchFamily="34" charset="0"/>
              </a:rPr>
              <a:t>gravitropism</a:t>
            </a:r>
            <a:endPar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endParaRPr>
          </a:p>
        </p:txBody>
      </p:sp>
      <p:cxnSp>
        <p:nvCxnSpPr>
          <p:cNvPr id="21" name="Straight Connector 20"/>
          <p:cNvCxnSpPr/>
          <p:nvPr/>
        </p:nvCxnSpPr>
        <p:spPr>
          <a:xfrm rot="5400000">
            <a:off x="4232771" y="25025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4290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4958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048000" y="32220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6" name="Straight Connector 25"/>
          <p:cNvCxnSpPr>
            <a:stCxn id="24" idx="0"/>
          </p:cNvCxnSpPr>
          <p:nvPr/>
        </p:nvCxnSpPr>
        <p:spPr>
          <a:xfrm rot="16200000" flipH="1">
            <a:off x="2647949" y="44983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648200" y="32220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Straight Connector 28"/>
          <p:cNvCxnSpPr/>
          <p:nvPr/>
        </p:nvCxnSpPr>
        <p:spPr>
          <a:xfrm rot="5400000">
            <a:off x="5536220" y="44675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4398" y="2938433"/>
            <a:ext cx="11112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Human</a:t>
            </a:r>
          </a:p>
        </p:txBody>
      </p:sp>
      <p:sp>
        <p:nvSpPr>
          <p:cNvPr id="31" name="TextBox 30"/>
          <p:cNvSpPr txBox="1"/>
          <p:nvPr/>
        </p:nvSpPr>
        <p:spPr>
          <a:xfrm>
            <a:off x="3886200" y="2087940"/>
            <a:ext cx="37338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Set of genes in LCA</a:t>
            </a:r>
          </a:p>
        </p:txBody>
      </p:sp>
      <p:cxnSp>
        <p:nvCxnSpPr>
          <p:cNvPr id="34" name="Straight Arrow Connector 33"/>
          <p:cNvCxnSpPr/>
          <p:nvPr/>
        </p:nvCxnSpPr>
        <p:spPr>
          <a:xfrm>
            <a:off x="3733800" y="53556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7940" y="4907340"/>
            <a:ext cx="177664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Orthologous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genes</a:t>
            </a:r>
          </a:p>
        </p:txBody>
      </p:sp>
      <p:sp>
        <p:nvSpPr>
          <p:cNvPr id="25" name="Text Box 7"/>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itchFamily="34" charset="0"/>
                <a:ea typeface="+mn-ea"/>
                <a:cs typeface="+mn-cs"/>
              </a:rPr>
              <a:t>Conservation and “repurposing” of core cell machinery across deep evolutionary time </a:t>
            </a:r>
          </a:p>
        </p:txBody>
      </p:sp>
      <p:sp>
        <p:nvSpPr>
          <p:cNvPr id="33"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Tree>
    <p:extLst>
      <p:ext uri="{BB962C8B-B14F-4D97-AF65-F5344CB8AC3E}">
        <p14:creationId xmlns:p14="http://schemas.microsoft.com/office/powerpoint/2010/main" val="153001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pPr algn="ctr"/>
            <a:r>
              <a:rPr lang="en-US" sz="4800" b="1" dirty="0">
                <a:latin typeface="Myriad Pro" panose="020B0503030403020204" pitchFamily="34" charset="0"/>
              </a:rPr>
              <a:t>Let’s talk about how such projects play out in practice.</a:t>
            </a:r>
          </a:p>
          <a:p>
            <a:pPr algn="ctr"/>
            <a:endParaRPr lang="en-US" sz="4800" b="1" dirty="0">
              <a:latin typeface="Myriad Pro" panose="020B0503030403020204" pitchFamily="34" charset="0"/>
            </a:endParaRPr>
          </a:p>
          <a:p>
            <a:pPr algn="ctr"/>
            <a:r>
              <a:rPr lang="en-US" sz="4800" b="1" dirty="0">
                <a:latin typeface="Myriad Pro" panose="020B0503030403020204" pitchFamily="34" charset="0"/>
              </a:rPr>
              <a:t>How are discoveries made?</a:t>
            </a:r>
          </a:p>
          <a:p>
            <a:pPr algn="ctr"/>
            <a:r>
              <a:rPr lang="en-US" sz="4800" b="1" dirty="0">
                <a:latin typeface="Myriad Pro" panose="020B0503030403020204" pitchFamily="34" charset="0"/>
              </a:rPr>
              <a:t>How do you computationally explore ideas?</a:t>
            </a:r>
          </a:p>
        </p:txBody>
      </p:sp>
    </p:spTree>
    <p:extLst>
      <p:ext uri="{BB962C8B-B14F-4D97-AF65-F5344CB8AC3E}">
        <p14:creationId xmlns:p14="http://schemas.microsoft.com/office/powerpoint/2010/main" val="259278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740307"/>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a:pPr>
            <a:r>
              <a:rPr lang="en-US" sz="3200" b="1" dirty="0">
                <a:latin typeface="Myriad Pro" panose="020B0503030403020204" pitchFamily="34" charset="0"/>
              </a:rPr>
              <a:t>We had an idea, based on a puzzling observation:</a:t>
            </a:r>
          </a:p>
          <a:p>
            <a:r>
              <a:rPr lang="en-US" sz="800" b="1" dirty="0">
                <a:latin typeface="Myriad Pro" panose="020B0503030403020204" pitchFamily="34" charset="0"/>
              </a:rPr>
              <a:t> </a:t>
            </a:r>
          </a:p>
          <a:p>
            <a:pPr lvl="1"/>
            <a:r>
              <a:rPr lang="en-US" sz="3200" b="1" dirty="0">
                <a:latin typeface="Myriad Pro" panose="020B0503030403020204" pitchFamily="34" charset="0"/>
              </a:rPr>
              <a:t>Why do mutations in worm retinoblastoma genes induce ectopic vulva while a mutation in the human </a:t>
            </a:r>
            <a:r>
              <a:rPr lang="en-US" sz="3200" b="1" dirty="0" err="1">
                <a:latin typeface="Myriad Pro" panose="020B0503030403020204" pitchFamily="34" charset="0"/>
              </a:rPr>
              <a:t>ortholog</a:t>
            </a:r>
            <a:r>
              <a:rPr lang="en-US" sz="3200" b="1" dirty="0">
                <a:latin typeface="Myriad Pro" panose="020B0503030403020204" pitchFamily="34" charset="0"/>
              </a:rPr>
              <a:t> causes eye cancer?  </a:t>
            </a:r>
          </a:p>
          <a:p>
            <a:pPr lvl="1"/>
            <a:endParaRPr lang="en-US" sz="800" b="1" dirty="0">
              <a:latin typeface="Myriad Pro" panose="020B0503030403020204" pitchFamily="34" charset="0"/>
            </a:endParaRPr>
          </a:p>
          <a:p>
            <a:pPr lvl="1"/>
            <a:r>
              <a:rPr lang="en-US" sz="3200" b="1" dirty="0">
                <a:latin typeface="Myriad Pro" panose="020B0503030403020204" pitchFamily="34" charset="0"/>
              </a:rPr>
              <a:t>We weren’t interested in specific mechanism here, but rather the impact of organismal context on conserved systems.  In particular, </a:t>
            </a:r>
            <a:r>
              <a:rPr lang="en-US" sz="3200" b="1" i="1" dirty="0">
                <a:latin typeface="Myriad Pro" panose="020B0503030403020204" pitchFamily="34" charset="0"/>
              </a:rPr>
              <a:t>how do ever-more distant evolutionary models inform us about human disease?</a:t>
            </a:r>
          </a:p>
        </p:txBody>
      </p:sp>
    </p:spTree>
    <p:extLst>
      <p:ext uri="{BB962C8B-B14F-4D97-AF65-F5344CB8AC3E}">
        <p14:creationId xmlns:p14="http://schemas.microsoft.com/office/powerpoint/2010/main" val="4227171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9297590"/>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how this might be part of a large trend—does it illustrate a general principle? Could we could look for new cases systematically?</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other examples, mentally assembling what could serve as positive and negative control cases.  i.e. how to we decide if a systematic approach is working?</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endParaRPr lang="en-US" sz="3200" b="1" dirty="0">
              <a:latin typeface="Myriad Pro" panose="020B0503030403020204" pitchFamily="34" charset="0"/>
            </a:endParaRPr>
          </a:p>
          <a:p>
            <a:pPr marL="342900" indent="-342900">
              <a:buAutoNum type="arabicPeriod" startAt="2"/>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a:p>
            <a:pPr marL="342900" indent="-342900">
              <a:buAutoNum type="arabicPeriod" startAt="2"/>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steps 4/5 until we thought we understood the problem better.</a:t>
            </a:r>
          </a:p>
          <a:p>
            <a:pPr marL="342900" indent="-342900">
              <a:buAutoNum type="arabicPeriod" startAt="2"/>
            </a:pPr>
            <a:r>
              <a:rPr lang="en-US" sz="3200" b="1" dirty="0">
                <a:latin typeface="Myriad Pro" panose="020B0503030403020204" pitchFamily="34" charset="0"/>
              </a:rPr>
              <a:t>At some point, the lab bet a 6 pack of beer on the outcome:				Can we discover plant models of human disease?  </a:t>
            </a:r>
          </a:p>
          <a:p>
            <a:pPr marL="342900" indent="-342900">
              <a:buAutoNum type="arabicPeriod" startAt="2"/>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342900" indent="-342900">
              <a:buAutoNum type="arabicPeriod" startAt="2"/>
            </a:pPr>
            <a:r>
              <a:rPr lang="en-US" sz="3200" b="1" dirty="0">
                <a:latin typeface="Myriad Pro" panose="020B0503030403020204" pitchFamily="34" charset="0"/>
              </a:rPr>
              <a:t>Some tests worked, some didn’t.  We went back &amp; thought about the ones that didn’t and refined how we prioritized the results.</a:t>
            </a:r>
          </a:p>
          <a:p>
            <a:pPr marL="342900" indent="-342900">
              <a:buAutoNum type="arabicPeriod" startAt="2"/>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125343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4524315"/>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4"/>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p:txBody>
      </p:sp>
    </p:spTree>
    <p:extLst>
      <p:ext uri="{BB962C8B-B14F-4D97-AF65-F5344CB8AC3E}">
        <p14:creationId xmlns:p14="http://schemas.microsoft.com/office/powerpoint/2010/main" val="3550671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155531"/>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these steps until we thought we understood the problem better.</a:t>
            </a:r>
          </a:p>
          <a:p>
            <a:pPr marL="514350" indent="-514350">
              <a:buFont typeface="+mj-lt"/>
              <a:buAutoNum type="arabicPeriod" startAt="5"/>
            </a:pPr>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At some point, the lab bet a 6 pack of beer on the outcome:</a:t>
            </a:r>
          </a:p>
          <a:p>
            <a:r>
              <a:rPr lang="en-US" sz="1000" b="1" dirty="0">
                <a:latin typeface="Myriad Pro" panose="020B0503030403020204" pitchFamily="34" charset="0"/>
              </a:rPr>
              <a:t>				</a:t>
            </a:r>
          </a:p>
          <a:p>
            <a:r>
              <a:rPr lang="en-US" sz="3200" b="1" dirty="0">
                <a:latin typeface="Myriad Pro" panose="020B0503030403020204" pitchFamily="34" charset="0"/>
              </a:rPr>
              <a:t>   Can we discover plant models of human disease?  </a:t>
            </a:r>
          </a:p>
        </p:txBody>
      </p:sp>
    </p:spTree>
    <p:extLst>
      <p:ext uri="{BB962C8B-B14F-4D97-AF65-F5344CB8AC3E}">
        <p14:creationId xmlns:p14="http://schemas.microsoft.com/office/powerpoint/2010/main" val="377721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986528"/>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7"/>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514350" indent="-514350">
              <a:buFont typeface="+mj-lt"/>
              <a:buAutoNum type="arabicPeriod" startAt="7"/>
            </a:pPr>
            <a:r>
              <a:rPr lang="en-US" sz="3200" b="1" dirty="0">
                <a:latin typeface="Myriad Pro" panose="020B0503030403020204" pitchFamily="34" charset="0"/>
              </a:rPr>
              <a:t>Some tests worked, some didn’t.  We went back &amp; thought about the ones that didn’t and refined how we prioritized the results.</a:t>
            </a:r>
          </a:p>
          <a:p>
            <a:pPr marL="514350" indent="-514350">
              <a:buFont typeface="+mj-lt"/>
              <a:buAutoNum type="arabicPeriod" startAt="7"/>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377721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887" y="1065687"/>
            <a:ext cx="6691313" cy="5792313"/>
            <a:chOff x="1766887" y="1065687"/>
            <a:chExt cx="6691313" cy="5792313"/>
          </a:xfrm>
        </p:grpSpPr>
        <p:pic>
          <p:nvPicPr>
            <p:cNvPr id="26626" name="Picture 2"/>
            <p:cNvPicPr>
              <a:picLocks noChangeAspect="1" noChangeArrowheads="1"/>
            </p:cNvPicPr>
            <p:nvPr/>
          </p:nvPicPr>
          <p:blipFill>
            <a:blip r:embed="rId3"/>
            <a:srcRect/>
            <a:stretch>
              <a:fillRect/>
            </a:stretch>
          </p:blipFill>
          <p:spPr bwMode="auto">
            <a:xfrm>
              <a:off x="6043613" y="1065687"/>
              <a:ext cx="2414587" cy="5639913"/>
            </a:xfrm>
            <a:prstGeom prst="rect">
              <a:avLst/>
            </a:prstGeom>
            <a:noFill/>
            <a:ln w="9525" algn="ctr">
              <a:noFill/>
              <a:miter lim="800000"/>
              <a:headEnd/>
              <a:tailEnd/>
            </a:ln>
          </p:spPr>
        </p:pic>
        <p:sp>
          <p:nvSpPr>
            <p:cNvPr id="26627" name="Text Box 3"/>
            <p:cNvSpPr txBox="1">
              <a:spLocks noChangeArrowheads="1"/>
            </p:cNvSpPr>
            <p:nvPr/>
          </p:nvSpPr>
          <p:spPr bwMode="auto">
            <a:xfrm>
              <a:off x="6732588" y="6629400"/>
              <a:ext cx="1039812" cy="214313"/>
            </a:xfrm>
            <a:prstGeom prst="rect">
              <a:avLst/>
            </a:prstGeom>
            <a:noFill/>
            <a:ln w="9525" algn="ctr">
              <a:noFill/>
              <a:miter lim="800000"/>
              <a:headEnd/>
              <a:tailEnd/>
            </a:ln>
          </p:spPr>
          <p:txBody>
            <a:bodyPr wrap="none">
              <a:spAutoFit/>
            </a:bodyPr>
            <a:lstStyle/>
            <a:p>
              <a:r>
                <a:rPr lang="en-US" sz="800" dirty="0"/>
                <a:t>Dorling Kindersley </a:t>
              </a:r>
            </a:p>
          </p:txBody>
        </p:sp>
        <p:pic>
          <p:nvPicPr>
            <p:cNvPr id="26628" name="Picture 4"/>
            <p:cNvPicPr>
              <a:picLocks noChangeAspect="1" noChangeArrowheads="1"/>
            </p:cNvPicPr>
            <p:nvPr/>
          </p:nvPicPr>
          <p:blipFill>
            <a:blip r:embed="rId4"/>
            <a:srcRect/>
            <a:stretch>
              <a:fillRect/>
            </a:stretch>
          </p:blipFill>
          <p:spPr bwMode="auto">
            <a:xfrm>
              <a:off x="1846491" y="4267200"/>
              <a:ext cx="2424743" cy="2362200"/>
            </a:xfrm>
            <a:prstGeom prst="rect">
              <a:avLst/>
            </a:prstGeom>
            <a:noFill/>
            <a:ln w="9525" algn="ctr">
              <a:noFill/>
              <a:miter lim="800000"/>
              <a:headEnd/>
              <a:tailEnd/>
            </a:ln>
          </p:spPr>
        </p:pic>
        <p:sp>
          <p:nvSpPr>
            <p:cNvPr id="26629" name="Text Box 5"/>
            <p:cNvSpPr txBox="1">
              <a:spLocks noChangeArrowheads="1"/>
            </p:cNvSpPr>
            <p:nvPr/>
          </p:nvSpPr>
          <p:spPr bwMode="auto">
            <a:xfrm>
              <a:off x="1766887" y="6643688"/>
              <a:ext cx="1281113" cy="214312"/>
            </a:xfrm>
            <a:prstGeom prst="rect">
              <a:avLst/>
            </a:prstGeom>
            <a:noFill/>
            <a:ln w="9525" algn="ctr">
              <a:noFill/>
              <a:miter lim="800000"/>
              <a:headEnd/>
              <a:tailEnd/>
            </a:ln>
          </p:spPr>
          <p:txBody>
            <a:bodyPr wrap="none">
              <a:spAutoFit/>
            </a:bodyPr>
            <a:lstStyle/>
            <a:p>
              <a:r>
                <a:rPr lang="en-US" sz="800"/>
                <a:t>www.chemistryland.com</a:t>
              </a:r>
            </a:p>
          </p:txBody>
        </p:sp>
        <p:sp>
          <p:nvSpPr>
            <p:cNvPr id="26630" name="Text Box 6"/>
            <p:cNvSpPr txBox="1">
              <a:spLocks noChangeArrowheads="1"/>
            </p:cNvSpPr>
            <p:nvPr/>
          </p:nvSpPr>
          <p:spPr bwMode="auto">
            <a:xfrm>
              <a:off x="2209800" y="3565525"/>
              <a:ext cx="4027449" cy="400110"/>
            </a:xfrm>
            <a:prstGeom prst="rect">
              <a:avLst/>
            </a:prstGeom>
            <a:noFill/>
            <a:ln w="9525" algn="ctr">
              <a:noFill/>
              <a:miter lim="800000"/>
              <a:headEnd/>
              <a:tailEnd/>
            </a:ln>
          </p:spPr>
          <p:txBody>
            <a:bodyPr wrap="none">
              <a:spAutoFit/>
            </a:bodyPr>
            <a:lstStyle/>
            <a:p>
              <a:r>
                <a:rPr lang="en-US" sz="2000" b="1" dirty="0">
                  <a:latin typeface="Calibri" pitchFamily="34" charset="0"/>
                </a:rPr>
                <a:t>Can these really tell us about these?</a:t>
              </a:r>
            </a:p>
          </p:txBody>
        </p:sp>
        <p:sp>
          <p:nvSpPr>
            <p:cNvPr id="26631" name="Line 7"/>
            <p:cNvSpPr>
              <a:spLocks noChangeShapeType="1"/>
            </p:cNvSpPr>
            <p:nvPr/>
          </p:nvSpPr>
          <p:spPr bwMode="auto">
            <a:xfrm>
              <a:off x="3200400" y="3886200"/>
              <a:ext cx="0" cy="304800"/>
            </a:xfrm>
            <a:prstGeom prst="line">
              <a:avLst/>
            </a:prstGeom>
            <a:noFill/>
            <a:ln w="38100">
              <a:solidFill>
                <a:schemeClr val="tx1"/>
              </a:solidFill>
              <a:round/>
              <a:headEnd/>
              <a:tailEnd type="triangle" w="med" len="med"/>
            </a:ln>
          </p:spPr>
          <p:txBody>
            <a:bodyPr/>
            <a:lstStyle/>
            <a:p>
              <a:endParaRPr lang="en-US"/>
            </a:p>
          </p:txBody>
        </p:sp>
        <p:sp>
          <p:nvSpPr>
            <p:cNvPr id="26632" name="Freeform 8"/>
            <p:cNvSpPr>
              <a:spLocks/>
            </p:cNvSpPr>
            <p:nvPr/>
          </p:nvSpPr>
          <p:spPr bwMode="auto">
            <a:xfrm>
              <a:off x="5562600" y="3124200"/>
              <a:ext cx="762000" cy="508000"/>
            </a:xfrm>
            <a:custGeom>
              <a:avLst/>
              <a:gdLst>
                <a:gd name="T0" fmla="*/ 2147483647 w 344"/>
                <a:gd name="T1" fmla="*/ 2147483647 h 320"/>
                <a:gd name="T2" fmla="*/ 2147483647 w 344"/>
                <a:gd name="T3" fmla="*/ 2147483647 h 320"/>
                <a:gd name="T4" fmla="*/ 2147483647 w 344"/>
                <a:gd name="T5" fmla="*/ 2147483647 h 320"/>
                <a:gd name="T6" fmla="*/ 0 60000 65536"/>
                <a:gd name="T7" fmla="*/ 0 60000 65536"/>
                <a:gd name="T8" fmla="*/ 0 60000 65536"/>
                <a:gd name="T9" fmla="*/ 0 w 344"/>
                <a:gd name="T10" fmla="*/ 0 h 320"/>
                <a:gd name="T11" fmla="*/ 344 w 344"/>
                <a:gd name="T12" fmla="*/ 320 h 320"/>
              </a:gdLst>
              <a:ahLst/>
              <a:cxnLst>
                <a:cxn ang="T6">
                  <a:pos x="T0" y="T1"/>
                </a:cxn>
                <a:cxn ang="T7">
                  <a:pos x="T2" y="T3"/>
                </a:cxn>
                <a:cxn ang="T8">
                  <a:pos x="T4" y="T5"/>
                </a:cxn>
              </a:cxnLst>
              <a:rect l="T9" t="T10" r="T11" b="T12"/>
              <a:pathLst>
                <a:path w="344" h="320">
                  <a:moveTo>
                    <a:pt x="8" y="320"/>
                  </a:moveTo>
                  <a:cubicBezTo>
                    <a:pt x="4" y="192"/>
                    <a:pt x="0" y="64"/>
                    <a:pt x="56" y="32"/>
                  </a:cubicBezTo>
                  <a:cubicBezTo>
                    <a:pt x="112" y="0"/>
                    <a:pt x="296" y="112"/>
                    <a:pt x="344" y="128"/>
                  </a:cubicBezTo>
                </a:path>
              </a:pathLst>
            </a:custGeom>
            <a:noFill/>
            <a:ln w="38100">
              <a:solidFill>
                <a:schemeClr val="tx1"/>
              </a:solidFill>
              <a:round/>
              <a:headEnd/>
              <a:tailEnd type="triangle" w="med" len="med"/>
            </a:ln>
          </p:spPr>
          <p:txBody>
            <a:bodyPr/>
            <a:lstStyle/>
            <a:p>
              <a:endParaRPr lang="en-US"/>
            </a:p>
          </p:txBody>
        </p:sp>
      </p:grpSp>
      <p:sp>
        <p:nvSpPr>
          <p:cNvPr id="1836045" name="Text Box 13"/>
          <p:cNvSpPr txBox="1">
            <a:spLocks noChangeArrowheads="1"/>
          </p:cNvSpPr>
          <p:nvPr/>
        </p:nvSpPr>
        <p:spPr bwMode="auto">
          <a:xfrm>
            <a:off x="257389" y="-76200"/>
            <a:ext cx="8886612"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Last example: Yeast genes linked to statin sensitivity</a:t>
            </a:r>
          </a:p>
          <a:p>
            <a:pPr algn="ctr">
              <a:defRPr/>
            </a:pPr>
            <a:r>
              <a:rPr lang="en-US" sz="2800" b="1" dirty="0">
                <a:latin typeface="Calibri" pitchFamily="34" charset="0"/>
              </a:rPr>
              <a:t>predict blood vessel defects</a:t>
            </a:r>
          </a:p>
        </p:txBody>
      </p:sp>
      <p:sp>
        <p:nvSpPr>
          <p:cNvPr id="15" name="TextBox 14"/>
          <p:cNvSpPr txBox="1"/>
          <p:nvPr/>
        </p:nvSpPr>
        <p:spPr>
          <a:xfrm>
            <a:off x="1066800" y="2445603"/>
            <a:ext cx="3276600" cy="1015663"/>
          </a:xfrm>
          <a:prstGeom prst="rect">
            <a:avLst/>
          </a:prstGeom>
          <a:noFill/>
        </p:spPr>
        <p:txBody>
          <a:bodyPr wrap="square" rtlCol="0">
            <a:spAutoFit/>
          </a:bodyPr>
          <a:lstStyle/>
          <a:p>
            <a:pPr algn="ctr"/>
            <a:r>
              <a:rPr lang="en-US" sz="2000" dirty="0">
                <a:latin typeface="Calibri" pitchFamily="34" charset="0"/>
              </a:rPr>
              <a:t>The human versions of these yeast genes are </a:t>
            </a:r>
            <a:r>
              <a:rPr lang="en-US" sz="2000" u="sng" dirty="0">
                <a:latin typeface="Calibri" pitchFamily="34" charset="0"/>
              </a:rPr>
              <a:t>candidate angiogenesis genes</a:t>
            </a:r>
          </a:p>
        </p:txBody>
      </p:sp>
      <p:grpSp>
        <p:nvGrpSpPr>
          <p:cNvPr id="2" name="Group 1"/>
          <p:cNvGrpSpPr/>
          <p:nvPr/>
        </p:nvGrpSpPr>
        <p:grpSpPr>
          <a:xfrm>
            <a:off x="-152400" y="1024753"/>
            <a:ext cx="4337362" cy="1524345"/>
            <a:chOff x="152400" y="1024753"/>
            <a:chExt cx="3210922" cy="1128463"/>
          </a:xfrm>
        </p:grpSpPr>
        <p:pic>
          <p:nvPicPr>
            <p:cNvPr id="26634" name="Picture 10"/>
            <p:cNvPicPr>
              <a:picLocks noChangeAspect="1" noChangeArrowheads="1"/>
            </p:cNvPicPr>
            <p:nvPr/>
          </p:nvPicPr>
          <p:blipFill>
            <a:blip r:embed="rId5"/>
            <a:srcRect l="3475" t="3228" r="17376" b="51646"/>
            <a:stretch>
              <a:fillRect/>
            </a:stretch>
          </p:blipFill>
          <p:spPr bwMode="auto">
            <a:xfrm>
              <a:off x="287443" y="1024753"/>
              <a:ext cx="3075879" cy="943534"/>
            </a:xfrm>
            <a:prstGeom prst="rect">
              <a:avLst/>
            </a:prstGeom>
            <a:noFill/>
            <a:ln w="9525" algn="ctr">
              <a:noFill/>
              <a:miter lim="800000"/>
              <a:headEnd/>
              <a:tailEnd/>
            </a:ln>
          </p:spPr>
        </p:pic>
        <p:sp>
          <p:nvSpPr>
            <p:cNvPr id="21" name="Rectangle 20"/>
            <p:cNvSpPr/>
            <p:nvPr/>
          </p:nvSpPr>
          <p:spPr>
            <a:xfrm>
              <a:off x="152400" y="1752600"/>
              <a:ext cx="1024550" cy="40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16200000" flipH="1">
            <a:off x="2514596" y="2189020"/>
            <a:ext cx="360223" cy="2493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5440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385104" y="4267200"/>
            <a:ext cx="4926798" cy="892552"/>
          </a:xfrm>
          <a:prstGeom prst="rect">
            <a:avLst/>
          </a:prstGeom>
          <a:noFill/>
          <a:ln w="9525" algn="ctr">
            <a:noFill/>
            <a:miter lim="800000"/>
            <a:headEnd/>
            <a:tailEnd/>
          </a:ln>
          <a:effectLst/>
        </p:spPr>
        <p:txBody>
          <a:bodyPr wrap="none">
            <a:spAutoFit/>
          </a:bodyPr>
          <a:lstStyle/>
          <a:p>
            <a:pPr algn="ctr">
              <a:defRPr/>
            </a:pPr>
            <a:r>
              <a:rPr lang="en-US" sz="2600" b="1" dirty="0">
                <a:latin typeface="Calibri" pitchFamily="34" charset="0"/>
              </a:rPr>
              <a:t>&amp; angiogenesis defects in cultured</a:t>
            </a:r>
          </a:p>
          <a:p>
            <a:pPr algn="ctr">
              <a:defRPr/>
            </a:pPr>
            <a:r>
              <a:rPr lang="en-US" sz="2600" b="1" dirty="0">
                <a:latin typeface="Calibri" pitchFamily="34" charset="0"/>
              </a:rPr>
              <a:t>human umbilical vein cells</a:t>
            </a:r>
          </a:p>
        </p:txBody>
      </p:sp>
      <p:sp>
        <p:nvSpPr>
          <p:cNvPr id="1532931" name="Text Box 3"/>
          <p:cNvSpPr txBox="1">
            <a:spLocks noChangeArrowheads="1"/>
          </p:cNvSpPr>
          <p:nvPr/>
        </p:nvSpPr>
        <p:spPr bwMode="auto">
          <a:xfrm>
            <a:off x="1811790" y="2286000"/>
            <a:ext cx="5671233" cy="523220"/>
          </a:xfrm>
          <a:prstGeom prst="rect">
            <a:avLst/>
          </a:prstGeom>
          <a:noFill/>
          <a:ln w="9525" algn="ctr">
            <a:noFill/>
            <a:miter lim="800000"/>
            <a:headEnd/>
            <a:tailEnd/>
          </a:ln>
          <a:effectLst/>
        </p:spPr>
        <p:txBody>
          <a:bodyPr wrap="none">
            <a:spAutoFit/>
          </a:bodyPr>
          <a:lstStyle/>
          <a:p>
            <a:pPr algn="ctr">
              <a:defRPr/>
            </a:pPr>
            <a:r>
              <a:rPr lang="en-US" sz="2800" b="1">
                <a:latin typeface="Calibri" pitchFamily="34" charset="0"/>
              </a:rPr>
              <a:t>hemorrhaging in later stage embryos</a:t>
            </a:r>
          </a:p>
        </p:txBody>
      </p:sp>
      <p:pic>
        <p:nvPicPr>
          <p:cNvPr id="28676" name="Picture 4"/>
          <p:cNvPicPr>
            <a:picLocks noChangeAspect="1" noChangeArrowheads="1"/>
          </p:cNvPicPr>
          <p:nvPr/>
        </p:nvPicPr>
        <p:blipFill>
          <a:blip r:embed="rId3"/>
          <a:srcRect/>
          <a:stretch>
            <a:fillRect/>
          </a:stretch>
        </p:blipFill>
        <p:spPr bwMode="auto">
          <a:xfrm>
            <a:off x="1143000" y="533400"/>
            <a:ext cx="6934200" cy="1774825"/>
          </a:xfrm>
          <a:prstGeom prst="rect">
            <a:avLst/>
          </a:prstGeom>
          <a:noFill/>
          <a:ln w="9525" algn="ctr">
            <a:noFill/>
            <a:miter lim="800000"/>
            <a:headEnd/>
            <a:tailEnd/>
          </a:ln>
        </p:spPr>
      </p:pic>
      <p:pic>
        <p:nvPicPr>
          <p:cNvPr id="28677" name="Picture 5"/>
          <p:cNvPicPr>
            <a:picLocks noChangeAspect="1" noChangeArrowheads="1"/>
          </p:cNvPicPr>
          <p:nvPr/>
        </p:nvPicPr>
        <p:blipFill>
          <a:blip r:embed="rId4"/>
          <a:srcRect/>
          <a:stretch>
            <a:fillRect/>
          </a:stretch>
        </p:blipFill>
        <p:spPr bwMode="auto">
          <a:xfrm>
            <a:off x="1143000" y="2751138"/>
            <a:ext cx="6934200" cy="1592262"/>
          </a:xfrm>
          <a:prstGeom prst="rect">
            <a:avLst/>
          </a:prstGeom>
          <a:noFill/>
          <a:ln w="9525" algn="ctr">
            <a:noFill/>
            <a:miter lim="800000"/>
            <a:headEnd/>
            <a:tailEnd/>
          </a:ln>
        </p:spPr>
      </p:pic>
      <p:pic>
        <p:nvPicPr>
          <p:cNvPr id="28678" name="Picture 6"/>
          <p:cNvPicPr>
            <a:picLocks noChangeAspect="1" noChangeArrowheads="1"/>
          </p:cNvPicPr>
          <p:nvPr/>
        </p:nvPicPr>
        <p:blipFill>
          <a:blip r:embed="rId5"/>
          <a:srcRect/>
          <a:stretch>
            <a:fillRect/>
          </a:stretch>
        </p:blipFill>
        <p:spPr bwMode="auto">
          <a:xfrm>
            <a:off x="1143000" y="5029200"/>
            <a:ext cx="6934200" cy="1612900"/>
          </a:xfrm>
          <a:prstGeom prst="rect">
            <a:avLst/>
          </a:prstGeom>
          <a:noFill/>
          <a:ln w="9525" algn="ctr">
            <a:noFill/>
            <a:miter lim="800000"/>
            <a:headEnd/>
            <a:tailEnd/>
          </a:ln>
        </p:spPr>
      </p:pic>
      <p:sp>
        <p:nvSpPr>
          <p:cNvPr id="1532935" name="Rectangle 7"/>
          <p:cNvSpPr>
            <a:spLocks noChangeArrowheads="1"/>
          </p:cNvSpPr>
          <p:nvPr/>
        </p:nvSpPr>
        <p:spPr bwMode="auto">
          <a:xfrm>
            <a:off x="838200" y="2362200"/>
            <a:ext cx="7467600" cy="20574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532938" name="Rectangle 10"/>
          <p:cNvSpPr>
            <a:spLocks noChangeArrowheads="1"/>
          </p:cNvSpPr>
          <p:nvPr/>
        </p:nvSpPr>
        <p:spPr bwMode="auto">
          <a:xfrm>
            <a:off x="304800" y="4343400"/>
            <a:ext cx="8610600" cy="22860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1" name="Text Box 2"/>
          <p:cNvSpPr txBox="1">
            <a:spLocks noChangeArrowheads="1"/>
          </p:cNvSpPr>
          <p:nvPr/>
        </p:nvSpPr>
        <p:spPr bwMode="auto">
          <a:xfrm>
            <a:off x="-118319" y="0"/>
            <a:ext cx="9329606" cy="523220"/>
          </a:xfrm>
          <a:prstGeom prst="rect">
            <a:avLst/>
          </a:prstGeom>
          <a:noFill/>
          <a:ln w="9525" algn="ctr">
            <a:noFill/>
            <a:miter lim="800000"/>
            <a:headEnd/>
            <a:tailEnd/>
          </a:ln>
          <a:effectLst/>
        </p:spPr>
        <p:txBody>
          <a:bodyPr wrap="none">
            <a:spAutoFit/>
          </a:bodyPr>
          <a:lstStyle/>
          <a:p>
            <a:pPr algn="ctr">
              <a:defRPr/>
            </a:pPr>
            <a:r>
              <a:rPr lang="en-US" sz="2800" b="1" dirty="0">
                <a:latin typeface="Calibri" pitchFamily="34" charset="0"/>
              </a:rPr>
              <a:t>Disrupting the SOX13 gene causes strong blood vessel defects</a:t>
            </a:r>
          </a:p>
        </p:txBody>
      </p:sp>
      <p:sp>
        <p:nvSpPr>
          <p:cNvPr id="14"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730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329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32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5" grpId="0" animBg="1"/>
      <p:bldP spid="15329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180743"/>
            <a:ext cx="1885324"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ancestor</a:t>
            </a:r>
          </a:p>
        </p:txBody>
      </p:sp>
      <p:sp>
        <p:nvSpPr>
          <p:cNvPr id="4" name="TextBox 3"/>
          <p:cNvSpPr txBox="1"/>
          <p:nvPr/>
        </p:nvSpPr>
        <p:spPr>
          <a:xfrm>
            <a:off x="2438400" y="2862233"/>
            <a:ext cx="111120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Human</a:t>
            </a:r>
          </a:p>
        </p:txBody>
      </p:sp>
      <p:cxnSp>
        <p:nvCxnSpPr>
          <p:cNvPr id="9" name="Straight Connector 8"/>
          <p:cNvCxnSpPr/>
          <p:nvPr/>
        </p:nvCxnSpPr>
        <p:spPr>
          <a:xfrm rot="5400000">
            <a:off x="43851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814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6482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4613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6576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7244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2766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8765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8768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7648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2998" y="2862233"/>
            <a:ext cx="855491"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Yeast</a:t>
            </a:r>
          </a:p>
        </p:txBody>
      </p:sp>
      <p:sp>
        <p:nvSpPr>
          <p:cNvPr id="31" name="TextBox 30"/>
          <p:cNvSpPr txBox="1"/>
          <p:nvPr/>
        </p:nvSpPr>
        <p:spPr>
          <a:xfrm>
            <a:off x="3886200" y="1905000"/>
            <a:ext cx="3733800" cy="830997"/>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 module</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in LCA</a:t>
            </a:r>
          </a:p>
        </p:txBody>
      </p:sp>
      <p:cxnSp>
        <p:nvCxnSpPr>
          <p:cNvPr id="34" name="Straight Arrow Connector 33"/>
          <p:cNvCxnSpPr/>
          <p:nvPr/>
        </p:nvCxnSpPr>
        <p:spPr>
          <a:xfrm>
            <a:off x="39624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80142" y="4831140"/>
            <a:ext cx="1449436" cy="461665"/>
          </a:xfrm>
          <a:prstGeom prst="rect">
            <a:avLst/>
          </a:prstGeom>
          <a:noFill/>
        </p:spPr>
        <p:txBody>
          <a:bodyPr wrap="none" rtlCol="0">
            <a:spAutoFit/>
          </a:bodyPr>
          <a:lstStyle/>
          <a:p>
            <a:pPr algn="ctr"/>
            <a:r>
              <a:rPr lang="en-US" sz="2400" b="1" dirty="0" err="1">
                <a:effectLst>
                  <a:outerShdw blurRad="38100" dist="38100" dir="2700000" algn="tl">
                    <a:srgbClr val="000000">
                      <a:alpha val="43137"/>
                    </a:srgbClr>
                  </a:outerShdw>
                </a:effectLst>
                <a:latin typeface="Calibri" pitchFamily="34" charset="0"/>
                <a:cs typeface="Calibri" pitchFamily="34" charset="0"/>
              </a:rPr>
              <a:t>Orthologs</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0" name="Text Box 12"/>
          <p:cNvSpPr txBox="1">
            <a:spLocks noChangeArrowheads="1"/>
          </p:cNvSpPr>
          <p:nvPr/>
        </p:nvSpPr>
        <p:spPr bwMode="auto">
          <a:xfrm>
            <a:off x="6705600" y="6550223"/>
            <a:ext cx="2676011" cy="307777"/>
          </a:xfrm>
          <a:prstGeom prst="rect">
            <a:avLst/>
          </a:prstGeom>
          <a:noFill/>
          <a:ln w="9525" algn="ctr">
            <a:noFill/>
            <a:miter lim="800000"/>
            <a:headEnd/>
            <a:tailEnd/>
          </a:ln>
        </p:spPr>
        <p:txBody>
          <a:bodyPr wrap="square">
            <a:spAutoFit/>
          </a:bodyPr>
          <a:lstStyle/>
          <a:p>
            <a:r>
              <a:rPr lang="en-US" sz="1400" dirty="0" err="1">
                <a:latin typeface="Calibri" pitchFamily="34" charset="0"/>
              </a:rPr>
              <a:t>McGary</a:t>
            </a:r>
            <a:r>
              <a:rPr lang="en-US" sz="1400" dirty="0">
                <a:latin typeface="Calibri" pitchFamily="34" charset="0"/>
              </a:rPr>
              <a:t>, Park </a:t>
            </a:r>
            <a:r>
              <a:rPr lang="en-US" sz="1400" i="1" dirty="0">
                <a:latin typeface="Calibri" pitchFamily="34" charset="0"/>
              </a:rPr>
              <a:t>et al</a:t>
            </a:r>
            <a:r>
              <a:rPr lang="en-US" sz="1400" dirty="0">
                <a:latin typeface="Calibri" pitchFamily="34" charset="0"/>
              </a:rPr>
              <a:t>. </a:t>
            </a:r>
            <a:r>
              <a:rPr lang="en-US" sz="1400" i="1" dirty="0">
                <a:latin typeface="Calibri" pitchFamily="34" charset="0"/>
              </a:rPr>
              <a:t>PNAS </a:t>
            </a:r>
            <a:r>
              <a:rPr lang="en-US" sz="1400" dirty="0">
                <a:latin typeface="Calibri" pitchFamily="34" charset="0"/>
              </a:rPr>
              <a:t>(2010)</a:t>
            </a:r>
          </a:p>
        </p:txBody>
      </p:sp>
      <p:pic>
        <p:nvPicPr>
          <p:cNvPr id="25" name="Picture 24" descr="human-davinci"/>
          <p:cNvPicPr>
            <a:picLocks noChangeAspect="1" noChangeArrowheads="1"/>
          </p:cNvPicPr>
          <p:nvPr/>
        </p:nvPicPr>
        <p:blipFill>
          <a:blip r:embed="rId2"/>
          <a:srcRect l="7248" t="10773" r="9665" b="26933"/>
          <a:stretch>
            <a:fillRect/>
          </a:stretch>
        </p:blipFill>
        <p:spPr bwMode="auto">
          <a:xfrm>
            <a:off x="457200" y="2764810"/>
            <a:ext cx="1893888" cy="1905000"/>
          </a:xfrm>
          <a:prstGeom prst="rect">
            <a:avLst/>
          </a:prstGeom>
          <a:noFill/>
          <a:ln w="9525">
            <a:noFill/>
            <a:miter lim="800000"/>
            <a:headEnd/>
            <a:tailEnd/>
          </a:ln>
        </p:spPr>
      </p:pic>
      <p:pic>
        <p:nvPicPr>
          <p:cNvPr id="32" name="Picture 4"/>
          <p:cNvPicPr>
            <a:picLocks noChangeAspect="1" noChangeArrowheads="1"/>
          </p:cNvPicPr>
          <p:nvPr/>
        </p:nvPicPr>
        <p:blipFill>
          <a:blip r:embed="rId3"/>
          <a:srcRect/>
          <a:stretch>
            <a:fillRect/>
          </a:stretch>
        </p:blipFill>
        <p:spPr bwMode="auto">
          <a:xfrm>
            <a:off x="6858000" y="2937847"/>
            <a:ext cx="1600200" cy="1558925"/>
          </a:xfrm>
          <a:prstGeom prst="rect">
            <a:avLst/>
          </a:prstGeom>
          <a:noFill/>
          <a:ln w="9525" algn="ctr">
            <a:noFill/>
            <a:miter lim="800000"/>
            <a:headEnd/>
            <a:tailEnd/>
          </a:ln>
        </p:spPr>
      </p:pic>
      <p:sp>
        <p:nvSpPr>
          <p:cNvPr id="33" name="TextBox 32"/>
          <p:cNvSpPr txBox="1"/>
          <p:nvPr/>
        </p:nvSpPr>
        <p:spPr>
          <a:xfrm>
            <a:off x="1974293" y="4754940"/>
            <a:ext cx="1606658"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form blood</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vessels</a:t>
            </a:r>
          </a:p>
        </p:txBody>
      </p:sp>
      <p:sp>
        <p:nvSpPr>
          <p:cNvPr id="36" name="TextBox 35"/>
          <p:cNvSpPr txBox="1"/>
          <p:nvPr/>
        </p:nvSpPr>
        <p:spPr>
          <a:xfrm>
            <a:off x="5715000" y="4754940"/>
            <a:ext cx="1825050"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maintain cell</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walls</a:t>
            </a:r>
          </a:p>
        </p:txBody>
      </p:sp>
      <p:sp>
        <p:nvSpPr>
          <p:cNvPr id="37" name="Rectangle 36"/>
          <p:cNvSpPr/>
          <p:nvPr/>
        </p:nvSpPr>
        <p:spPr>
          <a:xfrm>
            <a:off x="-69056" y="-34619"/>
            <a:ext cx="9365456" cy="954107"/>
          </a:xfrm>
          <a:prstGeom prst="rect">
            <a:avLst/>
          </a:prstGeom>
        </p:spPr>
        <p:txBody>
          <a:bodyPr wrap="square">
            <a:spAutoFit/>
          </a:bodyPr>
          <a:lstStyle/>
          <a:p>
            <a:pPr algn="ctr"/>
            <a:r>
              <a:rPr lang="en-US" sz="2800" b="1" dirty="0">
                <a:latin typeface="Calibri" pitchFamily="34" charset="0"/>
              </a:rPr>
              <a:t>A yeast model of angiogenesis  =  example of a deeply conserved, but “repurposed” gene module</a:t>
            </a:r>
          </a:p>
        </p:txBody>
      </p:sp>
    </p:spTree>
    <p:extLst>
      <p:ext uri="{BB962C8B-B14F-4D97-AF65-F5344CB8AC3E}">
        <p14:creationId xmlns:p14="http://schemas.microsoft.com/office/powerpoint/2010/main" val="212562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2B927B0-2271-5405-BD42-25023A4781BB}"/>
              </a:ext>
            </a:extLst>
          </p:cNvPr>
          <p:cNvSpPr txBox="1">
            <a:spLocks noChangeArrowheads="1"/>
          </p:cNvSpPr>
          <p:nvPr/>
        </p:nvSpPr>
        <p:spPr bwMode="auto">
          <a:xfrm>
            <a:off x="0" y="0"/>
            <a:ext cx="9144000" cy="707886"/>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Let’s think in the abstract for a moment:</a:t>
            </a:r>
          </a:p>
        </p:txBody>
      </p:sp>
      <p:sp>
        <p:nvSpPr>
          <p:cNvPr id="3" name="TextBox 2">
            <a:extLst>
              <a:ext uri="{FF2B5EF4-FFF2-40B4-BE49-F238E27FC236}">
                <a16:creationId xmlns:a16="http://schemas.microsoft.com/office/drawing/2014/main" id="{2C2002E1-B082-0803-54A2-3308D5F5BC4F}"/>
              </a:ext>
            </a:extLst>
          </p:cNvPr>
          <p:cNvSpPr txBox="1"/>
          <p:nvPr/>
        </p:nvSpPr>
        <p:spPr>
          <a:xfrm>
            <a:off x="76200" y="1312605"/>
            <a:ext cx="8991600" cy="1077218"/>
          </a:xfrm>
          <a:prstGeom prst="rect">
            <a:avLst/>
          </a:prstGeom>
          <a:noFill/>
        </p:spPr>
        <p:txBody>
          <a:bodyPr wrap="square" rtlCol="0">
            <a:spAutoFit/>
          </a:bodyPr>
          <a:lstStyle/>
          <a:p>
            <a:pPr algn="ctr"/>
            <a:r>
              <a:rPr lang="en-US" sz="3200" b="1" dirty="0">
                <a:latin typeface="Calibri" pitchFamily="34" charset="0"/>
              </a:rPr>
              <a:t>How are mouse models useful for studying human disease?  Are some models better than others?</a:t>
            </a:r>
          </a:p>
        </p:txBody>
      </p:sp>
      <p:sp>
        <p:nvSpPr>
          <p:cNvPr id="4" name="TextBox 3">
            <a:extLst>
              <a:ext uri="{FF2B5EF4-FFF2-40B4-BE49-F238E27FC236}">
                <a16:creationId xmlns:a16="http://schemas.microsoft.com/office/drawing/2014/main" id="{ED1DDDA7-A272-47D0-573E-2BFC64B7CF56}"/>
              </a:ext>
            </a:extLst>
          </p:cNvPr>
          <p:cNvSpPr txBox="1"/>
          <p:nvPr/>
        </p:nvSpPr>
        <p:spPr>
          <a:xfrm>
            <a:off x="76200" y="2768025"/>
            <a:ext cx="8991600" cy="584775"/>
          </a:xfrm>
          <a:prstGeom prst="rect">
            <a:avLst/>
          </a:prstGeom>
          <a:noFill/>
        </p:spPr>
        <p:txBody>
          <a:bodyPr wrap="square" rtlCol="0">
            <a:spAutoFit/>
          </a:bodyPr>
          <a:lstStyle/>
          <a:p>
            <a:pPr algn="ctr"/>
            <a:r>
              <a:rPr lang="en-US" sz="3200" b="1" dirty="0">
                <a:latin typeface="Calibri" pitchFamily="34" charset="0"/>
              </a:rPr>
              <a:t>What’s the worm equivalent of breast cancer?</a:t>
            </a:r>
          </a:p>
        </p:txBody>
      </p:sp>
      <p:sp>
        <p:nvSpPr>
          <p:cNvPr id="5" name="TextBox 4">
            <a:extLst>
              <a:ext uri="{FF2B5EF4-FFF2-40B4-BE49-F238E27FC236}">
                <a16:creationId xmlns:a16="http://schemas.microsoft.com/office/drawing/2014/main" id="{30C97730-4235-D2AD-41E3-DE4B58F63012}"/>
              </a:ext>
            </a:extLst>
          </p:cNvPr>
          <p:cNvSpPr txBox="1"/>
          <p:nvPr/>
        </p:nvSpPr>
        <p:spPr>
          <a:xfrm>
            <a:off x="76200" y="3733800"/>
            <a:ext cx="8991600" cy="1077218"/>
          </a:xfrm>
          <a:prstGeom prst="rect">
            <a:avLst/>
          </a:prstGeom>
          <a:noFill/>
        </p:spPr>
        <p:txBody>
          <a:bodyPr wrap="square" rtlCol="0">
            <a:spAutoFit/>
          </a:bodyPr>
          <a:lstStyle/>
          <a:p>
            <a:pPr algn="ctr"/>
            <a:r>
              <a:rPr lang="en-US" sz="3200" b="1" dirty="0">
                <a:latin typeface="Calibri" pitchFamily="34" charset="0"/>
              </a:rPr>
              <a:t>Are there plant versions of human diseases?  </a:t>
            </a:r>
          </a:p>
          <a:p>
            <a:pPr algn="ctr"/>
            <a:r>
              <a:rPr lang="en-US" sz="3200" b="1" dirty="0">
                <a:latin typeface="Calibri" pitchFamily="34" charset="0"/>
              </a:rPr>
              <a:t>Why would they possibly be useful?</a:t>
            </a:r>
          </a:p>
        </p:txBody>
      </p:sp>
    </p:spTree>
    <p:extLst>
      <p:ext uri="{BB962C8B-B14F-4D97-AF65-F5344CB8AC3E}">
        <p14:creationId xmlns:p14="http://schemas.microsoft.com/office/powerpoint/2010/main" val="38922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l="32609" t="36202" r="39803" b="19006"/>
          <a:stretch>
            <a:fillRect/>
          </a:stretch>
        </p:blipFill>
        <p:spPr bwMode="auto">
          <a:xfrm>
            <a:off x="6477000" y="3792392"/>
            <a:ext cx="1976067" cy="1700155"/>
          </a:xfrm>
          <a:prstGeom prst="rect">
            <a:avLst/>
          </a:prstGeom>
          <a:noFill/>
          <a:ln w="9525" algn="ctr">
            <a:noFill/>
            <a:miter lim="800000"/>
            <a:headEnd/>
            <a:tailEnd/>
          </a:ln>
        </p:spPr>
      </p:pic>
      <p:sp>
        <p:nvSpPr>
          <p:cNvPr id="1879047" name="Text Box 7"/>
          <p:cNvSpPr txBox="1">
            <a:spLocks noChangeArrowheads="1"/>
          </p:cNvSpPr>
          <p:nvPr/>
        </p:nvSpPr>
        <p:spPr bwMode="auto">
          <a:xfrm>
            <a:off x="0" y="373559"/>
            <a:ext cx="9144000" cy="769441"/>
          </a:xfrm>
          <a:prstGeom prst="rect">
            <a:avLst/>
          </a:prstGeom>
          <a:noFill/>
          <a:ln w="9525" algn="ctr">
            <a:noFill/>
            <a:miter lim="800000"/>
            <a:headEnd/>
            <a:tailEnd/>
          </a:ln>
          <a:effectLst/>
        </p:spPr>
        <p:txBody>
          <a:bodyPr wrap="square">
            <a:spAutoFit/>
          </a:bodyPr>
          <a:lstStyle/>
          <a:p>
            <a:pPr algn="ctr"/>
            <a:r>
              <a:rPr lang="en-US" sz="4400" b="1" dirty="0">
                <a:latin typeface="Calibri" pitchFamily="34" charset="0"/>
              </a:rPr>
              <a:t>The yeast/angiogenesis gene module</a:t>
            </a:r>
          </a:p>
        </p:txBody>
      </p:sp>
      <p:pic>
        <p:nvPicPr>
          <p:cNvPr id="154626" name="Picture 2"/>
          <p:cNvPicPr>
            <a:picLocks noChangeAspect="1" noChangeArrowheads="1"/>
          </p:cNvPicPr>
          <p:nvPr/>
        </p:nvPicPr>
        <p:blipFill>
          <a:blip r:embed="rId4"/>
          <a:srcRect/>
          <a:stretch>
            <a:fillRect/>
          </a:stretch>
        </p:blipFill>
        <p:spPr bwMode="auto">
          <a:xfrm>
            <a:off x="838200" y="1911147"/>
            <a:ext cx="5148263" cy="4032453"/>
          </a:xfrm>
          <a:prstGeom prst="rect">
            <a:avLst/>
          </a:prstGeom>
          <a:noFill/>
          <a:ln w="9525" cap="flat" cmpd="sng" algn="ctr">
            <a:noFill/>
            <a:prstDash val="solid"/>
            <a:miter lim="800000"/>
            <a:headEnd/>
            <a:tailEnd/>
          </a:ln>
          <a:effectLst/>
        </p:spPr>
      </p:pic>
      <p:cxnSp>
        <p:nvCxnSpPr>
          <p:cNvPr id="8" name="Straight Arrow Connector 7"/>
          <p:cNvCxnSpPr/>
          <p:nvPr/>
        </p:nvCxnSpPr>
        <p:spPr>
          <a:xfrm rot="10800000">
            <a:off x="3429000" y="4501947"/>
            <a:ext cx="29718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7772400" y="3739947"/>
            <a:ext cx="626660" cy="762000"/>
          </a:xfrm>
          <a:prstGeom prst="arc">
            <a:avLst>
              <a:gd name="adj1" fmla="val 16200000"/>
              <a:gd name="adj2" fmla="val 98801"/>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305800" y="35113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05800" y="5263947"/>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4600" y="34351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78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47800" y="3244850"/>
            <a:ext cx="6196013" cy="3613150"/>
          </a:xfrm>
          <a:prstGeom prst="rect">
            <a:avLst/>
          </a:prstGeom>
          <a:noFill/>
          <a:ln w="9525" algn="ctr">
            <a:noFill/>
            <a:miter lim="800000"/>
            <a:headEnd/>
            <a:tailEnd/>
          </a:ln>
        </p:spPr>
      </p:pic>
      <p:sp>
        <p:nvSpPr>
          <p:cNvPr id="57347" name="Text Box 10"/>
          <p:cNvSpPr txBox="1">
            <a:spLocks noChangeArrowheads="1"/>
          </p:cNvSpPr>
          <p:nvPr/>
        </p:nvSpPr>
        <p:spPr bwMode="auto">
          <a:xfrm>
            <a:off x="-104775" y="3244850"/>
            <a:ext cx="1933575" cy="830263"/>
          </a:xfrm>
          <a:prstGeom prst="rect">
            <a:avLst/>
          </a:prstGeom>
          <a:noFill/>
          <a:ln w="9525" algn="ctr">
            <a:noFill/>
            <a:miter lim="800000"/>
            <a:headEnd/>
            <a:tailEnd/>
          </a:ln>
        </p:spPr>
        <p:txBody>
          <a:bodyPr wrap="none">
            <a:spAutoFit/>
          </a:bodyPr>
          <a:lstStyle/>
          <a:p>
            <a:pPr algn="ctr"/>
            <a:r>
              <a:rPr lang="en-US" b="1"/>
              <a:t>1144 assays from</a:t>
            </a:r>
          </a:p>
          <a:p>
            <a:pPr algn="ctr"/>
            <a:r>
              <a:rPr lang="en-US" b="1"/>
              <a:t>Hillenmeyer </a:t>
            </a:r>
            <a:r>
              <a:rPr lang="en-US" b="1" i="1"/>
              <a:t>et al.,</a:t>
            </a:r>
          </a:p>
          <a:p>
            <a:pPr algn="ctr"/>
            <a:r>
              <a:rPr lang="en-US" b="1" i="1"/>
              <a:t>Science</a:t>
            </a:r>
            <a:r>
              <a:rPr lang="en-US" b="1"/>
              <a:t> (2008)</a:t>
            </a:r>
          </a:p>
        </p:txBody>
      </p:sp>
      <p:pic>
        <p:nvPicPr>
          <p:cNvPr id="57348" name="Picture 17"/>
          <p:cNvPicPr>
            <a:picLocks noChangeAspect="1" noChangeArrowheads="1"/>
          </p:cNvPicPr>
          <p:nvPr/>
        </p:nvPicPr>
        <p:blipFill>
          <a:blip r:embed="rId3"/>
          <a:srcRect/>
          <a:stretch>
            <a:fillRect/>
          </a:stretch>
        </p:blipFill>
        <p:spPr bwMode="auto">
          <a:xfrm>
            <a:off x="7643813" y="3092450"/>
            <a:ext cx="1066800" cy="1039813"/>
          </a:xfrm>
          <a:prstGeom prst="rect">
            <a:avLst/>
          </a:prstGeom>
          <a:noFill/>
          <a:ln w="9525" algn="ctr">
            <a:noFill/>
            <a:miter lim="800000"/>
            <a:headEnd/>
            <a:tailEnd/>
          </a:ln>
        </p:spPr>
      </p:pic>
      <p:sp>
        <p:nvSpPr>
          <p:cNvPr id="57349" name="Text Box 18"/>
          <p:cNvSpPr txBox="1">
            <a:spLocks noChangeArrowheads="1"/>
          </p:cNvSpPr>
          <p:nvPr/>
        </p:nvSpPr>
        <p:spPr bwMode="auto">
          <a:xfrm>
            <a:off x="7796213" y="3975100"/>
            <a:ext cx="1017587" cy="184150"/>
          </a:xfrm>
          <a:prstGeom prst="rect">
            <a:avLst/>
          </a:prstGeom>
          <a:noFill/>
          <a:ln w="9525" algn="ctr">
            <a:noFill/>
            <a:miter lim="800000"/>
            <a:headEnd/>
            <a:tailEnd/>
          </a:ln>
        </p:spPr>
        <p:txBody>
          <a:bodyPr wrap="none">
            <a:spAutoFit/>
          </a:bodyPr>
          <a:lstStyle/>
          <a:p>
            <a:r>
              <a:rPr lang="en-US" sz="600"/>
              <a:t>www.chemistryland.com</a:t>
            </a:r>
          </a:p>
        </p:txBody>
      </p:sp>
      <p:sp>
        <p:nvSpPr>
          <p:cNvPr id="10" name="Text Box 11"/>
          <p:cNvSpPr txBox="1">
            <a:spLocks noChangeArrowheads="1"/>
          </p:cNvSpPr>
          <p:nvPr/>
        </p:nvSpPr>
        <p:spPr bwMode="auto">
          <a:xfrm>
            <a:off x="0" y="-76200"/>
            <a:ext cx="9144000" cy="830997"/>
          </a:xfrm>
          <a:prstGeom prst="rect">
            <a:avLst/>
          </a:prstGeom>
          <a:noFill/>
          <a:ln w="9525" algn="ctr">
            <a:noFill/>
            <a:miter lim="800000"/>
            <a:headEnd/>
            <a:tailEnd/>
          </a:ln>
          <a:effectLst/>
        </p:spPr>
        <p:txBody>
          <a:bodyPr>
            <a:spAutoFit/>
          </a:bodyPr>
          <a:lstStyle/>
          <a:p>
            <a:pPr algn="ctr">
              <a:defRPr/>
            </a:pPr>
            <a:r>
              <a:rPr lang="en-US" sz="2400" b="1" dirty="0">
                <a:effectLst>
                  <a:outerShdw blurRad="38100" dist="38100" dir="2700000" algn="tl">
                    <a:srgbClr val="C0C0C0"/>
                  </a:outerShdw>
                </a:effectLst>
              </a:rPr>
              <a:t>Chemicals that interact genetically with this module are candidate angiogenesis inhibitors</a:t>
            </a:r>
          </a:p>
        </p:txBody>
      </p:sp>
      <p:pic>
        <p:nvPicPr>
          <p:cNvPr id="57351" name="Picture 2"/>
          <p:cNvPicPr>
            <a:picLocks noChangeAspect="1" noChangeArrowheads="1"/>
          </p:cNvPicPr>
          <p:nvPr/>
        </p:nvPicPr>
        <p:blipFill>
          <a:blip r:embed="rId4"/>
          <a:srcRect/>
          <a:stretch>
            <a:fillRect/>
          </a:stretch>
        </p:blipFill>
        <p:spPr bwMode="auto">
          <a:xfrm>
            <a:off x="3200400" y="806450"/>
            <a:ext cx="2786063" cy="2178050"/>
          </a:xfrm>
          <a:prstGeom prst="rect">
            <a:avLst/>
          </a:prstGeom>
          <a:noFill/>
          <a:ln w="9525" algn="ctr">
            <a:noFill/>
            <a:miter lim="800000"/>
            <a:headEnd/>
            <a:tailEnd/>
          </a:ln>
        </p:spPr>
      </p:pic>
      <p:sp>
        <p:nvSpPr>
          <p:cNvPr id="11" name="Down Arrow 10"/>
          <p:cNvSpPr/>
          <p:nvPr/>
        </p:nvSpPr>
        <p:spPr>
          <a:xfrm>
            <a:off x="4343400" y="2787650"/>
            <a:ext cx="6858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7873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51968" r="13228" b="62900"/>
          <a:stretch>
            <a:fillRect/>
          </a:stretch>
        </p:blipFill>
        <p:spPr bwMode="auto">
          <a:xfrm>
            <a:off x="3271838" y="2578100"/>
            <a:ext cx="2366962" cy="1155700"/>
          </a:xfrm>
          <a:prstGeom prst="rect">
            <a:avLst/>
          </a:prstGeom>
          <a:noFill/>
          <a:ln w="9525" algn="ctr">
            <a:noFill/>
            <a:miter lim="800000"/>
            <a:headEnd/>
            <a:tailEnd/>
          </a:ln>
        </p:spPr>
      </p:pic>
      <p:sp>
        <p:nvSpPr>
          <p:cNvPr id="53251" name="TextBox 2"/>
          <p:cNvSpPr txBox="1">
            <a:spLocks noChangeArrowheads="1"/>
          </p:cNvSpPr>
          <p:nvPr/>
        </p:nvSpPr>
        <p:spPr bwMode="auto">
          <a:xfrm>
            <a:off x="76200" y="3659187"/>
            <a:ext cx="8697061" cy="3108543"/>
          </a:xfrm>
          <a:prstGeom prst="rect">
            <a:avLst/>
          </a:prstGeom>
          <a:noFill/>
          <a:ln w="9525">
            <a:noFill/>
            <a:miter lim="800000"/>
            <a:headEnd/>
            <a:tailEnd/>
          </a:ln>
        </p:spPr>
        <p:txBody>
          <a:bodyPr wrap="none">
            <a:spAutoFit/>
          </a:bodyPr>
          <a:lstStyle/>
          <a:p>
            <a:pPr>
              <a:buFontTx/>
              <a:buChar char="-"/>
            </a:pPr>
            <a:endParaRPr lang="en-US" sz="2800" dirty="0">
              <a:latin typeface="Calibri" pitchFamily="34" charset="0"/>
            </a:endParaRPr>
          </a:p>
          <a:p>
            <a:endParaRPr lang="en-US" sz="2800" dirty="0">
              <a:latin typeface="Calibri" pitchFamily="34" charset="0"/>
            </a:endParaRPr>
          </a:p>
          <a:p>
            <a:pPr>
              <a:buFontTx/>
              <a:buChar char="-"/>
            </a:pPr>
            <a:r>
              <a:rPr lang="en-US" sz="2800" dirty="0">
                <a:latin typeface="Calibri" pitchFamily="34" charset="0"/>
              </a:rPr>
              <a:t> </a:t>
            </a:r>
            <a:r>
              <a:rPr lang="en-US" sz="2800" b="1" dirty="0">
                <a:latin typeface="Calibri" pitchFamily="34" charset="0"/>
              </a:rPr>
              <a:t>Approved by U.S. Food and Drug Administration in 1967</a:t>
            </a:r>
          </a:p>
          <a:p>
            <a:endParaRPr lang="en-US" sz="2800" dirty="0">
              <a:latin typeface="Calibri" pitchFamily="34" charset="0"/>
            </a:endParaRPr>
          </a:p>
          <a:p>
            <a:pPr>
              <a:buFontTx/>
              <a:buChar char="-"/>
            </a:pPr>
            <a:r>
              <a:rPr lang="en-US" sz="2800" dirty="0">
                <a:latin typeface="Calibri" pitchFamily="34" charset="0"/>
              </a:rPr>
              <a:t> Fungicide and </a:t>
            </a:r>
            <a:r>
              <a:rPr lang="en-US" sz="2800" dirty="0" err="1">
                <a:latin typeface="Calibri" pitchFamily="34" charset="0"/>
              </a:rPr>
              <a:t>parasiticide</a:t>
            </a:r>
            <a:endParaRPr lang="en-US" sz="2800" dirty="0">
              <a:latin typeface="Calibri" pitchFamily="34" charset="0"/>
            </a:endParaRPr>
          </a:p>
          <a:p>
            <a:pPr>
              <a:buFontTx/>
              <a:buChar char="-"/>
            </a:pPr>
            <a:r>
              <a:rPr lang="en-US" sz="2800" dirty="0">
                <a:latin typeface="Calibri" pitchFamily="34" charset="0"/>
              </a:rPr>
              <a:t> Not mutagenic or carcinogenic; 2 year dog safety trials</a:t>
            </a:r>
          </a:p>
          <a:p>
            <a:r>
              <a:rPr lang="en-US" sz="2800" dirty="0">
                <a:latin typeface="Calibri" pitchFamily="34" charset="0"/>
              </a:rPr>
              <a:t>- Off-patent, marketed as a generic</a:t>
            </a:r>
          </a:p>
        </p:txBody>
      </p:sp>
      <p:sp>
        <p:nvSpPr>
          <p:cNvPr id="4" name="Oval 3"/>
          <p:cNvSpPr/>
          <p:nvPr/>
        </p:nvSpPr>
        <p:spPr>
          <a:xfrm>
            <a:off x="0" y="4267200"/>
            <a:ext cx="91440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5" name="TextBox 4"/>
          <p:cNvSpPr txBox="1"/>
          <p:nvPr/>
        </p:nvSpPr>
        <p:spPr>
          <a:xfrm>
            <a:off x="184361" y="1676400"/>
            <a:ext cx="8862106" cy="954107"/>
          </a:xfrm>
          <a:prstGeom prst="rect">
            <a:avLst/>
          </a:prstGeom>
          <a:noFill/>
        </p:spPr>
        <p:txBody>
          <a:bodyPr wrap="none">
            <a:spAutoFit/>
          </a:bodyPr>
          <a:lstStyle/>
          <a:p>
            <a:pPr algn="ctr">
              <a:defRPr/>
            </a:pPr>
            <a:r>
              <a:rPr lang="en-US" sz="2800" b="1" dirty="0">
                <a:latin typeface="Calibri" pitchFamily="34" charset="0"/>
              </a:rPr>
              <a:t>TBZ = </a:t>
            </a:r>
            <a:r>
              <a:rPr lang="en-US" sz="2800" b="1" dirty="0" err="1">
                <a:latin typeface="Calibri" pitchFamily="34" charset="0"/>
              </a:rPr>
              <a:t>thiabendazole</a:t>
            </a:r>
            <a:endParaRPr lang="en-US" sz="2800" b="1" dirty="0">
              <a:latin typeface="Calibri" pitchFamily="34" charset="0"/>
            </a:endParaRPr>
          </a:p>
          <a:p>
            <a:pPr algn="ctr">
              <a:defRPr/>
            </a:pPr>
            <a:r>
              <a:rPr lang="en-US" sz="2800" b="1" dirty="0">
                <a:latin typeface="Calibri" pitchFamily="34" charset="0"/>
              </a:rPr>
              <a:t>FDA-approved antifungal drug with 40 years of safety data</a:t>
            </a:r>
          </a:p>
        </p:txBody>
      </p:sp>
      <p:sp>
        <p:nvSpPr>
          <p:cNvPr id="6" name="Text Box 5"/>
          <p:cNvSpPr txBox="1">
            <a:spLocks noChangeArrowheads="1"/>
          </p:cNvSpPr>
          <p:nvPr/>
        </p:nvSpPr>
        <p:spPr bwMode="auto">
          <a:xfrm>
            <a:off x="0" y="76200"/>
            <a:ext cx="9144000"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Screening for drugs that interact genetically with this yeast module led us to identify a new angiogenesis inhibitor</a:t>
            </a:r>
          </a:p>
        </p:txBody>
      </p:sp>
    </p:spTree>
    <p:extLst>
      <p:ext uri="{BB962C8B-B14F-4D97-AF65-F5344CB8AC3E}">
        <p14:creationId xmlns:p14="http://schemas.microsoft.com/office/powerpoint/2010/main" val="569900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199" y="86380"/>
            <a:ext cx="9220200" cy="1200329"/>
          </a:xfrm>
          <a:prstGeom prst="rect">
            <a:avLst/>
          </a:prstGeom>
          <a:noFill/>
          <a:ln w="9525" algn="ctr">
            <a:noFill/>
            <a:miter lim="800000"/>
            <a:headEnd/>
            <a:tailEnd/>
          </a:ln>
          <a:effectLst/>
        </p:spPr>
        <p:txBody>
          <a:bodyPr wrap="square">
            <a:spAutoFit/>
          </a:bodyPr>
          <a:lstStyle/>
          <a:p>
            <a:pPr algn="ctr">
              <a:defRPr/>
            </a:pPr>
            <a:r>
              <a:rPr lang="en-US" sz="3600" b="1" dirty="0">
                <a:solidFill>
                  <a:srgbClr val="FFFFFF"/>
                </a:solidFill>
                <a:effectLst>
                  <a:outerShdw blurRad="38100" dist="38100" dir="2700000" algn="tl">
                    <a:srgbClr val="C0C0C0"/>
                  </a:outerShdw>
                </a:effectLst>
                <a:latin typeface="Calibri" pitchFamily="34" charset="0"/>
              </a:rPr>
              <a:t>Imaging the blood vessels of a living, transgenic tadpole in a dish of water</a:t>
            </a:r>
          </a:p>
        </p:txBody>
      </p:sp>
      <p:pic>
        <p:nvPicPr>
          <p:cNvPr id="263170" name="Picture 2"/>
          <p:cNvPicPr>
            <a:picLocks noChangeAspect="1" noChangeArrowheads="1"/>
          </p:cNvPicPr>
          <p:nvPr/>
        </p:nvPicPr>
        <p:blipFill>
          <a:blip r:embed="rId2"/>
          <a:srcRect l="672" t="2652" r="672" b="2652"/>
          <a:stretch>
            <a:fillRect/>
          </a:stretch>
        </p:blipFill>
        <p:spPr bwMode="auto">
          <a:xfrm>
            <a:off x="61472" y="2239255"/>
            <a:ext cx="9021056" cy="2195073"/>
          </a:xfrm>
          <a:prstGeom prst="rect">
            <a:avLst/>
          </a:prstGeom>
          <a:noFill/>
          <a:ln w="9525">
            <a:noFill/>
            <a:miter lim="800000"/>
            <a:headEnd/>
            <a:tailEnd/>
          </a:ln>
          <a:effectLst/>
        </p:spPr>
      </p:pic>
      <p:sp>
        <p:nvSpPr>
          <p:cNvPr id="7" name="Rectangle 6"/>
          <p:cNvSpPr/>
          <p:nvPr/>
        </p:nvSpPr>
        <p:spPr>
          <a:xfrm>
            <a:off x="76200" y="2286000"/>
            <a:ext cx="457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2286000"/>
            <a:ext cx="1219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65458" y="4086477"/>
            <a:ext cx="1116701" cy="234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4343400"/>
            <a:ext cx="699230" cy="276999"/>
          </a:xfrm>
          <a:prstGeom prst="rect">
            <a:avLst/>
          </a:prstGeom>
          <a:noFill/>
        </p:spPr>
        <p:txBody>
          <a:bodyPr wrap="none" rtlCol="0">
            <a:spAutoFit/>
          </a:bodyPr>
          <a:lstStyle/>
          <a:p>
            <a:r>
              <a:rPr lang="en-US" sz="1200" dirty="0">
                <a:solidFill>
                  <a:srgbClr val="FFFFFF"/>
                </a:solidFill>
              </a:rPr>
              <a:t>200 </a:t>
            </a:r>
            <a:r>
              <a:rPr lang="en-US" sz="1200" dirty="0">
                <a:solidFill>
                  <a:srgbClr val="FFFFFF"/>
                </a:solidFill>
                <a:latin typeface="Symbol" pitchFamily="18" charset="2"/>
              </a:rPr>
              <a:t>m</a:t>
            </a:r>
            <a:r>
              <a:rPr lang="en-US" sz="1200" dirty="0">
                <a:solidFill>
                  <a:srgbClr val="FFFFFF"/>
                </a:solidFill>
              </a:rPr>
              <a:t>m</a:t>
            </a:r>
          </a:p>
        </p:txBody>
      </p:sp>
      <p:sp>
        <p:nvSpPr>
          <p:cNvPr id="12" name="TextBox 4"/>
          <p:cNvSpPr txBox="1">
            <a:spLocks noChangeArrowheads="1"/>
          </p:cNvSpPr>
          <p:nvPr/>
        </p:nvSpPr>
        <p:spPr bwMode="auto">
          <a:xfrm>
            <a:off x="4226719" y="6019800"/>
            <a:ext cx="5145881" cy="461665"/>
          </a:xfrm>
          <a:prstGeom prst="rect">
            <a:avLst/>
          </a:prstGeom>
          <a:noFill/>
          <a:ln w="9525">
            <a:noFill/>
            <a:miter lim="800000"/>
            <a:headEnd/>
            <a:tailEnd/>
          </a:ln>
        </p:spPr>
        <p:txBody>
          <a:bodyPr wrap="square">
            <a:spAutoFit/>
          </a:bodyPr>
          <a:lstStyle/>
          <a:p>
            <a:r>
              <a:rPr lang="en-US" sz="2400" i="1" dirty="0" err="1">
                <a:solidFill>
                  <a:srgbClr val="00FF00"/>
                </a:solidFill>
              </a:rPr>
              <a:t>kdr:GFP</a:t>
            </a:r>
            <a:r>
              <a:rPr lang="en-US" sz="2400" dirty="0">
                <a:solidFill>
                  <a:srgbClr val="00FF00"/>
                </a:solidFill>
              </a:rPr>
              <a:t> transgenic </a:t>
            </a:r>
            <a:r>
              <a:rPr lang="en-US" sz="2400" i="1" dirty="0" err="1">
                <a:solidFill>
                  <a:srgbClr val="00FF00"/>
                </a:solidFill>
              </a:rPr>
              <a:t>Xenopus</a:t>
            </a:r>
            <a:r>
              <a:rPr lang="en-US" sz="2400" i="1" dirty="0">
                <a:solidFill>
                  <a:srgbClr val="00FF00"/>
                </a:solidFill>
              </a:rPr>
              <a:t> </a:t>
            </a:r>
            <a:r>
              <a:rPr lang="en-US" sz="2400" i="1" dirty="0" err="1">
                <a:solidFill>
                  <a:srgbClr val="00FF00"/>
                </a:solidFill>
              </a:rPr>
              <a:t>laevis</a:t>
            </a:r>
            <a:endParaRPr lang="en-US" sz="2400" i="1" dirty="0">
              <a:solidFill>
                <a:srgbClr val="00FF00"/>
              </a:solidFill>
            </a:endParaRPr>
          </a:p>
        </p:txBody>
      </p:sp>
    </p:spTree>
    <p:extLst>
      <p:ext uri="{BB962C8B-B14F-4D97-AF65-F5344CB8AC3E}">
        <p14:creationId xmlns:p14="http://schemas.microsoft.com/office/powerpoint/2010/main" val="59115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plemental Movie 1.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28600" y="1295400"/>
            <a:ext cx="4267200" cy="3200400"/>
          </a:xfrm>
          <a:prstGeom prst="rect">
            <a:avLst/>
          </a:prstGeom>
          <a:noFill/>
          <a:ln w="9525">
            <a:noFill/>
            <a:miter lim="800000"/>
            <a:headEnd/>
            <a:tailEnd/>
          </a:ln>
        </p:spPr>
      </p:pic>
      <p:pic>
        <p:nvPicPr>
          <p:cNvPr id="3" name="Supplemental Movie 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rcRect/>
          <a:stretch>
            <a:fillRect/>
          </a:stretch>
        </p:blipFill>
        <p:spPr bwMode="auto">
          <a:xfrm>
            <a:off x="4724400" y="1295400"/>
            <a:ext cx="4267200" cy="3200400"/>
          </a:xfrm>
          <a:prstGeom prst="rect">
            <a:avLst/>
          </a:prstGeom>
          <a:noFill/>
          <a:ln w="9525">
            <a:noFill/>
            <a:miter lim="800000"/>
            <a:headEnd/>
            <a:tailEnd/>
          </a:ln>
        </p:spPr>
      </p:pic>
      <p:sp>
        <p:nvSpPr>
          <p:cNvPr id="4" name="Text Box 11"/>
          <p:cNvSpPr txBox="1">
            <a:spLocks noChangeArrowheads="1"/>
          </p:cNvSpPr>
          <p:nvPr/>
        </p:nvSpPr>
        <p:spPr bwMode="auto">
          <a:xfrm>
            <a:off x="211342" y="-152400"/>
            <a:ext cx="8664168" cy="1200329"/>
          </a:xfrm>
          <a:prstGeom prst="rect">
            <a:avLst/>
          </a:prstGeom>
          <a:noFill/>
          <a:ln w="9525" algn="ctr">
            <a:noFill/>
            <a:miter lim="800000"/>
            <a:headEnd/>
            <a:tailEnd/>
          </a:ln>
          <a:effectLst/>
        </p:spPr>
        <p:txBody>
          <a:bodyPr wrap="none">
            <a:spAutoFit/>
          </a:bodyPr>
          <a:lstStyle/>
          <a:p>
            <a:pPr algn="ctr">
              <a:defRPr/>
            </a:pPr>
            <a:r>
              <a:rPr lang="en-US" sz="3600" b="1" dirty="0">
                <a:latin typeface="Calibri" pitchFamily="34" charset="0"/>
              </a:rPr>
              <a:t>TBZ disrupts vascular integrity, making</a:t>
            </a:r>
          </a:p>
          <a:p>
            <a:pPr algn="ctr">
              <a:defRPr/>
            </a:pPr>
            <a:r>
              <a:rPr lang="en-US" sz="3600" b="1" dirty="0">
                <a:latin typeface="Calibri" pitchFamily="34" charset="0"/>
              </a:rPr>
              <a:t>vascular endothelial cells retract &amp; round up</a:t>
            </a:r>
          </a:p>
        </p:txBody>
      </p:sp>
      <p:pic>
        <p:nvPicPr>
          <p:cNvPr id="33799" name="Picture 2"/>
          <p:cNvPicPr>
            <a:picLocks noChangeAspect="1" noChangeArrowheads="1"/>
          </p:cNvPicPr>
          <p:nvPr/>
        </p:nvPicPr>
        <p:blipFill>
          <a:blip r:embed="rId7"/>
          <a:srcRect t="47905" b="28365"/>
          <a:stretch>
            <a:fillRect/>
          </a:stretch>
        </p:blipFill>
        <p:spPr bwMode="auto">
          <a:xfrm>
            <a:off x="1066800" y="4970463"/>
            <a:ext cx="7962900" cy="1735137"/>
          </a:xfrm>
          <a:prstGeom prst="rect">
            <a:avLst/>
          </a:prstGeom>
          <a:noFill/>
          <a:ln w="9525" algn="ctr">
            <a:noFill/>
            <a:miter lim="800000"/>
            <a:headEnd/>
            <a:tailEnd/>
          </a:ln>
        </p:spPr>
      </p:pic>
      <p:sp>
        <p:nvSpPr>
          <p:cNvPr id="17" name="Down Arrow 16"/>
          <p:cNvSpPr/>
          <p:nvPr/>
        </p:nvSpPr>
        <p:spPr>
          <a:xfrm>
            <a:off x="6629400" y="4572000"/>
            <a:ext cx="533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33797" name="Text Box 5"/>
          <p:cNvSpPr txBox="1">
            <a:spLocks noChangeArrowheads="1"/>
          </p:cNvSpPr>
          <p:nvPr/>
        </p:nvSpPr>
        <p:spPr bwMode="auto">
          <a:xfrm>
            <a:off x="161565" y="968315"/>
            <a:ext cx="2627066" cy="400110"/>
          </a:xfrm>
          <a:prstGeom prst="rect">
            <a:avLst/>
          </a:prstGeom>
          <a:noFill/>
          <a:ln w="9525" algn="ctr">
            <a:noFill/>
            <a:miter lim="800000"/>
            <a:headEnd/>
            <a:tailEnd/>
          </a:ln>
        </p:spPr>
        <p:txBody>
          <a:bodyPr wrap="none">
            <a:spAutoFit/>
          </a:bodyPr>
          <a:lstStyle/>
          <a:p>
            <a:r>
              <a:rPr lang="en-US" sz="2000" b="1" dirty="0">
                <a:latin typeface="Calibri" pitchFamily="34" charset="0"/>
              </a:rPr>
              <a:t>Control (DMSO carrier)</a:t>
            </a:r>
          </a:p>
        </p:txBody>
      </p:sp>
      <p:sp>
        <p:nvSpPr>
          <p:cNvPr id="33798" name="Text Box 6"/>
          <p:cNvSpPr txBox="1">
            <a:spLocks noChangeArrowheads="1"/>
          </p:cNvSpPr>
          <p:nvPr/>
        </p:nvSpPr>
        <p:spPr bwMode="auto">
          <a:xfrm>
            <a:off x="4724400" y="971490"/>
            <a:ext cx="760849" cy="400110"/>
          </a:xfrm>
          <a:prstGeom prst="rect">
            <a:avLst/>
          </a:prstGeom>
          <a:noFill/>
          <a:ln w="9525" algn="ctr">
            <a:noFill/>
            <a:miter lim="800000"/>
            <a:headEnd/>
            <a:tailEnd/>
          </a:ln>
        </p:spPr>
        <p:txBody>
          <a:bodyPr wrap="none">
            <a:spAutoFit/>
          </a:bodyPr>
          <a:lstStyle/>
          <a:p>
            <a:r>
              <a:rPr lang="en-US" sz="2000" b="1" dirty="0">
                <a:latin typeface="Calibri" pitchFamily="34" charset="0"/>
              </a:rPr>
              <a:t>+ TBZ</a:t>
            </a:r>
          </a:p>
        </p:txBody>
      </p:sp>
      <p:sp>
        <p:nvSpPr>
          <p:cNvPr id="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9794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b="41963"/>
          <a:stretch>
            <a:fillRect/>
          </a:stretch>
        </p:blipFill>
        <p:spPr bwMode="auto">
          <a:xfrm>
            <a:off x="380787" y="1143000"/>
            <a:ext cx="8237173" cy="3184125"/>
          </a:xfrm>
          <a:prstGeom prst="rect">
            <a:avLst/>
          </a:prstGeom>
          <a:noFill/>
          <a:ln w="9525" algn="ctr">
            <a:noFill/>
            <a:miter lim="800000"/>
            <a:headEnd/>
            <a:tailEnd/>
          </a:ln>
        </p:spPr>
      </p:pic>
      <p:sp>
        <p:nvSpPr>
          <p:cNvPr id="3" name="Text Box 21"/>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a:spAutoFit/>
          </a:bodyPr>
          <a:lstStyle/>
          <a:p>
            <a:pPr algn="ctr">
              <a:defRPr/>
            </a:pPr>
            <a:r>
              <a:rPr lang="en-US" sz="3600" b="1" dirty="0">
                <a:latin typeface="Calibri" pitchFamily="34" charset="0"/>
              </a:rPr>
              <a:t>TBZ slows human </a:t>
            </a:r>
            <a:r>
              <a:rPr lang="en-US" sz="3600" b="1" dirty="0" err="1">
                <a:latin typeface="Calibri" pitchFamily="34" charset="0"/>
              </a:rPr>
              <a:t>fibrosarcoma</a:t>
            </a:r>
            <a:r>
              <a:rPr lang="en-US" sz="3600" b="1" dirty="0">
                <a:latin typeface="Calibri" pitchFamily="34" charset="0"/>
              </a:rPr>
              <a:t> tumors</a:t>
            </a:r>
          </a:p>
          <a:p>
            <a:pPr algn="ctr">
              <a:defRPr/>
            </a:pPr>
            <a:r>
              <a:rPr lang="en-US" sz="3600" b="1" dirty="0">
                <a:latin typeface="Calibri" pitchFamily="34" charset="0"/>
              </a:rPr>
              <a:t>transplanted into immune-compromised mice</a:t>
            </a:r>
          </a:p>
        </p:txBody>
      </p:sp>
      <p:sp>
        <p:nvSpPr>
          <p:cNvPr id="54276" name="Text Box 37"/>
          <p:cNvSpPr txBox="1">
            <a:spLocks noChangeArrowheads="1"/>
          </p:cNvSpPr>
          <p:nvPr/>
        </p:nvSpPr>
        <p:spPr bwMode="auto">
          <a:xfrm>
            <a:off x="2854754" y="6291262"/>
            <a:ext cx="4114800" cy="461665"/>
          </a:xfrm>
          <a:prstGeom prst="rect">
            <a:avLst/>
          </a:prstGeom>
          <a:noFill/>
          <a:ln w="9525" algn="ctr">
            <a:noFill/>
            <a:miter lim="800000"/>
            <a:headEnd/>
            <a:tailEnd/>
          </a:ln>
        </p:spPr>
        <p:txBody>
          <a:bodyPr>
            <a:spAutoFit/>
          </a:bodyPr>
          <a:lstStyle/>
          <a:p>
            <a:pPr algn="ctr"/>
            <a:r>
              <a:rPr lang="en-US" sz="2400" dirty="0">
                <a:latin typeface="Calibri" pitchFamily="34" charset="0"/>
              </a:rPr>
              <a:t>Vasculature in tumor sections</a:t>
            </a:r>
          </a:p>
        </p:txBody>
      </p:sp>
      <p:sp>
        <p:nvSpPr>
          <p:cNvPr id="6" name="Rectangle 5"/>
          <p:cNvSpPr/>
          <p:nvPr/>
        </p:nvSpPr>
        <p:spPr>
          <a:xfrm>
            <a:off x="4267200" y="1143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7" name="Rectangle 6"/>
          <p:cNvSpPr/>
          <p:nvPr/>
        </p:nvSpPr>
        <p:spPr>
          <a:xfrm>
            <a:off x="6477000" y="41148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8" name="Rectangle 7"/>
          <p:cNvSpPr/>
          <p:nvPr/>
        </p:nvSpPr>
        <p:spPr>
          <a:xfrm>
            <a:off x="4781006" y="4114800"/>
            <a:ext cx="24819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9" name="Rectangle 8"/>
          <p:cNvSpPr/>
          <p:nvPr/>
        </p:nvSpPr>
        <p:spPr>
          <a:xfrm>
            <a:off x="455022" y="1201783"/>
            <a:ext cx="302623" cy="283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1" name="Rectangle 10"/>
          <p:cNvSpPr/>
          <p:nvPr/>
        </p:nvSpPr>
        <p:spPr>
          <a:xfrm>
            <a:off x="4800600" y="4114800"/>
            <a:ext cx="3505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10" name="Picture 2"/>
          <p:cNvPicPr>
            <a:picLocks noChangeAspect="1" noChangeArrowheads="1"/>
          </p:cNvPicPr>
          <p:nvPr/>
        </p:nvPicPr>
        <p:blipFill rotWithShape="1">
          <a:blip r:embed="rId2"/>
          <a:srcRect t="66163" r="46774" b="501"/>
          <a:stretch/>
        </p:blipFill>
        <p:spPr bwMode="auto">
          <a:xfrm>
            <a:off x="2626154" y="4511040"/>
            <a:ext cx="4384246" cy="1828800"/>
          </a:xfrm>
          <a:prstGeom prst="rect">
            <a:avLst/>
          </a:prstGeom>
          <a:noFill/>
          <a:ln w="9525" algn="ctr">
            <a:noFill/>
            <a:miter lim="800000"/>
            <a:headEnd/>
            <a:tailEnd/>
          </a:ln>
        </p:spPr>
      </p:pic>
      <p:sp>
        <p:nvSpPr>
          <p:cNvPr id="2" name="TextBox 1"/>
          <p:cNvSpPr txBox="1"/>
          <p:nvPr/>
        </p:nvSpPr>
        <p:spPr>
          <a:xfrm>
            <a:off x="3124200" y="4419600"/>
            <a:ext cx="1128579" cy="461665"/>
          </a:xfrm>
          <a:prstGeom prst="rect">
            <a:avLst/>
          </a:prstGeom>
          <a:noFill/>
        </p:spPr>
        <p:txBody>
          <a:bodyPr wrap="none" rtlCol="0">
            <a:spAutoFit/>
          </a:bodyPr>
          <a:lstStyle/>
          <a:p>
            <a:r>
              <a:rPr lang="en-US" sz="2400" b="1" dirty="0">
                <a:solidFill>
                  <a:schemeClr val="bg1"/>
                </a:solidFill>
                <a:latin typeface="Calibri" pitchFamily="34" charset="0"/>
              </a:rPr>
              <a:t>Control</a:t>
            </a:r>
          </a:p>
        </p:txBody>
      </p:sp>
      <p:sp>
        <p:nvSpPr>
          <p:cNvPr id="13" name="TextBox 12"/>
          <p:cNvSpPr txBox="1"/>
          <p:nvPr/>
        </p:nvSpPr>
        <p:spPr>
          <a:xfrm>
            <a:off x="5486400" y="4419600"/>
            <a:ext cx="654538" cy="461665"/>
          </a:xfrm>
          <a:prstGeom prst="rect">
            <a:avLst/>
          </a:prstGeom>
          <a:noFill/>
        </p:spPr>
        <p:txBody>
          <a:bodyPr wrap="none" rtlCol="0">
            <a:spAutoFit/>
          </a:bodyPr>
          <a:lstStyle/>
          <a:p>
            <a:r>
              <a:rPr lang="en-US" sz="2400" b="1" dirty="0">
                <a:solidFill>
                  <a:schemeClr val="bg1"/>
                </a:solidFill>
                <a:latin typeface="Calibri" pitchFamily="34" charset="0"/>
              </a:rPr>
              <a:t>TBZ</a:t>
            </a:r>
          </a:p>
        </p:txBody>
      </p:sp>
      <p:sp>
        <p:nvSpPr>
          <p:cNvPr id="14"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2478912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304800" y="1879937"/>
            <a:ext cx="8501063" cy="4495800"/>
          </a:xfrm>
          <a:prstGeom prst="rect">
            <a:avLst/>
          </a:prstGeom>
          <a:noFill/>
          <a:ln w="9525" algn="ctr">
            <a:noFill/>
            <a:miter lim="800000"/>
            <a:headEnd/>
            <a:tailEnd/>
          </a:ln>
        </p:spPr>
      </p:pic>
      <p:sp>
        <p:nvSpPr>
          <p:cNvPr id="3" name="Rectangle 2"/>
          <p:cNvSpPr/>
          <p:nvPr/>
        </p:nvSpPr>
        <p:spPr>
          <a:xfrm>
            <a:off x="3200400" y="24133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2390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5"/>
          <p:cNvSpPr txBox="1">
            <a:spLocks noChangeArrowheads="1"/>
          </p:cNvSpPr>
          <p:nvPr/>
        </p:nvSpPr>
        <p:spPr bwMode="auto">
          <a:xfrm>
            <a:off x="0" y="0"/>
            <a:ext cx="9144000" cy="1938992"/>
          </a:xfrm>
          <a:prstGeom prst="rect">
            <a:avLst/>
          </a:prstGeom>
          <a:noFill/>
          <a:ln w="9525" algn="ctr">
            <a:noFill/>
            <a:miter lim="800000"/>
            <a:headEnd/>
            <a:tailEnd/>
          </a:ln>
          <a:effectLst/>
        </p:spPr>
        <p:txBody>
          <a:bodyPr wrap="square">
            <a:spAutoFit/>
          </a:bodyPr>
          <a:lstStyle/>
          <a:p>
            <a:pPr algn="ctr">
              <a:defRPr/>
            </a:pPr>
            <a:r>
              <a:rPr lang="en-US" sz="4000" b="1" dirty="0">
                <a:effectLst>
                  <a:outerShdw blurRad="38100" dist="38100" dir="2700000" algn="tl">
                    <a:srgbClr val="C0C0C0"/>
                  </a:outerShdw>
                </a:effectLst>
                <a:latin typeface="Calibri" pitchFamily="34" charset="0"/>
              </a:rPr>
              <a:t>“Road map” to a new vascular disrupting agent, by mapping phenotypes across species</a:t>
            </a:r>
          </a:p>
        </p:txBody>
      </p:sp>
      <p:sp>
        <p:nvSpPr>
          <p:cNvPr id="7" name="Rectangle 6"/>
          <p:cNvSpPr/>
          <p:nvPr/>
        </p:nvSpPr>
        <p:spPr>
          <a:xfrm>
            <a:off x="762000" y="34039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175337"/>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0800" y="3403937"/>
            <a:ext cx="2514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5613737"/>
            <a:ext cx="2438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0" y="5842337"/>
            <a:ext cx="2590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57661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99137"/>
            <a:ext cx="2580130"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genes linked to</a:t>
            </a:r>
          </a:p>
          <a:p>
            <a:pPr algn="ctr"/>
            <a:r>
              <a:rPr lang="en-US" sz="2000" b="1" dirty="0">
                <a:latin typeface="Calibri" pitchFamily="34" charset="0"/>
                <a:cs typeface="Calibri" pitchFamily="34" charset="0"/>
              </a:rPr>
              <a:t>angiogenesis…</a:t>
            </a:r>
          </a:p>
        </p:txBody>
      </p:sp>
      <p:sp>
        <p:nvSpPr>
          <p:cNvPr id="14" name="TextBox 13"/>
          <p:cNvSpPr txBox="1"/>
          <p:nvPr/>
        </p:nvSpPr>
        <p:spPr>
          <a:xfrm>
            <a:off x="3526706" y="3099137"/>
            <a:ext cx="246971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yeast</a:t>
            </a:r>
          </a:p>
          <a:p>
            <a:pPr algn="ctr"/>
            <a:r>
              <a:rPr lang="en-US" sz="2000" b="1" dirty="0">
                <a:latin typeface="Calibri" pitchFamily="34" charset="0"/>
                <a:cs typeface="Calibri" pitchFamily="34" charset="0"/>
              </a:rPr>
              <a:t>system. Yeast genes…</a:t>
            </a:r>
          </a:p>
        </p:txBody>
      </p:sp>
      <p:sp>
        <p:nvSpPr>
          <p:cNvPr id="15" name="TextBox 14"/>
          <p:cNvSpPr txBox="1"/>
          <p:nvPr/>
        </p:nvSpPr>
        <p:spPr>
          <a:xfrm>
            <a:off x="6261648" y="3099137"/>
            <a:ext cx="2991011"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angiogenesis </a:t>
            </a:r>
          </a:p>
          <a:p>
            <a:pPr algn="ctr"/>
            <a:r>
              <a:rPr lang="en-US" sz="2000" b="1" dirty="0">
                <a:latin typeface="Calibri" pitchFamily="34" charset="0"/>
                <a:cs typeface="Calibri" pitchFamily="34" charset="0"/>
              </a:rPr>
              <a:t>genes, confirmed in frogs, </a:t>
            </a:r>
          </a:p>
          <a:p>
            <a:pPr algn="ctr"/>
            <a:r>
              <a:rPr lang="en-US" sz="2000" b="1" dirty="0">
                <a:latin typeface="Calibri" pitchFamily="34" charset="0"/>
                <a:cs typeface="Calibri" pitchFamily="34" charset="0"/>
              </a:rPr>
              <a:t>validating the method.</a:t>
            </a:r>
          </a:p>
        </p:txBody>
      </p:sp>
      <p:sp>
        <p:nvSpPr>
          <p:cNvPr id="16" name="TextBox 15"/>
          <p:cNvSpPr txBox="1"/>
          <p:nvPr/>
        </p:nvSpPr>
        <p:spPr>
          <a:xfrm>
            <a:off x="6552816" y="5766137"/>
            <a:ext cx="2433808" cy="1015663"/>
          </a:xfrm>
          <a:prstGeom prst="rect">
            <a:avLst/>
          </a:prstGeom>
          <a:noFill/>
        </p:spPr>
        <p:txBody>
          <a:bodyPr wrap="none" rtlCol="0">
            <a:spAutoFit/>
          </a:bodyPr>
          <a:lstStyle/>
          <a:p>
            <a:pPr algn="ctr"/>
            <a:r>
              <a:rPr lang="en-US" sz="2000" b="1" dirty="0">
                <a:latin typeface="Calibri" pitchFamily="34" charset="0"/>
                <a:cs typeface="Calibri" pitchFamily="34" charset="0"/>
              </a:rPr>
              <a:t>Drug screens in yeast</a:t>
            </a:r>
          </a:p>
          <a:p>
            <a:pPr algn="ctr"/>
            <a:r>
              <a:rPr lang="en-US" sz="2000" b="1" dirty="0">
                <a:latin typeface="Calibri" pitchFamily="34" charset="0"/>
                <a:cs typeface="Calibri" pitchFamily="34" charset="0"/>
              </a:rPr>
              <a:t>suggest angiogenesis</a:t>
            </a:r>
          </a:p>
          <a:p>
            <a:pPr algn="ctr"/>
            <a:r>
              <a:rPr lang="en-US" sz="2000" b="1" dirty="0">
                <a:latin typeface="Calibri" pitchFamily="34" charset="0"/>
                <a:cs typeface="Calibri" pitchFamily="34" charset="0"/>
              </a:rPr>
              <a:t>drugs…</a:t>
            </a:r>
          </a:p>
        </p:txBody>
      </p:sp>
      <p:sp>
        <p:nvSpPr>
          <p:cNvPr id="17" name="TextBox 16"/>
          <p:cNvSpPr txBox="1"/>
          <p:nvPr/>
        </p:nvSpPr>
        <p:spPr>
          <a:xfrm>
            <a:off x="3741763" y="5766137"/>
            <a:ext cx="2490425" cy="400110"/>
          </a:xfrm>
          <a:prstGeom prst="rect">
            <a:avLst/>
          </a:prstGeom>
          <a:noFill/>
        </p:spPr>
        <p:txBody>
          <a:bodyPr wrap="none" rtlCol="0">
            <a:spAutoFit/>
          </a:bodyPr>
          <a:lstStyle/>
          <a:p>
            <a:pPr algn="ctr"/>
            <a:r>
              <a:rPr lang="en-US" sz="2000" b="1" dirty="0">
                <a:latin typeface="Calibri" pitchFamily="34" charset="0"/>
                <a:cs typeface="Calibri" pitchFamily="34" charset="0"/>
              </a:rPr>
              <a:t>…confirmed in frogs…</a:t>
            </a:r>
          </a:p>
        </p:txBody>
      </p:sp>
      <p:sp>
        <p:nvSpPr>
          <p:cNvPr id="18" name="TextBox 17"/>
          <p:cNvSpPr txBox="1"/>
          <p:nvPr/>
        </p:nvSpPr>
        <p:spPr>
          <a:xfrm>
            <a:off x="823792" y="5766137"/>
            <a:ext cx="2462534"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tumor trials,</a:t>
            </a:r>
          </a:p>
          <a:p>
            <a:pPr algn="ctr"/>
            <a:r>
              <a:rPr lang="en-US" sz="2000" b="1" dirty="0">
                <a:latin typeface="Calibri" pitchFamily="34" charset="0"/>
                <a:cs typeface="Calibri" pitchFamily="34" charset="0"/>
              </a:rPr>
              <a:t>and humans</a:t>
            </a:r>
          </a:p>
        </p:txBody>
      </p:sp>
      <p:sp>
        <p:nvSpPr>
          <p:cNvPr id="1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4110471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152400"/>
            <a:ext cx="8382000" cy="1295400"/>
          </a:xfrm>
          <a:prstGeom prst="rect">
            <a:avLst/>
          </a:prstGeom>
        </p:spPr>
        <p:txBody>
          <a:bodyPr/>
          <a:lstStyle/>
          <a:p>
            <a:pPr marL="342900" indent="-342900" algn="ctr">
              <a:lnSpc>
                <a:spcPct val="90000"/>
              </a:lnSpc>
              <a:spcBef>
                <a:spcPct val="20000"/>
              </a:spcBef>
              <a:defRPr/>
            </a:pPr>
            <a:r>
              <a:rPr lang="en-US" sz="4400" b="1" kern="0" dirty="0">
                <a:latin typeface="Calibri" pitchFamily="34" charset="0"/>
                <a:cs typeface="Calibri" pitchFamily="34" charset="0"/>
              </a:rPr>
              <a:t>Try it out yourself!</a:t>
            </a:r>
          </a:p>
          <a:p>
            <a:pPr marL="342900" indent="-342900" algn="ctr">
              <a:lnSpc>
                <a:spcPct val="90000"/>
              </a:lnSpc>
              <a:spcBef>
                <a:spcPct val="20000"/>
              </a:spcBef>
              <a:defRPr/>
            </a:pPr>
            <a:r>
              <a:rPr lang="en-US" sz="4400" b="1" kern="0" dirty="0">
                <a:latin typeface="Calibri" pitchFamily="34" charset="0"/>
                <a:cs typeface="Calibri" pitchFamily="34" charset="0"/>
              </a:rPr>
              <a:t>http://www.phenologs.org</a:t>
            </a:r>
          </a:p>
        </p:txBody>
      </p:sp>
      <p:sp>
        <p:nvSpPr>
          <p:cNvPr id="2" name="Rectangle 1"/>
          <p:cNvSpPr/>
          <p:nvPr/>
        </p:nvSpPr>
        <p:spPr>
          <a:xfrm>
            <a:off x="0" y="2133600"/>
            <a:ext cx="9144000" cy="3539430"/>
          </a:xfrm>
          <a:prstGeom prst="rect">
            <a:avLst/>
          </a:prstGeom>
        </p:spPr>
        <p:txBody>
          <a:bodyPr wrap="square">
            <a:spAutoFit/>
          </a:bodyPr>
          <a:lstStyle/>
          <a:p>
            <a:pPr algn="ctr"/>
            <a:r>
              <a:rPr lang="en-US" sz="2800" dirty="0">
                <a:latin typeface="Calibri" pitchFamily="34" charset="0"/>
              </a:rPr>
              <a:t>You can start by rediscovering the plant model of </a:t>
            </a:r>
            <a:r>
              <a:rPr lang="en-US" sz="2800" dirty="0" err="1">
                <a:latin typeface="Calibri" pitchFamily="34" charset="0"/>
              </a:rPr>
              <a:t>Waardenburg</a:t>
            </a:r>
            <a:r>
              <a:rPr lang="en-US" sz="2800" dirty="0">
                <a:latin typeface="Calibri" pitchFamily="34" charset="0"/>
              </a:rPr>
              <a:t> syndrome: </a:t>
            </a:r>
          </a:p>
          <a:p>
            <a:endParaRPr lang="en-US" sz="2800" dirty="0">
              <a:latin typeface="Calibri" pitchFamily="34" charset="0"/>
            </a:endParaRPr>
          </a:p>
          <a:p>
            <a:pPr algn="ctr"/>
            <a:r>
              <a:rPr lang="en-US" sz="2800" dirty="0">
                <a:latin typeface="Calibri" pitchFamily="34" charset="0"/>
              </a:rPr>
              <a:t>Search known diseases for "Waardenburg", or enter the human genes linked to Waardenburg (Entrez gene IDs 4286, 5077, 6591, 7299) to start.</a:t>
            </a:r>
          </a:p>
          <a:p>
            <a:endParaRPr lang="en-US" sz="2800" dirty="0">
              <a:latin typeface="Calibri" pitchFamily="34" charset="0"/>
            </a:endParaRPr>
          </a:p>
          <a:p>
            <a:pPr algn="ctr"/>
            <a:r>
              <a:rPr lang="en-US" sz="2800" b="1" dirty="0">
                <a:latin typeface="Calibri" pitchFamily="34" charset="0"/>
              </a:rPr>
              <a:t>Tools for finding orthologs are linked on the class website</a:t>
            </a:r>
          </a:p>
        </p:txBody>
      </p:sp>
    </p:spTree>
    <p:extLst>
      <p:ext uri="{BB962C8B-B14F-4D97-AF65-F5344CB8AC3E}">
        <p14:creationId xmlns:p14="http://schemas.microsoft.com/office/powerpoint/2010/main" val="176810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0" y="0"/>
            <a:ext cx="9067799"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Conserved systems intermediate between organism-specific genotype and phenotype</a:t>
            </a:r>
          </a:p>
        </p:txBody>
      </p:sp>
      <p:sp>
        <p:nvSpPr>
          <p:cNvPr id="19" name="Freeform 255"/>
          <p:cNvSpPr>
            <a:spLocks/>
          </p:cNvSpPr>
          <p:nvPr/>
        </p:nvSpPr>
        <p:spPr bwMode="auto">
          <a:xfrm>
            <a:off x="7606825" y="2264347"/>
            <a:ext cx="0" cy="3271838"/>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0" name="Line 256"/>
          <p:cNvSpPr>
            <a:spLocks noChangeShapeType="1"/>
          </p:cNvSpPr>
          <p:nvPr/>
        </p:nvSpPr>
        <p:spPr bwMode="auto">
          <a:xfrm flipV="1">
            <a:off x="7606825" y="2264347"/>
            <a:ext cx="0" cy="32718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3" name="Freeform 259"/>
          <p:cNvSpPr>
            <a:spLocks/>
          </p:cNvSpPr>
          <p:nvPr/>
        </p:nvSpPr>
        <p:spPr bwMode="auto">
          <a:xfrm>
            <a:off x="3139356" y="6742112"/>
            <a:ext cx="0" cy="420688"/>
          </a:xfrm>
          <a:custGeom>
            <a:avLst/>
            <a:gdLst>
              <a:gd name="T0" fmla="*/ 265 h 265"/>
              <a:gd name="T1" fmla="*/ 0 h 265"/>
              <a:gd name="T2" fmla="*/ 265 h 265"/>
            </a:gdLst>
            <a:ahLst/>
            <a:cxnLst>
              <a:cxn ang="0">
                <a:pos x="0" y="T0"/>
              </a:cxn>
              <a:cxn ang="0">
                <a:pos x="0" y="T1"/>
              </a:cxn>
              <a:cxn ang="0">
                <a:pos x="0" y="T2"/>
              </a:cxn>
            </a:cxnLst>
            <a:rect l="0" t="0" r="r" b="b"/>
            <a:pathLst>
              <a:path h="265">
                <a:moveTo>
                  <a:pt x="0" y="265"/>
                </a:moveTo>
                <a:lnTo>
                  <a:pt x="0" y="0"/>
                </a:lnTo>
                <a:lnTo>
                  <a:pt x="0" y="265"/>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 name="Line 260"/>
          <p:cNvSpPr>
            <a:spLocks noChangeShapeType="1"/>
          </p:cNvSpPr>
          <p:nvPr/>
        </p:nvSpPr>
        <p:spPr bwMode="auto">
          <a:xfrm flipV="1">
            <a:off x="3139356" y="6742112"/>
            <a:ext cx="0" cy="4206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8" name="Line 275"/>
          <p:cNvSpPr>
            <a:spLocks noChangeShapeType="1"/>
          </p:cNvSpPr>
          <p:nvPr/>
        </p:nvSpPr>
        <p:spPr bwMode="auto">
          <a:xfrm>
            <a:off x="1731062" y="2015107"/>
            <a:ext cx="4313237" cy="0"/>
          </a:xfrm>
          <a:prstGeom prst="line">
            <a:avLst/>
          </a:prstGeom>
          <a:noFill/>
          <a:ln w="1428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9" name="Rectangle 276"/>
          <p:cNvSpPr>
            <a:spLocks noChangeArrowheads="1"/>
          </p:cNvSpPr>
          <p:nvPr/>
        </p:nvSpPr>
        <p:spPr bwMode="auto">
          <a:xfrm>
            <a:off x="2021575" y="1842069"/>
            <a:ext cx="484187"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0" name="Rectangle 277"/>
          <p:cNvSpPr>
            <a:spLocks noChangeArrowheads="1"/>
          </p:cNvSpPr>
          <p:nvPr/>
        </p:nvSpPr>
        <p:spPr bwMode="auto">
          <a:xfrm>
            <a:off x="3091550" y="1842069"/>
            <a:ext cx="968375"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 name="Rectangle 278"/>
          <p:cNvSpPr>
            <a:spLocks noChangeArrowheads="1"/>
          </p:cNvSpPr>
          <p:nvPr/>
        </p:nvSpPr>
        <p:spPr bwMode="auto">
          <a:xfrm>
            <a:off x="4540937" y="1842069"/>
            <a:ext cx="722312"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2" name="Rectangle 279"/>
          <p:cNvSpPr>
            <a:spLocks noChangeArrowheads="1"/>
          </p:cNvSpPr>
          <p:nvPr/>
        </p:nvSpPr>
        <p:spPr bwMode="auto">
          <a:xfrm>
            <a:off x="1119113" y="1868007"/>
            <a:ext cx="47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2B3990"/>
                </a:solidFill>
                <a:effectLst/>
                <a:uLnTx/>
                <a:uFillTx/>
                <a:latin typeface="Calibri"/>
                <a:ea typeface="+mn-ea"/>
                <a:cs typeface="Arial" panose="020B0604020202020204" pitchFamily="34" charset="0"/>
              </a:rPr>
              <a:t>DNA</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4" name="Rectangle 281"/>
          <p:cNvSpPr>
            <a:spLocks noChangeArrowheads="1"/>
          </p:cNvSpPr>
          <p:nvPr/>
        </p:nvSpPr>
        <p:spPr bwMode="auto">
          <a:xfrm>
            <a:off x="2038251" y="1304535"/>
            <a:ext cx="18243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ED1C24"/>
                </a:solidFill>
                <a:effectLst/>
                <a:uLnTx/>
                <a:uFillTx/>
                <a:latin typeface="Calibri"/>
                <a:ea typeface="+mn-ea"/>
                <a:cs typeface="Arial" panose="020B0604020202020204" pitchFamily="34" charset="0"/>
              </a:rPr>
              <a:t>Genetic variation</a:t>
            </a:r>
            <a:endParaRPr kumimoji="0" lang="en-US" alt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3" name="Rectangle 290"/>
          <p:cNvSpPr>
            <a:spLocks noChangeArrowheads="1"/>
          </p:cNvSpPr>
          <p:nvPr/>
        </p:nvSpPr>
        <p:spPr bwMode="auto">
          <a:xfrm>
            <a:off x="3181061" y="154705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6" name="Rectangle 293"/>
          <p:cNvSpPr>
            <a:spLocks noChangeArrowheads="1"/>
          </p:cNvSpPr>
          <p:nvPr/>
        </p:nvSpPr>
        <p:spPr bwMode="auto">
          <a:xfrm>
            <a:off x="6587814" y="1465159"/>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genotype</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46" name="Group 145"/>
          <p:cNvGrpSpPr/>
          <p:nvPr/>
        </p:nvGrpSpPr>
        <p:grpSpPr>
          <a:xfrm>
            <a:off x="1743406" y="2291526"/>
            <a:ext cx="3819194" cy="1289874"/>
            <a:chOff x="1224695" y="1817284"/>
            <a:chExt cx="3819194" cy="1289874"/>
          </a:xfrm>
        </p:grpSpPr>
        <p:pic>
          <p:nvPicPr>
            <p:cNvPr id="60" name="Picture 59"/>
            <p:cNvPicPr>
              <a:picLocks noChangeAspect="1"/>
            </p:cNvPicPr>
            <p:nvPr/>
          </p:nvPicPr>
          <p:blipFill>
            <a:blip r:embed="rId3"/>
            <a:stretch>
              <a:fillRect/>
            </a:stretch>
          </p:blipFill>
          <p:spPr>
            <a:xfrm flipH="1">
              <a:off x="1224695" y="2415192"/>
              <a:ext cx="1849287" cy="518791"/>
            </a:xfrm>
            <a:prstGeom prst="rect">
              <a:avLst/>
            </a:prstGeom>
          </p:spPr>
        </p:pic>
        <p:sp>
          <p:nvSpPr>
            <p:cNvPr id="62" name="AutoShape 309"/>
            <p:cNvSpPr>
              <a:spLocks noChangeAspect="1" noChangeArrowheads="1" noTextEdit="1"/>
            </p:cNvSpPr>
            <p:nvPr/>
          </p:nvSpPr>
          <p:spPr bwMode="auto">
            <a:xfrm>
              <a:off x="4318402" y="2261021"/>
              <a:ext cx="72548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8" name="Rectangle 135"/>
            <p:cNvSpPr>
              <a:spLocks noChangeArrowheads="1"/>
            </p:cNvSpPr>
            <p:nvPr/>
          </p:nvSpPr>
          <p:spPr bwMode="auto">
            <a:xfrm>
              <a:off x="2627237" y="2336434"/>
              <a:ext cx="1314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RNA/protein</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2" name="Group 81"/>
            <p:cNvGrpSpPr/>
            <p:nvPr/>
          </p:nvGrpSpPr>
          <p:grpSpPr>
            <a:xfrm rot="10800000">
              <a:off x="2803638" y="1817284"/>
              <a:ext cx="225425" cy="427642"/>
              <a:chOff x="3070987" y="5468085"/>
              <a:chExt cx="225425" cy="427642"/>
            </a:xfrm>
          </p:grpSpPr>
          <p:grpSp>
            <p:nvGrpSpPr>
              <p:cNvPr id="83" name="Group 82"/>
              <p:cNvGrpSpPr/>
              <p:nvPr/>
            </p:nvGrpSpPr>
            <p:grpSpPr>
              <a:xfrm>
                <a:off x="3183699" y="5468085"/>
                <a:ext cx="0" cy="427642"/>
                <a:chOff x="3183699" y="5468085"/>
                <a:chExt cx="0" cy="427642"/>
              </a:xfrm>
            </p:grpSpPr>
            <p:sp>
              <p:nvSpPr>
                <p:cNvPr id="85"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6"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7"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84"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nvGrpSpPr>
          <p:cNvPr id="147" name="Group 146"/>
          <p:cNvGrpSpPr/>
          <p:nvPr/>
        </p:nvGrpSpPr>
        <p:grpSpPr>
          <a:xfrm>
            <a:off x="1107444" y="3537772"/>
            <a:ext cx="5049314" cy="2024828"/>
            <a:chOff x="286470" y="2863050"/>
            <a:chExt cx="5049314" cy="2024828"/>
          </a:xfrm>
        </p:grpSpPr>
        <p:sp>
          <p:nvSpPr>
            <p:cNvPr id="14" name="Rectangle 250"/>
            <p:cNvSpPr>
              <a:spLocks noChangeArrowheads="1"/>
            </p:cNvSpPr>
            <p:nvPr/>
          </p:nvSpPr>
          <p:spPr bwMode="auto">
            <a:xfrm>
              <a:off x="286470" y="3415210"/>
              <a:ext cx="5049314" cy="1342590"/>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Rectangle 254"/>
            <p:cNvSpPr>
              <a:spLocks noChangeArrowheads="1"/>
            </p:cNvSpPr>
            <p:nvPr/>
          </p:nvSpPr>
          <p:spPr bwMode="auto">
            <a:xfrm>
              <a:off x="1461477" y="3853811"/>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5" name="Rectangle 64"/>
            <p:cNvSpPr/>
            <p:nvPr/>
          </p:nvSpPr>
          <p:spPr>
            <a:xfrm>
              <a:off x="398226" y="3507543"/>
              <a:ext cx="16179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Deeply conserved systems</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0" name="Freeform 137"/>
            <p:cNvSpPr>
              <a:spLocks/>
            </p:cNvSpPr>
            <p:nvPr/>
          </p:nvSpPr>
          <p:spPr bwMode="auto">
            <a:xfrm>
              <a:off x="2986336" y="4464015"/>
              <a:ext cx="0" cy="423863"/>
            </a:xfrm>
            <a:custGeom>
              <a:avLst/>
              <a:gdLst>
                <a:gd name="T0" fmla="*/ 267 h 267"/>
                <a:gd name="T1" fmla="*/ 0 h 267"/>
                <a:gd name="T2" fmla="*/ 267 h 267"/>
              </a:gdLst>
              <a:ahLst/>
              <a:cxnLst>
                <a:cxn ang="0">
                  <a:pos x="0" y="T0"/>
                </a:cxn>
                <a:cxn ang="0">
                  <a:pos x="0" y="T1"/>
                </a:cxn>
                <a:cxn ang="0">
                  <a:pos x="0" y="T2"/>
                </a:cxn>
              </a:cxnLst>
              <a:rect l="0" t="0" r="r" b="b"/>
              <a:pathLst>
                <a:path h="267">
                  <a:moveTo>
                    <a:pt x="0" y="267"/>
                  </a:moveTo>
                  <a:lnTo>
                    <a:pt x="0" y="0"/>
                  </a:lnTo>
                  <a:lnTo>
                    <a:pt x="0" y="267"/>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1" name="Line 138"/>
            <p:cNvSpPr>
              <a:spLocks noChangeShapeType="1"/>
            </p:cNvSpPr>
            <p:nvPr/>
          </p:nvSpPr>
          <p:spPr bwMode="auto">
            <a:xfrm flipV="1">
              <a:off x="2986336" y="4464015"/>
              <a:ext cx="0" cy="4238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8" name="Group 87"/>
            <p:cNvGrpSpPr/>
            <p:nvPr/>
          </p:nvGrpSpPr>
          <p:grpSpPr>
            <a:xfrm rot="10800000">
              <a:off x="2518959" y="2863050"/>
              <a:ext cx="358614" cy="617474"/>
              <a:chOff x="3183699" y="5468085"/>
              <a:chExt cx="358614" cy="617474"/>
            </a:xfrm>
          </p:grpSpPr>
          <p:grpSp>
            <p:nvGrpSpPr>
              <p:cNvPr id="89" name="Group 88"/>
              <p:cNvGrpSpPr/>
              <p:nvPr/>
            </p:nvGrpSpPr>
            <p:grpSpPr>
              <a:xfrm>
                <a:off x="3183699" y="5468085"/>
                <a:ext cx="245901" cy="617474"/>
                <a:chOff x="3183699" y="5468085"/>
                <a:chExt cx="245901" cy="617474"/>
              </a:xfrm>
            </p:grpSpPr>
            <p:sp>
              <p:nvSpPr>
                <p:cNvPr id="91"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2"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3" name="Line 284"/>
                <p:cNvSpPr>
                  <a:spLocks noChangeShapeType="1"/>
                </p:cNvSpPr>
                <p:nvPr/>
              </p:nvSpPr>
              <p:spPr bwMode="auto">
                <a:xfrm flipV="1">
                  <a:off x="3429600" y="5829972"/>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90" name="Freeform 285"/>
              <p:cNvSpPr>
                <a:spLocks/>
              </p:cNvSpPr>
              <p:nvPr/>
            </p:nvSpPr>
            <p:spPr bwMode="auto">
              <a:xfrm>
                <a:off x="3316888" y="5657917"/>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33" name="Oval 144"/>
            <p:cNvSpPr>
              <a:spLocks noChangeArrowheads="1"/>
            </p:cNvSpPr>
            <p:nvPr/>
          </p:nvSpPr>
          <p:spPr bwMode="auto">
            <a:xfrm>
              <a:off x="3443793" y="390441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4" name="Oval 145"/>
            <p:cNvSpPr>
              <a:spLocks noChangeArrowheads="1"/>
            </p:cNvSpPr>
            <p:nvPr/>
          </p:nvSpPr>
          <p:spPr bwMode="auto">
            <a:xfrm>
              <a:off x="3636103" y="418285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6" name="Oval 147"/>
            <p:cNvSpPr>
              <a:spLocks noChangeArrowheads="1"/>
            </p:cNvSpPr>
            <p:nvPr/>
          </p:nvSpPr>
          <p:spPr bwMode="auto">
            <a:xfrm>
              <a:off x="3438345" y="421588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8" name="Oval 149"/>
            <p:cNvSpPr>
              <a:spLocks noChangeArrowheads="1"/>
            </p:cNvSpPr>
            <p:nvPr/>
          </p:nvSpPr>
          <p:spPr bwMode="auto">
            <a:xfrm>
              <a:off x="3630213" y="3957124"/>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9" name="Oval 150"/>
            <p:cNvSpPr>
              <a:spLocks noChangeArrowheads="1"/>
            </p:cNvSpPr>
            <p:nvPr/>
          </p:nvSpPr>
          <p:spPr bwMode="auto">
            <a:xfrm>
              <a:off x="3255782" y="4172336"/>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7" name="Oval 148"/>
            <p:cNvSpPr>
              <a:spLocks noChangeArrowheads="1"/>
            </p:cNvSpPr>
            <p:nvPr/>
          </p:nvSpPr>
          <p:spPr bwMode="auto">
            <a:xfrm>
              <a:off x="3428614" y="400569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3" name="Oval 144"/>
            <p:cNvSpPr>
              <a:spLocks noChangeArrowheads="1"/>
            </p:cNvSpPr>
            <p:nvPr/>
          </p:nvSpPr>
          <p:spPr bwMode="auto">
            <a:xfrm>
              <a:off x="3255782" y="393923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5" name="Group 4">
            <a:extLst>
              <a:ext uri="{FF2B5EF4-FFF2-40B4-BE49-F238E27FC236}">
                <a16:creationId xmlns:a16="http://schemas.microsoft.com/office/drawing/2014/main" id="{439525CD-4E8B-4CC8-8D8F-A17C875F91C6}"/>
              </a:ext>
            </a:extLst>
          </p:cNvPr>
          <p:cNvGrpSpPr/>
          <p:nvPr/>
        </p:nvGrpSpPr>
        <p:grpSpPr>
          <a:xfrm>
            <a:off x="1154165" y="2343998"/>
            <a:ext cx="7697860" cy="4352894"/>
            <a:chOff x="1154165" y="2343998"/>
            <a:chExt cx="7697860" cy="4352894"/>
          </a:xfrm>
        </p:grpSpPr>
        <p:grpSp>
          <p:nvGrpSpPr>
            <p:cNvPr id="2" name="Group 1"/>
            <p:cNvGrpSpPr/>
            <p:nvPr/>
          </p:nvGrpSpPr>
          <p:grpSpPr>
            <a:xfrm>
              <a:off x="6587814" y="2343998"/>
              <a:ext cx="2264211" cy="4352894"/>
              <a:chOff x="6381832" y="2333860"/>
              <a:chExt cx="2264211" cy="4352894"/>
            </a:xfrm>
          </p:grpSpPr>
          <p:sp>
            <p:nvSpPr>
              <p:cNvPr id="21" name="Line 257"/>
              <p:cNvSpPr>
                <a:spLocks noChangeShapeType="1"/>
              </p:cNvSpPr>
              <p:nvPr/>
            </p:nvSpPr>
            <p:spPr bwMode="auto">
              <a:xfrm flipV="1">
                <a:off x="7427332" y="2333860"/>
                <a:ext cx="14471" cy="3481899"/>
              </a:xfrm>
              <a:prstGeom prst="line">
                <a:avLst/>
              </a:prstGeom>
              <a:noFill/>
              <a:ln w="714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2" name="Freeform 258"/>
              <p:cNvSpPr>
                <a:spLocks/>
              </p:cNvSpPr>
              <p:nvPr/>
            </p:nvSpPr>
            <p:spPr bwMode="auto">
              <a:xfrm rot="10800000">
                <a:off x="7324706" y="5806480"/>
                <a:ext cx="214313" cy="185738"/>
              </a:xfrm>
              <a:custGeom>
                <a:avLst/>
                <a:gdLst>
                  <a:gd name="T0" fmla="*/ 135 w 135"/>
                  <a:gd name="T1" fmla="*/ 117 h 117"/>
                  <a:gd name="T2" fmla="*/ 67 w 135"/>
                  <a:gd name="T3" fmla="*/ 0 h 117"/>
                  <a:gd name="T4" fmla="*/ 0 w 135"/>
                  <a:gd name="T5" fmla="*/ 117 h 117"/>
                  <a:gd name="T6" fmla="*/ 135 w 135"/>
                  <a:gd name="T7" fmla="*/ 117 h 117"/>
                </a:gdLst>
                <a:ahLst/>
                <a:cxnLst>
                  <a:cxn ang="0">
                    <a:pos x="T0" y="T1"/>
                  </a:cxn>
                  <a:cxn ang="0">
                    <a:pos x="T2" y="T3"/>
                  </a:cxn>
                  <a:cxn ang="0">
                    <a:pos x="T4" y="T5"/>
                  </a:cxn>
                  <a:cxn ang="0">
                    <a:pos x="T6" y="T7"/>
                  </a:cxn>
                </a:cxnLst>
                <a:rect l="0" t="0" r="r" b="b"/>
                <a:pathLst>
                  <a:path w="135" h="117">
                    <a:moveTo>
                      <a:pt x="135" y="117"/>
                    </a:moveTo>
                    <a:lnTo>
                      <a:pt x="67" y="0"/>
                    </a:lnTo>
                    <a:lnTo>
                      <a:pt x="0" y="117"/>
                    </a:lnTo>
                    <a:lnTo>
                      <a:pt x="13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3" name="Rectangle 269"/>
              <p:cNvSpPr>
                <a:spLocks noChangeArrowheads="1"/>
              </p:cNvSpPr>
              <p:nvPr/>
            </p:nvSpPr>
            <p:spPr bwMode="auto">
              <a:xfrm>
                <a:off x="6381832" y="5948090"/>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Phenotype </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9" name="Freeform 286"/>
              <p:cNvSpPr>
                <a:spLocks/>
              </p:cNvSpPr>
              <p:nvPr/>
            </p:nvSpPr>
            <p:spPr bwMode="auto">
              <a:xfrm>
                <a:off x="7057247" y="2334667"/>
                <a:ext cx="0" cy="3271837"/>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8" name="Group 147"/>
            <p:cNvGrpSpPr/>
            <p:nvPr/>
          </p:nvGrpSpPr>
          <p:grpSpPr>
            <a:xfrm>
              <a:off x="1154165" y="5523188"/>
              <a:ext cx="5170435" cy="1147317"/>
              <a:chOff x="574563" y="5180596"/>
              <a:chExt cx="5170435" cy="1147317"/>
            </a:xfrm>
          </p:grpSpPr>
          <p:sp>
            <p:nvSpPr>
              <p:cNvPr id="15" name="Rectangle 251"/>
              <p:cNvSpPr>
                <a:spLocks noChangeArrowheads="1"/>
              </p:cNvSpPr>
              <p:nvPr/>
            </p:nvSpPr>
            <p:spPr bwMode="auto">
              <a:xfrm>
                <a:off x="1403936" y="5650805"/>
                <a:ext cx="119204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Failure of systems</a:t>
                </a:r>
                <a:endParaRPr kumimoji="0" lang="en-US" altLang="en-US" sz="2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 name="Rectangle 252"/>
              <p:cNvSpPr>
                <a:spLocks noChangeArrowheads="1"/>
              </p:cNvSpPr>
              <p:nvPr/>
            </p:nvSpPr>
            <p:spPr bwMode="auto">
              <a:xfrm>
                <a:off x="3026838" y="5650805"/>
                <a:ext cx="207415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context</a:t>
                </a:r>
              </a:p>
            </p:txBody>
          </p:sp>
          <p:sp>
            <p:nvSpPr>
              <p:cNvPr id="27" name="Freeform 263"/>
              <p:cNvSpPr>
                <a:spLocks/>
              </p:cNvSpPr>
              <p:nvPr/>
            </p:nvSpPr>
            <p:spPr bwMode="auto">
              <a:xfrm>
                <a:off x="5255252" y="6106501"/>
                <a:ext cx="417513" cy="0"/>
              </a:xfrm>
              <a:custGeom>
                <a:avLst/>
                <a:gdLst>
                  <a:gd name="T0" fmla="*/ 0 w 263"/>
                  <a:gd name="T1" fmla="*/ 263 w 263"/>
                  <a:gd name="T2" fmla="*/ 0 w 263"/>
                </a:gdLst>
                <a:ahLst/>
                <a:cxnLst>
                  <a:cxn ang="0">
                    <a:pos x="T0" y="0"/>
                  </a:cxn>
                  <a:cxn ang="0">
                    <a:pos x="T1" y="0"/>
                  </a:cxn>
                  <a:cxn ang="0">
                    <a:pos x="T2" y="0"/>
                  </a:cxn>
                </a:cxnLst>
                <a:rect l="0" t="0" r="r" b="b"/>
                <a:pathLst>
                  <a:path w="263">
                    <a:moveTo>
                      <a:pt x="0" y="0"/>
                    </a:moveTo>
                    <a:lnTo>
                      <a:pt x="263" y="0"/>
                    </a:lnTo>
                    <a:lnTo>
                      <a:pt x="0" y="0"/>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8" name="Line 264"/>
              <p:cNvSpPr>
                <a:spLocks noChangeShapeType="1"/>
              </p:cNvSpPr>
              <p:nvPr/>
            </p:nvSpPr>
            <p:spPr bwMode="auto">
              <a:xfrm>
                <a:off x="5255252" y="6106501"/>
                <a:ext cx="4175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20" name="Group 119"/>
              <p:cNvGrpSpPr/>
              <p:nvPr/>
            </p:nvGrpSpPr>
            <p:grpSpPr>
              <a:xfrm>
                <a:off x="5327485" y="5876647"/>
                <a:ext cx="417513" cy="225425"/>
                <a:chOff x="5922438" y="5852056"/>
                <a:chExt cx="417513" cy="225425"/>
              </a:xfrm>
            </p:grpSpPr>
            <p:sp>
              <p:nvSpPr>
                <p:cNvPr id="29" name="Line 265"/>
                <p:cNvSpPr>
                  <a:spLocks noChangeShapeType="1"/>
                </p:cNvSpPr>
                <p:nvPr/>
              </p:nvSpPr>
              <p:spPr bwMode="auto">
                <a:xfrm>
                  <a:off x="5922438" y="5964768"/>
                  <a:ext cx="255588" cy="0"/>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 name="Freeform 266"/>
                <p:cNvSpPr>
                  <a:spLocks/>
                </p:cNvSpPr>
                <p:nvPr/>
              </p:nvSpPr>
              <p:spPr bwMode="auto">
                <a:xfrm>
                  <a:off x="6147863" y="5852056"/>
                  <a:ext cx="192088" cy="225425"/>
                </a:xfrm>
                <a:custGeom>
                  <a:avLst/>
                  <a:gdLst>
                    <a:gd name="T0" fmla="*/ 0 w 121"/>
                    <a:gd name="T1" fmla="*/ 142 h 142"/>
                    <a:gd name="T2" fmla="*/ 121 w 121"/>
                    <a:gd name="T3" fmla="*/ 71 h 142"/>
                    <a:gd name="T4" fmla="*/ 0 w 121"/>
                    <a:gd name="T5" fmla="*/ 0 h 142"/>
                    <a:gd name="T6" fmla="*/ 0 w 121"/>
                    <a:gd name="T7" fmla="*/ 142 h 142"/>
                  </a:gdLst>
                  <a:ahLst/>
                  <a:cxnLst>
                    <a:cxn ang="0">
                      <a:pos x="T0" y="T1"/>
                    </a:cxn>
                    <a:cxn ang="0">
                      <a:pos x="T2" y="T3"/>
                    </a:cxn>
                    <a:cxn ang="0">
                      <a:pos x="T4" y="T5"/>
                    </a:cxn>
                    <a:cxn ang="0">
                      <a:pos x="T6" y="T7"/>
                    </a:cxn>
                  </a:cxnLst>
                  <a:rect l="0" t="0" r="r" b="b"/>
                  <a:pathLst>
                    <a:path w="121" h="142">
                      <a:moveTo>
                        <a:pt x="0" y="142"/>
                      </a:moveTo>
                      <a:lnTo>
                        <a:pt x="121" y="71"/>
                      </a:lnTo>
                      <a:lnTo>
                        <a:pt x="0" y="0"/>
                      </a:lnTo>
                      <a:lnTo>
                        <a:pt x="0"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35" name="Rectangle 271"/>
              <p:cNvSpPr>
                <a:spLocks noChangeArrowheads="1"/>
              </p:cNvSpPr>
              <p:nvPr/>
            </p:nvSpPr>
            <p:spPr bwMode="auto">
              <a:xfrm>
                <a:off x="2708692" y="5773916"/>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endParaRPr kumimoji="0" lang="en-US" alt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00" name="Group 99"/>
              <p:cNvGrpSpPr/>
              <p:nvPr/>
            </p:nvGrpSpPr>
            <p:grpSpPr>
              <a:xfrm rot="10800000">
                <a:off x="2801413" y="5180596"/>
                <a:ext cx="225425" cy="427642"/>
                <a:chOff x="3070987" y="5468085"/>
                <a:chExt cx="225425" cy="427642"/>
              </a:xfrm>
            </p:grpSpPr>
            <p:grpSp>
              <p:nvGrpSpPr>
                <p:cNvPr id="101" name="Group 100"/>
                <p:cNvGrpSpPr/>
                <p:nvPr/>
              </p:nvGrpSpPr>
              <p:grpSpPr>
                <a:xfrm>
                  <a:off x="3183699" y="5468085"/>
                  <a:ext cx="0" cy="427642"/>
                  <a:chOff x="3183699" y="5468085"/>
                  <a:chExt cx="0" cy="427642"/>
                </a:xfrm>
              </p:grpSpPr>
              <p:sp>
                <p:nvSpPr>
                  <p:cNvPr id="103"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4"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5"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02"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4" name="Group 143"/>
              <p:cNvGrpSpPr/>
              <p:nvPr/>
            </p:nvGrpSpPr>
            <p:grpSpPr>
              <a:xfrm>
                <a:off x="574563" y="5681613"/>
                <a:ext cx="657307" cy="596371"/>
                <a:chOff x="812975" y="5788305"/>
                <a:chExt cx="657307" cy="596371"/>
              </a:xfrm>
            </p:grpSpPr>
            <p:sp>
              <p:nvSpPr>
                <p:cNvPr id="135" name="Oval 144"/>
                <p:cNvSpPr>
                  <a:spLocks noChangeArrowheads="1"/>
                </p:cNvSpPr>
                <p:nvPr/>
              </p:nvSpPr>
              <p:spPr bwMode="auto">
                <a:xfrm>
                  <a:off x="1000986" y="5788305"/>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6" name="Oval 145"/>
                <p:cNvSpPr>
                  <a:spLocks noChangeArrowheads="1"/>
                </p:cNvSpPr>
                <p:nvPr/>
              </p:nvSpPr>
              <p:spPr bwMode="auto">
                <a:xfrm>
                  <a:off x="1213107" y="609447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7" name="Oval 147"/>
                <p:cNvSpPr>
                  <a:spLocks noChangeArrowheads="1"/>
                </p:cNvSpPr>
                <p:nvPr/>
              </p:nvSpPr>
              <p:spPr bwMode="auto">
                <a:xfrm>
                  <a:off x="997919" y="612750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8" name="Oval 149"/>
                <p:cNvSpPr>
                  <a:spLocks noChangeArrowheads="1"/>
                </p:cNvSpPr>
                <p:nvPr/>
              </p:nvSpPr>
              <p:spPr bwMode="auto">
                <a:xfrm>
                  <a:off x="1207217" y="5868738"/>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9" name="Oval 150"/>
                <p:cNvSpPr>
                  <a:spLocks noChangeArrowheads="1"/>
                </p:cNvSpPr>
                <p:nvPr/>
              </p:nvSpPr>
              <p:spPr bwMode="auto">
                <a:xfrm>
                  <a:off x="815356" y="6083950"/>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 name="Rectangle 290"/>
                <p:cNvSpPr>
                  <a:spLocks noChangeArrowheads="1"/>
                </p:cNvSpPr>
                <p:nvPr/>
              </p:nvSpPr>
              <p:spPr bwMode="auto">
                <a:xfrm>
                  <a:off x="871843" y="600703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2" name="Oval 148"/>
                <p:cNvSpPr>
                  <a:spLocks noChangeArrowheads="1"/>
                </p:cNvSpPr>
                <p:nvPr/>
              </p:nvSpPr>
              <p:spPr bwMode="auto">
                <a:xfrm>
                  <a:off x="985807" y="591731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3" name="Oval 144"/>
                <p:cNvSpPr>
                  <a:spLocks noChangeArrowheads="1"/>
                </p:cNvSpPr>
                <p:nvPr/>
              </p:nvSpPr>
              <p:spPr bwMode="auto">
                <a:xfrm>
                  <a:off x="812975" y="585084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sp>
        <p:nvSpPr>
          <p:cNvPr id="3" name="Slide Number Placeholder 2"/>
          <p:cNvSpPr>
            <a:spLocks noGrp="1"/>
          </p:cNvSpPr>
          <p:nvPr>
            <p:ph type="sldNum" sz="quarter" idx="12"/>
          </p:nvPr>
        </p:nvSpPr>
        <p:spPr>
          <a:xfrm>
            <a:off x="7337524" y="804799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9D4CCE-141B-4F49-A16D-B707EBFFF3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5" name="Rectangle 136"/>
          <p:cNvSpPr>
            <a:spLocks noChangeArrowheads="1"/>
          </p:cNvSpPr>
          <p:nvPr/>
        </p:nvSpPr>
        <p:spPr bwMode="auto">
          <a:xfrm>
            <a:off x="3253324" y="4174810"/>
            <a:ext cx="1958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mn-cs"/>
              </a:rPr>
              <a:t>Protein assemblies</a:t>
            </a: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Rectangle 135"/>
          <p:cNvSpPr>
            <a:spLocks noChangeArrowheads="1"/>
          </p:cNvSpPr>
          <p:nvPr/>
        </p:nvSpPr>
        <p:spPr bwMode="auto">
          <a:xfrm>
            <a:off x="4946262" y="4989155"/>
            <a:ext cx="980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Pathways</a:t>
            </a:r>
          </a:p>
        </p:txBody>
      </p:sp>
      <p:sp>
        <p:nvSpPr>
          <p:cNvPr id="97" name="Rectangle 135"/>
          <p:cNvSpPr>
            <a:spLocks noChangeArrowheads="1"/>
          </p:cNvSpPr>
          <p:nvPr/>
        </p:nvSpPr>
        <p:spPr bwMode="auto">
          <a:xfrm>
            <a:off x="2667149" y="4935841"/>
            <a:ext cx="1021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Processes</a:t>
            </a:r>
          </a:p>
        </p:txBody>
      </p:sp>
      <p:sp>
        <p:nvSpPr>
          <p:cNvPr id="98" name="Oval 145"/>
          <p:cNvSpPr>
            <a:spLocks noChangeArrowheads="1"/>
          </p:cNvSpPr>
          <p:nvPr/>
        </p:nvSpPr>
        <p:spPr bwMode="auto">
          <a:xfrm>
            <a:off x="4547181" y="2998502"/>
            <a:ext cx="492722" cy="492722"/>
          </a:xfrm>
          <a:prstGeom prst="ellipse">
            <a:avLst/>
          </a:prstGeom>
          <a:gradFill flip="none" rotWithShape="1">
            <a:gsLst>
              <a:gs pos="0">
                <a:schemeClr val="accent1">
                  <a:lumMod val="50000"/>
                </a:schemeClr>
              </a:gs>
              <a:gs pos="50000">
                <a:schemeClr val="bg1">
                  <a:shade val="67500"/>
                  <a:satMod val="115000"/>
                </a:schemeClr>
              </a:gs>
              <a:gs pos="100000">
                <a:schemeClr val="bg1">
                  <a:shade val="100000"/>
                  <a:satMod val="115000"/>
                </a:schemeClr>
              </a:gs>
            </a:gsLst>
            <a:lin ang="16200000" scaled="1"/>
            <a:tileRect/>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9" name="Rectangle 290"/>
          <p:cNvSpPr>
            <a:spLocks noChangeArrowheads="1"/>
          </p:cNvSpPr>
          <p:nvPr/>
        </p:nvSpPr>
        <p:spPr bwMode="auto">
          <a:xfrm>
            <a:off x="4722739" y="3060197"/>
            <a:ext cx="392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6" name="Rectangle 290"/>
          <p:cNvSpPr>
            <a:spLocks noChangeArrowheads="1"/>
          </p:cNvSpPr>
          <p:nvPr/>
        </p:nvSpPr>
        <p:spPr bwMode="auto">
          <a:xfrm>
            <a:off x="4142914" y="4769893"/>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7" name="Rectangle 290"/>
          <p:cNvSpPr>
            <a:spLocks noChangeArrowheads="1"/>
          </p:cNvSpPr>
          <p:nvPr/>
        </p:nvSpPr>
        <p:spPr bwMode="auto">
          <a:xfrm>
            <a:off x="2211556" y="2754197"/>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628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P spid="56" grpId="0"/>
      <p:bldP spid="95" grpId="0"/>
      <p:bldP spid="96" grpId="0"/>
      <p:bldP spid="97" grpId="0"/>
      <p:bldP spid="98" grpId="0" animBg="1"/>
      <p:bldP spid="99" grpId="0"/>
      <p:bldP spid="106"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png"/>
          <p:cNvPicPr>
            <a:picLocks noChangeAspect="1"/>
          </p:cNvPicPr>
          <p:nvPr/>
        </p:nvPicPr>
        <p:blipFill rotWithShape="1">
          <a:blip r:embed="rId2"/>
          <a:srcRect l="13733" t="16397" r="12630" b="6863"/>
          <a:stretch/>
        </p:blipFill>
        <p:spPr>
          <a:xfrm>
            <a:off x="988949" y="1371600"/>
            <a:ext cx="7393051" cy="5272985"/>
          </a:xfrm>
          <a:prstGeom prst="rect">
            <a:avLst/>
          </a:prstGeom>
          <a:ln w="12700">
            <a:miter lim="400000"/>
          </a:ln>
        </p:spPr>
      </p:pic>
      <p:sp>
        <p:nvSpPr>
          <p:cNvPr id="148" name="Shape 148"/>
          <p:cNvSpPr/>
          <p:nvPr/>
        </p:nvSpPr>
        <p:spPr>
          <a:xfrm>
            <a:off x="-50102" y="-177859"/>
            <a:ext cx="9244204" cy="15494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6800">
                <a:solidFill>
                  <a:srgbClr val="000000"/>
                </a:solidFill>
              </a:defRPr>
            </a:lvl1pPr>
          </a:lstStyle>
          <a:p>
            <a:pPr algn="ctr"/>
            <a:r>
              <a:rPr sz="4800" b="1" dirty="0">
                <a:latin typeface="Calibri" pitchFamily="34" charset="0"/>
              </a:rPr>
              <a:t>We share genes with </a:t>
            </a:r>
            <a:r>
              <a:rPr lang="en-US" sz="4800" b="1" dirty="0">
                <a:latin typeface="Calibri" pitchFamily="34" charset="0"/>
              </a:rPr>
              <a:t>almost</a:t>
            </a:r>
          </a:p>
          <a:p>
            <a:pPr algn="ctr"/>
            <a:r>
              <a:rPr sz="4800" b="1" dirty="0">
                <a:latin typeface="Calibri" pitchFamily="34" charset="0"/>
              </a:rPr>
              <a:t>every </a:t>
            </a:r>
            <a:r>
              <a:rPr lang="en-US" sz="4800" b="1" dirty="0">
                <a:latin typeface="Calibri" pitchFamily="34" charset="0"/>
              </a:rPr>
              <a:t>known </a:t>
            </a:r>
            <a:r>
              <a:rPr sz="4800" b="1" dirty="0">
                <a:latin typeface="Calibri" pitchFamily="34" charset="0"/>
              </a:rPr>
              <a:t>organism</a:t>
            </a:r>
          </a:p>
        </p:txBody>
      </p:sp>
      <p:sp>
        <p:nvSpPr>
          <p:cNvPr id="4" name="TextBox 3"/>
          <p:cNvSpPr txBox="1"/>
          <p:nvPr/>
        </p:nvSpPr>
        <p:spPr>
          <a:xfrm>
            <a:off x="-76200" y="6687979"/>
            <a:ext cx="9023731" cy="246221"/>
          </a:xfrm>
          <a:prstGeom prst="rect">
            <a:avLst/>
          </a:prstGeom>
          <a:noFill/>
        </p:spPr>
        <p:txBody>
          <a:bodyPr wrap="square" rtlCol="0">
            <a:spAutoFit/>
          </a:bodyPr>
          <a:lstStyle/>
          <a:p>
            <a:r>
              <a:rPr lang="en-US" sz="1000" dirty="0">
                <a:latin typeface="Calibri" pitchFamily="34" charset="0"/>
              </a:rPr>
              <a:t>Image: </a:t>
            </a:r>
            <a:r>
              <a:rPr lang="en-US" sz="1000" dirty="0" err="1">
                <a:latin typeface="Calibri" pitchFamily="34" charset="0"/>
              </a:rPr>
              <a:t>Aashiq</a:t>
            </a:r>
            <a:r>
              <a:rPr lang="en-US" sz="1000" dirty="0">
                <a:latin typeface="Calibri" pitchFamily="34" charset="0"/>
              </a:rPr>
              <a:t> </a:t>
            </a:r>
            <a:r>
              <a:rPr lang="en-US" sz="1000" dirty="0" err="1">
                <a:latin typeface="Calibri" pitchFamily="34" charset="0"/>
              </a:rPr>
              <a:t>Kachroo</a:t>
            </a:r>
            <a:r>
              <a:rPr lang="en-US" sz="1000" dirty="0">
                <a:latin typeface="Calibri" pitchFamily="34" charset="0"/>
              </a:rPr>
              <a:t>, #’s from </a:t>
            </a:r>
            <a:r>
              <a:rPr lang="en-US" sz="1000" dirty="0" err="1">
                <a:latin typeface="Calibri" pitchFamily="34" charset="0"/>
              </a:rPr>
              <a:t>InParanoid</a:t>
            </a:r>
            <a:endParaRPr lang="en-US" sz="1000" dirty="0">
              <a:latin typeface="Calibri" pitchFamily="34" charset="0"/>
            </a:endParaRPr>
          </a:p>
        </p:txBody>
      </p:sp>
      <p:sp>
        <p:nvSpPr>
          <p:cNvPr id="3" name="Rectangle 2"/>
          <p:cNvSpPr/>
          <p:nvPr/>
        </p:nvSpPr>
        <p:spPr>
          <a:xfrm>
            <a:off x="7391400" y="16764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33813" y="5257800"/>
            <a:ext cx="49637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536554" y="6576275"/>
            <a:ext cx="84544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1700011"/>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8903" y="6521168"/>
            <a:ext cx="497983" cy="16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52600" y="6404860"/>
            <a:ext cx="70885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81100" y="5523383"/>
            <a:ext cx="92592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43000" y="4521642"/>
            <a:ext cx="791153"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2130" y="3546649"/>
            <a:ext cx="844899" cy="2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0119" y="2632248"/>
            <a:ext cx="89134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92726" y="1973289"/>
            <a:ext cx="888674" cy="31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17570" y="1902655"/>
            <a:ext cx="96403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56101" y="2704563"/>
            <a:ext cx="1056068" cy="27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99343" y="3565206"/>
            <a:ext cx="1034043" cy="2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73532" y="4391697"/>
            <a:ext cx="1120462" cy="37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827695" y="5409128"/>
            <a:ext cx="1028418" cy="2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86956" y="6374506"/>
            <a:ext cx="1222182" cy="25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186188"/>
            <a:ext cx="960519" cy="461665"/>
          </a:xfrm>
          <a:prstGeom prst="rect">
            <a:avLst/>
          </a:prstGeom>
          <a:noFill/>
        </p:spPr>
        <p:txBody>
          <a:bodyPr wrap="none" rtlCol="0">
            <a:spAutoFit/>
          </a:bodyPr>
          <a:lstStyle/>
          <a:p>
            <a:r>
              <a:rPr lang="en-US" sz="2400" b="1" dirty="0">
                <a:solidFill>
                  <a:srgbClr val="FF0000"/>
                </a:solidFill>
                <a:latin typeface="Calibri" pitchFamily="34" charset="0"/>
              </a:rPr>
              <a:t>~4300</a:t>
            </a:r>
          </a:p>
        </p:txBody>
      </p:sp>
      <p:sp>
        <p:nvSpPr>
          <p:cNvPr id="6" name="TextBox 5"/>
          <p:cNvSpPr txBox="1"/>
          <p:nvPr/>
        </p:nvSpPr>
        <p:spPr>
          <a:xfrm>
            <a:off x="258681" y="3733800"/>
            <a:ext cx="960519" cy="461665"/>
          </a:xfrm>
          <a:prstGeom prst="rect">
            <a:avLst/>
          </a:prstGeom>
          <a:noFill/>
        </p:spPr>
        <p:txBody>
          <a:bodyPr wrap="none" rtlCol="0">
            <a:spAutoFit/>
          </a:bodyPr>
          <a:lstStyle/>
          <a:p>
            <a:r>
              <a:rPr lang="en-US" sz="2400" b="1" dirty="0">
                <a:solidFill>
                  <a:srgbClr val="FF0000"/>
                </a:solidFill>
                <a:latin typeface="Calibri" pitchFamily="34" charset="0"/>
              </a:rPr>
              <a:t>~4200</a:t>
            </a:r>
          </a:p>
        </p:txBody>
      </p:sp>
      <p:sp>
        <p:nvSpPr>
          <p:cNvPr id="11" name="TextBox 10"/>
          <p:cNvSpPr txBox="1"/>
          <p:nvPr/>
        </p:nvSpPr>
        <p:spPr>
          <a:xfrm>
            <a:off x="487281" y="2891135"/>
            <a:ext cx="960519" cy="461665"/>
          </a:xfrm>
          <a:prstGeom prst="rect">
            <a:avLst/>
          </a:prstGeom>
          <a:noFill/>
        </p:spPr>
        <p:txBody>
          <a:bodyPr wrap="none" rtlCol="0">
            <a:spAutoFit/>
          </a:bodyPr>
          <a:lstStyle/>
          <a:p>
            <a:r>
              <a:rPr lang="en-US" sz="2400" b="1" dirty="0">
                <a:solidFill>
                  <a:srgbClr val="FF0000"/>
                </a:solidFill>
                <a:latin typeface="Calibri" pitchFamily="34" charset="0"/>
              </a:rPr>
              <a:t>~5900</a:t>
            </a:r>
          </a:p>
        </p:txBody>
      </p:sp>
      <p:sp>
        <p:nvSpPr>
          <p:cNvPr id="12" name="TextBox 11"/>
          <p:cNvSpPr txBox="1"/>
          <p:nvPr/>
        </p:nvSpPr>
        <p:spPr>
          <a:xfrm>
            <a:off x="868281" y="1973289"/>
            <a:ext cx="960519" cy="461665"/>
          </a:xfrm>
          <a:prstGeom prst="rect">
            <a:avLst/>
          </a:prstGeom>
          <a:noFill/>
        </p:spPr>
        <p:txBody>
          <a:bodyPr wrap="none" rtlCol="0">
            <a:spAutoFit/>
          </a:bodyPr>
          <a:lstStyle/>
          <a:p>
            <a:r>
              <a:rPr lang="en-US" sz="2400" b="1" dirty="0">
                <a:solidFill>
                  <a:srgbClr val="FF0000"/>
                </a:solidFill>
                <a:latin typeface="Calibri" pitchFamily="34" charset="0"/>
              </a:rPr>
              <a:t>~8800</a:t>
            </a:r>
          </a:p>
        </p:txBody>
      </p:sp>
      <p:sp>
        <p:nvSpPr>
          <p:cNvPr id="13" name="TextBox 12"/>
          <p:cNvSpPr txBox="1"/>
          <p:nvPr/>
        </p:nvSpPr>
        <p:spPr>
          <a:xfrm>
            <a:off x="5973681"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4" name="TextBox 13"/>
          <p:cNvSpPr txBox="1"/>
          <p:nvPr/>
        </p:nvSpPr>
        <p:spPr>
          <a:xfrm>
            <a:off x="7189789" y="1973289"/>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5" name="TextBox 14"/>
          <p:cNvSpPr txBox="1"/>
          <p:nvPr/>
        </p:nvSpPr>
        <p:spPr>
          <a:xfrm>
            <a:off x="2069434"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8" name="TextBox 17"/>
          <p:cNvSpPr txBox="1"/>
          <p:nvPr/>
        </p:nvSpPr>
        <p:spPr>
          <a:xfrm>
            <a:off x="7769572" y="2891135"/>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6" name="TextBox 15"/>
          <p:cNvSpPr txBox="1"/>
          <p:nvPr/>
        </p:nvSpPr>
        <p:spPr>
          <a:xfrm>
            <a:off x="404019" y="6174028"/>
            <a:ext cx="960519" cy="461665"/>
          </a:xfrm>
          <a:prstGeom prst="rect">
            <a:avLst/>
          </a:prstGeom>
          <a:noFill/>
        </p:spPr>
        <p:txBody>
          <a:bodyPr wrap="none" rtlCol="0">
            <a:spAutoFit/>
          </a:bodyPr>
          <a:lstStyle/>
          <a:p>
            <a:r>
              <a:rPr lang="en-US" sz="2400" b="1" dirty="0">
                <a:solidFill>
                  <a:srgbClr val="FF0000"/>
                </a:solidFill>
                <a:latin typeface="Calibri" pitchFamily="34" charset="0"/>
              </a:rPr>
              <a:t>~1100</a:t>
            </a:r>
          </a:p>
        </p:txBody>
      </p:sp>
      <p:sp>
        <p:nvSpPr>
          <p:cNvPr id="17" name="TextBox 16"/>
          <p:cNvSpPr txBox="1"/>
          <p:nvPr/>
        </p:nvSpPr>
        <p:spPr>
          <a:xfrm>
            <a:off x="8077200" y="5186188"/>
            <a:ext cx="1116011" cy="461665"/>
          </a:xfrm>
          <a:prstGeom prst="rect">
            <a:avLst/>
          </a:prstGeom>
          <a:noFill/>
        </p:spPr>
        <p:txBody>
          <a:bodyPr wrap="none" rtlCol="0">
            <a:spAutoFit/>
          </a:bodyPr>
          <a:lstStyle/>
          <a:p>
            <a:r>
              <a:rPr lang="en-US" sz="2400" b="1" dirty="0">
                <a:solidFill>
                  <a:srgbClr val="FF0000"/>
                </a:solidFill>
                <a:latin typeface="Calibri" pitchFamily="34" charset="0"/>
              </a:rPr>
              <a:t>~16000</a:t>
            </a:r>
          </a:p>
        </p:txBody>
      </p:sp>
      <p:sp>
        <p:nvSpPr>
          <p:cNvPr id="19" name="TextBox 18"/>
          <p:cNvSpPr txBox="1"/>
          <p:nvPr/>
        </p:nvSpPr>
        <p:spPr>
          <a:xfrm>
            <a:off x="7772400" y="6174028"/>
            <a:ext cx="1116011" cy="461665"/>
          </a:xfrm>
          <a:prstGeom prst="rect">
            <a:avLst/>
          </a:prstGeom>
          <a:noFill/>
        </p:spPr>
        <p:txBody>
          <a:bodyPr wrap="none" rtlCol="0">
            <a:spAutoFit/>
          </a:bodyPr>
          <a:lstStyle/>
          <a:p>
            <a:r>
              <a:rPr lang="en-US" sz="2400" b="1" dirty="0">
                <a:solidFill>
                  <a:srgbClr val="FF0000"/>
                </a:solidFill>
                <a:latin typeface="Calibri" pitchFamily="34" charset="0"/>
              </a:rPr>
              <a:t>~18000</a:t>
            </a:r>
          </a:p>
        </p:txBody>
      </p:sp>
      <p:sp>
        <p:nvSpPr>
          <p:cNvPr id="22" name="TextBox 21"/>
          <p:cNvSpPr txBox="1"/>
          <p:nvPr/>
        </p:nvSpPr>
        <p:spPr>
          <a:xfrm>
            <a:off x="8027989" y="3733800"/>
            <a:ext cx="1116011" cy="461665"/>
          </a:xfrm>
          <a:prstGeom prst="rect">
            <a:avLst/>
          </a:prstGeom>
          <a:noFill/>
        </p:spPr>
        <p:txBody>
          <a:bodyPr wrap="none" rtlCol="0">
            <a:spAutoFit/>
          </a:bodyPr>
          <a:lstStyle/>
          <a:p>
            <a:r>
              <a:rPr lang="en-US" sz="2400" b="1" dirty="0">
                <a:solidFill>
                  <a:srgbClr val="FF0000"/>
                </a:solidFill>
                <a:latin typeface="Calibri" pitchFamily="34" charset="0"/>
              </a:rPr>
              <a:t>~13000</a:t>
            </a:r>
          </a:p>
        </p:txBody>
      </p:sp>
    </p:spTree>
    <p:extLst>
      <p:ext uri="{BB962C8B-B14F-4D97-AF65-F5344CB8AC3E}">
        <p14:creationId xmlns:p14="http://schemas.microsoft.com/office/powerpoint/2010/main" val="413832943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19600" y="856661"/>
            <a:ext cx="4724400" cy="4524311"/>
          </a:xfrm>
          <a:prstGeom prst="rect">
            <a:avLst/>
          </a:prstGeom>
          <a:noFill/>
          <a:ln w="9525" algn="ctr">
            <a:noFill/>
            <a:miter lim="800000"/>
            <a:headEnd/>
            <a:tailEnd/>
          </a:ln>
          <a:effectLst/>
        </p:spPr>
        <p:txBody>
          <a:bodyPr wrap="square" lIns="91435" tIns="45718" rIns="91435"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itchFamily="34" charset="0"/>
                <a:ea typeface="+mn-ea"/>
                <a:cs typeface="+mn-cs"/>
              </a:rPr>
              <a:t>All genetic traits and diseases affect molecular structures that are evolutionarily conserved. </a:t>
            </a:r>
          </a:p>
        </p:txBody>
      </p:sp>
      <p:pic>
        <p:nvPicPr>
          <p:cNvPr id="8" name="Picture 7" descr="RemadeDarkerIllustration"/>
          <p:cNvPicPr>
            <a:picLocks noChangeAspect="1" noChangeArrowheads="1"/>
          </p:cNvPicPr>
          <p:nvPr/>
        </p:nvPicPr>
        <p:blipFill>
          <a:blip r:embed="rId2" cstate="print"/>
          <a:srcRect l="1176" t="909" r="1176" b="909"/>
          <a:stretch>
            <a:fillRect/>
          </a:stretch>
        </p:blipFill>
        <p:spPr bwMode="auto">
          <a:xfrm>
            <a:off x="0" y="294032"/>
            <a:ext cx="4343400" cy="5649568"/>
          </a:xfrm>
          <a:prstGeom prst="rect">
            <a:avLst/>
          </a:prstGeom>
          <a:noFill/>
          <a:ln w="9525">
            <a:noFill/>
            <a:miter lim="800000"/>
            <a:headEnd/>
            <a:tailEnd/>
          </a:ln>
        </p:spPr>
      </p:pic>
      <p:sp>
        <p:nvSpPr>
          <p:cNvPr id="4" name="Text Box 11"/>
          <p:cNvSpPr txBox="1">
            <a:spLocks noChangeArrowheads="1"/>
          </p:cNvSpPr>
          <p:nvPr/>
        </p:nvSpPr>
        <p:spPr bwMode="auto">
          <a:xfrm>
            <a:off x="-76200" y="6629401"/>
            <a:ext cx="1695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C0C0C0"/>
                </a:solidFill>
                <a:effectLst/>
                <a:uLnTx/>
                <a:uFillTx/>
                <a:latin typeface="Calibri"/>
                <a:ea typeface="+mn-ea"/>
                <a:cs typeface="+mn-cs"/>
              </a:rPr>
              <a:t>Illustration by Kathryn Weir</a:t>
            </a:r>
          </a:p>
        </p:txBody>
      </p:sp>
    </p:spTree>
    <p:extLst>
      <p:ext uri="{BB962C8B-B14F-4D97-AF65-F5344CB8AC3E}">
        <p14:creationId xmlns:p14="http://schemas.microsoft.com/office/powerpoint/2010/main" val="45611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sp>
        <p:nvSpPr>
          <p:cNvPr id="12" name="TextBox 11"/>
          <p:cNvSpPr txBox="1"/>
          <p:nvPr/>
        </p:nvSpPr>
        <p:spPr>
          <a:xfrm>
            <a:off x="490561" y="1905000"/>
            <a:ext cx="8153400" cy="2677656"/>
          </a:xfrm>
          <a:prstGeom prst="rect">
            <a:avLst/>
          </a:prstGeom>
          <a:noFill/>
        </p:spPr>
        <p:txBody>
          <a:bodyPr wrap="square" rtlCol="0">
            <a:spAutoFit/>
          </a:bodyPr>
          <a:lstStyle/>
          <a:p>
            <a:r>
              <a:rPr lang="en-US" sz="2800" b="1" u="sng" dirty="0" err="1">
                <a:latin typeface="Calibri" pitchFamily="34" charset="0"/>
              </a:rPr>
              <a:t>Orthologs</a:t>
            </a:r>
            <a:r>
              <a:rPr lang="en-US" sz="2800" b="1" dirty="0">
                <a:latin typeface="Calibri" pitchFamily="34" charset="0"/>
              </a:rPr>
              <a:t> = genes from different species that derive from a single gene in the last common ancestor of the species </a:t>
            </a:r>
          </a:p>
          <a:p>
            <a:endParaRPr lang="en-US" sz="2800" b="1" dirty="0">
              <a:latin typeface="Calibri" pitchFamily="34" charset="0"/>
            </a:endParaRPr>
          </a:p>
          <a:p>
            <a:r>
              <a:rPr lang="en-US" sz="2800" b="1" u="sng" dirty="0" err="1">
                <a:latin typeface="Calibri" pitchFamily="34" charset="0"/>
              </a:rPr>
              <a:t>Paralogs</a:t>
            </a:r>
            <a:r>
              <a:rPr lang="en-US" sz="2800" b="1" dirty="0">
                <a:latin typeface="Calibri" pitchFamily="34" charset="0"/>
              </a:rPr>
              <a:t> = genes that derive from a single gene that was duplicated within a genome  </a:t>
            </a:r>
          </a:p>
        </p:txBody>
      </p:sp>
    </p:spTree>
    <p:extLst>
      <p:ext uri="{BB962C8B-B14F-4D97-AF65-F5344CB8AC3E}">
        <p14:creationId xmlns:p14="http://schemas.microsoft.com/office/powerpoint/2010/main" val="2718398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75578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914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282" y="6629400"/>
            <a:ext cx="2537682" cy="276999"/>
          </a:xfrm>
          <a:prstGeom prst="rect">
            <a:avLst/>
          </a:prstGeom>
          <a:noFill/>
        </p:spPr>
        <p:txBody>
          <a:bodyPr wrap="none" rtlCol="0">
            <a:spAutoFit/>
          </a:bodyPr>
          <a:lstStyle/>
          <a:p>
            <a:r>
              <a:rPr lang="en-US" sz="1200" i="1" dirty="0">
                <a:latin typeface="Calibri" pitchFamily="34" charset="0"/>
              </a:rPr>
              <a:t>Trends in Genetics</a:t>
            </a:r>
            <a:r>
              <a:rPr lang="en-US" sz="1200" dirty="0">
                <a:latin typeface="Calibri" pitchFamily="34" charset="0"/>
              </a:rPr>
              <a:t> 18:619–620 (2002)</a:t>
            </a:r>
          </a:p>
        </p:txBody>
      </p:sp>
      <p:sp>
        <p:nvSpPr>
          <p:cNvPr id="3" name="TextBox 2"/>
          <p:cNvSpPr txBox="1"/>
          <p:nvPr/>
        </p:nvSpPr>
        <p:spPr>
          <a:xfrm>
            <a:off x="7543800" y="16002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0" name="TextBox 9"/>
          <p:cNvSpPr txBox="1"/>
          <p:nvPr/>
        </p:nvSpPr>
        <p:spPr>
          <a:xfrm>
            <a:off x="7880628" y="2096869"/>
            <a:ext cx="1103187" cy="646331"/>
          </a:xfrm>
          <a:prstGeom prst="rect">
            <a:avLst/>
          </a:prstGeom>
          <a:noFill/>
        </p:spPr>
        <p:txBody>
          <a:bodyPr wrap="none" rtlCol="0">
            <a:spAutoFit/>
          </a:bodyPr>
          <a:lstStyle/>
          <a:p>
            <a:r>
              <a:rPr lang="en-US" sz="1800" b="1" i="1" dirty="0">
                <a:solidFill>
                  <a:srgbClr val="FF0000"/>
                </a:solidFill>
                <a:latin typeface="Calibri" pitchFamily="34" charset="0"/>
              </a:rPr>
              <a:t>Co-</a:t>
            </a:r>
          </a:p>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4" name="Right Brace 3"/>
          <p:cNvSpPr/>
          <p:nvPr/>
        </p:nvSpPr>
        <p:spPr>
          <a:xfrm>
            <a:off x="7391400" y="14646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543800" y="28194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2" name="Right Brace 11"/>
          <p:cNvSpPr/>
          <p:nvPr/>
        </p:nvSpPr>
        <p:spPr>
          <a:xfrm>
            <a:off x="7391400" y="26838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7696200" y="2074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543800" y="4114800"/>
            <a:ext cx="1135247" cy="369332"/>
          </a:xfrm>
          <a:prstGeom prst="rect">
            <a:avLst/>
          </a:prstGeom>
          <a:noFill/>
        </p:spPr>
        <p:txBody>
          <a:bodyPr wrap="none" rtlCol="0">
            <a:spAutoFit/>
          </a:bodyPr>
          <a:lstStyle/>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15" name="Right Brace 14"/>
          <p:cNvSpPr/>
          <p:nvPr/>
        </p:nvSpPr>
        <p:spPr>
          <a:xfrm>
            <a:off x="7391400" y="3979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22785" y="5534561"/>
            <a:ext cx="3497415" cy="1323439"/>
          </a:xfrm>
          <a:prstGeom prst="rect">
            <a:avLst/>
          </a:prstGeom>
          <a:noFill/>
        </p:spPr>
        <p:txBody>
          <a:bodyPr wrap="square" rtlCol="0">
            <a:spAutoFit/>
          </a:bodyPr>
          <a:lstStyle/>
          <a:p>
            <a:pPr algn="r"/>
            <a:r>
              <a:rPr lang="en-US" b="1" dirty="0">
                <a:solidFill>
                  <a:srgbClr val="FF0000"/>
                </a:solidFill>
              </a:rPr>
              <a:t>In/out-</a:t>
            </a:r>
            <a:r>
              <a:rPr lang="en-US" b="1" dirty="0" err="1">
                <a:solidFill>
                  <a:srgbClr val="FF0000"/>
                </a:solidFill>
              </a:rPr>
              <a:t>paralogs</a:t>
            </a:r>
            <a:r>
              <a:rPr lang="en-US" b="1" dirty="0">
                <a:solidFill>
                  <a:srgbClr val="FF0000"/>
                </a:solidFill>
              </a:rPr>
              <a:t>: </a:t>
            </a:r>
            <a:r>
              <a:rPr lang="en-US" b="1" dirty="0" err="1">
                <a:solidFill>
                  <a:srgbClr val="FF0000"/>
                </a:solidFill>
              </a:rPr>
              <a:t>paralogs</a:t>
            </a:r>
            <a:r>
              <a:rPr lang="en-US" b="1" dirty="0">
                <a:solidFill>
                  <a:srgbClr val="FF0000"/>
                </a:solidFill>
              </a:rPr>
              <a:t> that evolved by gene duplication after/before the speciation event separating the lineages under consideration</a:t>
            </a:r>
          </a:p>
        </p:txBody>
      </p:sp>
      <p:sp>
        <p:nvSpPr>
          <p:cNvPr id="16" name="TextBox 15"/>
          <p:cNvSpPr txBox="1"/>
          <p:nvPr/>
        </p:nvSpPr>
        <p:spPr>
          <a:xfrm>
            <a:off x="7162800" y="685800"/>
            <a:ext cx="1440047" cy="646331"/>
          </a:xfrm>
          <a:prstGeom prst="rect">
            <a:avLst/>
          </a:prstGeom>
          <a:noFill/>
        </p:spPr>
        <p:txBody>
          <a:bodyPr wrap="square" rtlCol="0">
            <a:spAutoFit/>
          </a:bodyPr>
          <a:lstStyle/>
          <a:p>
            <a:r>
              <a:rPr lang="en-US" sz="1800" b="1" i="1" dirty="0" err="1">
                <a:solidFill>
                  <a:srgbClr val="FF0000"/>
                </a:solidFill>
                <a:latin typeface="Calibri" pitchFamily="34" charset="0"/>
              </a:rPr>
              <a:t>Ortholog</a:t>
            </a:r>
            <a:r>
              <a:rPr lang="en-US" sz="1800" b="1" i="1" dirty="0">
                <a:solidFill>
                  <a:srgbClr val="FF0000"/>
                </a:solidFill>
                <a:latin typeface="Calibri" pitchFamily="34" charset="0"/>
              </a:rPr>
              <a:t> to all the rest</a:t>
            </a:r>
          </a:p>
        </p:txBody>
      </p:sp>
    </p:spTree>
    <p:extLst>
      <p:ext uri="{BB962C8B-B14F-4D97-AF65-F5344CB8AC3E}">
        <p14:creationId xmlns:p14="http://schemas.microsoft.com/office/powerpoint/2010/main" val="389617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62000" y="1981200"/>
            <a:ext cx="7391400" cy="3640138"/>
          </a:xfrm>
          <a:prstGeom prst="rect">
            <a:avLst/>
          </a:prstGeom>
          <a:noFill/>
          <a:ln w="9525" algn="ctr">
            <a:noFill/>
            <a:miter lim="800000"/>
            <a:headEnd/>
            <a:tailEnd/>
          </a:ln>
        </p:spPr>
      </p:pic>
      <p:sp>
        <p:nvSpPr>
          <p:cNvPr id="1788931" name="Text Box 3"/>
          <p:cNvSpPr txBox="1">
            <a:spLocks noChangeArrowheads="1"/>
          </p:cNvSpPr>
          <p:nvPr/>
        </p:nvSpPr>
        <p:spPr bwMode="auto">
          <a:xfrm>
            <a:off x="30259" y="-76200"/>
            <a:ext cx="9224769" cy="1569660"/>
          </a:xfrm>
          <a:prstGeom prst="rect">
            <a:avLst/>
          </a:prstGeom>
          <a:noFill/>
          <a:ln w="9525" algn="ctr">
            <a:noFill/>
            <a:miter lim="800000"/>
            <a:headEnd/>
            <a:tailEnd/>
          </a:ln>
          <a:effectLst/>
        </p:spPr>
        <p:txBody>
          <a:bodyPr wrap="none">
            <a:spAutoFit/>
          </a:bodyPr>
          <a:lstStyle/>
          <a:p>
            <a:pPr algn="ctr">
              <a:defRPr/>
            </a:pPr>
            <a:r>
              <a:rPr lang="en-US" sz="3200" b="1" dirty="0" err="1">
                <a:effectLst>
                  <a:outerShdw blurRad="38100" dist="38100" dir="2700000" algn="tl">
                    <a:srgbClr val="C0C0C0"/>
                  </a:outerShdw>
                </a:effectLst>
                <a:latin typeface="Calibri" pitchFamily="34" charset="0"/>
              </a:rPr>
              <a:t>Phenologs</a:t>
            </a:r>
            <a:r>
              <a:rPr lang="en-US" sz="3200" b="1" dirty="0">
                <a:effectLst>
                  <a:outerShdw blurRad="38100" dist="38100" dir="2700000" algn="tl">
                    <a:srgbClr val="C0C0C0"/>
                  </a:outerShdw>
                </a:effectLst>
                <a:latin typeface="Calibri" pitchFamily="34" charset="0"/>
              </a:rPr>
              <a:t> = significantly overlapping sets of</a:t>
            </a:r>
          </a:p>
          <a:p>
            <a:pPr algn="ctr">
              <a:defRPr/>
            </a:pPr>
            <a:r>
              <a:rPr lang="en-US" sz="3200" b="1" dirty="0" err="1">
                <a:effectLst>
                  <a:outerShdw blurRad="38100" dist="38100" dir="2700000" algn="tl">
                    <a:srgbClr val="C0C0C0"/>
                  </a:outerShdw>
                </a:effectLst>
                <a:latin typeface="Calibri" pitchFamily="34" charset="0"/>
              </a:rPr>
              <a:t>orthologous</a:t>
            </a:r>
            <a:r>
              <a:rPr lang="en-US" sz="3200" b="1" dirty="0">
                <a:effectLst>
                  <a:outerShdw blurRad="38100" dist="38100" dir="2700000" algn="tl">
                    <a:srgbClr val="C0C0C0"/>
                  </a:outerShdw>
                </a:effectLst>
                <a:latin typeface="Calibri" pitchFamily="34" charset="0"/>
              </a:rPr>
              <a:t> genes, such that each gene in a given set</a:t>
            </a:r>
          </a:p>
          <a:p>
            <a:pPr algn="ctr">
              <a:defRPr/>
            </a:pPr>
            <a:r>
              <a:rPr lang="en-US" sz="3200" b="1" dirty="0">
                <a:effectLst>
                  <a:outerShdw blurRad="38100" dist="38100" dir="2700000" algn="tl">
                    <a:srgbClr val="C0C0C0"/>
                  </a:outerShdw>
                </a:effectLst>
                <a:latin typeface="Calibri" pitchFamily="34" charset="0"/>
              </a:rPr>
              <a:t>gives rise to the same phenotype in that organism</a:t>
            </a:r>
          </a:p>
        </p:txBody>
      </p:sp>
      <p:sp>
        <p:nvSpPr>
          <p:cNvPr id="18436" name="Text Box 5"/>
          <p:cNvSpPr txBox="1">
            <a:spLocks noChangeArrowheads="1"/>
          </p:cNvSpPr>
          <p:nvPr/>
        </p:nvSpPr>
        <p:spPr bwMode="auto">
          <a:xfrm>
            <a:off x="3100388" y="1584325"/>
            <a:ext cx="1439112" cy="369332"/>
          </a:xfrm>
          <a:prstGeom prst="rect">
            <a:avLst/>
          </a:prstGeom>
          <a:noFill/>
          <a:ln w="9525" algn="ctr">
            <a:noFill/>
            <a:miter lim="800000"/>
            <a:headEnd/>
            <a:tailEnd/>
          </a:ln>
        </p:spPr>
        <p:txBody>
          <a:bodyPr wrap="none">
            <a:spAutoFit/>
          </a:bodyPr>
          <a:lstStyle/>
          <a:p>
            <a:r>
              <a:rPr lang="en-US" sz="1800" dirty="0">
                <a:latin typeface="Calibri" pitchFamily="34" charset="0"/>
              </a:rPr>
              <a:t>(e.g., human)</a:t>
            </a:r>
          </a:p>
        </p:txBody>
      </p:sp>
      <p:sp>
        <p:nvSpPr>
          <p:cNvPr id="18437" name="Text Box 6"/>
          <p:cNvSpPr txBox="1">
            <a:spLocks noChangeArrowheads="1"/>
          </p:cNvSpPr>
          <p:nvPr/>
        </p:nvSpPr>
        <p:spPr bwMode="auto">
          <a:xfrm>
            <a:off x="6805613" y="1584325"/>
            <a:ext cx="1327992" cy="369332"/>
          </a:xfrm>
          <a:prstGeom prst="rect">
            <a:avLst/>
          </a:prstGeom>
          <a:noFill/>
          <a:ln w="9525" algn="ctr">
            <a:noFill/>
            <a:miter lim="800000"/>
            <a:headEnd/>
            <a:tailEnd/>
          </a:ln>
        </p:spPr>
        <p:txBody>
          <a:bodyPr wrap="none">
            <a:spAutoFit/>
          </a:bodyPr>
          <a:lstStyle/>
          <a:p>
            <a:r>
              <a:rPr lang="en-US" sz="1800">
                <a:latin typeface="Calibri" pitchFamily="34" charset="0"/>
              </a:rPr>
              <a:t>(e.g., worm)</a:t>
            </a:r>
          </a:p>
        </p:txBody>
      </p:sp>
      <p:sp>
        <p:nvSpPr>
          <p:cNvPr id="18438" name="Text Box 7"/>
          <p:cNvSpPr txBox="1">
            <a:spLocks noChangeArrowheads="1"/>
          </p:cNvSpPr>
          <p:nvPr/>
        </p:nvSpPr>
        <p:spPr bwMode="auto">
          <a:xfrm>
            <a:off x="1727200" y="5454650"/>
            <a:ext cx="2042354" cy="369332"/>
          </a:xfrm>
          <a:prstGeom prst="rect">
            <a:avLst/>
          </a:prstGeom>
          <a:noFill/>
          <a:ln w="9525" algn="ctr">
            <a:noFill/>
            <a:miter lim="800000"/>
            <a:headEnd/>
            <a:tailEnd/>
          </a:ln>
        </p:spPr>
        <p:txBody>
          <a:bodyPr wrap="none">
            <a:spAutoFit/>
          </a:bodyPr>
          <a:lstStyle/>
          <a:p>
            <a:r>
              <a:rPr lang="en-US" sz="1800">
                <a:latin typeface="Calibri" pitchFamily="34" charset="0"/>
              </a:rPr>
              <a:t>(e.g., breast cancer)</a:t>
            </a:r>
          </a:p>
        </p:txBody>
      </p:sp>
      <p:sp>
        <p:nvSpPr>
          <p:cNvPr id="18439" name="Text Box 8"/>
          <p:cNvSpPr txBox="1">
            <a:spLocks noChangeArrowheads="1"/>
          </p:cNvSpPr>
          <p:nvPr/>
        </p:nvSpPr>
        <p:spPr bwMode="auto">
          <a:xfrm>
            <a:off x="5461000" y="5454650"/>
            <a:ext cx="3153812" cy="369332"/>
          </a:xfrm>
          <a:prstGeom prst="rect">
            <a:avLst/>
          </a:prstGeom>
          <a:noFill/>
          <a:ln w="9525" algn="ctr">
            <a:noFill/>
            <a:miter lim="800000"/>
            <a:headEnd/>
            <a:tailEnd/>
          </a:ln>
        </p:spPr>
        <p:txBody>
          <a:bodyPr wrap="none">
            <a:spAutoFit/>
          </a:bodyPr>
          <a:lstStyle/>
          <a:p>
            <a:r>
              <a:rPr lang="en-US" sz="1800">
                <a:latin typeface="Calibri" pitchFamily="34" charset="0"/>
              </a:rPr>
              <a:t>(e.g., specific worm phenotype)</a:t>
            </a:r>
          </a:p>
        </p:txBody>
      </p:sp>
      <p:sp>
        <p:nvSpPr>
          <p:cNvPr id="9"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381085137"/>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46791</TotalTime>
  <Words>2062</Words>
  <Application>Microsoft Office PowerPoint</Application>
  <PresentationFormat>On-screen Show (4:3)</PresentationFormat>
  <Paragraphs>350</Paragraphs>
  <Slides>37</Slides>
  <Notes>15</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Myriad Pro</vt:lpstr>
      <vt:lpstr>Symbol</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1828</cp:revision>
  <cp:lastPrinted>2023-04-05T23:55:22Z</cp:lastPrinted>
  <dcterms:created xsi:type="dcterms:W3CDTF">2002-09-07T00:42:37Z</dcterms:created>
  <dcterms:modified xsi:type="dcterms:W3CDTF">2023-04-05T23:56:34Z</dcterms:modified>
</cp:coreProperties>
</file>