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633" r:id="rId2"/>
    <p:sldId id="540" r:id="rId3"/>
    <p:sldId id="559" r:id="rId4"/>
    <p:sldId id="541" r:id="rId5"/>
    <p:sldId id="560" r:id="rId6"/>
    <p:sldId id="544" r:id="rId7"/>
    <p:sldId id="626" r:id="rId8"/>
    <p:sldId id="546" r:id="rId9"/>
    <p:sldId id="555" r:id="rId10"/>
    <p:sldId id="568" r:id="rId11"/>
    <p:sldId id="562" r:id="rId12"/>
    <p:sldId id="571" r:id="rId13"/>
    <p:sldId id="565" r:id="rId14"/>
    <p:sldId id="572" r:id="rId15"/>
    <p:sldId id="575" r:id="rId16"/>
    <p:sldId id="584" r:id="rId17"/>
    <p:sldId id="585" r:id="rId18"/>
    <p:sldId id="586" r:id="rId19"/>
    <p:sldId id="588" r:id="rId20"/>
    <p:sldId id="606" r:id="rId21"/>
    <p:sldId id="631" r:id="rId22"/>
    <p:sldId id="629" r:id="rId23"/>
    <p:sldId id="632" r:id="rId24"/>
    <p:sldId id="638" r:id="rId25"/>
    <p:sldId id="590" r:id="rId26"/>
    <p:sldId id="591" r:id="rId27"/>
    <p:sldId id="618" r:id="rId28"/>
    <p:sldId id="619" r:id="rId29"/>
    <p:sldId id="620" r:id="rId30"/>
    <p:sldId id="624" r:id="rId31"/>
    <p:sldId id="634" r:id="rId32"/>
    <p:sldId id="597" r:id="rId33"/>
    <p:sldId id="598" r:id="rId34"/>
    <p:sldId id="599" r:id="rId35"/>
    <p:sldId id="600" r:id="rId36"/>
    <p:sldId id="601" r:id="rId37"/>
    <p:sldId id="602" r:id="rId38"/>
    <p:sldId id="640" r:id="rId39"/>
    <p:sldId id="639" r:id="rId40"/>
    <p:sldId id="641" r:id="rId41"/>
    <p:sldId id="603" r:id="rId42"/>
    <p:sldId id="604" r:id="rId43"/>
    <p:sldId id="642" r:id="rId44"/>
    <p:sldId id="605" r:id="rId45"/>
    <p:sldId id="643" r:id="rId46"/>
    <p:sldId id="579" r:id="rId47"/>
    <p:sldId id="635" r:id="rId48"/>
    <p:sldId id="627" r:id="rId49"/>
    <p:sldId id="628" r:id="rId50"/>
    <p:sldId id="587" r:id="rId51"/>
    <p:sldId id="612" r:id="rId52"/>
    <p:sldId id="637" r:id="rId53"/>
  </p:sldIdLst>
  <p:sldSz cx="9144000" cy="6858000" type="screen4x3"/>
  <p:notesSz cx="7010400" cy="9296400"/>
  <p:defaultTextStyle>
    <a:defPPr>
      <a:defRPr lang="en-US"/>
    </a:defPPr>
    <a:lvl1pPr algn="l" rtl="0" eaLnBrk="0" fontAlgn="base" hangingPunct="0">
      <a:spcBef>
        <a:spcPct val="0"/>
      </a:spcBef>
      <a:spcAft>
        <a:spcPct val="0"/>
      </a:spcAft>
      <a:defRPr sz="2000"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sz="2000"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sz="2000"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sz="2000"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sz="2000" kern="1200">
        <a:solidFill>
          <a:schemeClr val="tx1"/>
        </a:solidFill>
        <a:latin typeface="Comic Sans MS" panose="030F0702030302020204" pitchFamily="66" charset="0"/>
        <a:ea typeface="+mn-ea"/>
        <a:cs typeface="+mn-cs"/>
      </a:defRPr>
    </a:lvl5pPr>
    <a:lvl6pPr marL="2286000" algn="l" defTabSz="914400" rtl="0" eaLnBrk="1" latinLnBrk="0" hangingPunct="1">
      <a:defRPr sz="2000" kern="1200">
        <a:solidFill>
          <a:schemeClr val="tx1"/>
        </a:solidFill>
        <a:latin typeface="Comic Sans MS" panose="030F0702030302020204" pitchFamily="66" charset="0"/>
        <a:ea typeface="+mn-ea"/>
        <a:cs typeface="+mn-cs"/>
      </a:defRPr>
    </a:lvl6pPr>
    <a:lvl7pPr marL="2743200" algn="l" defTabSz="914400" rtl="0" eaLnBrk="1" latinLnBrk="0" hangingPunct="1">
      <a:defRPr sz="2000" kern="1200">
        <a:solidFill>
          <a:schemeClr val="tx1"/>
        </a:solidFill>
        <a:latin typeface="Comic Sans MS" panose="030F0702030302020204" pitchFamily="66" charset="0"/>
        <a:ea typeface="+mn-ea"/>
        <a:cs typeface="+mn-cs"/>
      </a:defRPr>
    </a:lvl7pPr>
    <a:lvl8pPr marL="3200400" algn="l" defTabSz="914400" rtl="0" eaLnBrk="1" latinLnBrk="0" hangingPunct="1">
      <a:defRPr sz="2000" kern="1200">
        <a:solidFill>
          <a:schemeClr val="tx1"/>
        </a:solidFill>
        <a:latin typeface="Comic Sans MS" panose="030F0702030302020204" pitchFamily="66" charset="0"/>
        <a:ea typeface="+mn-ea"/>
        <a:cs typeface="+mn-cs"/>
      </a:defRPr>
    </a:lvl8pPr>
    <a:lvl9pPr marL="3657600" algn="l" defTabSz="914400" rtl="0" eaLnBrk="1" latinLnBrk="0" hangingPunct="1">
      <a:defRPr sz="2000"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26C0"/>
    <a:srgbClr val="00CCFF"/>
    <a:srgbClr val="993300"/>
    <a:srgbClr val="008080"/>
    <a:srgbClr val="6600CC"/>
    <a:srgbClr val="FF0000"/>
    <a:srgbClr val="00CC00"/>
    <a:srgbClr val="DDDDD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66" autoAdjust="0"/>
    <p:restoredTop sz="94696" autoAdjust="0"/>
  </p:normalViewPr>
  <p:slideViewPr>
    <p:cSldViewPr>
      <p:cViewPr varScale="1">
        <p:scale>
          <a:sx n="112" d="100"/>
          <a:sy n="112" d="100"/>
        </p:scale>
        <p:origin x="23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22" name="Rectangle 2">
            <a:extLst>
              <a:ext uri="{FF2B5EF4-FFF2-40B4-BE49-F238E27FC236}">
                <a16:creationId xmlns:a16="http://schemas.microsoft.com/office/drawing/2014/main" id="{8FBEAC60-C2EB-F84E-03AF-51A72326C818}"/>
              </a:ext>
            </a:extLst>
          </p:cNvPr>
          <p:cNvSpPr>
            <a:spLocks noGrp="1" noChangeArrowheads="1"/>
          </p:cNvSpPr>
          <p:nvPr>
            <p:ph type="hdr" sz="quarter"/>
          </p:nvPr>
        </p:nvSpPr>
        <p:spPr bwMode="auto">
          <a:xfrm>
            <a:off x="0" y="0"/>
            <a:ext cx="3038475" cy="463550"/>
          </a:xfrm>
          <a:prstGeom prst="rect">
            <a:avLst/>
          </a:prstGeom>
          <a:noFill/>
          <a:ln>
            <a:noFill/>
          </a:ln>
          <a:effectLst/>
        </p:spPr>
        <p:txBody>
          <a:bodyPr vert="horz" wrap="square" lIns="91576" tIns="45788" rIns="91576" bIns="45788"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389123" name="Rectangle 3">
            <a:extLst>
              <a:ext uri="{FF2B5EF4-FFF2-40B4-BE49-F238E27FC236}">
                <a16:creationId xmlns:a16="http://schemas.microsoft.com/office/drawing/2014/main" id="{2A84DD25-7561-9B92-5F96-9933E3F259C5}"/>
              </a:ext>
            </a:extLst>
          </p:cNvPr>
          <p:cNvSpPr>
            <a:spLocks noGrp="1" noChangeArrowheads="1"/>
          </p:cNvSpPr>
          <p:nvPr>
            <p:ph type="dt" sz="quarter" idx="1"/>
          </p:nvPr>
        </p:nvSpPr>
        <p:spPr bwMode="auto">
          <a:xfrm>
            <a:off x="3970338" y="0"/>
            <a:ext cx="3038475" cy="463550"/>
          </a:xfrm>
          <a:prstGeom prst="rect">
            <a:avLst/>
          </a:prstGeom>
          <a:noFill/>
          <a:ln>
            <a:noFill/>
          </a:ln>
          <a:effectLst/>
        </p:spPr>
        <p:txBody>
          <a:bodyPr vert="horz" wrap="square" lIns="91576" tIns="45788" rIns="91576" bIns="45788"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389124" name="Rectangle 4">
            <a:extLst>
              <a:ext uri="{FF2B5EF4-FFF2-40B4-BE49-F238E27FC236}">
                <a16:creationId xmlns:a16="http://schemas.microsoft.com/office/drawing/2014/main" id="{E187847E-BD02-57E7-842C-41287224C0FD}"/>
              </a:ext>
            </a:extLst>
          </p:cNvPr>
          <p:cNvSpPr>
            <a:spLocks noGrp="1" noChangeArrowheads="1"/>
          </p:cNvSpPr>
          <p:nvPr>
            <p:ph type="ftr" sz="quarter" idx="2"/>
          </p:nvPr>
        </p:nvSpPr>
        <p:spPr bwMode="auto">
          <a:xfrm>
            <a:off x="0" y="8831263"/>
            <a:ext cx="3038475" cy="463550"/>
          </a:xfrm>
          <a:prstGeom prst="rect">
            <a:avLst/>
          </a:prstGeom>
          <a:noFill/>
          <a:ln>
            <a:noFill/>
          </a:ln>
          <a:effectLst/>
        </p:spPr>
        <p:txBody>
          <a:bodyPr vert="horz" wrap="square" lIns="91576" tIns="45788" rIns="91576" bIns="45788"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389125" name="Rectangle 5">
            <a:extLst>
              <a:ext uri="{FF2B5EF4-FFF2-40B4-BE49-F238E27FC236}">
                <a16:creationId xmlns:a16="http://schemas.microsoft.com/office/drawing/2014/main" id="{3C32A66F-B9EC-6FF4-91EF-B148285DEB85}"/>
              </a:ext>
            </a:extLst>
          </p:cNvPr>
          <p:cNvSpPr>
            <a:spLocks noGrp="1" noChangeArrowheads="1"/>
          </p:cNvSpPr>
          <p:nvPr>
            <p:ph type="sldNum" sz="quarter" idx="3"/>
          </p:nvPr>
        </p:nvSpPr>
        <p:spPr bwMode="auto">
          <a:xfrm>
            <a:off x="3970338" y="8831263"/>
            <a:ext cx="3038475" cy="463550"/>
          </a:xfrm>
          <a:prstGeom prst="rect">
            <a:avLst/>
          </a:prstGeom>
          <a:noFill/>
          <a:ln>
            <a:noFill/>
          </a:ln>
          <a:effectLst/>
        </p:spPr>
        <p:txBody>
          <a:bodyPr vert="horz" wrap="square" lIns="91576" tIns="45788" rIns="91576" bIns="45788"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7C095186-82D0-457D-81BA-6AF62B9ED87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F0E7E283-CD78-3084-FDA8-8E051AD2D3EA}"/>
              </a:ext>
            </a:extLst>
          </p:cNvPr>
          <p:cNvSpPr>
            <a:spLocks noGrp="1" noChangeArrowheads="1"/>
          </p:cNvSpPr>
          <p:nvPr>
            <p:ph type="hdr" sz="quarter"/>
          </p:nvPr>
        </p:nvSpPr>
        <p:spPr bwMode="auto">
          <a:xfrm>
            <a:off x="0" y="0"/>
            <a:ext cx="3038475" cy="463550"/>
          </a:xfrm>
          <a:prstGeom prst="rect">
            <a:avLst/>
          </a:prstGeom>
          <a:noFill/>
          <a:ln>
            <a:noFill/>
          </a:ln>
          <a:effectLst/>
        </p:spPr>
        <p:txBody>
          <a:bodyPr vert="horz" wrap="square" lIns="93170" tIns="46585" rIns="93170" bIns="46585" numCol="1" anchor="t" anchorCtr="0" compatLnSpc="1">
            <a:prstTxWarp prst="textNoShape">
              <a:avLst/>
            </a:prstTxWarp>
          </a:bodyPr>
          <a:lstStyle>
            <a:lvl1pPr defTabSz="931663" eaLnBrk="1" hangingPunct="1">
              <a:defRPr sz="1200">
                <a:latin typeface="Arial" charset="0"/>
              </a:defRPr>
            </a:lvl1pPr>
          </a:lstStyle>
          <a:p>
            <a:pPr>
              <a:defRPr/>
            </a:pPr>
            <a:endParaRPr lang="en-US"/>
          </a:p>
        </p:txBody>
      </p:sp>
      <p:sp>
        <p:nvSpPr>
          <p:cNvPr id="132099" name="Rectangle 3">
            <a:extLst>
              <a:ext uri="{FF2B5EF4-FFF2-40B4-BE49-F238E27FC236}">
                <a16:creationId xmlns:a16="http://schemas.microsoft.com/office/drawing/2014/main" id="{947F05A7-9CCE-46FF-7A9D-4B16E8CAA3C7}"/>
              </a:ext>
            </a:extLst>
          </p:cNvPr>
          <p:cNvSpPr>
            <a:spLocks noGrp="1" noChangeArrowheads="1"/>
          </p:cNvSpPr>
          <p:nvPr>
            <p:ph type="dt" idx="1"/>
          </p:nvPr>
        </p:nvSpPr>
        <p:spPr bwMode="auto">
          <a:xfrm>
            <a:off x="3971925" y="0"/>
            <a:ext cx="3038475" cy="463550"/>
          </a:xfrm>
          <a:prstGeom prst="rect">
            <a:avLst/>
          </a:prstGeom>
          <a:noFill/>
          <a:ln>
            <a:noFill/>
          </a:ln>
          <a:effectLst/>
        </p:spPr>
        <p:txBody>
          <a:bodyPr vert="horz" wrap="square" lIns="93170" tIns="46585" rIns="93170" bIns="46585" numCol="1" anchor="t" anchorCtr="0" compatLnSpc="1">
            <a:prstTxWarp prst="textNoShape">
              <a:avLst/>
            </a:prstTxWarp>
          </a:bodyPr>
          <a:lstStyle>
            <a:lvl1pPr algn="r" defTabSz="931663"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CF9049A8-5389-23C4-D747-448E5372F752}"/>
              </a:ext>
            </a:extLst>
          </p:cNvPr>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2101" name="Rectangle 5">
            <a:extLst>
              <a:ext uri="{FF2B5EF4-FFF2-40B4-BE49-F238E27FC236}">
                <a16:creationId xmlns:a16="http://schemas.microsoft.com/office/drawing/2014/main" id="{95135B89-9D92-3D41-E49B-85C5B66CE0EE}"/>
              </a:ext>
            </a:extLst>
          </p:cNvPr>
          <p:cNvSpPr>
            <a:spLocks noGrp="1" noChangeArrowheads="1"/>
          </p:cNvSpPr>
          <p:nvPr>
            <p:ph type="body" sz="quarter" idx="3"/>
          </p:nvPr>
        </p:nvSpPr>
        <p:spPr bwMode="auto">
          <a:xfrm>
            <a:off x="935038" y="4416425"/>
            <a:ext cx="5140325" cy="4181475"/>
          </a:xfrm>
          <a:prstGeom prst="rect">
            <a:avLst/>
          </a:prstGeom>
          <a:noFill/>
          <a:ln>
            <a:noFill/>
          </a:ln>
          <a:effectLst/>
        </p:spPr>
        <p:txBody>
          <a:bodyPr vert="horz" wrap="square" lIns="93170" tIns="46585" rIns="93170" bIns="4658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a:extLst>
              <a:ext uri="{FF2B5EF4-FFF2-40B4-BE49-F238E27FC236}">
                <a16:creationId xmlns:a16="http://schemas.microsoft.com/office/drawing/2014/main" id="{F9F878C3-6C31-97C3-5341-F3BB02463232}"/>
              </a:ext>
            </a:extLst>
          </p:cNvPr>
          <p:cNvSpPr>
            <a:spLocks noGrp="1" noChangeArrowheads="1"/>
          </p:cNvSpPr>
          <p:nvPr>
            <p:ph type="ftr" sz="quarter" idx="4"/>
          </p:nvPr>
        </p:nvSpPr>
        <p:spPr bwMode="auto">
          <a:xfrm>
            <a:off x="0" y="8832850"/>
            <a:ext cx="3038475" cy="463550"/>
          </a:xfrm>
          <a:prstGeom prst="rect">
            <a:avLst/>
          </a:prstGeom>
          <a:noFill/>
          <a:ln>
            <a:noFill/>
          </a:ln>
          <a:effectLst/>
        </p:spPr>
        <p:txBody>
          <a:bodyPr vert="horz" wrap="square" lIns="93170" tIns="46585" rIns="93170" bIns="46585" numCol="1" anchor="b" anchorCtr="0" compatLnSpc="1">
            <a:prstTxWarp prst="textNoShape">
              <a:avLst/>
            </a:prstTxWarp>
          </a:bodyPr>
          <a:lstStyle>
            <a:lvl1pPr defTabSz="931663" eaLnBrk="1" hangingPunct="1">
              <a:defRPr sz="1200">
                <a:latin typeface="Arial" charset="0"/>
              </a:defRPr>
            </a:lvl1pPr>
          </a:lstStyle>
          <a:p>
            <a:pPr>
              <a:defRPr/>
            </a:pPr>
            <a:endParaRPr lang="en-US"/>
          </a:p>
        </p:txBody>
      </p:sp>
      <p:sp>
        <p:nvSpPr>
          <p:cNvPr id="132103" name="Rectangle 7">
            <a:extLst>
              <a:ext uri="{FF2B5EF4-FFF2-40B4-BE49-F238E27FC236}">
                <a16:creationId xmlns:a16="http://schemas.microsoft.com/office/drawing/2014/main" id="{F6AD72AF-7FC1-1088-9CF4-9453282FD579}"/>
              </a:ext>
            </a:extLst>
          </p:cNvPr>
          <p:cNvSpPr>
            <a:spLocks noGrp="1" noChangeArrowheads="1"/>
          </p:cNvSpPr>
          <p:nvPr>
            <p:ph type="sldNum" sz="quarter" idx="5"/>
          </p:nvPr>
        </p:nvSpPr>
        <p:spPr bwMode="auto">
          <a:xfrm>
            <a:off x="3971925" y="8832850"/>
            <a:ext cx="3038475" cy="463550"/>
          </a:xfrm>
          <a:prstGeom prst="rect">
            <a:avLst/>
          </a:prstGeom>
          <a:noFill/>
          <a:ln>
            <a:noFill/>
          </a:ln>
          <a:effectLst/>
        </p:spPr>
        <p:txBody>
          <a:bodyPr vert="horz" wrap="square" lIns="93170" tIns="46585" rIns="93170" bIns="46585" numCol="1" anchor="b" anchorCtr="0" compatLnSpc="1">
            <a:prstTxWarp prst="textNoShape">
              <a:avLst/>
            </a:prstTxWarp>
          </a:bodyPr>
          <a:lstStyle>
            <a:lvl1pPr algn="r" defTabSz="930275" eaLnBrk="1" hangingPunct="1">
              <a:defRPr sz="1200">
                <a:latin typeface="Arial" panose="020B0604020202020204" pitchFamily="34" charset="0"/>
              </a:defRPr>
            </a:lvl1pPr>
          </a:lstStyle>
          <a:p>
            <a:pPr>
              <a:defRPr/>
            </a:pPr>
            <a:fld id="{217698D2-2227-412B-A904-BF60F9EEDB0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F56CCF19-8E7A-3B49-35A2-F1D1483D24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69CA4E-5B58-4132-B273-783128929403}" type="slidenum">
              <a:rPr lang="en-US" altLang="en-US" smtClean="0">
                <a:latin typeface="Arial" panose="020B0604020202020204" pitchFamily="34" charset="0"/>
              </a:rPr>
              <a:pPr>
                <a:spcBef>
                  <a:spcPct val="0"/>
                </a:spcBef>
              </a:pPr>
              <a:t>2</a:t>
            </a:fld>
            <a:endParaRPr lang="en-US" altLang="en-US">
              <a:latin typeface="Arial" panose="020B0604020202020204" pitchFamily="34" charset="0"/>
            </a:endParaRPr>
          </a:p>
        </p:txBody>
      </p:sp>
      <p:sp>
        <p:nvSpPr>
          <p:cNvPr id="6147" name="Rectangle 2">
            <a:extLst>
              <a:ext uri="{FF2B5EF4-FFF2-40B4-BE49-F238E27FC236}">
                <a16:creationId xmlns:a16="http://schemas.microsoft.com/office/drawing/2014/main" id="{E9298C89-5448-A478-F18B-C7CD50FE0B30}"/>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BDB4F5FC-6217-70E4-095B-F2FD353D8E7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6149" name="Date Placeholder 1">
            <a:extLst>
              <a:ext uri="{FF2B5EF4-FFF2-40B4-BE49-F238E27FC236}">
                <a16:creationId xmlns:a16="http://schemas.microsoft.com/office/drawing/2014/main" id="{1B674A1B-0C7B-0344-08F9-685FA280CDA3}"/>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EA41158-79AA-2C6F-A199-0C5303C0614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5F3E82-2CC7-4E2B-958E-80A5E1B19F30}" type="slidenum">
              <a:rPr lang="en-US" altLang="en-US" smtClean="0">
                <a:latin typeface="Arial" panose="020B0604020202020204" pitchFamily="34" charset="0"/>
              </a:rPr>
              <a:pPr>
                <a:spcBef>
                  <a:spcPct val="0"/>
                </a:spcBef>
              </a:pPr>
              <a:t>11</a:t>
            </a:fld>
            <a:endParaRPr lang="en-US" altLang="en-US">
              <a:latin typeface="Arial" panose="020B0604020202020204" pitchFamily="34" charset="0"/>
            </a:endParaRPr>
          </a:p>
        </p:txBody>
      </p:sp>
      <p:sp>
        <p:nvSpPr>
          <p:cNvPr id="24579" name="Rectangle 2">
            <a:extLst>
              <a:ext uri="{FF2B5EF4-FFF2-40B4-BE49-F238E27FC236}">
                <a16:creationId xmlns:a16="http://schemas.microsoft.com/office/drawing/2014/main" id="{7ABA9A94-9F87-579A-89F0-EC1DDF0EE626}"/>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720BC076-60DB-6451-5706-C50B794D8F2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4581" name="Date Placeholder 1">
            <a:extLst>
              <a:ext uri="{FF2B5EF4-FFF2-40B4-BE49-F238E27FC236}">
                <a16:creationId xmlns:a16="http://schemas.microsoft.com/office/drawing/2014/main" id="{7E688CD1-F3F9-D7E5-06D6-528C47534F0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18079262-334F-733F-40D1-6911AA7AF55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22CB07F-D346-45A8-B2F6-9FB3AAEA8705}" type="slidenum">
              <a:rPr lang="en-US" altLang="en-US" smtClean="0">
                <a:latin typeface="Arial" panose="020B0604020202020204" pitchFamily="34" charset="0"/>
              </a:rPr>
              <a:pPr>
                <a:spcBef>
                  <a:spcPct val="0"/>
                </a:spcBef>
              </a:pPr>
              <a:t>12</a:t>
            </a:fld>
            <a:endParaRPr lang="en-US" altLang="en-US">
              <a:latin typeface="Arial" panose="020B0604020202020204" pitchFamily="34" charset="0"/>
            </a:endParaRPr>
          </a:p>
        </p:txBody>
      </p:sp>
      <p:sp>
        <p:nvSpPr>
          <p:cNvPr id="26627" name="Rectangle 2">
            <a:extLst>
              <a:ext uri="{FF2B5EF4-FFF2-40B4-BE49-F238E27FC236}">
                <a16:creationId xmlns:a16="http://schemas.microsoft.com/office/drawing/2014/main" id="{2485BD45-ACC7-8F97-FFC4-176C04D15633}"/>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A355E59E-E7AF-0BA9-46D7-1D65827EFD0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6629" name="Date Placeholder 1">
            <a:extLst>
              <a:ext uri="{FF2B5EF4-FFF2-40B4-BE49-F238E27FC236}">
                <a16:creationId xmlns:a16="http://schemas.microsoft.com/office/drawing/2014/main" id="{AF0093B5-C435-1800-00C2-DB03EC44D096}"/>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E733A91-1CFC-309A-86C0-CA5206A49F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FD8046-F5C8-424C-914E-BB57318CC7AE}"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
        <p:nvSpPr>
          <p:cNvPr id="28675" name="Rectangle 2">
            <a:extLst>
              <a:ext uri="{FF2B5EF4-FFF2-40B4-BE49-F238E27FC236}">
                <a16:creationId xmlns:a16="http://schemas.microsoft.com/office/drawing/2014/main" id="{EC64E002-72CD-0159-91E7-C79D03A544D1}"/>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BD16C9EC-6A70-05E2-A209-CD6799CCBE5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8677" name="Date Placeholder 1">
            <a:extLst>
              <a:ext uri="{FF2B5EF4-FFF2-40B4-BE49-F238E27FC236}">
                <a16:creationId xmlns:a16="http://schemas.microsoft.com/office/drawing/2014/main" id="{18430B51-4195-4779-78AF-F6DD944F9576}"/>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1D6D796-DDB5-9FFE-BF10-6AA0E13512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41323B-AD0A-49EB-A43C-347E94AD9FDF}"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
        <p:nvSpPr>
          <p:cNvPr id="30723" name="Rectangle 2">
            <a:extLst>
              <a:ext uri="{FF2B5EF4-FFF2-40B4-BE49-F238E27FC236}">
                <a16:creationId xmlns:a16="http://schemas.microsoft.com/office/drawing/2014/main" id="{3FB15A8D-4F74-0CEC-08C3-F443FD18E6F5}"/>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6D55D9E3-F1C2-5824-D8AF-FA9B1AA94D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30725" name="Date Placeholder 1">
            <a:extLst>
              <a:ext uri="{FF2B5EF4-FFF2-40B4-BE49-F238E27FC236}">
                <a16:creationId xmlns:a16="http://schemas.microsoft.com/office/drawing/2014/main" id="{655520B5-3E67-7664-3CB7-58AD7421F554}"/>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Text Box 1">
            <a:extLst>
              <a:ext uri="{FF2B5EF4-FFF2-40B4-BE49-F238E27FC236}">
                <a16:creationId xmlns:a16="http://schemas.microsoft.com/office/drawing/2014/main" id="{1CC2EE39-8F42-95D3-095C-CADE599BB364}"/>
              </a:ext>
            </a:extLst>
          </p:cNvPr>
          <p:cNvSpPr txBox="1">
            <a:spLocks noChangeArrowheads="1"/>
          </p:cNvSpPr>
          <p:nvPr/>
        </p:nvSpPr>
        <p:spPr bwMode="auto">
          <a:xfrm>
            <a:off x="1431925" y="930275"/>
            <a:ext cx="4144963" cy="31861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n-US" altLang="en-US" sz="2000">
              <a:latin typeface="Comic Sans MS" panose="030F0702030302020204" pitchFamily="66" charset="0"/>
            </a:endParaRPr>
          </a:p>
        </p:txBody>
      </p:sp>
      <p:sp>
        <p:nvSpPr>
          <p:cNvPr id="54275" name="Text Box 2">
            <a:extLst>
              <a:ext uri="{FF2B5EF4-FFF2-40B4-BE49-F238E27FC236}">
                <a16:creationId xmlns:a16="http://schemas.microsoft.com/office/drawing/2014/main" id="{4B970468-DE23-42E8-3828-7824C3DB5003}"/>
              </a:ext>
            </a:extLst>
          </p:cNvPr>
          <p:cNvSpPr>
            <a:spLocks noGrp="1" noChangeArrowheads="1"/>
          </p:cNvSpPr>
          <p:nvPr>
            <p:ph type="body"/>
          </p:nvPr>
        </p:nvSpPr>
        <p:spPr>
          <a:xfrm>
            <a:off x="1069975" y="4425950"/>
            <a:ext cx="4876800" cy="3535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panose="020B0604020202020204" pitchFamily="34" charset="0"/>
                <a:cs typeface="msgothic" charset="0"/>
              </a:rPr>
              <a:t>Synthesis, cyclization, and characterization of </a:t>
            </a:r>
            <a:r>
              <a:rPr lang="en-GB" altLang="en-US" i="1">
                <a:solidFill>
                  <a:srgbClr val="000000"/>
                </a:solidFill>
                <a:latin typeface="Arial" panose="020B0604020202020204" pitchFamily="34" charset="0"/>
                <a:cs typeface="msgothic" charset="0"/>
              </a:rPr>
              <a:t>synV</a:t>
            </a:r>
            <a:r>
              <a:rPr lang="en-GB" altLang="en-US">
                <a:solidFill>
                  <a:srgbClr val="000000"/>
                </a:solidFill>
                <a:latin typeface="Arial" panose="020B0604020202020204" pitchFamily="34" charset="0"/>
                <a:cs typeface="msgothic" charset="0"/>
              </a:rPr>
              <a:t>. (</a:t>
            </a:r>
            <a:r>
              <a:rPr lang="en-GB" altLang="en-US" sz="1300" b="1">
                <a:solidFill>
                  <a:srgbClr val="000000"/>
                </a:solidFill>
                <a:latin typeface="Arial" panose="020B0604020202020204" pitchFamily="34" charset="0"/>
                <a:cs typeface="msgothic" charset="0"/>
              </a:rPr>
              <a:t>A</a:t>
            </a:r>
            <a:r>
              <a:rPr lang="en-GB" altLang="en-US">
                <a:solidFill>
                  <a:srgbClr val="000000"/>
                </a:solidFill>
                <a:latin typeface="Arial" panose="020B0604020202020204" pitchFamily="34" charset="0"/>
                <a:cs typeface="msgothic" charset="0"/>
              </a:rPr>
              <a:t>) Synthetic chromosome V (synV, 536,024 base pairs) was designed in silico from native chromosome V (wtV, 576,874 base pairs), with extensive genotype modification designed to be phenotypically neutral. (</a:t>
            </a:r>
            <a:r>
              <a:rPr lang="en-GB" altLang="en-US" sz="1300" b="1">
                <a:solidFill>
                  <a:srgbClr val="000000"/>
                </a:solidFill>
                <a:latin typeface="Arial" panose="020B0604020202020204" pitchFamily="34" charset="0"/>
                <a:cs typeface="msgothic" charset="0"/>
              </a:rPr>
              <a:t>B</a:t>
            </a:r>
            <a:r>
              <a:rPr lang="en-GB" altLang="en-US">
                <a:solidFill>
                  <a:srgbClr val="000000"/>
                </a:solidFill>
                <a:latin typeface="Arial" panose="020B0604020202020204" pitchFamily="34" charset="0"/>
                <a:cs typeface="msgothic" charset="0"/>
              </a:rPr>
              <a:t>) CRISPR/Cas9 strategy for multiplex repair. (</a:t>
            </a:r>
            <a:r>
              <a:rPr lang="en-GB" altLang="en-US" sz="1300" b="1">
                <a:solidFill>
                  <a:srgbClr val="000000"/>
                </a:solidFill>
                <a:latin typeface="Arial" panose="020B0604020202020204" pitchFamily="34" charset="0"/>
                <a:cs typeface="msgothic" charset="0"/>
              </a:rPr>
              <a:t>C</a:t>
            </a:r>
            <a:r>
              <a:rPr lang="en-GB" altLang="en-US">
                <a:solidFill>
                  <a:srgbClr val="000000"/>
                </a:solidFill>
                <a:latin typeface="Arial" panose="020B0604020202020204" pitchFamily="34" charset="0"/>
                <a:cs typeface="msgothic" charset="0"/>
              </a:rPr>
              <a:t>) Colonies of wtV, synV, and ring_synV strains.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F9B5F66E-BA13-1A42-0CA0-220CFD539E54}"/>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898D2E52-8D13-87FE-5A9A-3892F1B22D4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66564" name="Slide Number Placeholder 3">
            <a:extLst>
              <a:ext uri="{FF2B5EF4-FFF2-40B4-BE49-F238E27FC236}">
                <a16:creationId xmlns:a16="http://schemas.microsoft.com/office/drawing/2014/main" id="{A40CEA65-44F1-A78F-D824-69E83AD76CA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3ADE26-19C4-431D-BE38-3AACC920259D}" type="slidenum">
              <a:rPr lang="en-US" altLang="en-US" smtClean="0">
                <a:latin typeface="Arial" panose="020B0604020202020204" pitchFamily="34" charset="0"/>
              </a:rPr>
              <a:pPr>
                <a:spcBef>
                  <a:spcPct val="0"/>
                </a:spcBef>
              </a:pPr>
              <a:t>42</a:t>
            </a:fld>
            <a:endParaRPr lang="en-US" altLang="en-US">
              <a:latin typeface="Arial" panose="020B0604020202020204" pitchFamily="34" charset="0"/>
            </a:endParaRPr>
          </a:p>
        </p:txBody>
      </p:sp>
      <p:sp>
        <p:nvSpPr>
          <p:cNvPr id="66565" name="Date Placeholder 4">
            <a:extLst>
              <a:ext uri="{FF2B5EF4-FFF2-40B4-BE49-F238E27FC236}">
                <a16:creationId xmlns:a16="http://schemas.microsoft.com/office/drawing/2014/main" id="{7182A796-1928-4E7C-FEBC-E8D919F8B1A4}"/>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BE5EB9D-E5EA-44C0-FF27-28960954B66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D05A28-BC4B-4A26-B4DA-E61780C649BE}" type="slidenum">
              <a:rPr lang="en-US" altLang="en-US" smtClean="0">
                <a:latin typeface="Arial" panose="020B0604020202020204" pitchFamily="34" charset="0"/>
              </a:rPr>
              <a:pPr>
                <a:spcBef>
                  <a:spcPct val="0"/>
                </a:spcBef>
              </a:pPr>
              <a:t>3</a:t>
            </a:fld>
            <a:endParaRPr lang="en-US" altLang="en-US">
              <a:latin typeface="Arial" panose="020B0604020202020204" pitchFamily="34" charset="0"/>
            </a:endParaRPr>
          </a:p>
        </p:txBody>
      </p:sp>
      <p:sp>
        <p:nvSpPr>
          <p:cNvPr id="8195" name="Rectangle 2">
            <a:extLst>
              <a:ext uri="{FF2B5EF4-FFF2-40B4-BE49-F238E27FC236}">
                <a16:creationId xmlns:a16="http://schemas.microsoft.com/office/drawing/2014/main" id="{356A6ED6-F4D0-FBAA-F19C-768E2C33F9F0}"/>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1F1D1B55-C5FE-05BD-EA9B-6436E7175F4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8197" name="Date Placeholder 1">
            <a:extLst>
              <a:ext uri="{FF2B5EF4-FFF2-40B4-BE49-F238E27FC236}">
                <a16:creationId xmlns:a16="http://schemas.microsoft.com/office/drawing/2014/main" id="{0FE23395-2366-2840-F88C-6162A0B6306C}"/>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3D5A1302-2BFD-7473-39D5-E25F06FDC1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979227-65A0-4231-BCB4-E8A61CFEE2DD}" type="slidenum">
              <a:rPr lang="en-US" altLang="en-US" smtClean="0">
                <a:latin typeface="Arial" panose="020B0604020202020204" pitchFamily="34" charset="0"/>
              </a:rPr>
              <a:pPr>
                <a:spcBef>
                  <a:spcPct val="0"/>
                </a:spcBef>
              </a:pPr>
              <a:t>4</a:t>
            </a:fld>
            <a:endParaRPr lang="en-US" altLang="en-US">
              <a:latin typeface="Arial" panose="020B0604020202020204" pitchFamily="34" charset="0"/>
            </a:endParaRPr>
          </a:p>
        </p:txBody>
      </p:sp>
      <p:sp>
        <p:nvSpPr>
          <p:cNvPr id="10243" name="Rectangle 2">
            <a:extLst>
              <a:ext uri="{FF2B5EF4-FFF2-40B4-BE49-F238E27FC236}">
                <a16:creationId xmlns:a16="http://schemas.microsoft.com/office/drawing/2014/main" id="{1D279920-C18D-A6E3-5DB9-89B9FE95C048}"/>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DF132C9F-4A9A-4BEA-EE68-2DC4144DC2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0245" name="Date Placeholder 1">
            <a:extLst>
              <a:ext uri="{FF2B5EF4-FFF2-40B4-BE49-F238E27FC236}">
                <a16:creationId xmlns:a16="http://schemas.microsoft.com/office/drawing/2014/main" id="{D9FE762E-2558-2820-8684-55D745FF03DC}"/>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60D53D2-2351-FDFC-7FA8-ACCEBDBFC8F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DC3713-C799-46C9-9C6B-270775145B07}"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
        <p:nvSpPr>
          <p:cNvPr id="12291" name="Rectangle 2">
            <a:extLst>
              <a:ext uri="{FF2B5EF4-FFF2-40B4-BE49-F238E27FC236}">
                <a16:creationId xmlns:a16="http://schemas.microsoft.com/office/drawing/2014/main" id="{588EC2FB-8226-54E3-8122-AE55AB1A4A8C}"/>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9423A3F9-5957-4C6C-95F3-0710EE5C8B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2293" name="Date Placeholder 1">
            <a:extLst>
              <a:ext uri="{FF2B5EF4-FFF2-40B4-BE49-F238E27FC236}">
                <a16:creationId xmlns:a16="http://schemas.microsoft.com/office/drawing/2014/main" id="{F0E2DEAA-175E-EF09-B399-EDDEE83B330C}"/>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5B0FBCA2-19CA-295C-621A-9E9323EC18D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775947-3552-4047-BB89-610D5AB5D2E7}" type="slidenum">
              <a:rPr lang="en-US" altLang="en-US" smtClean="0">
                <a:latin typeface="Arial" panose="020B0604020202020204" pitchFamily="34" charset="0"/>
              </a:rPr>
              <a:pPr>
                <a:spcBef>
                  <a:spcPct val="0"/>
                </a:spcBef>
              </a:pPr>
              <a:t>6</a:t>
            </a:fld>
            <a:endParaRPr lang="en-US" altLang="en-US">
              <a:latin typeface="Arial" panose="020B0604020202020204" pitchFamily="34" charset="0"/>
            </a:endParaRPr>
          </a:p>
        </p:txBody>
      </p:sp>
      <p:sp>
        <p:nvSpPr>
          <p:cNvPr id="14339" name="Rectangle 2">
            <a:extLst>
              <a:ext uri="{FF2B5EF4-FFF2-40B4-BE49-F238E27FC236}">
                <a16:creationId xmlns:a16="http://schemas.microsoft.com/office/drawing/2014/main" id="{49557F8A-F744-34FC-7C12-33E77630F636}"/>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C5AB9D2B-7425-1285-2343-DF2CE129626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4341" name="Date Placeholder 1">
            <a:extLst>
              <a:ext uri="{FF2B5EF4-FFF2-40B4-BE49-F238E27FC236}">
                <a16:creationId xmlns:a16="http://schemas.microsoft.com/office/drawing/2014/main" id="{43D923D6-3EA3-AAAE-AE36-788AD12957EC}"/>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E3BB9E5B-1633-383F-1060-BA33B547425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DEC22C-2ABA-472E-96AC-26E8FE37C6F3}" type="slidenum">
              <a:rPr lang="en-US" altLang="en-US" smtClean="0">
                <a:latin typeface="Arial" panose="020B0604020202020204" pitchFamily="34" charset="0"/>
              </a:rPr>
              <a:pPr>
                <a:spcBef>
                  <a:spcPct val="0"/>
                </a:spcBef>
              </a:pPr>
              <a:t>7</a:t>
            </a:fld>
            <a:endParaRPr lang="en-US" altLang="en-US">
              <a:latin typeface="Arial" panose="020B0604020202020204" pitchFamily="34" charset="0"/>
            </a:endParaRPr>
          </a:p>
        </p:txBody>
      </p:sp>
      <p:sp>
        <p:nvSpPr>
          <p:cNvPr id="16387" name="Rectangle 2">
            <a:extLst>
              <a:ext uri="{FF2B5EF4-FFF2-40B4-BE49-F238E27FC236}">
                <a16:creationId xmlns:a16="http://schemas.microsoft.com/office/drawing/2014/main" id="{4AF71794-2D7A-0DFA-E75C-6FD62EA35F4C}"/>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BAB32C81-DCA3-EBCA-32A2-4E61D8B6D97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6389" name="Date Placeholder 1">
            <a:extLst>
              <a:ext uri="{FF2B5EF4-FFF2-40B4-BE49-F238E27FC236}">
                <a16:creationId xmlns:a16="http://schemas.microsoft.com/office/drawing/2014/main" id="{065FDBA6-0CA8-0569-9200-118623FE72E3}"/>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FADE50CB-D0D5-B8F7-0D2A-A90AEABB6E4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DED5AF-E3A2-44F3-8BCC-E850EA271E6E}" type="slidenum">
              <a:rPr lang="en-US" altLang="en-US" smtClean="0">
                <a:latin typeface="Arial" panose="020B0604020202020204" pitchFamily="34" charset="0"/>
              </a:rPr>
              <a:pPr>
                <a:spcBef>
                  <a:spcPct val="0"/>
                </a:spcBef>
              </a:pPr>
              <a:t>8</a:t>
            </a:fld>
            <a:endParaRPr lang="en-US" altLang="en-US">
              <a:latin typeface="Arial" panose="020B0604020202020204" pitchFamily="34" charset="0"/>
            </a:endParaRPr>
          </a:p>
        </p:txBody>
      </p:sp>
      <p:sp>
        <p:nvSpPr>
          <p:cNvPr id="18435" name="Rectangle 2">
            <a:extLst>
              <a:ext uri="{FF2B5EF4-FFF2-40B4-BE49-F238E27FC236}">
                <a16:creationId xmlns:a16="http://schemas.microsoft.com/office/drawing/2014/main" id="{4EBF3EE8-A537-5007-984B-C5CFB0EC8ED5}"/>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4555AE6F-B3AE-89FA-67DF-FEE68FE1B74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8437" name="Date Placeholder 1">
            <a:extLst>
              <a:ext uri="{FF2B5EF4-FFF2-40B4-BE49-F238E27FC236}">
                <a16:creationId xmlns:a16="http://schemas.microsoft.com/office/drawing/2014/main" id="{F3A3240F-9ACD-315B-11C7-004729F40435}"/>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5C744A3D-0A08-BA67-1ADC-54B661453E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75628B-89F1-45D2-8645-DE6DBAE26227}"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
        <p:nvSpPr>
          <p:cNvPr id="20483" name="Rectangle 2">
            <a:extLst>
              <a:ext uri="{FF2B5EF4-FFF2-40B4-BE49-F238E27FC236}">
                <a16:creationId xmlns:a16="http://schemas.microsoft.com/office/drawing/2014/main" id="{325C05FD-E52F-CDA3-9304-CB2FD3E2ED80}"/>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756DD9D0-60C0-8D5B-1E2A-AFA55EC423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0485" name="Date Placeholder 1">
            <a:extLst>
              <a:ext uri="{FF2B5EF4-FFF2-40B4-BE49-F238E27FC236}">
                <a16:creationId xmlns:a16="http://schemas.microsoft.com/office/drawing/2014/main" id="{C7475030-C933-2A87-42FD-2D0B50087AD8}"/>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56E23146-C2AF-8075-0181-4D3DD4623F2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CA9420-D1C0-4E1F-BEF6-8888C41F10D2}" type="slidenum">
              <a:rPr lang="en-US" altLang="en-US" smtClean="0">
                <a:latin typeface="Arial" panose="020B0604020202020204" pitchFamily="34" charset="0"/>
              </a:rPr>
              <a:pPr>
                <a:spcBef>
                  <a:spcPct val="0"/>
                </a:spcBef>
              </a:pPr>
              <a:t>10</a:t>
            </a:fld>
            <a:endParaRPr lang="en-US" altLang="en-US">
              <a:latin typeface="Arial" panose="020B0604020202020204" pitchFamily="34" charset="0"/>
            </a:endParaRPr>
          </a:p>
        </p:txBody>
      </p:sp>
      <p:sp>
        <p:nvSpPr>
          <p:cNvPr id="22531" name="Rectangle 2">
            <a:extLst>
              <a:ext uri="{FF2B5EF4-FFF2-40B4-BE49-F238E27FC236}">
                <a16:creationId xmlns:a16="http://schemas.microsoft.com/office/drawing/2014/main" id="{689F6219-867D-39CE-3C60-DE10E5644E82}"/>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89AEE98E-D6F1-B5B5-7509-D9556DAD9A2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2533" name="Date Placeholder 1">
            <a:extLst>
              <a:ext uri="{FF2B5EF4-FFF2-40B4-BE49-F238E27FC236}">
                <a16:creationId xmlns:a16="http://schemas.microsoft.com/office/drawing/2014/main" id="{F20117CC-85BA-7DD6-CD78-5DAED1AB07AF}"/>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AC97BC-DF1E-A54C-4B80-18DDD48CF8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BAE120-40B3-DEA3-AE5C-2A1F73C1C5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6BC28B-2FF5-035B-11E1-B47E171AD16F}"/>
              </a:ext>
            </a:extLst>
          </p:cNvPr>
          <p:cNvSpPr>
            <a:spLocks noGrp="1" noChangeArrowheads="1"/>
          </p:cNvSpPr>
          <p:nvPr>
            <p:ph type="sldNum" sz="quarter" idx="12"/>
          </p:nvPr>
        </p:nvSpPr>
        <p:spPr>
          <a:ln/>
        </p:spPr>
        <p:txBody>
          <a:bodyPr/>
          <a:lstStyle>
            <a:lvl1pPr>
              <a:defRPr/>
            </a:lvl1pPr>
          </a:lstStyle>
          <a:p>
            <a:pPr>
              <a:defRPr/>
            </a:pPr>
            <a:fld id="{B3A3E5AE-1138-457C-B6CF-8334582E67A5}" type="slidenum">
              <a:rPr lang="en-US" altLang="en-US"/>
              <a:pPr>
                <a:defRPr/>
              </a:pPr>
              <a:t>‹#›</a:t>
            </a:fld>
            <a:endParaRPr lang="en-US" altLang="en-US"/>
          </a:p>
        </p:txBody>
      </p:sp>
    </p:spTree>
    <p:extLst>
      <p:ext uri="{BB962C8B-B14F-4D97-AF65-F5344CB8AC3E}">
        <p14:creationId xmlns:p14="http://schemas.microsoft.com/office/powerpoint/2010/main" val="1265552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42E78B-FD2D-7CAF-5383-CD6040F4AD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4CB358-98BD-0198-7A49-E5EE4F7B33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2322FB-081A-F83F-20BC-4AF715B62B3F}"/>
              </a:ext>
            </a:extLst>
          </p:cNvPr>
          <p:cNvSpPr>
            <a:spLocks noGrp="1" noChangeArrowheads="1"/>
          </p:cNvSpPr>
          <p:nvPr>
            <p:ph type="sldNum" sz="quarter" idx="12"/>
          </p:nvPr>
        </p:nvSpPr>
        <p:spPr>
          <a:ln/>
        </p:spPr>
        <p:txBody>
          <a:bodyPr/>
          <a:lstStyle>
            <a:lvl1pPr>
              <a:defRPr/>
            </a:lvl1pPr>
          </a:lstStyle>
          <a:p>
            <a:pPr>
              <a:defRPr/>
            </a:pPr>
            <a:fld id="{C71AAD28-848B-420A-B276-39B18AEEFBBD}" type="slidenum">
              <a:rPr lang="en-US" altLang="en-US"/>
              <a:pPr>
                <a:defRPr/>
              </a:pPr>
              <a:t>‹#›</a:t>
            </a:fld>
            <a:endParaRPr lang="en-US" altLang="en-US"/>
          </a:p>
        </p:txBody>
      </p:sp>
    </p:spTree>
    <p:extLst>
      <p:ext uri="{BB962C8B-B14F-4D97-AF65-F5344CB8AC3E}">
        <p14:creationId xmlns:p14="http://schemas.microsoft.com/office/powerpoint/2010/main" val="3200102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5A7438-CB2D-29D5-A674-96282AEBD3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10BBA7-A437-F14B-BE70-B90406D9B9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1BD38D-629E-026C-8AFC-512091546035}"/>
              </a:ext>
            </a:extLst>
          </p:cNvPr>
          <p:cNvSpPr>
            <a:spLocks noGrp="1" noChangeArrowheads="1"/>
          </p:cNvSpPr>
          <p:nvPr>
            <p:ph type="sldNum" sz="quarter" idx="12"/>
          </p:nvPr>
        </p:nvSpPr>
        <p:spPr>
          <a:ln/>
        </p:spPr>
        <p:txBody>
          <a:bodyPr/>
          <a:lstStyle>
            <a:lvl1pPr>
              <a:defRPr/>
            </a:lvl1pPr>
          </a:lstStyle>
          <a:p>
            <a:pPr>
              <a:defRPr/>
            </a:pPr>
            <a:fld id="{C90C5329-5690-450C-B093-6D7A7E096276}" type="slidenum">
              <a:rPr lang="en-US" altLang="en-US"/>
              <a:pPr>
                <a:defRPr/>
              </a:pPr>
              <a:t>‹#›</a:t>
            </a:fld>
            <a:endParaRPr lang="en-US" altLang="en-US"/>
          </a:p>
        </p:txBody>
      </p:sp>
    </p:spTree>
    <p:extLst>
      <p:ext uri="{BB962C8B-B14F-4D97-AF65-F5344CB8AC3E}">
        <p14:creationId xmlns:p14="http://schemas.microsoft.com/office/powerpoint/2010/main" val="4187409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6C32F4-A20E-CF32-6B6C-49F22FD03A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6A65B6-EF59-209D-616B-D0A426777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A05BBC-9A5A-29A9-F920-01EBD6ECE742}"/>
              </a:ext>
            </a:extLst>
          </p:cNvPr>
          <p:cNvSpPr>
            <a:spLocks noGrp="1" noChangeArrowheads="1"/>
          </p:cNvSpPr>
          <p:nvPr>
            <p:ph type="sldNum" sz="quarter" idx="12"/>
          </p:nvPr>
        </p:nvSpPr>
        <p:spPr>
          <a:ln/>
        </p:spPr>
        <p:txBody>
          <a:bodyPr/>
          <a:lstStyle>
            <a:lvl1pPr>
              <a:defRPr/>
            </a:lvl1pPr>
          </a:lstStyle>
          <a:p>
            <a:pPr>
              <a:defRPr/>
            </a:pPr>
            <a:fld id="{C1034B64-282E-49BA-B9F7-744387AEFEB2}" type="slidenum">
              <a:rPr lang="en-US" altLang="en-US"/>
              <a:pPr>
                <a:defRPr/>
              </a:pPr>
              <a:t>‹#›</a:t>
            </a:fld>
            <a:endParaRPr lang="en-US" altLang="en-US"/>
          </a:p>
        </p:txBody>
      </p:sp>
    </p:spTree>
    <p:extLst>
      <p:ext uri="{BB962C8B-B14F-4D97-AF65-F5344CB8AC3E}">
        <p14:creationId xmlns:p14="http://schemas.microsoft.com/office/powerpoint/2010/main" val="2611249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992DE58-1354-2A92-34F2-3FC3AA25F8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601B5B-066B-27A2-3024-6FEA04EBAF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4B985E-AF9C-036C-2DD5-ED805891A7AC}"/>
              </a:ext>
            </a:extLst>
          </p:cNvPr>
          <p:cNvSpPr>
            <a:spLocks noGrp="1" noChangeArrowheads="1"/>
          </p:cNvSpPr>
          <p:nvPr>
            <p:ph type="sldNum" sz="quarter" idx="12"/>
          </p:nvPr>
        </p:nvSpPr>
        <p:spPr>
          <a:ln/>
        </p:spPr>
        <p:txBody>
          <a:bodyPr/>
          <a:lstStyle>
            <a:lvl1pPr>
              <a:defRPr/>
            </a:lvl1pPr>
          </a:lstStyle>
          <a:p>
            <a:pPr>
              <a:defRPr/>
            </a:pPr>
            <a:fld id="{BD141FFB-C030-4AD7-AFF7-37FDBC2CFF17}" type="slidenum">
              <a:rPr lang="en-US" altLang="en-US"/>
              <a:pPr>
                <a:defRPr/>
              </a:pPr>
              <a:t>‹#›</a:t>
            </a:fld>
            <a:endParaRPr lang="en-US" altLang="en-US"/>
          </a:p>
        </p:txBody>
      </p:sp>
    </p:spTree>
    <p:extLst>
      <p:ext uri="{BB962C8B-B14F-4D97-AF65-F5344CB8AC3E}">
        <p14:creationId xmlns:p14="http://schemas.microsoft.com/office/powerpoint/2010/main" val="1007255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31F4BC3-BA3F-8233-C7F1-E8708F9CAD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E4176F3-70E6-A7D2-0B9A-40025D3DF1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8C885D-29E9-22DE-E31C-5F5734EEF96F}"/>
              </a:ext>
            </a:extLst>
          </p:cNvPr>
          <p:cNvSpPr>
            <a:spLocks noGrp="1" noChangeArrowheads="1"/>
          </p:cNvSpPr>
          <p:nvPr>
            <p:ph type="sldNum" sz="quarter" idx="12"/>
          </p:nvPr>
        </p:nvSpPr>
        <p:spPr>
          <a:ln/>
        </p:spPr>
        <p:txBody>
          <a:bodyPr/>
          <a:lstStyle>
            <a:lvl1pPr>
              <a:defRPr/>
            </a:lvl1pPr>
          </a:lstStyle>
          <a:p>
            <a:pPr>
              <a:defRPr/>
            </a:pPr>
            <a:fld id="{11CAFDB7-B6B2-48C1-AD59-4162083C5399}" type="slidenum">
              <a:rPr lang="en-US" altLang="en-US"/>
              <a:pPr>
                <a:defRPr/>
              </a:pPr>
              <a:t>‹#›</a:t>
            </a:fld>
            <a:endParaRPr lang="en-US" altLang="en-US"/>
          </a:p>
        </p:txBody>
      </p:sp>
    </p:spTree>
    <p:extLst>
      <p:ext uri="{BB962C8B-B14F-4D97-AF65-F5344CB8AC3E}">
        <p14:creationId xmlns:p14="http://schemas.microsoft.com/office/powerpoint/2010/main" val="257109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E790B8-B3EE-A7DB-E3DD-79AFC4E8AC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7A72F24-A099-7B37-6AE1-907D4C55F5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5D9DE36-683F-1F2C-3EA5-5B6A4C90DDBA}"/>
              </a:ext>
            </a:extLst>
          </p:cNvPr>
          <p:cNvSpPr>
            <a:spLocks noGrp="1" noChangeArrowheads="1"/>
          </p:cNvSpPr>
          <p:nvPr>
            <p:ph type="sldNum" sz="quarter" idx="12"/>
          </p:nvPr>
        </p:nvSpPr>
        <p:spPr>
          <a:ln/>
        </p:spPr>
        <p:txBody>
          <a:bodyPr/>
          <a:lstStyle>
            <a:lvl1pPr>
              <a:defRPr/>
            </a:lvl1pPr>
          </a:lstStyle>
          <a:p>
            <a:pPr>
              <a:defRPr/>
            </a:pPr>
            <a:fld id="{EC9C8ACC-7D8E-4B69-87FF-E10DE21251E0}" type="slidenum">
              <a:rPr lang="en-US" altLang="en-US"/>
              <a:pPr>
                <a:defRPr/>
              </a:pPr>
              <a:t>‹#›</a:t>
            </a:fld>
            <a:endParaRPr lang="en-US" altLang="en-US"/>
          </a:p>
        </p:txBody>
      </p:sp>
    </p:spTree>
    <p:extLst>
      <p:ext uri="{BB962C8B-B14F-4D97-AF65-F5344CB8AC3E}">
        <p14:creationId xmlns:p14="http://schemas.microsoft.com/office/powerpoint/2010/main" val="1918409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550B8E-C397-C82F-4CC4-77A193234FE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7A05943-77AE-3643-2BA4-D27B056EB7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51D71AA-8E05-F25A-C64A-935C5C94C325}"/>
              </a:ext>
            </a:extLst>
          </p:cNvPr>
          <p:cNvSpPr>
            <a:spLocks noGrp="1" noChangeArrowheads="1"/>
          </p:cNvSpPr>
          <p:nvPr>
            <p:ph type="sldNum" sz="quarter" idx="12"/>
          </p:nvPr>
        </p:nvSpPr>
        <p:spPr>
          <a:ln/>
        </p:spPr>
        <p:txBody>
          <a:bodyPr/>
          <a:lstStyle>
            <a:lvl1pPr>
              <a:defRPr/>
            </a:lvl1pPr>
          </a:lstStyle>
          <a:p>
            <a:pPr>
              <a:defRPr/>
            </a:pPr>
            <a:fld id="{516902AB-96F4-41BC-9575-F2534F311319}" type="slidenum">
              <a:rPr lang="en-US" altLang="en-US"/>
              <a:pPr>
                <a:defRPr/>
              </a:pPr>
              <a:t>‹#›</a:t>
            </a:fld>
            <a:endParaRPr lang="en-US" altLang="en-US"/>
          </a:p>
        </p:txBody>
      </p:sp>
    </p:spTree>
    <p:extLst>
      <p:ext uri="{BB962C8B-B14F-4D97-AF65-F5344CB8AC3E}">
        <p14:creationId xmlns:p14="http://schemas.microsoft.com/office/powerpoint/2010/main" val="1916509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11B2EEF-F583-3C58-F5C0-3F953BD5F44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2E50940-FB78-AB1A-777E-D52D66BCB8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CF97961-648D-54F9-5836-471BD039DD47}"/>
              </a:ext>
            </a:extLst>
          </p:cNvPr>
          <p:cNvSpPr>
            <a:spLocks noGrp="1" noChangeArrowheads="1"/>
          </p:cNvSpPr>
          <p:nvPr>
            <p:ph type="sldNum" sz="quarter" idx="12"/>
          </p:nvPr>
        </p:nvSpPr>
        <p:spPr>
          <a:ln/>
        </p:spPr>
        <p:txBody>
          <a:bodyPr/>
          <a:lstStyle>
            <a:lvl1pPr>
              <a:defRPr/>
            </a:lvl1pPr>
          </a:lstStyle>
          <a:p>
            <a:pPr>
              <a:defRPr/>
            </a:pPr>
            <a:fld id="{F79448DE-5B41-4314-9584-9248238274B4}" type="slidenum">
              <a:rPr lang="en-US" altLang="en-US"/>
              <a:pPr>
                <a:defRPr/>
              </a:pPr>
              <a:t>‹#›</a:t>
            </a:fld>
            <a:endParaRPr lang="en-US" altLang="en-US"/>
          </a:p>
        </p:txBody>
      </p:sp>
    </p:spTree>
    <p:extLst>
      <p:ext uri="{BB962C8B-B14F-4D97-AF65-F5344CB8AC3E}">
        <p14:creationId xmlns:p14="http://schemas.microsoft.com/office/powerpoint/2010/main" val="2259136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A01D04D-9B85-6455-6C9E-58B65698F8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3A56FB-CFD9-15F6-36AC-07ADC0A831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628609-A162-65DF-923E-F424ECA18BFC}"/>
              </a:ext>
            </a:extLst>
          </p:cNvPr>
          <p:cNvSpPr>
            <a:spLocks noGrp="1" noChangeArrowheads="1"/>
          </p:cNvSpPr>
          <p:nvPr>
            <p:ph type="sldNum" sz="quarter" idx="12"/>
          </p:nvPr>
        </p:nvSpPr>
        <p:spPr>
          <a:ln/>
        </p:spPr>
        <p:txBody>
          <a:bodyPr/>
          <a:lstStyle>
            <a:lvl1pPr>
              <a:defRPr/>
            </a:lvl1pPr>
          </a:lstStyle>
          <a:p>
            <a:pPr>
              <a:defRPr/>
            </a:pPr>
            <a:fld id="{01CE2F68-56A9-4318-962C-A506FE101020}" type="slidenum">
              <a:rPr lang="en-US" altLang="en-US"/>
              <a:pPr>
                <a:defRPr/>
              </a:pPr>
              <a:t>‹#›</a:t>
            </a:fld>
            <a:endParaRPr lang="en-US" altLang="en-US"/>
          </a:p>
        </p:txBody>
      </p:sp>
    </p:spTree>
    <p:extLst>
      <p:ext uri="{BB962C8B-B14F-4D97-AF65-F5344CB8AC3E}">
        <p14:creationId xmlns:p14="http://schemas.microsoft.com/office/powerpoint/2010/main" val="602465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688FAB3-5D9B-B818-D6B1-A6220C5E95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7FE428-A5C5-6A27-D880-20ECF809AF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05719E-B6D9-E4FC-B5D6-3F7C4B0E9911}"/>
              </a:ext>
            </a:extLst>
          </p:cNvPr>
          <p:cNvSpPr>
            <a:spLocks noGrp="1" noChangeArrowheads="1"/>
          </p:cNvSpPr>
          <p:nvPr>
            <p:ph type="sldNum" sz="quarter" idx="12"/>
          </p:nvPr>
        </p:nvSpPr>
        <p:spPr>
          <a:ln/>
        </p:spPr>
        <p:txBody>
          <a:bodyPr/>
          <a:lstStyle>
            <a:lvl1pPr>
              <a:defRPr/>
            </a:lvl1pPr>
          </a:lstStyle>
          <a:p>
            <a:pPr>
              <a:defRPr/>
            </a:pPr>
            <a:fld id="{22007F5F-1CAC-41EF-869C-0234678B6AC1}" type="slidenum">
              <a:rPr lang="en-US" altLang="en-US"/>
              <a:pPr>
                <a:defRPr/>
              </a:pPr>
              <a:t>‹#›</a:t>
            </a:fld>
            <a:endParaRPr lang="en-US" altLang="en-US"/>
          </a:p>
        </p:txBody>
      </p:sp>
    </p:spTree>
    <p:extLst>
      <p:ext uri="{BB962C8B-B14F-4D97-AF65-F5344CB8AC3E}">
        <p14:creationId xmlns:p14="http://schemas.microsoft.com/office/powerpoint/2010/main" val="3726008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E3846F1-701F-DBB8-36AA-43B247299329}"/>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FF7F105-9144-293F-FD64-0524020C40B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EE3407B-DEA3-8E46-E8D6-45D32A02F2CE}"/>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3BC7F71B-BE6B-1CDE-9D61-A0D86863E3F6}"/>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55BA48F5-1F0C-C563-1033-D7D257A58FC3}"/>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0D3D6763-E218-475E-A16A-0E6FD1CE0B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oleObject" Target="../embeddings/oleObject1.bin"/><Relationship Id="rId4" Type="http://schemas.openxmlformats.org/officeDocument/2006/relationships/image" Target="../media/image12.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video" Target="file:///C:\Users\Marcotte\Documents\SpiderOak%20Hive\CLASSES%20and%20TEACHING\BCH394P-364C-Spring2022\Lecture%2022-23%20-%20Synthetic%20biology\media-2.mp4" TargetMode="External"/><Relationship Id="rId1" Type="http://schemas.microsoft.com/office/2007/relationships/media" Target="file:///C:\Users\Marcotte\Documents\SpiderOak%20Hive\CLASSES%20and%20TEACHING\BCH394P-364C-Spring2022\Lecture%2022-23%20-%20Synthetic%20biology\media-2.mp4" TargetMode="External"/><Relationship Id="rId6" Type="http://schemas.openxmlformats.org/officeDocument/2006/relationships/image" Target="../media/image29.png"/><Relationship Id="rId5" Type="http://schemas.openxmlformats.org/officeDocument/2006/relationships/image" Target="../media/image35.jpe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slideLayout" Target="../slideLayouts/slideLayout7.xml"/><Relationship Id="rId7" Type="http://schemas.openxmlformats.org/officeDocument/2006/relationships/image" Target="../media/image75.jpeg"/><Relationship Id="rId2" Type="http://schemas.openxmlformats.org/officeDocument/2006/relationships/video" Target="file:///C:\Users\Marcotte\Documents\SpiderOak%20Hive\CLASSES%20and%20TEACHING\BCH394P-364C-Spring2020\Lecture%2022-23%20-%20Synthetic%20biology\tastiger1_bb.mp4" TargetMode="External"/><Relationship Id="rId1" Type="http://schemas.microsoft.com/office/2007/relationships/media" Target="file:///C:\Users\Marcotte\Documents\SpiderOak%20Hive\CLASSES%20and%20TEACHING\BCH394P-364C-Spring2020\Lecture%2022-23%20-%20Synthetic%20biology\tastiger1_bb.mp4" TargetMode="Externa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notesSlide" Target="../notesSlides/notesSlide15.xml"/><Relationship Id="rId9"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C7ADD80A-F4F2-DDB2-FDB2-A923ADBC6EB8}"/>
              </a:ext>
            </a:extLst>
          </p:cNvPr>
          <p:cNvSpPr txBox="1">
            <a:spLocks noChangeArrowheads="1"/>
          </p:cNvSpPr>
          <p:nvPr/>
        </p:nvSpPr>
        <p:spPr>
          <a:xfrm>
            <a:off x="0" y="1524000"/>
            <a:ext cx="9144000" cy="1524000"/>
          </a:xfrm>
          <a:prstGeom prst="rect">
            <a:avLst/>
          </a:prstGeom>
        </p:spPr>
        <p:txBody>
          <a:bodyPr/>
          <a:lstStyle/>
          <a:p>
            <a:pPr algn="ctr" eaLnBrk="1" hangingPunct="1">
              <a:defRPr/>
            </a:pPr>
            <a:r>
              <a:rPr lang="en-US" sz="6000" b="1" kern="0" dirty="0">
                <a:latin typeface="Calibri" pitchFamily="34" charset="0"/>
                <a:ea typeface="+mj-ea"/>
                <a:cs typeface="Calibri" pitchFamily="34" charset="0"/>
              </a:rPr>
              <a:t>Synthetic biology:</a:t>
            </a:r>
          </a:p>
          <a:p>
            <a:pPr algn="ctr" eaLnBrk="1" hangingPunct="1">
              <a:defRPr/>
            </a:pPr>
            <a:r>
              <a:rPr lang="en-US" sz="6000" b="1" kern="0" dirty="0">
                <a:latin typeface="Calibri" pitchFamily="34" charset="0"/>
                <a:ea typeface="+mj-ea"/>
                <a:cs typeface="Calibri" pitchFamily="34" charset="0"/>
              </a:rPr>
              <a:t>Engineering new functions, cells, and even life?</a:t>
            </a:r>
          </a:p>
          <a:p>
            <a:pPr algn="ctr" eaLnBrk="1" hangingPunct="1">
              <a:defRPr/>
            </a:pPr>
            <a:endParaRPr lang="en-US" sz="6000" b="1" kern="0" dirty="0">
              <a:latin typeface="Calibri" pitchFamily="34" charset="0"/>
              <a:ea typeface="+mj-ea"/>
              <a:cs typeface="Calibri" pitchFamily="34" charset="0"/>
            </a:endParaRPr>
          </a:p>
        </p:txBody>
      </p:sp>
      <p:sp>
        <p:nvSpPr>
          <p:cNvPr id="4099" name="Rectangle 4">
            <a:extLst>
              <a:ext uri="{FF2B5EF4-FFF2-40B4-BE49-F238E27FC236}">
                <a16:creationId xmlns:a16="http://schemas.microsoft.com/office/drawing/2014/main" id="{45E2CD95-5A86-1C3C-D614-34F0EC13E697}"/>
              </a:ext>
            </a:extLst>
          </p:cNvPr>
          <p:cNvSpPr>
            <a:spLocks noChangeArrowheads="1"/>
          </p:cNvSpPr>
          <p:nvPr/>
        </p:nvSpPr>
        <p:spPr bwMode="auto">
          <a:xfrm>
            <a:off x="1403350" y="5181600"/>
            <a:ext cx="65976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b="1">
                <a:latin typeface="Calibri" panose="020F0502020204030204" pitchFamily="34" charset="0"/>
              </a:rPr>
              <a:t>BCH394P/364C Systems Biology / Bioinformatics</a:t>
            </a:r>
          </a:p>
        </p:txBody>
      </p:sp>
      <p:sp>
        <p:nvSpPr>
          <p:cNvPr id="4100" name="Rectangle 6">
            <a:extLst>
              <a:ext uri="{FF2B5EF4-FFF2-40B4-BE49-F238E27FC236}">
                <a16:creationId xmlns:a16="http://schemas.microsoft.com/office/drawing/2014/main" id="{4E58B796-07BA-66A3-B3F3-65E4F9D7F5D7}"/>
              </a:ext>
            </a:extLst>
          </p:cNvPr>
          <p:cNvSpPr>
            <a:spLocks noChangeArrowheads="1"/>
          </p:cNvSpPr>
          <p:nvPr/>
        </p:nvSpPr>
        <p:spPr bwMode="auto">
          <a:xfrm>
            <a:off x="1847850" y="5715000"/>
            <a:ext cx="56515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b="1">
                <a:latin typeface="Calibri" panose="020F0502020204030204" pitchFamily="34" charset="0"/>
              </a:rPr>
              <a:t>Edward Marcotte, Univ of Texas at Austin</a:t>
            </a:r>
            <a:endParaRPr lang="en-US" altLang="en-US" sz="2500">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p919 strain">
            <a:extLst>
              <a:ext uri="{FF2B5EF4-FFF2-40B4-BE49-F238E27FC236}">
                <a16:creationId xmlns:a16="http://schemas.microsoft.com/office/drawing/2014/main" id="{53C6720D-5BF5-FBC7-D127-E6D967C1B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04900"/>
            <a:ext cx="86106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a:extLst>
              <a:ext uri="{FF2B5EF4-FFF2-40B4-BE49-F238E27FC236}">
                <a16:creationId xmlns:a16="http://schemas.microsoft.com/office/drawing/2014/main" id="{3373E90A-FB86-957B-6DFF-3B8B0D214930}"/>
              </a:ext>
            </a:extLst>
          </p:cNvPr>
          <p:cNvSpPr txBox="1">
            <a:spLocks noChangeArrowheads="1"/>
          </p:cNvSpPr>
          <p:nvPr/>
        </p:nvSpPr>
        <p:spPr bwMode="auto">
          <a:xfrm>
            <a:off x="2438400" y="76200"/>
            <a:ext cx="44307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a:latin typeface="Calibri" panose="020F0502020204030204" pitchFamily="34" charset="0"/>
              </a:rPr>
              <a:t>Bacterial photography</a:t>
            </a:r>
          </a:p>
        </p:txBody>
      </p:sp>
      <p:sp>
        <p:nvSpPr>
          <p:cNvPr id="21508" name="Text Box 6">
            <a:extLst>
              <a:ext uri="{FF2B5EF4-FFF2-40B4-BE49-F238E27FC236}">
                <a16:creationId xmlns:a16="http://schemas.microsoft.com/office/drawing/2014/main" id="{EAD6DA88-C7FC-40F1-D270-98A083F6104D}"/>
              </a:ext>
            </a:extLst>
          </p:cNvPr>
          <p:cNvSpPr txBox="1">
            <a:spLocks noChangeArrowheads="1"/>
          </p:cNvSpPr>
          <p:nvPr/>
        </p:nvSpPr>
        <p:spPr bwMode="auto">
          <a:xfrm>
            <a:off x="5105400" y="6519863"/>
            <a:ext cx="40925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Calibri" panose="020F0502020204030204" pitchFamily="34" charset="0"/>
              </a:rPr>
              <a:t>Levskaya</a:t>
            </a:r>
            <a:r>
              <a:rPr lang="en-US" altLang="en-US" sz="1600" i="1">
                <a:latin typeface="Calibri" panose="020F0502020204030204" pitchFamily="34" charset="0"/>
              </a:rPr>
              <a:t> et al. Nature</a:t>
            </a:r>
            <a:r>
              <a:rPr lang="en-US" altLang="en-US" sz="1600">
                <a:latin typeface="Calibri" panose="020F0502020204030204" pitchFamily="34" charset="0"/>
              </a:rPr>
              <a:t>, 438(7067):441-2 (2005)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525A0025-FBF9-565F-4AA0-594593EC7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838200"/>
            <a:ext cx="3913187"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a:extLst>
              <a:ext uri="{FF2B5EF4-FFF2-40B4-BE49-F238E27FC236}">
                <a16:creationId xmlns:a16="http://schemas.microsoft.com/office/drawing/2014/main" id="{85313FC1-5963-E695-887A-0C60C74E6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599" t="14400" r="10751" b="14799"/>
          <a:stretch>
            <a:fillRect/>
          </a:stretch>
        </p:blipFill>
        <p:spPr bwMode="auto">
          <a:xfrm>
            <a:off x="4829175" y="1717675"/>
            <a:ext cx="1784350" cy="15335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3556" name="Object 4">
            <a:extLst>
              <a:ext uri="{FF2B5EF4-FFF2-40B4-BE49-F238E27FC236}">
                <a16:creationId xmlns:a16="http://schemas.microsoft.com/office/drawing/2014/main" id="{5CAE99BE-B7C1-6897-E847-8588CD4B6562}"/>
              </a:ext>
            </a:extLst>
          </p:cNvPr>
          <p:cNvGraphicFramePr>
            <a:graphicFrameLocks noChangeAspect="1"/>
          </p:cNvGraphicFramePr>
          <p:nvPr/>
        </p:nvGraphicFramePr>
        <p:xfrm>
          <a:off x="4800600" y="3449638"/>
          <a:ext cx="1841500" cy="1549400"/>
        </p:xfrm>
        <a:graphic>
          <a:graphicData uri="http://schemas.openxmlformats.org/presentationml/2006/ole">
            <mc:AlternateContent xmlns:mc="http://schemas.openxmlformats.org/markup-compatibility/2006">
              <mc:Choice xmlns:v="urn:schemas-microsoft-com:vml" Requires="v">
                <p:oleObj name="Image" r:id="rId5" imgW="4241270" imgH="3568254" progId="Photoshop.Image.6">
                  <p:embed/>
                </p:oleObj>
              </mc:Choice>
              <mc:Fallback>
                <p:oleObj name="Image" r:id="rId5" imgW="4241270" imgH="3568254" progId="Photoshop.Image.6">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449638"/>
                        <a:ext cx="1841500"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3557" name="Group 5">
            <a:extLst>
              <a:ext uri="{FF2B5EF4-FFF2-40B4-BE49-F238E27FC236}">
                <a16:creationId xmlns:a16="http://schemas.microsoft.com/office/drawing/2014/main" id="{805FE520-2767-9E7B-E25C-6A6F82D72ECA}"/>
              </a:ext>
            </a:extLst>
          </p:cNvPr>
          <p:cNvGrpSpPr>
            <a:grpSpLocks/>
          </p:cNvGrpSpPr>
          <p:nvPr/>
        </p:nvGrpSpPr>
        <p:grpSpPr bwMode="auto">
          <a:xfrm>
            <a:off x="6823075" y="1654175"/>
            <a:ext cx="1836738" cy="1622425"/>
            <a:chOff x="3767" y="711"/>
            <a:chExt cx="1157" cy="1022"/>
          </a:xfrm>
        </p:grpSpPr>
        <p:pic>
          <p:nvPicPr>
            <p:cNvPr id="23565" name="Picture 6">
              <a:extLst>
                <a:ext uri="{FF2B5EF4-FFF2-40B4-BE49-F238E27FC236}">
                  <a16:creationId xmlns:a16="http://schemas.microsoft.com/office/drawing/2014/main" id="{2363842F-0867-2733-B920-F27D6207BA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290" t="16902" r="16290" b="22536"/>
            <a:stretch>
              <a:fillRect/>
            </a:stretch>
          </p:blipFill>
          <p:spPr bwMode="auto">
            <a:xfrm>
              <a:off x="3785" y="737"/>
              <a:ext cx="1135" cy="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Rectangle 7">
              <a:extLst>
                <a:ext uri="{FF2B5EF4-FFF2-40B4-BE49-F238E27FC236}">
                  <a16:creationId xmlns:a16="http://schemas.microsoft.com/office/drawing/2014/main" id="{F49D5459-4BBF-BF17-B554-00B58736FFCC}"/>
                </a:ext>
              </a:extLst>
            </p:cNvPr>
            <p:cNvSpPr>
              <a:spLocks noChangeArrowheads="1"/>
            </p:cNvSpPr>
            <p:nvPr/>
          </p:nvSpPr>
          <p:spPr bwMode="auto">
            <a:xfrm>
              <a:off x="3767" y="711"/>
              <a:ext cx="1157" cy="1022"/>
            </a:xfrm>
            <a:prstGeom prst="rect">
              <a:avLst/>
            </a:prstGeom>
            <a:noFill/>
            <a:ln w="635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grpSp>
      <p:graphicFrame>
        <p:nvGraphicFramePr>
          <p:cNvPr id="23558" name="Object 8">
            <a:extLst>
              <a:ext uri="{FF2B5EF4-FFF2-40B4-BE49-F238E27FC236}">
                <a16:creationId xmlns:a16="http://schemas.microsoft.com/office/drawing/2014/main" id="{C9BEA9E3-81FF-7DB3-0840-1F69B6015F34}"/>
              </a:ext>
            </a:extLst>
          </p:cNvPr>
          <p:cNvGraphicFramePr>
            <a:graphicFrameLocks noChangeAspect="1"/>
          </p:cNvGraphicFramePr>
          <p:nvPr/>
        </p:nvGraphicFramePr>
        <p:xfrm>
          <a:off x="6789738" y="3460750"/>
          <a:ext cx="1911350" cy="1550988"/>
        </p:xfrm>
        <a:graphic>
          <a:graphicData uri="http://schemas.openxmlformats.org/presentationml/2006/ole">
            <mc:AlternateContent xmlns:mc="http://schemas.openxmlformats.org/markup-compatibility/2006">
              <mc:Choice xmlns:v="urn:schemas-microsoft-com:vml" Requires="v">
                <p:oleObj name="Image" r:id="rId8" imgW="1944463" imgH="1578733" progId="Photoshop.Image.6">
                  <p:embed/>
                </p:oleObj>
              </mc:Choice>
              <mc:Fallback>
                <p:oleObj name="Image" r:id="rId8" imgW="1944463" imgH="1578733" progId="Photoshop.Image.6">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9738" y="3460750"/>
                        <a:ext cx="1911350" cy="155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9" name="Rectangle 9">
            <a:extLst>
              <a:ext uri="{FF2B5EF4-FFF2-40B4-BE49-F238E27FC236}">
                <a16:creationId xmlns:a16="http://schemas.microsoft.com/office/drawing/2014/main" id="{81491122-B512-9FEB-74F8-99B6668AC4DE}"/>
              </a:ext>
            </a:extLst>
          </p:cNvPr>
          <p:cNvSpPr>
            <a:spLocks noChangeArrowheads="1"/>
          </p:cNvSpPr>
          <p:nvPr/>
        </p:nvSpPr>
        <p:spPr bwMode="auto">
          <a:xfrm>
            <a:off x="6784975" y="3429000"/>
            <a:ext cx="1874838" cy="1622425"/>
          </a:xfrm>
          <a:prstGeom prst="rect">
            <a:avLst/>
          </a:prstGeom>
          <a:noFill/>
          <a:ln w="635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sp>
        <p:nvSpPr>
          <p:cNvPr id="23560" name="Rectangle 10">
            <a:extLst>
              <a:ext uri="{FF2B5EF4-FFF2-40B4-BE49-F238E27FC236}">
                <a16:creationId xmlns:a16="http://schemas.microsoft.com/office/drawing/2014/main" id="{912F5A63-2438-4C83-8613-2705C9B52B15}"/>
              </a:ext>
            </a:extLst>
          </p:cNvPr>
          <p:cNvSpPr>
            <a:spLocks noChangeArrowheads="1"/>
          </p:cNvSpPr>
          <p:nvPr/>
        </p:nvSpPr>
        <p:spPr bwMode="auto">
          <a:xfrm>
            <a:off x="8651875" y="3436938"/>
            <a:ext cx="88900" cy="16684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sp>
        <p:nvSpPr>
          <p:cNvPr id="23561" name="Text Box 11">
            <a:extLst>
              <a:ext uri="{FF2B5EF4-FFF2-40B4-BE49-F238E27FC236}">
                <a16:creationId xmlns:a16="http://schemas.microsoft.com/office/drawing/2014/main" id="{2E34F2B7-C785-87DB-ED5F-AB53E48D44A3}"/>
              </a:ext>
            </a:extLst>
          </p:cNvPr>
          <p:cNvSpPr txBox="1">
            <a:spLocks noChangeArrowheads="1"/>
          </p:cNvSpPr>
          <p:nvPr/>
        </p:nvSpPr>
        <p:spPr bwMode="auto">
          <a:xfrm>
            <a:off x="6810375" y="1222375"/>
            <a:ext cx="18002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latin typeface="Calibri" panose="020F0502020204030204" pitchFamily="34" charset="0"/>
              </a:rPr>
              <a:t>Cph1/EnvZ</a:t>
            </a:r>
          </a:p>
        </p:txBody>
      </p:sp>
      <p:sp>
        <p:nvSpPr>
          <p:cNvPr id="23562" name="Text Box 12">
            <a:extLst>
              <a:ext uri="{FF2B5EF4-FFF2-40B4-BE49-F238E27FC236}">
                <a16:creationId xmlns:a16="http://schemas.microsoft.com/office/drawing/2014/main" id="{8632556C-68E5-D157-09A6-38AA2B41E43F}"/>
              </a:ext>
            </a:extLst>
          </p:cNvPr>
          <p:cNvSpPr txBox="1">
            <a:spLocks noChangeArrowheads="1"/>
          </p:cNvSpPr>
          <p:nvPr/>
        </p:nvSpPr>
        <p:spPr bwMode="auto">
          <a:xfrm>
            <a:off x="5264150" y="1219200"/>
            <a:ext cx="9921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latin typeface="Calibri" panose="020F0502020204030204" pitchFamily="34" charset="0"/>
              </a:rPr>
              <a:t>Mask</a:t>
            </a:r>
          </a:p>
        </p:txBody>
      </p:sp>
      <p:sp>
        <p:nvSpPr>
          <p:cNvPr id="23563" name="TextBox 1">
            <a:extLst>
              <a:ext uri="{FF2B5EF4-FFF2-40B4-BE49-F238E27FC236}">
                <a16:creationId xmlns:a16="http://schemas.microsoft.com/office/drawing/2014/main" id="{25AA464A-9DFA-4842-9C8D-1A29474D4788}"/>
              </a:ext>
            </a:extLst>
          </p:cNvPr>
          <p:cNvSpPr txBox="1">
            <a:spLocks noChangeArrowheads="1"/>
          </p:cNvSpPr>
          <p:nvPr/>
        </p:nvSpPr>
        <p:spPr bwMode="auto">
          <a:xfrm>
            <a:off x="-152400" y="6096000"/>
            <a:ext cx="502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2000">
                <a:latin typeface="Calibri" panose="020F0502020204030204" pitchFamily="34" charset="0"/>
              </a:rPr>
              <a:t>“Light cannon” developed by Aaron Chevalier, UT undergraduate</a:t>
            </a:r>
          </a:p>
        </p:txBody>
      </p:sp>
      <p:sp>
        <p:nvSpPr>
          <p:cNvPr id="23564" name="Text Box 6">
            <a:extLst>
              <a:ext uri="{FF2B5EF4-FFF2-40B4-BE49-F238E27FC236}">
                <a16:creationId xmlns:a16="http://schemas.microsoft.com/office/drawing/2014/main" id="{DFB7A904-E0B6-96D6-883B-7C0A12096B0D}"/>
              </a:ext>
            </a:extLst>
          </p:cNvPr>
          <p:cNvSpPr txBox="1">
            <a:spLocks noChangeArrowheads="1"/>
          </p:cNvSpPr>
          <p:nvPr/>
        </p:nvSpPr>
        <p:spPr bwMode="auto">
          <a:xfrm>
            <a:off x="5105400" y="6519863"/>
            <a:ext cx="40925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Calibri" panose="020F0502020204030204" pitchFamily="34" charset="0"/>
              </a:rPr>
              <a:t>Levskaya</a:t>
            </a:r>
            <a:r>
              <a:rPr lang="en-US" altLang="en-US" sz="1600" i="1">
                <a:latin typeface="Calibri" panose="020F0502020204030204" pitchFamily="34" charset="0"/>
              </a:rPr>
              <a:t> et al. Nature</a:t>
            </a:r>
            <a:r>
              <a:rPr lang="en-US" altLang="en-US" sz="1600">
                <a:latin typeface="Calibri" panose="020F0502020204030204" pitchFamily="34" charset="0"/>
              </a:rPr>
              <a:t>, 438(7067):441-2 (2005)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ndy_mask2">
            <a:extLst>
              <a:ext uri="{FF2B5EF4-FFF2-40B4-BE49-F238E27FC236}">
                <a16:creationId xmlns:a16="http://schemas.microsoft.com/office/drawing/2014/main" id="{9DB45CF0-9DDE-B6A7-D230-6E1E4B532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24113"/>
            <a:ext cx="1731963"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IMG_1637">
            <a:extLst>
              <a:ext uri="{FF2B5EF4-FFF2-40B4-BE49-F238E27FC236}">
                <a16:creationId xmlns:a16="http://schemas.microsoft.com/office/drawing/2014/main" id="{A2819593-F680-2661-B450-CCC0AD5D577A}"/>
              </a:ext>
            </a:extLst>
          </p:cNvPr>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l="2377" r="12675"/>
          <a:stretch>
            <a:fillRect/>
          </a:stretch>
        </p:blipFill>
        <p:spPr bwMode="auto">
          <a:xfrm>
            <a:off x="2489200" y="760413"/>
            <a:ext cx="6278563"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a:extLst>
              <a:ext uri="{FF2B5EF4-FFF2-40B4-BE49-F238E27FC236}">
                <a16:creationId xmlns:a16="http://schemas.microsoft.com/office/drawing/2014/main" id="{E2087B32-40CE-3C64-38A6-7D5F32347BE1}"/>
              </a:ext>
            </a:extLst>
          </p:cNvPr>
          <p:cNvSpPr txBox="1">
            <a:spLocks noChangeArrowheads="1"/>
          </p:cNvSpPr>
          <p:nvPr/>
        </p:nvSpPr>
        <p:spPr bwMode="auto">
          <a:xfrm>
            <a:off x="0" y="-76200"/>
            <a:ext cx="84042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a:latin typeface="Calibri" panose="020F0502020204030204" pitchFamily="34" charset="0"/>
              </a:rPr>
              <a:t>The first bacterial photograph  (coliroid?)...</a:t>
            </a:r>
          </a:p>
        </p:txBody>
      </p:sp>
      <p:sp>
        <p:nvSpPr>
          <p:cNvPr id="25605" name="Text Box 5">
            <a:extLst>
              <a:ext uri="{FF2B5EF4-FFF2-40B4-BE49-F238E27FC236}">
                <a16:creationId xmlns:a16="http://schemas.microsoft.com/office/drawing/2014/main" id="{2A8E0F19-CC1B-2504-1F25-F8F05B4C43BC}"/>
              </a:ext>
            </a:extLst>
          </p:cNvPr>
          <p:cNvSpPr txBox="1">
            <a:spLocks noChangeArrowheads="1"/>
          </p:cNvSpPr>
          <p:nvPr/>
        </p:nvSpPr>
        <p:spPr bwMode="auto">
          <a:xfrm>
            <a:off x="-3817938" y="5802313"/>
            <a:ext cx="360362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latin typeface="Calibri" panose="020F0502020204030204" pitchFamily="34" charset="0"/>
              </a:rPr>
              <a:t>Great moments in contemporary images:</a:t>
            </a:r>
          </a:p>
          <a:p>
            <a:pPr algn="ctr" eaLnBrk="1" hangingPunct="1">
              <a:spcBef>
                <a:spcPct val="0"/>
              </a:spcBef>
              <a:buFontTx/>
              <a:buNone/>
            </a:pPr>
            <a:r>
              <a:rPr lang="en-US" altLang="en-US" sz="1600">
                <a:latin typeface="Calibri" panose="020F0502020204030204" pitchFamily="34" charset="0"/>
              </a:rPr>
              <a:t>The virgin Maria on a tortilla...</a:t>
            </a:r>
          </a:p>
          <a:p>
            <a:pPr algn="ctr" eaLnBrk="1" hangingPunct="1">
              <a:spcBef>
                <a:spcPct val="0"/>
              </a:spcBef>
              <a:buFontTx/>
              <a:buNone/>
            </a:pPr>
            <a:r>
              <a:rPr lang="en-US" altLang="en-US" sz="1600">
                <a:latin typeface="Calibri" panose="020F0502020204030204" pitchFamily="34" charset="0"/>
              </a:rPr>
              <a:t>Andy Ellington in a petri dish....</a:t>
            </a:r>
          </a:p>
        </p:txBody>
      </p:sp>
      <p:sp>
        <p:nvSpPr>
          <p:cNvPr id="25606" name="Text Box 6">
            <a:extLst>
              <a:ext uri="{FF2B5EF4-FFF2-40B4-BE49-F238E27FC236}">
                <a16:creationId xmlns:a16="http://schemas.microsoft.com/office/drawing/2014/main" id="{BE519D19-22FF-54E5-72F6-8CC7F7DC03AE}"/>
              </a:ext>
            </a:extLst>
          </p:cNvPr>
          <p:cNvSpPr txBox="1">
            <a:spLocks noChangeArrowheads="1"/>
          </p:cNvSpPr>
          <p:nvPr/>
        </p:nvSpPr>
        <p:spPr bwMode="auto">
          <a:xfrm>
            <a:off x="5105400" y="6519863"/>
            <a:ext cx="40925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Calibri" panose="020F0502020204030204" pitchFamily="34" charset="0"/>
              </a:rPr>
              <a:t>Levskaya</a:t>
            </a:r>
            <a:r>
              <a:rPr lang="en-US" altLang="en-US" sz="1600" i="1">
                <a:latin typeface="Calibri" panose="020F0502020204030204" pitchFamily="34" charset="0"/>
              </a:rPr>
              <a:t> et al. Nature</a:t>
            </a:r>
            <a:r>
              <a:rPr lang="en-US" altLang="en-US" sz="1600">
                <a:latin typeface="Calibri" panose="020F0502020204030204" pitchFamily="34" charset="0"/>
              </a:rPr>
              <a:t>, 438(7067):441-2 (2005)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Darwin2">
            <a:extLst>
              <a:ext uri="{FF2B5EF4-FFF2-40B4-BE49-F238E27FC236}">
                <a16:creationId xmlns:a16="http://schemas.microsoft.com/office/drawing/2014/main" id="{65011BA9-DAD8-B5B6-A5AA-AD60299B9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8600"/>
            <a:ext cx="480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a:extLst>
              <a:ext uri="{FF2B5EF4-FFF2-40B4-BE49-F238E27FC236}">
                <a16:creationId xmlns:a16="http://schemas.microsoft.com/office/drawing/2014/main" id="{BD6412F4-9317-1936-D6CE-FF64DC1A9E9C}"/>
              </a:ext>
            </a:extLst>
          </p:cNvPr>
          <p:cNvSpPr txBox="1">
            <a:spLocks noChangeArrowheads="1"/>
          </p:cNvSpPr>
          <p:nvPr/>
        </p:nvSpPr>
        <p:spPr bwMode="auto">
          <a:xfrm>
            <a:off x="1066800" y="152400"/>
            <a:ext cx="31242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i="1">
                <a:latin typeface="Calibri" panose="020F0502020204030204" pitchFamily="34" charset="0"/>
              </a:rPr>
              <a:t>Escherichia darwinia</a:t>
            </a:r>
          </a:p>
        </p:txBody>
      </p:sp>
      <p:sp>
        <p:nvSpPr>
          <p:cNvPr id="27652" name="Text Box 6">
            <a:extLst>
              <a:ext uri="{FF2B5EF4-FFF2-40B4-BE49-F238E27FC236}">
                <a16:creationId xmlns:a16="http://schemas.microsoft.com/office/drawing/2014/main" id="{90AF750B-8BD3-C504-CB64-544A0FDA0E5F}"/>
              </a:ext>
            </a:extLst>
          </p:cNvPr>
          <p:cNvSpPr txBox="1">
            <a:spLocks noChangeArrowheads="1"/>
          </p:cNvSpPr>
          <p:nvPr/>
        </p:nvSpPr>
        <p:spPr bwMode="auto">
          <a:xfrm>
            <a:off x="7027863" y="6519863"/>
            <a:ext cx="211613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Calibri" panose="020F0502020204030204" pitchFamily="34" charset="0"/>
              </a:rPr>
              <a:t>Image: Aaron Chevalier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a:extLst>
              <a:ext uri="{FF2B5EF4-FFF2-40B4-BE49-F238E27FC236}">
                <a16:creationId xmlns:a16="http://schemas.microsoft.com/office/drawing/2014/main" id="{55F92D05-E35F-5247-ED6B-C7D957B287ED}"/>
              </a:ext>
            </a:extLst>
          </p:cNvPr>
          <p:cNvGrpSpPr>
            <a:grpSpLocks/>
          </p:cNvGrpSpPr>
          <p:nvPr/>
        </p:nvGrpSpPr>
        <p:grpSpPr bwMode="auto">
          <a:xfrm>
            <a:off x="2373313" y="260350"/>
            <a:ext cx="6673850" cy="4565650"/>
            <a:chOff x="1442" y="203"/>
            <a:chExt cx="3942" cy="2599"/>
          </a:xfrm>
        </p:grpSpPr>
        <p:grpSp>
          <p:nvGrpSpPr>
            <p:cNvPr id="29730" name="Group 3">
              <a:extLst>
                <a:ext uri="{FF2B5EF4-FFF2-40B4-BE49-F238E27FC236}">
                  <a16:creationId xmlns:a16="http://schemas.microsoft.com/office/drawing/2014/main" id="{342444B8-D8C6-29BC-E8E5-0EC7B465ED83}"/>
                </a:ext>
              </a:extLst>
            </p:cNvPr>
            <p:cNvGrpSpPr>
              <a:grpSpLocks/>
            </p:cNvGrpSpPr>
            <p:nvPr/>
          </p:nvGrpSpPr>
          <p:grpSpPr bwMode="auto">
            <a:xfrm>
              <a:off x="1442" y="203"/>
              <a:ext cx="3942" cy="2599"/>
              <a:chOff x="0" y="0"/>
              <a:chExt cx="3942" cy="2599"/>
            </a:xfrm>
          </p:grpSpPr>
          <p:pic>
            <p:nvPicPr>
              <p:cNvPr id="29732" name="Picture 4" descr="cp919 strain">
                <a:extLst>
                  <a:ext uri="{FF2B5EF4-FFF2-40B4-BE49-F238E27FC236}">
                    <a16:creationId xmlns:a16="http://schemas.microsoft.com/office/drawing/2014/main" id="{EECAFABC-7C11-16A4-9C10-5853CF0B1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67" cy="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33" name="Rectangle 5">
                <a:extLst>
                  <a:ext uri="{FF2B5EF4-FFF2-40B4-BE49-F238E27FC236}">
                    <a16:creationId xmlns:a16="http://schemas.microsoft.com/office/drawing/2014/main" id="{0243803E-893C-BC4B-EBF4-9E88A336B99D}"/>
                  </a:ext>
                </a:extLst>
              </p:cNvPr>
              <p:cNvSpPr>
                <a:spLocks noChangeArrowheads="1"/>
              </p:cNvSpPr>
              <p:nvPr/>
            </p:nvSpPr>
            <p:spPr bwMode="auto">
              <a:xfrm>
                <a:off x="1797" y="1008"/>
                <a:ext cx="1461" cy="8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pic>
            <p:nvPicPr>
              <p:cNvPr id="29734" name="Picture 6" descr="light edge detection">
                <a:extLst>
                  <a:ext uri="{FF2B5EF4-FFF2-40B4-BE49-F238E27FC236}">
                    <a16:creationId xmlns:a16="http://schemas.microsoft.com/office/drawing/2014/main" id="{C4B3F7A3-FAFF-59D2-5DEF-7264F0736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460" t="58353" r="12471" b="9656"/>
              <a:stretch>
                <a:fillRect/>
              </a:stretch>
            </p:blipFill>
            <p:spPr bwMode="auto">
              <a:xfrm>
                <a:off x="1794" y="1053"/>
                <a:ext cx="2148" cy="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31" name="Rectangle 7">
              <a:extLst>
                <a:ext uri="{FF2B5EF4-FFF2-40B4-BE49-F238E27FC236}">
                  <a16:creationId xmlns:a16="http://schemas.microsoft.com/office/drawing/2014/main" id="{9BB09BA1-B6B5-78CA-4966-6FCE73F9A2D9}"/>
                </a:ext>
              </a:extLst>
            </p:cNvPr>
            <p:cNvSpPr>
              <a:spLocks noChangeArrowheads="1"/>
            </p:cNvSpPr>
            <p:nvPr/>
          </p:nvSpPr>
          <p:spPr bwMode="auto">
            <a:xfrm>
              <a:off x="3390" y="766"/>
              <a:ext cx="1160" cy="42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grpSp>
      <p:sp>
        <p:nvSpPr>
          <p:cNvPr id="29699" name="Rectangle 9">
            <a:extLst>
              <a:ext uri="{FF2B5EF4-FFF2-40B4-BE49-F238E27FC236}">
                <a16:creationId xmlns:a16="http://schemas.microsoft.com/office/drawing/2014/main" id="{A40E5D17-069C-DA33-FAE4-6B724FC5BAE1}"/>
              </a:ext>
            </a:extLst>
          </p:cNvPr>
          <p:cNvSpPr>
            <a:spLocks noChangeArrowheads="1"/>
          </p:cNvSpPr>
          <p:nvPr/>
        </p:nvSpPr>
        <p:spPr bwMode="auto">
          <a:xfrm>
            <a:off x="77788" y="3319463"/>
            <a:ext cx="1747837" cy="3482975"/>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sp>
        <p:nvSpPr>
          <p:cNvPr id="29700" name="Rectangle 10">
            <a:extLst>
              <a:ext uri="{FF2B5EF4-FFF2-40B4-BE49-F238E27FC236}">
                <a16:creationId xmlns:a16="http://schemas.microsoft.com/office/drawing/2014/main" id="{C81D5D8B-5DDA-241D-0542-A859649F0AF8}"/>
              </a:ext>
            </a:extLst>
          </p:cNvPr>
          <p:cNvSpPr>
            <a:spLocks noChangeArrowheads="1"/>
          </p:cNvSpPr>
          <p:nvPr/>
        </p:nvSpPr>
        <p:spPr bwMode="auto">
          <a:xfrm>
            <a:off x="1825625" y="3319463"/>
            <a:ext cx="2767013" cy="3482975"/>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sp>
        <p:nvSpPr>
          <p:cNvPr id="29701" name="Text Box 11">
            <a:extLst>
              <a:ext uri="{FF2B5EF4-FFF2-40B4-BE49-F238E27FC236}">
                <a16:creationId xmlns:a16="http://schemas.microsoft.com/office/drawing/2014/main" id="{BCF68E63-E63B-8989-E56C-03F75E8436DB}"/>
              </a:ext>
            </a:extLst>
          </p:cNvPr>
          <p:cNvSpPr txBox="1">
            <a:spLocks noChangeArrowheads="1"/>
          </p:cNvSpPr>
          <p:nvPr/>
        </p:nvSpPr>
        <p:spPr bwMode="auto">
          <a:xfrm>
            <a:off x="44450" y="3287713"/>
            <a:ext cx="5238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solidFill>
                  <a:schemeClr val="bg1"/>
                </a:solidFill>
                <a:latin typeface="Arial" panose="020B0604020202020204" pitchFamily="34" charset="0"/>
              </a:rPr>
              <a:t>Dark</a:t>
            </a:r>
          </a:p>
        </p:txBody>
      </p:sp>
      <p:sp>
        <p:nvSpPr>
          <p:cNvPr id="29702" name="Text Box 12">
            <a:extLst>
              <a:ext uri="{FF2B5EF4-FFF2-40B4-BE49-F238E27FC236}">
                <a16:creationId xmlns:a16="http://schemas.microsoft.com/office/drawing/2014/main" id="{553822FB-260F-700F-C7A9-2D2181375270}"/>
              </a:ext>
            </a:extLst>
          </p:cNvPr>
          <p:cNvSpPr txBox="1">
            <a:spLocks noChangeArrowheads="1"/>
          </p:cNvSpPr>
          <p:nvPr/>
        </p:nvSpPr>
        <p:spPr bwMode="auto">
          <a:xfrm>
            <a:off x="1808163" y="3284538"/>
            <a:ext cx="563562"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latin typeface="Arial" panose="020B0604020202020204" pitchFamily="34" charset="0"/>
              </a:rPr>
              <a:t>Light</a:t>
            </a:r>
          </a:p>
        </p:txBody>
      </p:sp>
      <p:sp>
        <p:nvSpPr>
          <p:cNvPr id="29703" name="AutoShape 13">
            <a:extLst>
              <a:ext uri="{FF2B5EF4-FFF2-40B4-BE49-F238E27FC236}">
                <a16:creationId xmlns:a16="http://schemas.microsoft.com/office/drawing/2014/main" id="{AE655F2C-BA34-BEF8-6B4A-164376EACD07}"/>
              </a:ext>
            </a:extLst>
          </p:cNvPr>
          <p:cNvSpPr>
            <a:spLocks noChangeArrowheads="1"/>
          </p:cNvSpPr>
          <p:nvPr/>
        </p:nvSpPr>
        <p:spPr bwMode="auto">
          <a:xfrm rot="1582328">
            <a:off x="668338" y="3827463"/>
            <a:ext cx="498475" cy="1192212"/>
          </a:xfrm>
          <a:prstGeom prst="roundRect">
            <a:avLst>
              <a:gd name="adj" fmla="val 50000"/>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sp>
        <p:nvSpPr>
          <p:cNvPr id="29704" name="AutoShape 14">
            <a:extLst>
              <a:ext uri="{FF2B5EF4-FFF2-40B4-BE49-F238E27FC236}">
                <a16:creationId xmlns:a16="http://schemas.microsoft.com/office/drawing/2014/main" id="{41C8491E-AC64-48F7-8ED1-60EFB82B74DF}"/>
              </a:ext>
            </a:extLst>
          </p:cNvPr>
          <p:cNvSpPr>
            <a:spLocks noChangeArrowheads="1"/>
          </p:cNvSpPr>
          <p:nvPr/>
        </p:nvSpPr>
        <p:spPr bwMode="auto">
          <a:xfrm rot="-1762776">
            <a:off x="646113" y="5126038"/>
            <a:ext cx="498475" cy="1192212"/>
          </a:xfrm>
          <a:prstGeom prst="roundRect">
            <a:avLst>
              <a:gd name="adj" fmla="val 50000"/>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sp>
        <p:nvSpPr>
          <p:cNvPr id="29705" name="AutoShape 15">
            <a:extLst>
              <a:ext uri="{FF2B5EF4-FFF2-40B4-BE49-F238E27FC236}">
                <a16:creationId xmlns:a16="http://schemas.microsoft.com/office/drawing/2014/main" id="{4C604AF4-14DB-AAE0-5D37-83478E661416}"/>
              </a:ext>
            </a:extLst>
          </p:cNvPr>
          <p:cNvSpPr>
            <a:spLocks noChangeArrowheads="1"/>
          </p:cNvSpPr>
          <p:nvPr/>
        </p:nvSpPr>
        <p:spPr bwMode="auto">
          <a:xfrm rot="1389674">
            <a:off x="3830638" y="3667125"/>
            <a:ext cx="498475" cy="1192213"/>
          </a:xfrm>
          <a:prstGeom prst="roundRect">
            <a:avLst>
              <a:gd name="adj" fmla="val 50000"/>
            </a:avLst>
          </a:prstGeom>
          <a:solidFill>
            <a:srgbClr val="969696"/>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sp>
        <p:nvSpPr>
          <p:cNvPr id="29706" name="AutoShape 16">
            <a:extLst>
              <a:ext uri="{FF2B5EF4-FFF2-40B4-BE49-F238E27FC236}">
                <a16:creationId xmlns:a16="http://schemas.microsoft.com/office/drawing/2014/main" id="{02238897-09DC-4ABC-58EA-6B96E12D726C}"/>
              </a:ext>
            </a:extLst>
          </p:cNvPr>
          <p:cNvSpPr>
            <a:spLocks noChangeArrowheads="1"/>
          </p:cNvSpPr>
          <p:nvPr/>
        </p:nvSpPr>
        <p:spPr bwMode="auto">
          <a:xfrm rot="1382099">
            <a:off x="3830638" y="5229225"/>
            <a:ext cx="498475" cy="1192213"/>
          </a:xfrm>
          <a:prstGeom prst="roundRect">
            <a:avLst>
              <a:gd name="adj" fmla="val 50000"/>
            </a:avLst>
          </a:prstGeom>
          <a:solidFill>
            <a:srgbClr val="969696"/>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sp>
        <p:nvSpPr>
          <p:cNvPr id="29707" name="AutoShape 17">
            <a:extLst>
              <a:ext uri="{FF2B5EF4-FFF2-40B4-BE49-F238E27FC236}">
                <a16:creationId xmlns:a16="http://schemas.microsoft.com/office/drawing/2014/main" id="{74272AD8-2AAD-5EB5-67DE-1432AEFB7766}"/>
              </a:ext>
            </a:extLst>
          </p:cNvPr>
          <p:cNvSpPr>
            <a:spLocks noChangeArrowheads="1"/>
          </p:cNvSpPr>
          <p:nvPr/>
        </p:nvSpPr>
        <p:spPr bwMode="auto">
          <a:xfrm rot="4813608">
            <a:off x="2504281" y="3401220"/>
            <a:ext cx="498475" cy="1192212"/>
          </a:xfrm>
          <a:prstGeom prst="roundRect">
            <a:avLst>
              <a:gd name="adj" fmla="val 50000"/>
            </a:avLst>
          </a:prstGeom>
          <a:solidFill>
            <a:srgbClr val="008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sp>
        <p:nvSpPr>
          <p:cNvPr id="29708" name="AutoShape 18">
            <a:extLst>
              <a:ext uri="{FF2B5EF4-FFF2-40B4-BE49-F238E27FC236}">
                <a16:creationId xmlns:a16="http://schemas.microsoft.com/office/drawing/2014/main" id="{10F0BA62-D732-F6C3-DA3A-B5343FCF2478}"/>
              </a:ext>
            </a:extLst>
          </p:cNvPr>
          <p:cNvSpPr>
            <a:spLocks noChangeArrowheads="1"/>
          </p:cNvSpPr>
          <p:nvPr/>
        </p:nvSpPr>
        <p:spPr bwMode="auto">
          <a:xfrm rot="-4342094">
            <a:off x="2717800" y="4386263"/>
            <a:ext cx="498475" cy="1193800"/>
          </a:xfrm>
          <a:prstGeom prst="roundRect">
            <a:avLst>
              <a:gd name="adj" fmla="val 50000"/>
            </a:avLst>
          </a:prstGeom>
          <a:solidFill>
            <a:srgbClr val="008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sp>
        <p:nvSpPr>
          <p:cNvPr id="29709" name="AutoShape 19">
            <a:extLst>
              <a:ext uri="{FF2B5EF4-FFF2-40B4-BE49-F238E27FC236}">
                <a16:creationId xmlns:a16="http://schemas.microsoft.com/office/drawing/2014/main" id="{A461E1FF-340B-5B55-854D-3637D40B054D}"/>
              </a:ext>
            </a:extLst>
          </p:cNvPr>
          <p:cNvSpPr>
            <a:spLocks noChangeArrowheads="1"/>
          </p:cNvSpPr>
          <p:nvPr/>
        </p:nvSpPr>
        <p:spPr bwMode="auto">
          <a:xfrm rot="-4915799">
            <a:off x="2609056" y="5522120"/>
            <a:ext cx="498475" cy="1192212"/>
          </a:xfrm>
          <a:prstGeom prst="roundRect">
            <a:avLst>
              <a:gd name="adj" fmla="val 50000"/>
            </a:avLst>
          </a:prstGeom>
          <a:solidFill>
            <a:srgbClr val="008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sp>
        <p:nvSpPr>
          <p:cNvPr id="29710" name="Oval 20">
            <a:extLst>
              <a:ext uri="{FF2B5EF4-FFF2-40B4-BE49-F238E27FC236}">
                <a16:creationId xmlns:a16="http://schemas.microsoft.com/office/drawing/2014/main" id="{AD6FE9DE-F619-6094-B8E9-8591BE4E4F8F}"/>
              </a:ext>
            </a:extLst>
          </p:cNvPr>
          <p:cNvSpPr>
            <a:spLocks noChangeArrowheads="1"/>
          </p:cNvSpPr>
          <p:nvPr/>
        </p:nvSpPr>
        <p:spPr bwMode="auto">
          <a:xfrm>
            <a:off x="982663" y="3978275"/>
            <a:ext cx="277812" cy="220663"/>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11" name="Oval 21">
            <a:extLst>
              <a:ext uri="{FF2B5EF4-FFF2-40B4-BE49-F238E27FC236}">
                <a16:creationId xmlns:a16="http://schemas.microsoft.com/office/drawing/2014/main" id="{BCD5201E-A05E-CAAD-7B83-8BA27008542C}"/>
              </a:ext>
            </a:extLst>
          </p:cNvPr>
          <p:cNvSpPr>
            <a:spLocks noChangeArrowheads="1"/>
          </p:cNvSpPr>
          <p:nvPr/>
        </p:nvSpPr>
        <p:spPr bwMode="auto">
          <a:xfrm>
            <a:off x="1157288" y="4895850"/>
            <a:ext cx="277812" cy="220663"/>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12" name="Oval 22">
            <a:extLst>
              <a:ext uri="{FF2B5EF4-FFF2-40B4-BE49-F238E27FC236}">
                <a16:creationId xmlns:a16="http://schemas.microsoft.com/office/drawing/2014/main" id="{A87AEDAC-EC48-5537-B930-719CA8DB9AEF}"/>
              </a:ext>
            </a:extLst>
          </p:cNvPr>
          <p:cNvSpPr>
            <a:spLocks noChangeArrowheads="1"/>
          </p:cNvSpPr>
          <p:nvPr/>
        </p:nvSpPr>
        <p:spPr bwMode="auto">
          <a:xfrm>
            <a:off x="1008063" y="5370513"/>
            <a:ext cx="277812" cy="220662"/>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13" name="Oval 23">
            <a:extLst>
              <a:ext uri="{FF2B5EF4-FFF2-40B4-BE49-F238E27FC236}">
                <a16:creationId xmlns:a16="http://schemas.microsoft.com/office/drawing/2014/main" id="{BC7E14B8-33F8-181E-8A15-566240803C8B}"/>
              </a:ext>
            </a:extLst>
          </p:cNvPr>
          <p:cNvSpPr>
            <a:spLocks noChangeArrowheads="1"/>
          </p:cNvSpPr>
          <p:nvPr/>
        </p:nvSpPr>
        <p:spPr bwMode="auto">
          <a:xfrm>
            <a:off x="949325" y="5843588"/>
            <a:ext cx="277813" cy="220662"/>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14" name="Oval 24">
            <a:extLst>
              <a:ext uri="{FF2B5EF4-FFF2-40B4-BE49-F238E27FC236}">
                <a16:creationId xmlns:a16="http://schemas.microsoft.com/office/drawing/2014/main" id="{4A2FF431-DB73-273C-24CE-33739E85E48D}"/>
              </a:ext>
            </a:extLst>
          </p:cNvPr>
          <p:cNvSpPr>
            <a:spLocks noChangeArrowheads="1"/>
          </p:cNvSpPr>
          <p:nvPr/>
        </p:nvSpPr>
        <p:spPr bwMode="auto">
          <a:xfrm>
            <a:off x="2500313" y="3922713"/>
            <a:ext cx="277812" cy="220662"/>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15" name="Oval 25">
            <a:extLst>
              <a:ext uri="{FF2B5EF4-FFF2-40B4-BE49-F238E27FC236}">
                <a16:creationId xmlns:a16="http://schemas.microsoft.com/office/drawing/2014/main" id="{BC359158-F753-76E7-F0A0-9B34A95E6177}"/>
              </a:ext>
            </a:extLst>
          </p:cNvPr>
          <p:cNvSpPr>
            <a:spLocks noChangeArrowheads="1"/>
          </p:cNvSpPr>
          <p:nvPr/>
        </p:nvSpPr>
        <p:spPr bwMode="auto">
          <a:xfrm>
            <a:off x="2511425" y="4651375"/>
            <a:ext cx="277813" cy="220663"/>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16" name="Oval 26">
            <a:extLst>
              <a:ext uri="{FF2B5EF4-FFF2-40B4-BE49-F238E27FC236}">
                <a16:creationId xmlns:a16="http://schemas.microsoft.com/office/drawing/2014/main" id="{C528435E-7CC0-DF37-4BB1-050CFAEF925A}"/>
              </a:ext>
            </a:extLst>
          </p:cNvPr>
          <p:cNvSpPr>
            <a:spLocks noChangeArrowheads="1"/>
          </p:cNvSpPr>
          <p:nvPr/>
        </p:nvSpPr>
        <p:spPr bwMode="auto">
          <a:xfrm>
            <a:off x="2697163" y="4870450"/>
            <a:ext cx="277812" cy="220663"/>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17" name="Oval 27">
            <a:extLst>
              <a:ext uri="{FF2B5EF4-FFF2-40B4-BE49-F238E27FC236}">
                <a16:creationId xmlns:a16="http://schemas.microsoft.com/office/drawing/2014/main" id="{A9A6CA98-62D9-C3B6-6FAE-4FF3B82E53B6}"/>
              </a:ext>
            </a:extLst>
          </p:cNvPr>
          <p:cNvSpPr>
            <a:spLocks noChangeArrowheads="1"/>
          </p:cNvSpPr>
          <p:nvPr/>
        </p:nvSpPr>
        <p:spPr bwMode="auto">
          <a:xfrm>
            <a:off x="2535238" y="5878513"/>
            <a:ext cx="277812" cy="220662"/>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18" name="Oval 28">
            <a:extLst>
              <a:ext uri="{FF2B5EF4-FFF2-40B4-BE49-F238E27FC236}">
                <a16:creationId xmlns:a16="http://schemas.microsoft.com/office/drawing/2014/main" id="{9EBB3FE0-7D58-A6CB-044F-F91FAB767B54}"/>
              </a:ext>
            </a:extLst>
          </p:cNvPr>
          <p:cNvSpPr>
            <a:spLocks noChangeArrowheads="1"/>
          </p:cNvSpPr>
          <p:nvPr/>
        </p:nvSpPr>
        <p:spPr bwMode="auto">
          <a:xfrm>
            <a:off x="2570163" y="6156325"/>
            <a:ext cx="277812" cy="220663"/>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19" name="Oval 29">
            <a:extLst>
              <a:ext uri="{FF2B5EF4-FFF2-40B4-BE49-F238E27FC236}">
                <a16:creationId xmlns:a16="http://schemas.microsoft.com/office/drawing/2014/main" id="{C01D0E10-4EFD-F949-8444-D7769289716F}"/>
              </a:ext>
            </a:extLst>
          </p:cNvPr>
          <p:cNvSpPr>
            <a:spLocks noChangeArrowheads="1"/>
          </p:cNvSpPr>
          <p:nvPr/>
        </p:nvSpPr>
        <p:spPr bwMode="auto">
          <a:xfrm>
            <a:off x="1390650" y="4432300"/>
            <a:ext cx="277813" cy="220663"/>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20" name="Oval 30">
            <a:extLst>
              <a:ext uri="{FF2B5EF4-FFF2-40B4-BE49-F238E27FC236}">
                <a16:creationId xmlns:a16="http://schemas.microsoft.com/office/drawing/2014/main" id="{CC1B76AD-35DE-FD5E-2B00-5CE309D0AC67}"/>
              </a:ext>
            </a:extLst>
          </p:cNvPr>
          <p:cNvSpPr>
            <a:spLocks noChangeArrowheads="1"/>
          </p:cNvSpPr>
          <p:nvPr/>
        </p:nvSpPr>
        <p:spPr bwMode="auto">
          <a:xfrm>
            <a:off x="1400175" y="5507038"/>
            <a:ext cx="277813" cy="220662"/>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21" name="Oval 31">
            <a:extLst>
              <a:ext uri="{FF2B5EF4-FFF2-40B4-BE49-F238E27FC236}">
                <a16:creationId xmlns:a16="http://schemas.microsoft.com/office/drawing/2014/main" id="{161ED4BB-5642-AB51-5F75-7DDF0DB49027}"/>
              </a:ext>
            </a:extLst>
          </p:cNvPr>
          <p:cNvSpPr>
            <a:spLocks noChangeArrowheads="1"/>
          </p:cNvSpPr>
          <p:nvPr/>
        </p:nvSpPr>
        <p:spPr bwMode="auto">
          <a:xfrm>
            <a:off x="1458913" y="3702050"/>
            <a:ext cx="277812" cy="220663"/>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22" name="Oval 32">
            <a:extLst>
              <a:ext uri="{FF2B5EF4-FFF2-40B4-BE49-F238E27FC236}">
                <a16:creationId xmlns:a16="http://schemas.microsoft.com/office/drawing/2014/main" id="{F0987383-943E-6F48-3FBB-EECC9F187C6C}"/>
              </a:ext>
            </a:extLst>
          </p:cNvPr>
          <p:cNvSpPr>
            <a:spLocks noChangeArrowheads="1"/>
          </p:cNvSpPr>
          <p:nvPr/>
        </p:nvSpPr>
        <p:spPr bwMode="auto">
          <a:xfrm>
            <a:off x="1609725" y="6307138"/>
            <a:ext cx="277813" cy="220662"/>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23" name="Oval 33">
            <a:extLst>
              <a:ext uri="{FF2B5EF4-FFF2-40B4-BE49-F238E27FC236}">
                <a16:creationId xmlns:a16="http://schemas.microsoft.com/office/drawing/2014/main" id="{480AA5F0-6257-BF17-2522-0CBCEECDB97E}"/>
              </a:ext>
            </a:extLst>
          </p:cNvPr>
          <p:cNvSpPr>
            <a:spLocks noChangeArrowheads="1"/>
          </p:cNvSpPr>
          <p:nvPr/>
        </p:nvSpPr>
        <p:spPr bwMode="auto">
          <a:xfrm>
            <a:off x="1898650" y="4338638"/>
            <a:ext cx="277813" cy="220662"/>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24" name="Oval 34">
            <a:extLst>
              <a:ext uri="{FF2B5EF4-FFF2-40B4-BE49-F238E27FC236}">
                <a16:creationId xmlns:a16="http://schemas.microsoft.com/office/drawing/2014/main" id="{B85BEC4A-29D1-1821-54D4-6A22BAAF5163}"/>
              </a:ext>
            </a:extLst>
          </p:cNvPr>
          <p:cNvSpPr>
            <a:spLocks noChangeArrowheads="1"/>
          </p:cNvSpPr>
          <p:nvPr/>
        </p:nvSpPr>
        <p:spPr bwMode="auto">
          <a:xfrm>
            <a:off x="1922463" y="5830888"/>
            <a:ext cx="277812" cy="220662"/>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25" name="Oval 35">
            <a:extLst>
              <a:ext uri="{FF2B5EF4-FFF2-40B4-BE49-F238E27FC236}">
                <a16:creationId xmlns:a16="http://schemas.microsoft.com/office/drawing/2014/main" id="{ED124D1B-CFAD-26E6-EE8D-80F948349615}"/>
              </a:ext>
            </a:extLst>
          </p:cNvPr>
          <p:cNvSpPr>
            <a:spLocks noChangeArrowheads="1"/>
          </p:cNvSpPr>
          <p:nvPr/>
        </p:nvSpPr>
        <p:spPr bwMode="auto">
          <a:xfrm>
            <a:off x="579438" y="6088063"/>
            <a:ext cx="277812" cy="220662"/>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26" name="Oval 36">
            <a:extLst>
              <a:ext uri="{FF2B5EF4-FFF2-40B4-BE49-F238E27FC236}">
                <a16:creationId xmlns:a16="http://schemas.microsoft.com/office/drawing/2014/main" id="{23CE92B2-ACAF-CCA6-18E7-16D207625A45}"/>
              </a:ext>
            </a:extLst>
          </p:cNvPr>
          <p:cNvSpPr>
            <a:spLocks noChangeArrowheads="1"/>
          </p:cNvSpPr>
          <p:nvPr/>
        </p:nvSpPr>
        <p:spPr bwMode="auto">
          <a:xfrm>
            <a:off x="2003425" y="5335588"/>
            <a:ext cx="277813" cy="220662"/>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b="1">
                <a:solidFill>
                  <a:schemeClr val="bg1"/>
                </a:solidFill>
                <a:latin typeface="Arial" panose="020B0604020202020204" pitchFamily="34" charset="0"/>
              </a:rPr>
              <a:t>HSL</a:t>
            </a:r>
          </a:p>
        </p:txBody>
      </p:sp>
      <p:sp>
        <p:nvSpPr>
          <p:cNvPr id="29727" name="Line 37">
            <a:extLst>
              <a:ext uri="{FF2B5EF4-FFF2-40B4-BE49-F238E27FC236}">
                <a16:creationId xmlns:a16="http://schemas.microsoft.com/office/drawing/2014/main" id="{9DD2557A-95BB-50A4-1180-51893C870C32}"/>
              </a:ext>
            </a:extLst>
          </p:cNvPr>
          <p:cNvSpPr>
            <a:spLocks noChangeShapeType="1"/>
          </p:cNvSpPr>
          <p:nvPr/>
        </p:nvSpPr>
        <p:spPr bwMode="auto">
          <a:xfrm>
            <a:off x="1558925" y="4973638"/>
            <a:ext cx="568325" cy="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8" name="Text Box 38">
            <a:extLst>
              <a:ext uri="{FF2B5EF4-FFF2-40B4-BE49-F238E27FC236}">
                <a16:creationId xmlns:a16="http://schemas.microsoft.com/office/drawing/2014/main" id="{55DC5295-E74B-891E-B4DD-70ED1E2D054F}"/>
              </a:ext>
            </a:extLst>
          </p:cNvPr>
          <p:cNvSpPr txBox="1">
            <a:spLocks noChangeArrowheads="1"/>
          </p:cNvSpPr>
          <p:nvPr/>
        </p:nvSpPr>
        <p:spPr bwMode="auto">
          <a:xfrm>
            <a:off x="30163" y="38100"/>
            <a:ext cx="271145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a:latin typeface="Calibri" panose="020F0502020204030204" pitchFamily="34" charset="0"/>
              </a:rPr>
              <a:t>On to the edge</a:t>
            </a:r>
          </a:p>
          <a:p>
            <a:pPr eaLnBrk="1" hangingPunct="1">
              <a:spcBef>
                <a:spcPct val="0"/>
              </a:spcBef>
              <a:buFontTx/>
              <a:buNone/>
            </a:pPr>
            <a:r>
              <a:rPr lang="en-US" altLang="en-US" b="1">
                <a:latin typeface="Calibri" panose="020F0502020204030204" pitchFamily="34" charset="0"/>
              </a:rPr>
              <a:t>detector...</a:t>
            </a:r>
          </a:p>
        </p:txBody>
      </p:sp>
      <p:sp>
        <p:nvSpPr>
          <p:cNvPr id="29729" name="Rectangle 1">
            <a:extLst>
              <a:ext uri="{FF2B5EF4-FFF2-40B4-BE49-F238E27FC236}">
                <a16:creationId xmlns:a16="http://schemas.microsoft.com/office/drawing/2014/main" id="{E2AFDA49-D12A-127B-6B24-4A3ED3715CC1}"/>
              </a:ext>
            </a:extLst>
          </p:cNvPr>
          <p:cNvSpPr>
            <a:spLocks noChangeArrowheads="1"/>
          </p:cNvSpPr>
          <p:nvPr/>
        </p:nvSpPr>
        <p:spPr bwMode="auto">
          <a:xfrm>
            <a:off x="5907088" y="6400800"/>
            <a:ext cx="3254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latin typeface="Calibri" panose="020F0502020204030204" pitchFamily="34" charset="0"/>
              </a:rPr>
              <a:t>Tabor</a:t>
            </a:r>
            <a:r>
              <a:rPr lang="en-US" altLang="en-US" sz="1400" i="1">
                <a:latin typeface="Calibri" panose="020F0502020204030204" pitchFamily="34" charset="0"/>
              </a:rPr>
              <a:t> et al., Cell</a:t>
            </a:r>
            <a:r>
              <a:rPr lang="en-US" altLang="en-US" sz="1400">
                <a:latin typeface="Calibri" panose="020F0502020204030204" pitchFamily="34" charset="0"/>
              </a:rPr>
              <a:t> 137(7):1272-1281 (2009)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tabor_fig_3a">
            <a:extLst>
              <a:ext uri="{FF2B5EF4-FFF2-40B4-BE49-F238E27FC236}">
                <a16:creationId xmlns:a16="http://schemas.microsoft.com/office/drawing/2014/main" id="{0E37A51C-0D9F-A0FB-200C-1E6822D62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57" t="5154" r="812" b="54916"/>
          <a:stretch>
            <a:fillRect/>
          </a:stretch>
        </p:blipFill>
        <p:spPr bwMode="auto">
          <a:xfrm>
            <a:off x="76200" y="2166938"/>
            <a:ext cx="90519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a:extLst>
              <a:ext uri="{FF2B5EF4-FFF2-40B4-BE49-F238E27FC236}">
                <a16:creationId xmlns:a16="http://schemas.microsoft.com/office/drawing/2014/main" id="{5D6928A9-2D6F-274F-4BCC-09CFFF2A1F09}"/>
              </a:ext>
            </a:extLst>
          </p:cNvPr>
          <p:cNvSpPr txBox="1">
            <a:spLocks noChangeArrowheads="1"/>
          </p:cNvSpPr>
          <p:nvPr/>
        </p:nvSpPr>
        <p:spPr bwMode="auto">
          <a:xfrm>
            <a:off x="304800" y="1747838"/>
            <a:ext cx="87836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alibri" panose="020F0502020204030204" pitchFamily="34" charset="0"/>
              </a:rPr>
              <a:t>Projected Mask                   Photo strain	        Edge detector strain</a:t>
            </a:r>
          </a:p>
        </p:txBody>
      </p:sp>
      <p:sp>
        <p:nvSpPr>
          <p:cNvPr id="31748" name="Rectangle 7">
            <a:extLst>
              <a:ext uri="{FF2B5EF4-FFF2-40B4-BE49-F238E27FC236}">
                <a16:creationId xmlns:a16="http://schemas.microsoft.com/office/drawing/2014/main" id="{5B63C07E-128F-F3CA-A251-0B2F9B379719}"/>
              </a:ext>
            </a:extLst>
          </p:cNvPr>
          <p:cNvSpPr>
            <a:spLocks noChangeArrowheads="1"/>
          </p:cNvSpPr>
          <p:nvPr/>
        </p:nvSpPr>
        <p:spPr bwMode="auto">
          <a:xfrm>
            <a:off x="5907088" y="6564313"/>
            <a:ext cx="3254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latin typeface="Calibri" panose="020F0502020204030204" pitchFamily="34" charset="0"/>
              </a:rPr>
              <a:t>Tabor</a:t>
            </a:r>
            <a:r>
              <a:rPr lang="en-US" altLang="en-US" sz="1400" i="1">
                <a:latin typeface="Calibri" panose="020F0502020204030204" pitchFamily="34" charset="0"/>
              </a:rPr>
              <a:t> et al., Cell</a:t>
            </a:r>
            <a:r>
              <a:rPr lang="en-US" altLang="en-US" sz="1400">
                <a:latin typeface="Calibri" panose="020F0502020204030204" pitchFamily="34" charset="0"/>
              </a:rPr>
              <a:t> 137(7):1272-1281 (2009)</a:t>
            </a:r>
          </a:p>
        </p:txBody>
      </p:sp>
      <p:sp>
        <p:nvSpPr>
          <p:cNvPr id="31749" name="Text Box 7">
            <a:extLst>
              <a:ext uri="{FF2B5EF4-FFF2-40B4-BE49-F238E27FC236}">
                <a16:creationId xmlns:a16="http://schemas.microsoft.com/office/drawing/2014/main" id="{6CFDACC9-6ADD-8194-56AB-C60526FF7E9C}"/>
              </a:ext>
            </a:extLst>
          </p:cNvPr>
          <p:cNvSpPr txBox="1">
            <a:spLocks noChangeArrowheads="1"/>
          </p:cNvSpPr>
          <p:nvPr/>
        </p:nvSpPr>
        <p:spPr bwMode="auto">
          <a:xfrm>
            <a:off x="-76200" y="-112713"/>
            <a:ext cx="18780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a:latin typeface="Calibri" panose="020F0502020204030204" pitchFamily="34" charset="0"/>
              </a:rPr>
              <a:t>It works!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a:extLst>
              <a:ext uri="{FF2B5EF4-FFF2-40B4-BE49-F238E27FC236}">
                <a16:creationId xmlns:a16="http://schemas.microsoft.com/office/drawing/2014/main" id="{75D76748-D67A-67A4-BC3B-B957B76D0987}"/>
              </a:ext>
            </a:extLst>
          </p:cNvPr>
          <p:cNvSpPr txBox="1">
            <a:spLocks noChangeArrowheads="1"/>
          </p:cNvSpPr>
          <p:nvPr/>
        </p:nvSpPr>
        <p:spPr bwMode="auto">
          <a:xfrm>
            <a:off x="1072357" y="152400"/>
            <a:ext cx="69230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i="1" dirty="0">
                <a:latin typeface="Calibri" panose="020F0502020204030204" pitchFamily="34" charset="0"/>
              </a:rPr>
              <a:t>Who needs nature?</a:t>
            </a:r>
          </a:p>
          <a:p>
            <a:pPr algn="ctr" eaLnBrk="1" hangingPunct="1">
              <a:spcBef>
                <a:spcPct val="0"/>
              </a:spcBef>
              <a:buFontTx/>
              <a:buNone/>
            </a:pPr>
            <a:r>
              <a:rPr lang="en-US" altLang="en-US" sz="3600" b="1" i="1" dirty="0">
                <a:latin typeface="Calibri" panose="020F0502020204030204" pitchFamily="34" charset="0"/>
              </a:rPr>
              <a:t>Made-to-order, designer organisms</a:t>
            </a:r>
          </a:p>
        </p:txBody>
      </p:sp>
      <p:sp>
        <p:nvSpPr>
          <p:cNvPr id="36867" name="TextBox 4">
            <a:extLst>
              <a:ext uri="{FF2B5EF4-FFF2-40B4-BE49-F238E27FC236}">
                <a16:creationId xmlns:a16="http://schemas.microsoft.com/office/drawing/2014/main" id="{5CFCBE4D-EB2A-2DF3-1E49-8A433C752649}"/>
              </a:ext>
            </a:extLst>
          </p:cNvPr>
          <p:cNvSpPr txBox="1">
            <a:spLocks noChangeArrowheads="1"/>
          </p:cNvSpPr>
          <p:nvPr/>
        </p:nvSpPr>
        <p:spPr bwMode="auto">
          <a:xfrm>
            <a:off x="903288" y="4767262"/>
            <a:ext cx="72612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dirty="0">
                <a:latin typeface="Calibri" panose="020F0502020204030204" pitchFamily="34" charset="0"/>
              </a:rPr>
              <a:t>We can now </a:t>
            </a:r>
            <a:r>
              <a:rPr lang="en-US" altLang="en-US" sz="2400" b="1" u="sng" dirty="0">
                <a:latin typeface="Calibri" panose="020F0502020204030204" pitchFamily="34" charset="0"/>
              </a:rPr>
              <a:t>manufacture</a:t>
            </a:r>
            <a:r>
              <a:rPr lang="en-US" altLang="en-US" sz="2400" b="1" dirty="0">
                <a:latin typeface="Calibri" panose="020F0502020204030204" pitchFamily="34" charset="0"/>
              </a:rPr>
              <a:t> a complete genome</a:t>
            </a:r>
          </a:p>
          <a:p>
            <a:pPr algn="ctr" eaLnBrk="1" hangingPunct="1">
              <a:spcBef>
                <a:spcPct val="0"/>
              </a:spcBef>
              <a:buFontTx/>
              <a:buNone/>
            </a:pPr>
            <a:r>
              <a:rPr lang="en-US" altLang="en-US" sz="2400" b="1" dirty="0">
                <a:latin typeface="Calibri" panose="020F0502020204030204" pitchFamily="34" charset="0"/>
              </a:rPr>
              <a:t>from commodity chemicals</a:t>
            </a:r>
          </a:p>
          <a:p>
            <a:pPr algn="ctr" eaLnBrk="1" hangingPunct="1">
              <a:spcBef>
                <a:spcPct val="0"/>
              </a:spcBef>
              <a:buFontTx/>
              <a:buNone/>
            </a:pPr>
            <a:endParaRPr lang="en-US" altLang="en-US" sz="2400" b="1" dirty="0">
              <a:latin typeface="Calibri" panose="020F0502020204030204" pitchFamily="34" charset="0"/>
            </a:endParaRPr>
          </a:p>
          <a:p>
            <a:pPr algn="ctr" eaLnBrk="1" hangingPunct="1">
              <a:spcBef>
                <a:spcPct val="0"/>
              </a:spcBef>
              <a:buFontTx/>
              <a:buNone/>
            </a:pPr>
            <a:r>
              <a:rPr lang="en-US" altLang="en-US" sz="2400" b="1" dirty="0">
                <a:latin typeface="Calibri" panose="020F0502020204030204" pitchFamily="34" charset="0"/>
              </a:rPr>
              <a:t>Therefore, we can program whatever changes we want,</a:t>
            </a:r>
          </a:p>
          <a:p>
            <a:pPr algn="ctr" eaLnBrk="1" hangingPunct="1">
              <a:spcBef>
                <a:spcPct val="0"/>
              </a:spcBef>
              <a:buFontTx/>
              <a:buNone/>
            </a:pPr>
            <a:r>
              <a:rPr lang="en-US" altLang="en-US" sz="2400" b="1" dirty="0">
                <a:latin typeface="Calibri" panose="020F0502020204030204" pitchFamily="34" charset="0"/>
              </a:rPr>
              <a:t>assuming we can get it into cells…</a:t>
            </a:r>
          </a:p>
        </p:txBody>
      </p:sp>
      <p:sp>
        <p:nvSpPr>
          <p:cNvPr id="36869" name="Rectangle 1">
            <a:extLst>
              <a:ext uri="{FF2B5EF4-FFF2-40B4-BE49-F238E27FC236}">
                <a16:creationId xmlns:a16="http://schemas.microsoft.com/office/drawing/2014/main" id="{0F131A5C-21F1-8204-720C-2D2B5CEB57A0}"/>
              </a:ext>
            </a:extLst>
          </p:cNvPr>
          <p:cNvSpPr>
            <a:spLocks noChangeArrowheads="1"/>
          </p:cNvSpPr>
          <p:nvPr/>
        </p:nvSpPr>
        <p:spPr bwMode="auto">
          <a:xfrm>
            <a:off x="7162800" y="4343400"/>
            <a:ext cx="10207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dirty="0">
                <a:latin typeface="Calibri" panose="020F0502020204030204" pitchFamily="34" charset="0"/>
              </a:rPr>
              <a:t>www.genscript.com</a:t>
            </a:r>
          </a:p>
        </p:txBody>
      </p:sp>
      <p:pic>
        <p:nvPicPr>
          <p:cNvPr id="3" name="Picture 2">
            <a:extLst>
              <a:ext uri="{FF2B5EF4-FFF2-40B4-BE49-F238E27FC236}">
                <a16:creationId xmlns:a16="http://schemas.microsoft.com/office/drawing/2014/main" id="{916FAB23-49F2-6930-DB9B-B59EB8C5FC1A}"/>
              </a:ext>
            </a:extLst>
          </p:cNvPr>
          <p:cNvPicPr>
            <a:picLocks noChangeAspect="1"/>
          </p:cNvPicPr>
          <p:nvPr/>
        </p:nvPicPr>
        <p:blipFill rotWithShape="1">
          <a:blip r:embed="rId2"/>
          <a:srcRect l="4237" t="13333" r="15675" b="62222"/>
          <a:stretch/>
        </p:blipFill>
        <p:spPr>
          <a:xfrm>
            <a:off x="956676" y="1600200"/>
            <a:ext cx="7154448" cy="2810676"/>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9709C4D9-92C4-CF68-366B-5A495CD9C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228600"/>
            <a:ext cx="712470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1" name="Rectangle 1">
            <a:extLst>
              <a:ext uri="{FF2B5EF4-FFF2-40B4-BE49-F238E27FC236}">
                <a16:creationId xmlns:a16="http://schemas.microsoft.com/office/drawing/2014/main" id="{56F1F91A-B0DD-1A4F-BA6E-E6AC331FBE56}"/>
              </a:ext>
            </a:extLst>
          </p:cNvPr>
          <p:cNvSpPr>
            <a:spLocks noChangeArrowheads="1"/>
          </p:cNvSpPr>
          <p:nvPr/>
        </p:nvSpPr>
        <p:spPr bwMode="auto">
          <a:xfrm>
            <a:off x="304800" y="3048000"/>
            <a:ext cx="8763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alibri" panose="020F0502020204030204" pitchFamily="34" charset="0"/>
              </a:rPr>
              <a:t>“We report the design, synthesis, and assembly of the 1.08–mega–base pair </a:t>
            </a:r>
            <a:r>
              <a:rPr lang="en-US" altLang="en-US" sz="2400" i="1">
                <a:latin typeface="Calibri" panose="020F0502020204030204" pitchFamily="34" charset="0"/>
              </a:rPr>
              <a:t>Mycoplasma mycoides</a:t>
            </a:r>
            <a:r>
              <a:rPr lang="en-US" altLang="en-US" sz="2400">
                <a:latin typeface="Calibri" panose="020F0502020204030204" pitchFamily="34" charset="0"/>
              </a:rPr>
              <a:t> JCVI-syn1.0 genome starting from digitized genome sequence information and its transplantation into a </a:t>
            </a:r>
            <a:r>
              <a:rPr lang="en-US" altLang="en-US" sz="2400" i="1">
                <a:latin typeface="Calibri" panose="020F0502020204030204" pitchFamily="34" charset="0"/>
              </a:rPr>
              <a:t>M. capricolum </a:t>
            </a:r>
            <a:r>
              <a:rPr lang="en-US" altLang="en-US" sz="2400">
                <a:latin typeface="Calibri" panose="020F0502020204030204" pitchFamily="34" charset="0"/>
              </a:rPr>
              <a:t>recipient cell to create new </a:t>
            </a:r>
            <a:r>
              <a:rPr lang="en-US" altLang="en-US" sz="2400" i="1">
                <a:latin typeface="Calibri" panose="020F0502020204030204" pitchFamily="34" charset="0"/>
              </a:rPr>
              <a:t>M. mycoides</a:t>
            </a:r>
            <a:r>
              <a:rPr lang="en-US" altLang="en-US" sz="2400">
                <a:latin typeface="Calibri" panose="020F0502020204030204" pitchFamily="34" charset="0"/>
              </a:rPr>
              <a:t> cells that are controlled only by the synthetic chromosome.”</a:t>
            </a:r>
          </a:p>
        </p:txBody>
      </p:sp>
      <p:sp>
        <p:nvSpPr>
          <p:cNvPr id="37892" name="Rectangle 2">
            <a:extLst>
              <a:ext uri="{FF2B5EF4-FFF2-40B4-BE49-F238E27FC236}">
                <a16:creationId xmlns:a16="http://schemas.microsoft.com/office/drawing/2014/main" id="{E17E8D45-A786-9FFB-704D-59114A7E8664}"/>
              </a:ext>
            </a:extLst>
          </p:cNvPr>
          <p:cNvSpPr>
            <a:spLocks noChangeArrowheads="1"/>
          </p:cNvSpPr>
          <p:nvPr/>
        </p:nvSpPr>
        <p:spPr bwMode="auto">
          <a:xfrm>
            <a:off x="5943600" y="6488113"/>
            <a:ext cx="326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Calibri" panose="020F0502020204030204" pitchFamily="34" charset="0"/>
              </a:rPr>
              <a:t>2 JULY 2010 VOL 329 SCIENCE</a:t>
            </a:r>
          </a:p>
        </p:txBody>
      </p:sp>
      <p:pic>
        <p:nvPicPr>
          <p:cNvPr id="37893" name="Picture 4" descr="Craig Venter">
            <a:extLst>
              <a:ext uri="{FF2B5EF4-FFF2-40B4-BE49-F238E27FC236}">
                <a16:creationId xmlns:a16="http://schemas.microsoft.com/office/drawing/2014/main" id="{0B630583-831A-554A-ED81-6B3FDD4E1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4821238"/>
            <a:ext cx="14859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3">
            <a:extLst>
              <a:ext uri="{FF2B5EF4-FFF2-40B4-BE49-F238E27FC236}">
                <a16:creationId xmlns:a16="http://schemas.microsoft.com/office/drawing/2014/main" id="{A06FD9B9-5225-5BA4-0467-BB17F6AA4DED}"/>
              </a:ext>
            </a:extLst>
          </p:cNvPr>
          <p:cNvSpPr>
            <a:spLocks noChangeArrowheads="1"/>
          </p:cNvSpPr>
          <p:nvPr/>
        </p:nvSpPr>
        <p:spPr bwMode="auto">
          <a:xfrm>
            <a:off x="7848600" y="6337300"/>
            <a:ext cx="13287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solidFill>
                  <a:schemeClr val="bg1"/>
                </a:solidFill>
                <a:latin typeface="Calibri" panose="020F0502020204030204" pitchFamily="34" charset="0"/>
              </a:rPr>
              <a:t>http://science.docuwat.ch/</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3">
            <a:extLst>
              <a:ext uri="{FF2B5EF4-FFF2-40B4-BE49-F238E27FC236}">
                <a16:creationId xmlns:a16="http://schemas.microsoft.com/office/drawing/2014/main" id="{DCBDEE61-8556-6BBC-3FEC-9BD2B1A0C41B}"/>
              </a:ext>
            </a:extLst>
          </p:cNvPr>
          <p:cNvSpPr txBox="1">
            <a:spLocks noChangeArrowheads="1"/>
          </p:cNvSpPr>
          <p:nvPr/>
        </p:nvSpPr>
        <p:spPr bwMode="auto">
          <a:xfrm>
            <a:off x="195263" y="0"/>
            <a:ext cx="8872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a:latin typeface="Calibri" panose="020F0502020204030204" pitchFamily="34" charset="0"/>
              </a:rPr>
              <a:t>“Rebooting” bacteria with synthetic genomes</a:t>
            </a:r>
          </a:p>
        </p:txBody>
      </p:sp>
      <p:pic>
        <p:nvPicPr>
          <p:cNvPr id="38915" name="Picture 3">
            <a:extLst>
              <a:ext uri="{FF2B5EF4-FFF2-40B4-BE49-F238E27FC236}">
                <a16:creationId xmlns:a16="http://schemas.microsoft.com/office/drawing/2014/main" id="{E69CBAB4-E317-AFC0-F467-9D2A7DFAD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14" t="4610" r="64281" b="62233"/>
          <a:stretch>
            <a:fillRect/>
          </a:stretch>
        </p:blipFill>
        <p:spPr bwMode="auto">
          <a:xfrm>
            <a:off x="5335588" y="4030663"/>
            <a:ext cx="1749425"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C:\Users\marcotte\Desktop\Zack\JVC1.png">
            <a:extLst>
              <a:ext uri="{FF2B5EF4-FFF2-40B4-BE49-F238E27FC236}">
                <a16:creationId xmlns:a16="http://schemas.microsoft.com/office/drawing/2014/main" id="{6777A7DF-8E70-CA63-F1D2-1BB1328D7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31938"/>
            <a:ext cx="388620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3">
            <a:extLst>
              <a:ext uri="{FF2B5EF4-FFF2-40B4-BE49-F238E27FC236}">
                <a16:creationId xmlns:a16="http://schemas.microsoft.com/office/drawing/2014/main" id="{39892CF8-0F73-EE73-3438-A4C083DFC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69" t="64539" r="64281" b="3458"/>
          <a:stretch>
            <a:fillRect/>
          </a:stretch>
        </p:blipFill>
        <p:spPr bwMode="auto">
          <a:xfrm>
            <a:off x="5364163" y="1211263"/>
            <a:ext cx="169227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10">
            <a:extLst>
              <a:ext uri="{FF2B5EF4-FFF2-40B4-BE49-F238E27FC236}">
                <a16:creationId xmlns:a16="http://schemas.microsoft.com/office/drawing/2014/main" id="{8321A3BC-23E3-FA28-36CD-435B7134AB75}"/>
              </a:ext>
            </a:extLst>
          </p:cNvPr>
          <p:cNvSpPr txBox="1">
            <a:spLocks noChangeArrowheads="1"/>
          </p:cNvSpPr>
          <p:nvPr/>
        </p:nvSpPr>
        <p:spPr bwMode="auto">
          <a:xfrm>
            <a:off x="6629400" y="2963863"/>
            <a:ext cx="2057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latin typeface="Calibri" panose="020F0502020204030204" pitchFamily="34" charset="0"/>
              </a:rPr>
              <a:t>Genome transplant</a:t>
            </a:r>
          </a:p>
        </p:txBody>
      </p:sp>
      <p:cxnSp>
        <p:nvCxnSpPr>
          <p:cNvPr id="13" name="Straight Arrow Connector 12">
            <a:extLst>
              <a:ext uri="{FF2B5EF4-FFF2-40B4-BE49-F238E27FC236}">
                <a16:creationId xmlns:a16="http://schemas.microsoft.com/office/drawing/2014/main" id="{2ECA1282-1288-C7A4-5EB7-374B8C8849AA}"/>
              </a:ext>
            </a:extLst>
          </p:cNvPr>
          <p:cNvCxnSpPr/>
          <p:nvPr/>
        </p:nvCxnSpPr>
        <p:spPr>
          <a:xfrm rot="5400000">
            <a:off x="5829301" y="3432175"/>
            <a:ext cx="762000" cy="317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B144B222-F84A-03E5-2907-DE737DBB35EA}"/>
              </a:ext>
            </a:extLst>
          </p:cNvPr>
          <p:cNvSpPr/>
          <p:nvPr/>
        </p:nvSpPr>
        <p:spPr>
          <a:xfrm>
            <a:off x="1897063" y="3305175"/>
            <a:ext cx="4100512" cy="2689225"/>
          </a:xfrm>
          <a:custGeom>
            <a:avLst/>
            <a:gdLst>
              <a:gd name="connsiteX0" fmla="*/ 0 w 4101738"/>
              <a:gd name="connsiteY0" fmla="*/ 2129246 h 2688771"/>
              <a:gd name="connsiteX1" fmla="*/ 235132 w 4101738"/>
              <a:gd name="connsiteY1" fmla="*/ 2573383 h 2688771"/>
              <a:gd name="connsiteX2" fmla="*/ 1214846 w 4101738"/>
              <a:gd name="connsiteY2" fmla="*/ 2547257 h 2688771"/>
              <a:gd name="connsiteX3" fmla="*/ 2521132 w 4101738"/>
              <a:gd name="connsiteY3" fmla="*/ 1724297 h 2688771"/>
              <a:gd name="connsiteX4" fmla="*/ 2808515 w 4101738"/>
              <a:gd name="connsiteY4" fmla="*/ 274320 h 2688771"/>
              <a:gd name="connsiteX5" fmla="*/ 4101738 w 4101738"/>
              <a:gd name="connsiteY5" fmla="*/ 78377 h 268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1738" h="2688771">
                <a:moveTo>
                  <a:pt x="0" y="2129246"/>
                </a:moveTo>
                <a:cubicBezTo>
                  <a:pt x="16329" y="2316480"/>
                  <a:pt x="32658" y="2503715"/>
                  <a:pt x="235132" y="2573383"/>
                </a:cubicBezTo>
                <a:cubicBezTo>
                  <a:pt x="437606" y="2643051"/>
                  <a:pt x="833846" y="2688771"/>
                  <a:pt x="1214846" y="2547257"/>
                </a:cubicBezTo>
                <a:cubicBezTo>
                  <a:pt x="1595846" y="2405743"/>
                  <a:pt x="2255521" y="2103120"/>
                  <a:pt x="2521132" y="1724297"/>
                </a:cubicBezTo>
                <a:cubicBezTo>
                  <a:pt x="2786743" y="1345474"/>
                  <a:pt x="2545081" y="548640"/>
                  <a:pt x="2808515" y="274320"/>
                </a:cubicBezTo>
                <a:cubicBezTo>
                  <a:pt x="3071949" y="0"/>
                  <a:pt x="3586843" y="39188"/>
                  <a:pt x="4101738" y="78377"/>
                </a:cubicBezTo>
              </a:path>
            </a:pathLst>
          </a:cu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latin typeface="Calibri" panose="020F0502020204030204" pitchFamily="34" charset="0"/>
            </a:endParaRPr>
          </a:p>
        </p:txBody>
      </p:sp>
      <p:sp>
        <p:nvSpPr>
          <p:cNvPr id="38921" name="Rectangle 14">
            <a:extLst>
              <a:ext uri="{FF2B5EF4-FFF2-40B4-BE49-F238E27FC236}">
                <a16:creationId xmlns:a16="http://schemas.microsoft.com/office/drawing/2014/main" id="{2B07B781-1A04-079D-EE72-0E3C4742BAF0}"/>
              </a:ext>
            </a:extLst>
          </p:cNvPr>
          <p:cNvSpPr>
            <a:spLocks noChangeArrowheads="1"/>
          </p:cNvSpPr>
          <p:nvPr/>
        </p:nvSpPr>
        <p:spPr bwMode="auto">
          <a:xfrm>
            <a:off x="5943600" y="6488113"/>
            <a:ext cx="326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Calibri" panose="020F0502020204030204" pitchFamily="34" charset="0"/>
              </a:rPr>
              <a:t>2 JULY 2010 VOL 329 SCIENCE</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cornwallcommunitynews.co.uk/wp-content/uploads/blackberry-phone-march08.jpg">
            <a:extLst>
              <a:ext uri="{FF2B5EF4-FFF2-40B4-BE49-F238E27FC236}">
                <a16:creationId xmlns:a16="http://schemas.microsoft.com/office/drawing/2014/main" id="{47DA03E2-4458-CE5B-6F6A-A183A855D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3622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2">
            <a:extLst>
              <a:ext uri="{FF2B5EF4-FFF2-40B4-BE49-F238E27FC236}">
                <a16:creationId xmlns:a16="http://schemas.microsoft.com/office/drawing/2014/main" id="{1BE23EDD-E33B-3F04-CABF-CA79174CB916}"/>
              </a:ext>
            </a:extLst>
          </p:cNvPr>
          <p:cNvSpPr txBox="1">
            <a:spLocks noChangeArrowheads="1"/>
          </p:cNvSpPr>
          <p:nvPr/>
        </p:nvSpPr>
        <p:spPr bwMode="auto">
          <a:xfrm>
            <a:off x="41275" y="0"/>
            <a:ext cx="8950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i="1">
                <a:latin typeface="Calibri" panose="020F0502020204030204" pitchFamily="34" charset="0"/>
              </a:rPr>
              <a:t>But, wait!  They only changed DNA, not the rest of the cell!</a:t>
            </a:r>
          </a:p>
        </p:txBody>
      </p:sp>
      <p:sp>
        <p:nvSpPr>
          <p:cNvPr id="40964" name="TextBox 3">
            <a:extLst>
              <a:ext uri="{FF2B5EF4-FFF2-40B4-BE49-F238E27FC236}">
                <a16:creationId xmlns:a16="http://schemas.microsoft.com/office/drawing/2014/main" id="{B388D394-A108-00F3-B3B4-C2F41BAD606C}"/>
              </a:ext>
            </a:extLst>
          </p:cNvPr>
          <p:cNvSpPr txBox="1">
            <a:spLocks noChangeArrowheads="1"/>
          </p:cNvSpPr>
          <p:nvPr/>
        </p:nvSpPr>
        <p:spPr bwMode="auto">
          <a:xfrm>
            <a:off x="0" y="838200"/>
            <a:ext cx="782002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latin typeface="Calibri" panose="020F0502020204030204" pitchFamily="34" charset="0"/>
              </a:rPr>
              <a:t>However…</a:t>
            </a:r>
          </a:p>
          <a:p>
            <a:pPr eaLnBrk="1" hangingPunct="1">
              <a:spcBef>
                <a:spcPct val="0"/>
              </a:spcBef>
              <a:buFontTx/>
              <a:buNone/>
            </a:pPr>
            <a:r>
              <a:rPr lang="en-US" altLang="en-US" sz="2400" b="1">
                <a:latin typeface="Calibri" panose="020F0502020204030204" pitchFamily="34" charset="0"/>
              </a:rPr>
              <a:t>		In biology, </a:t>
            </a:r>
            <a:r>
              <a:rPr lang="en-US" altLang="en-US" sz="2400" b="1" i="1" u="sng">
                <a:latin typeface="Calibri" panose="020F0502020204030204" pitchFamily="34" charset="0"/>
              </a:rPr>
              <a:t>software encodes the hardware</a:t>
            </a:r>
            <a:r>
              <a:rPr lang="en-US" altLang="en-US" sz="2400" b="1">
                <a:latin typeface="Calibri" panose="020F0502020204030204" pitchFamily="34" charset="0"/>
              </a:rPr>
              <a:t>.</a:t>
            </a:r>
          </a:p>
          <a:p>
            <a:pPr eaLnBrk="1" hangingPunct="1">
              <a:spcBef>
                <a:spcPct val="0"/>
              </a:spcBef>
              <a:buFontTx/>
              <a:buNone/>
            </a:pPr>
            <a:r>
              <a:rPr lang="en-US" altLang="en-US" sz="2400" b="1">
                <a:latin typeface="Calibri" panose="020F0502020204030204" pitchFamily="34" charset="0"/>
              </a:rPr>
              <a:t>		Most (all?) of the cell is specified by the DNA.</a:t>
            </a:r>
          </a:p>
          <a:p>
            <a:pPr eaLnBrk="1" hangingPunct="1">
              <a:spcBef>
                <a:spcPct val="0"/>
              </a:spcBef>
              <a:buFontTx/>
              <a:buNone/>
            </a:pPr>
            <a:endParaRPr lang="en-US" altLang="en-US" sz="2400" b="1">
              <a:latin typeface="Calibri" panose="020F0502020204030204" pitchFamily="34" charset="0"/>
            </a:endParaRPr>
          </a:p>
          <a:p>
            <a:pPr eaLnBrk="1" hangingPunct="1">
              <a:spcBef>
                <a:spcPct val="0"/>
              </a:spcBef>
              <a:buFontTx/>
              <a:buNone/>
            </a:pPr>
            <a:endParaRPr lang="en-US" altLang="en-US" sz="2400" b="1">
              <a:latin typeface="Calibri" panose="020F0502020204030204" pitchFamily="34" charset="0"/>
            </a:endParaRPr>
          </a:p>
          <a:p>
            <a:pPr eaLnBrk="1" hangingPunct="1">
              <a:spcBef>
                <a:spcPct val="0"/>
              </a:spcBef>
              <a:buFontTx/>
              <a:buNone/>
            </a:pPr>
            <a:endParaRPr lang="en-US" altLang="en-US" sz="2400" b="1">
              <a:latin typeface="Calibri" panose="020F0502020204030204" pitchFamily="34" charset="0"/>
            </a:endParaRPr>
          </a:p>
          <a:p>
            <a:pPr eaLnBrk="1" hangingPunct="1">
              <a:spcBef>
                <a:spcPct val="0"/>
              </a:spcBef>
              <a:buFontTx/>
              <a:buNone/>
            </a:pPr>
            <a:r>
              <a:rPr lang="en-US" altLang="en-US" sz="2400" b="1">
                <a:latin typeface="Calibri" panose="020F0502020204030204" pitchFamily="34" charset="0"/>
              </a:rPr>
              <a:t>It’s as though you bought a old Blackberry…</a:t>
            </a:r>
          </a:p>
          <a:p>
            <a:pPr eaLnBrk="1" hangingPunct="1">
              <a:spcBef>
                <a:spcPct val="0"/>
              </a:spcBef>
              <a:buFontTx/>
              <a:buNone/>
            </a:pPr>
            <a:endParaRPr lang="en-US" altLang="en-US" sz="2400" b="1">
              <a:latin typeface="Calibri" panose="020F0502020204030204" pitchFamily="34" charset="0"/>
            </a:endParaRPr>
          </a:p>
          <a:p>
            <a:pPr eaLnBrk="1" hangingPunct="1">
              <a:spcBef>
                <a:spcPct val="0"/>
              </a:spcBef>
              <a:buFontTx/>
              <a:buNone/>
            </a:pPr>
            <a:endParaRPr lang="en-US" altLang="en-US" sz="2400" b="1">
              <a:latin typeface="Calibri" panose="020F0502020204030204" pitchFamily="34" charset="0"/>
            </a:endParaRPr>
          </a:p>
          <a:p>
            <a:pPr eaLnBrk="1" hangingPunct="1">
              <a:spcBef>
                <a:spcPct val="0"/>
              </a:spcBef>
              <a:buFontTx/>
              <a:buNone/>
            </a:pPr>
            <a:r>
              <a:rPr lang="en-US" altLang="en-US" sz="2400" b="1">
                <a:latin typeface="Calibri" panose="020F0502020204030204" pitchFamily="34" charset="0"/>
              </a:rPr>
              <a:t>	</a:t>
            </a:r>
          </a:p>
          <a:p>
            <a:pPr eaLnBrk="1" hangingPunct="1">
              <a:spcBef>
                <a:spcPct val="0"/>
              </a:spcBef>
              <a:buFontTx/>
              <a:buNone/>
            </a:pPr>
            <a:r>
              <a:rPr lang="en-US" altLang="en-US" sz="2400" b="1">
                <a:latin typeface="Calibri" panose="020F0502020204030204" pitchFamily="34" charset="0"/>
              </a:rPr>
              <a:t>	installed the Android operating system…</a:t>
            </a:r>
          </a:p>
          <a:p>
            <a:pPr eaLnBrk="1" hangingPunct="1">
              <a:spcBef>
                <a:spcPct val="0"/>
              </a:spcBef>
              <a:buFontTx/>
              <a:buNone/>
            </a:pPr>
            <a:endParaRPr lang="en-US" altLang="en-US" sz="2400" b="1">
              <a:latin typeface="Calibri" panose="020F0502020204030204" pitchFamily="34" charset="0"/>
            </a:endParaRPr>
          </a:p>
          <a:p>
            <a:pPr eaLnBrk="1" hangingPunct="1">
              <a:spcBef>
                <a:spcPct val="0"/>
              </a:spcBef>
              <a:buFontTx/>
              <a:buNone/>
            </a:pPr>
            <a:endParaRPr lang="en-US" altLang="en-US" sz="2400" b="1">
              <a:latin typeface="Calibri" panose="020F0502020204030204" pitchFamily="34" charset="0"/>
            </a:endParaRPr>
          </a:p>
          <a:p>
            <a:pPr eaLnBrk="1" hangingPunct="1">
              <a:spcBef>
                <a:spcPct val="0"/>
              </a:spcBef>
              <a:buFontTx/>
              <a:buNone/>
            </a:pPr>
            <a:endParaRPr lang="en-US" altLang="en-US" sz="2400" b="1">
              <a:latin typeface="Calibri" panose="020F0502020204030204" pitchFamily="34" charset="0"/>
            </a:endParaRPr>
          </a:p>
          <a:p>
            <a:pPr eaLnBrk="1" hangingPunct="1">
              <a:spcBef>
                <a:spcPct val="0"/>
              </a:spcBef>
              <a:buFontTx/>
              <a:buNone/>
            </a:pPr>
            <a:r>
              <a:rPr lang="en-US" altLang="en-US" sz="2400" b="1">
                <a:latin typeface="Calibri" panose="020F0502020204030204" pitchFamily="34" charset="0"/>
              </a:rPr>
              <a:t>		&amp; your phone physically morphed</a:t>
            </a:r>
          </a:p>
          <a:p>
            <a:pPr eaLnBrk="1" hangingPunct="1">
              <a:spcBef>
                <a:spcPct val="0"/>
              </a:spcBef>
              <a:buFontTx/>
              <a:buNone/>
            </a:pPr>
            <a:r>
              <a:rPr lang="en-US" altLang="en-US" sz="2400" b="1">
                <a:latin typeface="Calibri" panose="020F0502020204030204" pitchFamily="34" charset="0"/>
              </a:rPr>
              <a:t>					into a Galaxy S10…</a:t>
            </a:r>
          </a:p>
        </p:txBody>
      </p:sp>
      <p:cxnSp>
        <p:nvCxnSpPr>
          <p:cNvPr id="8" name="Straight Arrow Connector 7">
            <a:extLst>
              <a:ext uri="{FF2B5EF4-FFF2-40B4-BE49-F238E27FC236}">
                <a16:creationId xmlns:a16="http://schemas.microsoft.com/office/drawing/2014/main" id="{39D281B4-2FDB-98F5-BD5E-7840C79AEE99}"/>
              </a:ext>
            </a:extLst>
          </p:cNvPr>
          <p:cNvCxnSpPr/>
          <p:nvPr/>
        </p:nvCxnSpPr>
        <p:spPr>
          <a:xfrm rot="16200000" flipH="1">
            <a:off x="2438400" y="3733800"/>
            <a:ext cx="762000" cy="45720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489C52D-710E-DAE3-78A9-3A2A39C8ADD7}"/>
              </a:ext>
            </a:extLst>
          </p:cNvPr>
          <p:cNvCxnSpPr/>
          <p:nvPr/>
        </p:nvCxnSpPr>
        <p:spPr>
          <a:xfrm rot="16200000" flipH="1">
            <a:off x="3352800" y="5257800"/>
            <a:ext cx="762000" cy="45720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967" name="Picture 2" descr="C:\Users\marcotte\Desktop\Zack\galaxy-s4-photo.jpg">
            <a:extLst>
              <a:ext uri="{FF2B5EF4-FFF2-40B4-BE49-F238E27FC236}">
                <a16:creationId xmlns:a16="http://schemas.microsoft.com/office/drawing/2014/main" id="{E62CE81A-A0AC-F6FB-3CC5-ACE039FEC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351338"/>
            <a:ext cx="1362075"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Rectangle 1">
            <a:extLst>
              <a:ext uri="{FF2B5EF4-FFF2-40B4-BE49-F238E27FC236}">
                <a16:creationId xmlns:a16="http://schemas.microsoft.com/office/drawing/2014/main" id="{8191574D-A013-A368-E0BF-56F7FF14DF92}"/>
              </a:ext>
            </a:extLst>
          </p:cNvPr>
          <p:cNvSpPr>
            <a:spLocks noChangeArrowheads="1"/>
          </p:cNvSpPr>
          <p:nvPr/>
        </p:nvSpPr>
        <p:spPr bwMode="auto">
          <a:xfrm>
            <a:off x="8229600" y="6718300"/>
            <a:ext cx="10144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www.pinterest.com</a:t>
            </a:r>
          </a:p>
        </p:txBody>
      </p:sp>
      <p:sp>
        <p:nvSpPr>
          <p:cNvPr id="40969" name="Rectangle 2">
            <a:extLst>
              <a:ext uri="{FF2B5EF4-FFF2-40B4-BE49-F238E27FC236}">
                <a16:creationId xmlns:a16="http://schemas.microsoft.com/office/drawing/2014/main" id="{2F3E6B57-8C19-AA81-7E29-3891B5124A1B}"/>
              </a:ext>
            </a:extLst>
          </p:cNvPr>
          <p:cNvSpPr>
            <a:spLocks noChangeArrowheads="1"/>
          </p:cNvSpPr>
          <p:nvPr/>
        </p:nvSpPr>
        <p:spPr bwMode="auto">
          <a:xfrm>
            <a:off x="5780088" y="4387850"/>
            <a:ext cx="10017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www.cellphones.ca</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id="{C2E5B3C2-ED4E-ED17-C938-F0AC723236CF}"/>
              </a:ext>
            </a:extLst>
          </p:cNvPr>
          <p:cNvSpPr txBox="1">
            <a:spLocks noChangeArrowheads="1"/>
          </p:cNvSpPr>
          <p:nvPr/>
        </p:nvSpPr>
        <p:spPr bwMode="auto">
          <a:xfrm>
            <a:off x="117475" y="381000"/>
            <a:ext cx="9026525"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a:latin typeface="Calibri" panose="020F0502020204030204" pitchFamily="34" charset="0"/>
              </a:rPr>
              <a:t>Synthetic Biology</a:t>
            </a:r>
            <a:r>
              <a:rPr lang="en-US" altLang="en-US" sz="3600">
                <a:latin typeface="Calibri" panose="020F0502020204030204" pitchFamily="34" charset="0"/>
              </a:rPr>
              <a:t> = design and engineering of biological systems that aren’t found in nature</a:t>
            </a:r>
          </a:p>
          <a:p>
            <a:pPr eaLnBrk="1" hangingPunct="1">
              <a:spcBef>
                <a:spcPct val="0"/>
              </a:spcBef>
              <a:buFontTx/>
              <a:buNone/>
            </a:pPr>
            <a:endParaRPr lang="en-US" altLang="en-US" sz="2400">
              <a:latin typeface="Calibri" panose="020F0502020204030204" pitchFamily="34" charset="0"/>
            </a:endParaRPr>
          </a:p>
          <a:p>
            <a:pPr eaLnBrk="1" hangingPunct="1">
              <a:spcBef>
                <a:spcPct val="0"/>
              </a:spcBef>
              <a:buFontTx/>
              <a:buNone/>
            </a:pPr>
            <a:r>
              <a:rPr lang="en-US" altLang="en-US" sz="2400" b="1">
                <a:latin typeface="Calibri" panose="020F0502020204030204" pitchFamily="34" charset="0"/>
              </a:rPr>
              <a:t>Why would we want to do this?</a:t>
            </a:r>
          </a:p>
          <a:p>
            <a:pPr eaLnBrk="1" hangingPunct="1">
              <a:spcBef>
                <a:spcPct val="0"/>
              </a:spcBef>
              <a:buFontTx/>
              <a:buNone/>
            </a:pPr>
            <a:r>
              <a:rPr lang="en-US" altLang="en-US" sz="2400">
                <a:latin typeface="Calibri" panose="020F0502020204030204" pitchFamily="34" charset="0"/>
              </a:rPr>
              <a:t>- Want to understand natural systems.  One of the best ways to</a:t>
            </a:r>
          </a:p>
          <a:p>
            <a:pPr eaLnBrk="1" hangingPunct="1">
              <a:spcBef>
                <a:spcPct val="0"/>
              </a:spcBef>
              <a:buFontTx/>
              <a:buNone/>
            </a:pPr>
            <a:r>
              <a:rPr lang="en-US" altLang="en-US" sz="2400">
                <a:latin typeface="Calibri" panose="020F0502020204030204" pitchFamily="34" charset="0"/>
              </a:rPr>
              <a:t>	understand a system is to change it or make new, related ones</a:t>
            </a:r>
          </a:p>
          <a:p>
            <a:pPr eaLnBrk="1" hangingPunct="1">
              <a:spcBef>
                <a:spcPct val="0"/>
              </a:spcBef>
              <a:buFontTx/>
              <a:buNone/>
            </a:pPr>
            <a:r>
              <a:rPr lang="en-US" altLang="en-US" sz="2400">
                <a:latin typeface="Calibri" panose="020F0502020204030204" pitchFamily="34" charset="0"/>
              </a:rPr>
              <a:t>	</a:t>
            </a:r>
          </a:p>
          <a:p>
            <a:pPr eaLnBrk="1" hangingPunct="1">
              <a:spcBef>
                <a:spcPct val="0"/>
              </a:spcBef>
              <a:buFontTx/>
              <a:buNone/>
            </a:pPr>
            <a:r>
              <a:rPr lang="en-US" altLang="en-US" sz="2400">
                <a:latin typeface="Calibri" panose="020F0502020204030204" pitchFamily="34" charset="0"/>
              </a:rPr>
              <a:t>- To fully “understand” a system, we should be able to predict</a:t>
            </a:r>
          </a:p>
          <a:p>
            <a:pPr eaLnBrk="1" hangingPunct="1">
              <a:spcBef>
                <a:spcPct val="0"/>
              </a:spcBef>
              <a:buFontTx/>
              <a:buNone/>
            </a:pPr>
            <a:r>
              <a:rPr lang="en-US" altLang="en-US" sz="2400">
                <a:latin typeface="Calibri" panose="020F0502020204030204" pitchFamily="34" charset="0"/>
              </a:rPr>
              <a:t>	the outcome when we change the system</a:t>
            </a:r>
          </a:p>
          <a:p>
            <a:pPr eaLnBrk="1" hangingPunct="1">
              <a:spcBef>
                <a:spcPct val="0"/>
              </a:spcBef>
              <a:buFontTx/>
              <a:buNone/>
            </a:pPr>
            <a:endParaRPr lang="en-US" altLang="en-US" sz="2400">
              <a:latin typeface="Calibri" panose="020F0502020204030204" pitchFamily="34" charset="0"/>
            </a:endParaRPr>
          </a:p>
          <a:p>
            <a:pPr eaLnBrk="1" hangingPunct="1">
              <a:spcBef>
                <a:spcPct val="0"/>
              </a:spcBef>
              <a:buFontTx/>
              <a:buNone/>
            </a:pPr>
            <a:r>
              <a:rPr lang="en-US" altLang="en-US" sz="2400">
                <a:latin typeface="Calibri" panose="020F0502020204030204" pitchFamily="34" charset="0"/>
              </a:rPr>
              <a:t>- For molecular biology, this means:</a:t>
            </a:r>
          </a:p>
          <a:p>
            <a:pPr eaLnBrk="1" hangingPunct="1">
              <a:spcBef>
                <a:spcPct val="0"/>
              </a:spcBef>
              <a:buFontTx/>
              <a:buNone/>
            </a:pPr>
            <a:r>
              <a:rPr lang="en-US" altLang="en-US" sz="2400">
                <a:latin typeface="Calibri" panose="020F0502020204030204" pitchFamily="34" charset="0"/>
              </a:rPr>
              <a:t>	- designing new gene circuits and networks</a:t>
            </a:r>
          </a:p>
          <a:p>
            <a:pPr eaLnBrk="1" hangingPunct="1">
              <a:spcBef>
                <a:spcPct val="0"/>
              </a:spcBef>
              <a:buFontTx/>
              <a:buNone/>
            </a:pPr>
            <a:r>
              <a:rPr lang="en-US" altLang="en-US" sz="2400">
                <a:latin typeface="Calibri" panose="020F0502020204030204" pitchFamily="34" charset="0"/>
              </a:rPr>
              <a:t>	- modeling the designed systems &amp; predicting their properties</a:t>
            </a:r>
          </a:p>
          <a:p>
            <a:pPr eaLnBrk="1" hangingPunct="1">
              <a:spcBef>
                <a:spcPct val="0"/>
              </a:spcBef>
              <a:buFontTx/>
              <a:buNone/>
            </a:pPr>
            <a:r>
              <a:rPr lang="en-US" altLang="en-US" sz="2400">
                <a:latin typeface="Calibri" panose="020F0502020204030204" pitchFamily="34" charset="0"/>
              </a:rPr>
              <a:t>	- making &amp; testing the designs</a:t>
            </a:r>
          </a:p>
          <a:p>
            <a:pPr eaLnBrk="1" hangingPunct="1">
              <a:spcBef>
                <a:spcPct val="0"/>
              </a:spcBef>
              <a:buFontTx/>
              <a:buNone/>
            </a:pPr>
            <a:r>
              <a:rPr lang="en-US" altLang="en-US" sz="2400">
                <a:latin typeface="Calibri" panose="020F0502020204030204" pitchFamily="34" charset="0"/>
              </a:rPr>
              <a:t>	- updating our understanding from the model/test agreement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1F0E9953-5A1F-61D7-6A45-9F4764AE9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531" b="261"/>
          <a:stretch>
            <a:fillRect/>
          </a:stretch>
        </p:blipFill>
        <p:spPr bwMode="auto">
          <a:xfrm>
            <a:off x="1524000" y="4206875"/>
            <a:ext cx="6256338"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Rectangle 1">
            <a:extLst>
              <a:ext uri="{FF2B5EF4-FFF2-40B4-BE49-F238E27FC236}">
                <a16:creationId xmlns:a16="http://schemas.microsoft.com/office/drawing/2014/main" id="{CCE70FFA-F8A1-DE90-E7C5-A1419133D876}"/>
              </a:ext>
            </a:extLst>
          </p:cNvPr>
          <p:cNvSpPr>
            <a:spLocks noChangeArrowheads="1"/>
          </p:cNvSpPr>
          <p:nvPr/>
        </p:nvSpPr>
        <p:spPr bwMode="auto">
          <a:xfrm>
            <a:off x="-17463" y="-50800"/>
            <a:ext cx="90852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latin typeface="Calibri" panose="020F0502020204030204" pitchFamily="34" charset="0"/>
              </a:rPr>
              <a:t>In 2016, Hutchison, Chuang, </a:t>
            </a:r>
            <a:r>
              <a:rPr lang="en-US" altLang="en-US" sz="2800" b="1" i="1">
                <a:latin typeface="Calibri" panose="020F0502020204030204" pitchFamily="34" charset="0"/>
              </a:rPr>
              <a:t>et al. </a:t>
            </a:r>
            <a:r>
              <a:rPr lang="en-US" altLang="en-US" sz="2800" b="1">
                <a:latin typeface="Calibri" panose="020F0502020204030204" pitchFamily="34" charset="0"/>
              </a:rPr>
              <a:t>reported making living mycoplasma after cutting the genome by ½ the genes</a:t>
            </a:r>
          </a:p>
        </p:txBody>
      </p:sp>
      <p:pic>
        <p:nvPicPr>
          <p:cNvPr id="43012" name="Picture 3">
            <a:extLst>
              <a:ext uri="{FF2B5EF4-FFF2-40B4-BE49-F238E27FC236}">
                <a16:creationId xmlns:a16="http://schemas.microsoft.com/office/drawing/2014/main" id="{2C39019A-6FC2-D959-8F0C-2F95EE592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699250"/>
            <a:ext cx="236220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TextBox 2">
            <a:extLst>
              <a:ext uri="{FF2B5EF4-FFF2-40B4-BE49-F238E27FC236}">
                <a16:creationId xmlns:a16="http://schemas.microsoft.com/office/drawing/2014/main" id="{C9714730-6F0E-0D3F-1243-A1ED6D01AF6E}"/>
              </a:ext>
            </a:extLst>
          </p:cNvPr>
          <p:cNvSpPr txBox="1">
            <a:spLocks noChangeArrowheads="1"/>
          </p:cNvSpPr>
          <p:nvPr/>
        </p:nvSpPr>
        <p:spPr bwMode="auto">
          <a:xfrm>
            <a:off x="6215063" y="6629400"/>
            <a:ext cx="642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i="1">
                <a:latin typeface="Calibri" panose="020F0502020204030204" pitchFamily="34" charset="0"/>
              </a:rPr>
              <a:t>Science</a:t>
            </a:r>
          </a:p>
        </p:txBody>
      </p:sp>
      <p:pic>
        <p:nvPicPr>
          <p:cNvPr id="43014" name="Picture 2">
            <a:extLst>
              <a:ext uri="{FF2B5EF4-FFF2-40B4-BE49-F238E27FC236}">
                <a16:creationId xmlns:a16="http://schemas.microsoft.com/office/drawing/2014/main" id="{03212B38-8C51-C070-D0B6-2F01F3BBB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145" t="2" r="-1836" b="47891"/>
          <a:stretch>
            <a:fillRect/>
          </a:stretch>
        </p:blipFill>
        <p:spPr bwMode="auto">
          <a:xfrm>
            <a:off x="5502275" y="990600"/>
            <a:ext cx="3108325" cy="301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5" name="Picture 2">
            <a:extLst>
              <a:ext uri="{FF2B5EF4-FFF2-40B4-BE49-F238E27FC236}">
                <a16:creationId xmlns:a16="http://schemas.microsoft.com/office/drawing/2014/main" id="{408C9789-EB19-02C7-09C5-6CA8B63EA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0" t="2" r="46405" b="46312"/>
          <a:stretch>
            <a:fillRect/>
          </a:stretch>
        </p:blipFill>
        <p:spPr bwMode="auto">
          <a:xfrm>
            <a:off x="990600" y="990600"/>
            <a:ext cx="3292475"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14B0F8BB-EED8-A25B-2C42-B7A2D45A5585}"/>
              </a:ext>
            </a:extLst>
          </p:cNvPr>
          <p:cNvSpPr/>
          <p:nvPr/>
        </p:nvSpPr>
        <p:spPr>
          <a:xfrm>
            <a:off x="4191000" y="2544763"/>
            <a:ext cx="257175"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a:extLst>
              <a:ext uri="{FF2B5EF4-FFF2-40B4-BE49-F238E27FC236}">
                <a16:creationId xmlns:a16="http://schemas.microsoft.com/office/drawing/2014/main" id="{AF422296-2CCC-70BF-6E86-1C7967D69D13}"/>
              </a:ext>
            </a:extLst>
          </p:cNvPr>
          <p:cNvSpPr/>
          <p:nvPr/>
        </p:nvSpPr>
        <p:spPr>
          <a:xfrm>
            <a:off x="5372100" y="1447800"/>
            <a:ext cx="258763"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11">
            <a:extLst>
              <a:ext uri="{FF2B5EF4-FFF2-40B4-BE49-F238E27FC236}">
                <a16:creationId xmlns:a16="http://schemas.microsoft.com/office/drawing/2014/main" id="{E901AAD9-2921-AAC1-A2D9-84F19E00FD00}"/>
              </a:ext>
            </a:extLst>
          </p:cNvPr>
          <p:cNvSpPr/>
          <p:nvPr/>
        </p:nvSpPr>
        <p:spPr>
          <a:xfrm>
            <a:off x="990600" y="1066800"/>
            <a:ext cx="257175"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a:extLst>
              <a:ext uri="{FF2B5EF4-FFF2-40B4-BE49-F238E27FC236}">
                <a16:creationId xmlns:a16="http://schemas.microsoft.com/office/drawing/2014/main" id="{E05843CC-3E6E-EC8E-ECDF-BC2E2C1199FF}"/>
              </a:ext>
            </a:extLst>
          </p:cNvPr>
          <p:cNvSpPr/>
          <p:nvPr/>
        </p:nvSpPr>
        <p:spPr>
          <a:xfrm>
            <a:off x="5791200" y="1066800"/>
            <a:ext cx="257175"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BD089FBA-D6A0-ED39-A7CC-9776345EC4DD}"/>
              </a:ext>
            </a:extLst>
          </p:cNvPr>
          <p:cNvSpPr/>
          <p:nvPr/>
        </p:nvSpPr>
        <p:spPr>
          <a:xfrm>
            <a:off x="5106988" y="4087813"/>
            <a:ext cx="258762"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iiif.elifesciences.org/lax:36842%2Felife-36842-fig1-v2.tif/full/1500,/0/default.jpg">
            <a:extLst>
              <a:ext uri="{FF2B5EF4-FFF2-40B4-BE49-F238E27FC236}">
                <a16:creationId xmlns:a16="http://schemas.microsoft.com/office/drawing/2014/main" id="{DA561FF0-9D23-B094-7274-7A18D35DD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27113"/>
            <a:ext cx="70866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2">
            <a:extLst>
              <a:ext uri="{FF2B5EF4-FFF2-40B4-BE49-F238E27FC236}">
                <a16:creationId xmlns:a16="http://schemas.microsoft.com/office/drawing/2014/main" id="{CA200FAE-0E2D-F509-9136-3DE2BF4CFE27}"/>
              </a:ext>
            </a:extLst>
          </p:cNvPr>
          <p:cNvSpPr txBox="1">
            <a:spLocks noChangeArrowheads="1"/>
          </p:cNvSpPr>
          <p:nvPr/>
        </p:nvSpPr>
        <p:spPr bwMode="auto">
          <a:xfrm>
            <a:off x="31750" y="-76200"/>
            <a:ext cx="90360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a:latin typeface="Calibri" panose="020F0502020204030204" pitchFamily="34" charset="0"/>
              </a:rPr>
              <a:t>JCVI-syn3.0 now makes for a remarkably compact, engineerable, free living cell “chassis” to study</a:t>
            </a:r>
          </a:p>
        </p:txBody>
      </p:sp>
      <p:sp>
        <p:nvSpPr>
          <p:cNvPr id="5" name="TextBox 4">
            <a:extLst>
              <a:ext uri="{FF2B5EF4-FFF2-40B4-BE49-F238E27FC236}">
                <a16:creationId xmlns:a16="http://schemas.microsoft.com/office/drawing/2014/main" id="{FFB373E2-A2D9-D31D-4CB7-57EFAD6FF950}"/>
              </a:ext>
            </a:extLst>
          </p:cNvPr>
          <p:cNvSpPr txBox="1"/>
          <p:nvPr/>
        </p:nvSpPr>
        <p:spPr>
          <a:xfrm>
            <a:off x="5246688" y="6629400"/>
            <a:ext cx="3973512" cy="276225"/>
          </a:xfrm>
          <a:prstGeom prst="rect">
            <a:avLst/>
          </a:prstGeom>
          <a:noFill/>
        </p:spPr>
        <p:txBody>
          <a:bodyPr wrap="none">
            <a:spAutoFit/>
          </a:bodyPr>
          <a:lstStyle/>
          <a:p>
            <a:pPr eaLnBrk="1" hangingPunct="1">
              <a:defRPr/>
            </a:pPr>
            <a:r>
              <a:rPr lang="en-US" sz="1200" dirty="0">
                <a:latin typeface="Calibri" pitchFamily="34" charset="0"/>
              </a:rPr>
              <a:t>Breuer </a:t>
            </a:r>
            <a:r>
              <a:rPr lang="en-US" sz="1200" i="1" dirty="0">
                <a:latin typeface="Calibri" pitchFamily="34" charset="0"/>
              </a:rPr>
              <a:t>et al</a:t>
            </a:r>
            <a:r>
              <a:rPr lang="en-US" sz="1200" dirty="0">
                <a:latin typeface="Calibri" pitchFamily="34" charset="0"/>
              </a:rPr>
              <a:t>., </a:t>
            </a:r>
            <a:r>
              <a:rPr lang="en-US" sz="1200" i="1" dirty="0" err="1">
                <a:latin typeface="Calibri" pitchFamily="34" charset="0"/>
              </a:rPr>
              <a:t>eLife</a:t>
            </a:r>
            <a:r>
              <a:rPr lang="en-US" sz="1200" dirty="0">
                <a:latin typeface="Calibri" pitchFamily="34" charset="0"/>
              </a:rPr>
              <a:t> 2019;8:e36842 </a:t>
            </a:r>
            <a:r>
              <a:rPr lang="en-US" sz="1200" cap="all" dirty="0">
                <a:latin typeface="Calibri" pitchFamily="34" charset="0"/>
              </a:rPr>
              <a:t>DOI: 10.7554/eLife.36842</a:t>
            </a:r>
            <a:endParaRPr lang="en-US" sz="1200" dirty="0">
              <a:latin typeface="Calibri"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iiif.elifesciences.org/lax:36842%2Felife-36842-fig5-v2.tif/full/full/0/default.jpg">
            <a:extLst>
              <a:ext uri="{FF2B5EF4-FFF2-40B4-BE49-F238E27FC236}">
                <a16:creationId xmlns:a16="http://schemas.microsoft.com/office/drawing/2014/main" id="{51DF7AD3-1F52-491F-AC7A-BC886049B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04863"/>
            <a:ext cx="8499475" cy="582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1">
            <a:extLst>
              <a:ext uri="{FF2B5EF4-FFF2-40B4-BE49-F238E27FC236}">
                <a16:creationId xmlns:a16="http://schemas.microsoft.com/office/drawing/2014/main" id="{7A5019BC-7F46-7F2F-D8A4-461A0A33EEDE}"/>
              </a:ext>
            </a:extLst>
          </p:cNvPr>
          <p:cNvSpPr>
            <a:spLocks noChangeArrowheads="1"/>
          </p:cNvSpPr>
          <p:nvPr/>
        </p:nvSpPr>
        <p:spPr bwMode="auto">
          <a:xfrm>
            <a:off x="228600" y="-762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a:latin typeface="Calibri" panose="020F0502020204030204" pitchFamily="34" charset="0"/>
              </a:rPr>
              <a:t>…which now has a rich metabolic reconstruction… </a:t>
            </a:r>
            <a:endParaRPr lang="en-US" altLang="en-US">
              <a:latin typeface="Calibri" panose="020F0502020204030204" pitchFamily="34" charset="0"/>
            </a:endParaRPr>
          </a:p>
        </p:txBody>
      </p:sp>
      <p:sp>
        <p:nvSpPr>
          <p:cNvPr id="3" name="TextBox 2">
            <a:extLst>
              <a:ext uri="{FF2B5EF4-FFF2-40B4-BE49-F238E27FC236}">
                <a16:creationId xmlns:a16="http://schemas.microsoft.com/office/drawing/2014/main" id="{5A7159F5-6EC1-048A-CF4F-E281613A70EB}"/>
              </a:ext>
            </a:extLst>
          </p:cNvPr>
          <p:cNvSpPr txBox="1"/>
          <p:nvPr/>
        </p:nvSpPr>
        <p:spPr>
          <a:xfrm>
            <a:off x="5246688" y="6629400"/>
            <a:ext cx="3973512" cy="276225"/>
          </a:xfrm>
          <a:prstGeom prst="rect">
            <a:avLst/>
          </a:prstGeom>
          <a:noFill/>
        </p:spPr>
        <p:txBody>
          <a:bodyPr wrap="none">
            <a:spAutoFit/>
          </a:bodyPr>
          <a:lstStyle/>
          <a:p>
            <a:pPr eaLnBrk="1" hangingPunct="1">
              <a:defRPr/>
            </a:pPr>
            <a:r>
              <a:rPr lang="en-US" sz="1200" dirty="0">
                <a:latin typeface="Calibri" pitchFamily="34" charset="0"/>
              </a:rPr>
              <a:t>Breuer </a:t>
            </a:r>
            <a:r>
              <a:rPr lang="en-US" sz="1200" i="1" dirty="0">
                <a:latin typeface="Calibri" pitchFamily="34" charset="0"/>
              </a:rPr>
              <a:t>et al</a:t>
            </a:r>
            <a:r>
              <a:rPr lang="en-US" sz="1200" dirty="0">
                <a:latin typeface="Calibri" pitchFamily="34" charset="0"/>
              </a:rPr>
              <a:t>., </a:t>
            </a:r>
            <a:r>
              <a:rPr lang="en-US" sz="1200" i="1" dirty="0" err="1">
                <a:latin typeface="Calibri" pitchFamily="34" charset="0"/>
              </a:rPr>
              <a:t>eLife</a:t>
            </a:r>
            <a:r>
              <a:rPr lang="en-US" sz="1200" dirty="0">
                <a:latin typeface="Calibri" pitchFamily="34" charset="0"/>
              </a:rPr>
              <a:t> 2019;8:e36842 </a:t>
            </a:r>
            <a:r>
              <a:rPr lang="en-US" sz="1200" cap="all" dirty="0">
                <a:latin typeface="Calibri" pitchFamily="34" charset="0"/>
              </a:rPr>
              <a:t>DOI: 10.7554/eLife.36842</a:t>
            </a:r>
            <a:endParaRPr lang="en-US" sz="1200" dirty="0">
              <a:latin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a:extLst>
              <a:ext uri="{FF2B5EF4-FFF2-40B4-BE49-F238E27FC236}">
                <a16:creationId xmlns:a16="http://schemas.microsoft.com/office/drawing/2014/main" id="{12D979E0-35D4-DF77-D13C-F563719CF53B}"/>
              </a:ext>
            </a:extLst>
          </p:cNvPr>
          <p:cNvSpPr>
            <a:spLocks noChangeArrowheads="1"/>
          </p:cNvSpPr>
          <p:nvPr/>
        </p:nvSpPr>
        <p:spPr bwMode="auto">
          <a:xfrm>
            <a:off x="228600" y="-76200"/>
            <a:ext cx="8763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a:latin typeface="Calibri" panose="020F0502020204030204" pitchFamily="34" charset="0"/>
              </a:rPr>
              <a:t>…and highly defined composition, to the extent one can write its biomass reaction equation:</a:t>
            </a:r>
            <a:endParaRPr lang="en-US" altLang="en-US">
              <a:latin typeface="Calibri" panose="020F0502020204030204" pitchFamily="34" charset="0"/>
            </a:endParaRPr>
          </a:p>
        </p:txBody>
      </p:sp>
      <p:sp>
        <p:nvSpPr>
          <p:cNvPr id="3" name="TextBox 2">
            <a:extLst>
              <a:ext uri="{FF2B5EF4-FFF2-40B4-BE49-F238E27FC236}">
                <a16:creationId xmlns:a16="http://schemas.microsoft.com/office/drawing/2014/main" id="{63ACAD8F-8664-28AA-0D7E-A6EA6F66C5F9}"/>
              </a:ext>
            </a:extLst>
          </p:cNvPr>
          <p:cNvSpPr txBox="1"/>
          <p:nvPr/>
        </p:nvSpPr>
        <p:spPr>
          <a:xfrm>
            <a:off x="5246688" y="6629400"/>
            <a:ext cx="3973512" cy="276225"/>
          </a:xfrm>
          <a:prstGeom prst="rect">
            <a:avLst/>
          </a:prstGeom>
          <a:noFill/>
        </p:spPr>
        <p:txBody>
          <a:bodyPr wrap="none">
            <a:spAutoFit/>
          </a:bodyPr>
          <a:lstStyle/>
          <a:p>
            <a:pPr eaLnBrk="1" hangingPunct="1">
              <a:defRPr/>
            </a:pPr>
            <a:r>
              <a:rPr lang="en-US" sz="1200" dirty="0">
                <a:latin typeface="Calibri" pitchFamily="34" charset="0"/>
              </a:rPr>
              <a:t>Breuer </a:t>
            </a:r>
            <a:r>
              <a:rPr lang="en-US" sz="1200" i="1" dirty="0">
                <a:latin typeface="Calibri" pitchFamily="34" charset="0"/>
              </a:rPr>
              <a:t>et al</a:t>
            </a:r>
            <a:r>
              <a:rPr lang="en-US" sz="1200" dirty="0">
                <a:latin typeface="Calibri" pitchFamily="34" charset="0"/>
              </a:rPr>
              <a:t>., </a:t>
            </a:r>
            <a:r>
              <a:rPr lang="en-US" sz="1200" i="1" dirty="0" err="1">
                <a:latin typeface="Calibri" pitchFamily="34" charset="0"/>
              </a:rPr>
              <a:t>eLife</a:t>
            </a:r>
            <a:r>
              <a:rPr lang="en-US" sz="1200" dirty="0">
                <a:latin typeface="Calibri" pitchFamily="34" charset="0"/>
              </a:rPr>
              <a:t> 2019;8:e36842 </a:t>
            </a:r>
            <a:r>
              <a:rPr lang="en-US" sz="1200" cap="all" dirty="0">
                <a:latin typeface="Calibri" pitchFamily="34" charset="0"/>
              </a:rPr>
              <a:t>DOI: 10.7554/eLife.36842</a:t>
            </a:r>
            <a:endParaRPr lang="en-US" sz="1200" dirty="0">
              <a:latin typeface="Calibri" pitchFamily="34" charset="0"/>
            </a:endParaRPr>
          </a:p>
        </p:txBody>
      </p:sp>
      <p:pic>
        <p:nvPicPr>
          <p:cNvPr id="46084" name="Picture 2" descr="https://iiif.elifesciences.org/lax:36842%2Felife-36842-fig4-v2.tif/full/1500,/0/default.jpg">
            <a:extLst>
              <a:ext uri="{FF2B5EF4-FFF2-40B4-BE49-F238E27FC236}">
                <a16:creationId xmlns:a16="http://schemas.microsoft.com/office/drawing/2014/main" id="{7B537B3C-826A-6D58-A8B1-705D46292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17600"/>
            <a:ext cx="66135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1D387F14-F475-D5F9-E0D5-CBAB5CD6E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1175"/>
          <a:stretch>
            <a:fillRect/>
          </a:stretch>
        </p:blipFill>
        <p:spPr bwMode="auto">
          <a:xfrm>
            <a:off x="228600" y="3621088"/>
            <a:ext cx="457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6">
            <a:extLst>
              <a:ext uri="{FF2B5EF4-FFF2-40B4-BE49-F238E27FC236}">
                <a16:creationId xmlns:a16="http://schemas.microsoft.com/office/drawing/2014/main" id="{D42D38E7-424E-BEAA-8E11-B2238DA72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90925"/>
            <a:ext cx="39624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2">
            <a:extLst>
              <a:ext uri="{FF2B5EF4-FFF2-40B4-BE49-F238E27FC236}">
                <a16:creationId xmlns:a16="http://schemas.microsoft.com/office/drawing/2014/main" id="{AD2DC2F5-0957-7FC9-0BBF-82750A2F7C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0898" t="64470" b="2620"/>
          <a:stretch>
            <a:fillRect/>
          </a:stretch>
        </p:blipFill>
        <p:spPr bwMode="auto">
          <a:xfrm>
            <a:off x="1524000" y="4724400"/>
            <a:ext cx="244633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a:extLst>
              <a:ext uri="{FF2B5EF4-FFF2-40B4-BE49-F238E27FC236}">
                <a16:creationId xmlns:a16="http://schemas.microsoft.com/office/drawing/2014/main" id="{8DEA5316-9BA7-B277-059B-14FA56802DFC}"/>
              </a:ext>
            </a:extLst>
          </p:cNvPr>
          <p:cNvCxnSpPr>
            <a:cxnSpLocks/>
          </p:cNvCxnSpPr>
          <p:nvPr/>
        </p:nvCxnSpPr>
        <p:spPr>
          <a:xfrm>
            <a:off x="4114800" y="5562600"/>
            <a:ext cx="53975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110" name="TextBox 12">
            <a:extLst>
              <a:ext uri="{FF2B5EF4-FFF2-40B4-BE49-F238E27FC236}">
                <a16:creationId xmlns:a16="http://schemas.microsoft.com/office/drawing/2014/main" id="{DCB3AA36-C786-A1D7-81C3-D596828020A2}"/>
              </a:ext>
            </a:extLst>
          </p:cNvPr>
          <p:cNvSpPr txBox="1">
            <a:spLocks noChangeArrowheads="1"/>
          </p:cNvSpPr>
          <p:nvPr/>
        </p:nvSpPr>
        <p:spPr bwMode="auto">
          <a:xfrm>
            <a:off x="2514600" y="4038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a:latin typeface="Comic Sans MS" panose="030F0702030302020204" pitchFamily="66" charset="0"/>
              </a:rPr>
              <a:t>+</a:t>
            </a:r>
          </a:p>
        </p:txBody>
      </p:sp>
      <p:sp>
        <p:nvSpPr>
          <p:cNvPr id="47111" name="TextBox 13">
            <a:extLst>
              <a:ext uri="{FF2B5EF4-FFF2-40B4-BE49-F238E27FC236}">
                <a16:creationId xmlns:a16="http://schemas.microsoft.com/office/drawing/2014/main" id="{0AF5C12A-419C-80ED-815D-0D8483A35AB4}"/>
              </a:ext>
            </a:extLst>
          </p:cNvPr>
          <p:cNvSpPr txBox="1">
            <a:spLocks noChangeArrowheads="1"/>
          </p:cNvSpPr>
          <p:nvPr/>
        </p:nvSpPr>
        <p:spPr bwMode="auto">
          <a:xfrm>
            <a:off x="946150" y="3157538"/>
            <a:ext cx="3473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i="1">
                <a:solidFill>
                  <a:srgbClr val="000000"/>
                </a:solidFill>
                <a:latin typeface="Calibri" panose="020F0502020204030204" pitchFamily="34" charset="0"/>
                <a:cs typeface="Calibri" panose="020F0502020204030204" pitchFamily="34" charset="0"/>
              </a:rPr>
              <a:t>Spiroplasma </a:t>
            </a:r>
            <a:r>
              <a:rPr lang="en-US" altLang="en-US" sz="2400" b="1">
                <a:latin typeface="Calibri" panose="020F0502020204030204" pitchFamily="34" charset="0"/>
                <a:cs typeface="Calibri" panose="020F0502020204030204" pitchFamily="34" charset="0"/>
              </a:rPr>
              <a:t>actin operon</a:t>
            </a:r>
          </a:p>
        </p:txBody>
      </p:sp>
      <p:sp>
        <p:nvSpPr>
          <p:cNvPr id="47112" name="TextBox 15">
            <a:extLst>
              <a:ext uri="{FF2B5EF4-FFF2-40B4-BE49-F238E27FC236}">
                <a16:creationId xmlns:a16="http://schemas.microsoft.com/office/drawing/2014/main" id="{8443040D-489E-C4D7-D108-A4A2B720C780}"/>
              </a:ext>
            </a:extLst>
          </p:cNvPr>
          <p:cNvSpPr txBox="1">
            <a:spLocks noChangeArrowheads="1"/>
          </p:cNvSpPr>
          <p:nvPr/>
        </p:nvSpPr>
        <p:spPr bwMode="auto">
          <a:xfrm>
            <a:off x="-28575" y="6324600"/>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b="1">
                <a:latin typeface="Calibri" panose="020F0502020204030204" pitchFamily="34" charset="0"/>
              </a:rPr>
              <a:t>JCVI-syn3.0B</a:t>
            </a:r>
            <a:endParaRPr lang="en-US" altLang="en-US" sz="2000">
              <a:latin typeface="Comic Sans MS" panose="030F0702030302020204" pitchFamily="66" charset="0"/>
            </a:endParaRPr>
          </a:p>
        </p:txBody>
      </p:sp>
      <p:sp>
        <p:nvSpPr>
          <p:cNvPr id="47113" name="Rectangle 1">
            <a:extLst>
              <a:ext uri="{FF2B5EF4-FFF2-40B4-BE49-F238E27FC236}">
                <a16:creationId xmlns:a16="http://schemas.microsoft.com/office/drawing/2014/main" id="{1010D642-DB89-560F-177D-518BFFF32491}"/>
              </a:ext>
            </a:extLst>
          </p:cNvPr>
          <p:cNvSpPr>
            <a:spLocks noChangeArrowheads="1"/>
          </p:cNvSpPr>
          <p:nvPr/>
        </p:nvSpPr>
        <p:spPr bwMode="auto">
          <a:xfrm>
            <a:off x="228600" y="-762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a:latin typeface="Calibri" panose="020F0502020204030204" pitchFamily="34" charset="0"/>
              </a:rPr>
              <a:t>…and most recently, engineered motility</a:t>
            </a:r>
            <a:endParaRPr lang="en-US" altLang="en-US">
              <a:latin typeface="Calibri" panose="020F0502020204030204" pitchFamily="34" charset="0"/>
            </a:endParaRPr>
          </a:p>
        </p:txBody>
      </p:sp>
      <p:sp>
        <p:nvSpPr>
          <p:cNvPr id="47114" name="TextBox 18">
            <a:extLst>
              <a:ext uri="{FF2B5EF4-FFF2-40B4-BE49-F238E27FC236}">
                <a16:creationId xmlns:a16="http://schemas.microsoft.com/office/drawing/2014/main" id="{F846027E-7C9C-D1B5-FE6B-9AD7B1B75008}"/>
              </a:ext>
            </a:extLst>
          </p:cNvPr>
          <p:cNvSpPr txBox="1">
            <a:spLocks noChangeArrowheads="1"/>
          </p:cNvSpPr>
          <p:nvPr/>
        </p:nvSpPr>
        <p:spPr bwMode="auto">
          <a:xfrm>
            <a:off x="5049838" y="6553200"/>
            <a:ext cx="4322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latin typeface="Calibri" panose="020F0502020204030204" pitchFamily="34" charset="0"/>
                <a:cs typeface="Calibri" panose="020F0502020204030204" pitchFamily="34" charset="0"/>
              </a:rPr>
              <a:t>Kiyama </a:t>
            </a:r>
            <a:r>
              <a:rPr lang="en-US" altLang="en-US" sz="1400" i="1">
                <a:latin typeface="Calibri" panose="020F0502020204030204" pitchFamily="34" charset="0"/>
                <a:cs typeface="Calibri" panose="020F0502020204030204" pitchFamily="34" charset="0"/>
              </a:rPr>
              <a:t>et al</a:t>
            </a:r>
            <a:r>
              <a:rPr lang="en-US" altLang="en-US" sz="1400">
                <a:latin typeface="Calibri" panose="020F0502020204030204" pitchFamily="34" charset="0"/>
                <a:cs typeface="Calibri" panose="020F0502020204030204" pitchFamily="34" charset="0"/>
              </a:rPr>
              <a:t>., </a:t>
            </a:r>
            <a:r>
              <a:rPr lang="en-US" altLang="en-US" sz="1400" i="1">
                <a:latin typeface="Calibri" panose="020F0502020204030204" pitchFamily="34" charset="0"/>
                <a:cs typeface="Calibri" panose="020F0502020204030204" pitchFamily="34" charset="0"/>
              </a:rPr>
              <a:t>bioRxiv</a:t>
            </a:r>
            <a:r>
              <a:rPr lang="en-US" altLang="en-US" sz="1400">
                <a:latin typeface="Calibri" panose="020F0502020204030204" pitchFamily="34" charset="0"/>
                <a:cs typeface="Calibri" panose="020F0502020204030204" pitchFamily="34" charset="0"/>
              </a:rPr>
              <a:t>, doi:10.1101/2021.11.16.468548 </a:t>
            </a:r>
          </a:p>
        </p:txBody>
      </p:sp>
      <p:pic>
        <p:nvPicPr>
          <p:cNvPr id="20" name="media-2.mp4">
            <a:hlinkClick r:id="" action="ppaction://media"/>
            <a:extLst>
              <a:ext uri="{FF2B5EF4-FFF2-40B4-BE49-F238E27FC236}">
                <a16:creationId xmlns:a16="http://schemas.microsoft.com/office/drawing/2014/main" id="{729213D0-E877-7BCA-EB8B-41693A929A2F}"/>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574800" y="479425"/>
            <a:ext cx="60706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9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2">
            <a:extLst>
              <a:ext uri="{FF2B5EF4-FFF2-40B4-BE49-F238E27FC236}">
                <a16:creationId xmlns:a16="http://schemas.microsoft.com/office/drawing/2014/main" id="{09CFB214-E31B-A5F5-9DB3-0404B1CE5787}"/>
              </a:ext>
            </a:extLst>
          </p:cNvPr>
          <p:cNvSpPr txBox="1">
            <a:spLocks noChangeArrowheads="1"/>
          </p:cNvSpPr>
          <p:nvPr/>
        </p:nvSpPr>
        <p:spPr bwMode="auto">
          <a:xfrm>
            <a:off x="42863" y="0"/>
            <a:ext cx="90249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latin typeface="Calibri" panose="020F0502020204030204" pitchFamily="34" charset="0"/>
              </a:rPr>
              <a:t>In parallel, methods were developed to edit genomes at many locations in parallel, e.g. reassigning all amber (TAG) stop codons in </a:t>
            </a:r>
            <a:r>
              <a:rPr lang="en-US" altLang="en-US" sz="2800" b="1" i="1">
                <a:latin typeface="Calibri" panose="020F0502020204030204" pitchFamily="34" charset="0"/>
              </a:rPr>
              <a:t>E. coli </a:t>
            </a:r>
            <a:r>
              <a:rPr lang="en-US" altLang="en-US" sz="2800" b="1">
                <a:latin typeface="Calibri" panose="020F0502020204030204" pitchFamily="34" charset="0"/>
              </a:rPr>
              <a:t>to ochre (TAA)</a:t>
            </a:r>
            <a:endParaRPr lang="en-US" altLang="en-US" sz="2800" b="1" i="1">
              <a:latin typeface="Calibri" panose="020F0502020204030204" pitchFamily="34" charset="0"/>
            </a:endParaRPr>
          </a:p>
        </p:txBody>
      </p:sp>
      <p:pic>
        <p:nvPicPr>
          <p:cNvPr id="48131" name="Picture 2" descr="http://isaacs.commons.yale.edu/files/2012/07/rE.coli_.Fig1_.png">
            <a:extLst>
              <a:ext uri="{FF2B5EF4-FFF2-40B4-BE49-F238E27FC236}">
                <a16:creationId xmlns:a16="http://schemas.microsoft.com/office/drawing/2014/main" id="{BB91B3DF-2E8B-764D-88C3-8AB5A7A7A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638" y="1524000"/>
            <a:ext cx="695801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3">
            <a:extLst>
              <a:ext uri="{FF2B5EF4-FFF2-40B4-BE49-F238E27FC236}">
                <a16:creationId xmlns:a16="http://schemas.microsoft.com/office/drawing/2014/main" id="{6D5EE1F9-ECB1-B112-5413-D158BDC199C9}"/>
              </a:ext>
            </a:extLst>
          </p:cNvPr>
          <p:cNvSpPr>
            <a:spLocks noChangeArrowheads="1"/>
          </p:cNvSpPr>
          <p:nvPr/>
        </p:nvSpPr>
        <p:spPr bwMode="auto">
          <a:xfrm>
            <a:off x="6324600" y="6705600"/>
            <a:ext cx="2971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http://isaacs.commons.yale.edu/files/2012/07/rE.coli_.Fig1_.png</a:t>
            </a:r>
          </a:p>
        </p:txBody>
      </p:sp>
      <p:pic>
        <p:nvPicPr>
          <p:cNvPr id="48133" name="Picture 3">
            <a:extLst>
              <a:ext uri="{FF2B5EF4-FFF2-40B4-BE49-F238E27FC236}">
                <a16:creationId xmlns:a16="http://schemas.microsoft.com/office/drawing/2014/main" id="{7C807558-495F-C991-9890-FB7F7268A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5629275"/>
            <a:ext cx="387985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4" name="Picture 4">
            <a:extLst>
              <a:ext uri="{FF2B5EF4-FFF2-40B4-BE49-F238E27FC236}">
                <a16:creationId xmlns:a16="http://schemas.microsoft.com/office/drawing/2014/main" id="{67BF1749-86F9-DAB0-75B5-3979200B4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088" y="6500813"/>
            <a:ext cx="2347912" cy="19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2">
            <a:extLst>
              <a:ext uri="{FF2B5EF4-FFF2-40B4-BE49-F238E27FC236}">
                <a16:creationId xmlns:a16="http://schemas.microsoft.com/office/drawing/2014/main" id="{A9A5907F-E6AE-76A7-CDF2-8B42EB582B83}"/>
              </a:ext>
            </a:extLst>
          </p:cNvPr>
          <p:cNvSpPr txBox="1">
            <a:spLocks noChangeArrowheads="1"/>
          </p:cNvSpPr>
          <p:nvPr/>
        </p:nvSpPr>
        <p:spPr bwMode="auto">
          <a:xfrm>
            <a:off x="80963" y="0"/>
            <a:ext cx="89217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000" b="1">
                <a:latin typeface="Calibri" panose="020F0502020204030204" pitchFamily="34" charset="0"/>
              </a:rPr>
              <a:t>&amp; now, “rebooting” yeast with synthetic chromosomes</a:t>
            </a:r>
          </a:p>
        </p:txBody>
      </p:sp>
      <p:sp>
        <p:nvSpPr>
          <p:cNvPr id="49155" name="TextBox 3">
            <a:extLst>
              <a:ext uri="{FF2B5EF4-FFF2-40B4-BE49-F238E27FC236}">
                <a16:creationId xmlns:a16="http://schemas.microsoft.com/office/drawing/2014/main" id="{3668C3F7-36D4-E9C7-340A-6D3BC05D00AB}"/>
              </a:ext>
            </a:extLst>
          </p:cNvPr>
          <p:cNvSpPr txBox="1">
            <a:spLocks noChangeArrowheads="1"/>
          </p:cNvSpPr>
          <p:nvPr/>
        </p:nvSpPr>
        <p:spPr bwMode="auto">
          <a:xfrm>
            <a:off x="0" y="1447800"/>
            <a:ext cx="3200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latin typeface="Calibri" panose="020F0502020204030204" pitchFamily="34" charset="0"/>
              </a:rPr>
              <a:t>Turns out chromosomes can be synthesized and replaced for yeast too…</a:t>
            </a:r>
          </a:p>
        </p:txBody>
      </p:sp>
      <p:pic>
        <p:nvPicPr>
          <p:cNvPr id="49156" name="Picture 2">
            <a:extLst>
              <a:ext uri="{FF2B5EF4-FFF2-40B4-BE49-F238E27FC236}">
                <a16:creationId xmlns:a16="http://schemas.microsoft.com/office/drawing/2014/main" id="{51C21E72-1038-DF89-25C4-0C6AC3B4E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353" t="13750" r="14056" b="28751"/>
          <a:stretch>
            <a:fillRect/>
          </a:stretch>
        </p:blipFill>
        <p:spPr bwMode="auto">
          <a:xfrm>
            <a:off x="3184525" y="1114425"/>
            <a:ext cx="58832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http://syntheticyeast.org/wp-content/uploads/2012/05/2012041.jpeg">
            <a:extLst>
              <a:ext uri="{FF2B5EF4-FFF2-40B4-BE49-F238E27FC236}">
                <a16:creationId xmlns:a16="http://schemas.microsoft.com/office/drawing/2014/main" id="{20BA0304-6C52-573B-1A88-F903E4E67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33800"/>
            <a:ext cx="63150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Box 10">
            <a:extLst>
              <a:ext uri="{FF2B5EF4-FFF2-40B4-BE49-F238E27FC236}">
                <a16:creationId xmlns:a16="http://schemas.microsoft.com/office/drawing/2014/main" id="{7EFD361B-FDD9-0AF2-0DA5-82466C562186}"/>
              </a:ext>
            </a:extLst>
          </p:cNvPr>
          <p:cNvSpPr txBox="1">
            <a:spLocks noChangeArrowheads="1"/>
          </p:cNvSpPr>
          <p:nvPr/>
        </p:nvSpPr>
        <p:spPr bwMode="auto">
          <a:xfrm>
            <a:off x="6477000" y="4495800"/>
            <a:ext cx="2667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latin typeface="Calibri" panose="020F0502020204030204" pitchFamily="34" charset="0"/>
              </a:rPr>
              <a:t>&amp; China is pushing for a completely synthetic yeast genome…</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d2ufo47lrtsv5s.cloudfront.net/content/sci/355/6329/eaan1126/F1.medium.gif">
            <a:extLst>
              <a:ext uri="{FF2B5EF4-FFF2-40B4-BE49-F238E27FC236}">
                <a16:creationId xmlns:a16="http://schemas.microsoft.com/office/drawing/2014/main" id="{CFC4FC37-3759-DB39-93AD-73872D8C5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914400"/>
            <a:ext cx="41910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1">
            <a:extLst>
              <a:ext uri="{FF2B5EF4-FFF2-40B4-BE49-F238E27FC236}">
                <a16:creationId xmlns:a16="http://schemas.microsoft.com/office/drawing/2014/main" id="{1C938DEF-36F5-D071-ECCB-DE3CFB74AFF6}"/>
              </a:ext>
            </a:extLst>
          </p:cNvPr>
          <p:cNvSpPr>
            <a:spLocks noChangeArrowheads="1"/>
          </p:cNvSpPr>
          <p:nvPr/>
        </p:nvSpPr>
        <p:spPr bwMode="auto">
          <a:xfrm>
            <a:off x="76200" y="0"/>
            <a:ext cx="876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alibri" panose="020F0502020204030204" pitchFamily="34" charset="0"/>
              </a:rPr>
              <a:t>In 2017, the Synthetic Yeast Genome Project (Sc2.0) reported on five newly constructed synthetic yeast chromosomes: </a:t>
            </a:r>
          </a:p>
        </p:txBody>
      </p:sp>
      <p:sp>
        <p:nvSpPr>
          <p:cNvPr id="50180" name="TextBox 3">
            <a:extLst>
              <a:ext uri="{FF2B5EF4-FFF2-40B4-BE49-F238E27FC236}">
                <a16:creationId xmlns:a16="http://schemas.microsoft.com/office/drawing/2014/main" id="{8F6363FF-F997-E9F7-0354-A3F390B127C0}"/>
              </a:ext>
            </a:extLst>
          </p:cNvPr>
          <p:cNvSpPr txBox="1">
            <a:spLocks noChangeArrowheads="1"/>
          </p:cNvSpPr>
          <p:nvPr/>
        </p:nvSpPr>
        <p:spPr bwMode="auto">
          <a:xfrm>
            <a:off x="76200" y="6477000"/>
            <a:ext cx="7458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Calibri" panose="020F0502020204030204" pitchFamily="34" charset="0"/>
              </a:rPr>
              <a:t>How the cover was made:  http://science.sciencemag.org/content/355/6329/eaan1126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F4D3AD15-52FC-9056-D06A-FF4781C81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530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a:extLst>
              <a:ext uri="{FF2B5EF4-FFF2-40B4-BE49-F238E27FC236}">
                <a16:creationId xmlns:a16="http://schemas.microsoft.com/office/drawing/2014/main" id="{BE38D2E9-D898-A78B-7AD9-29E444797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305050"/>
            <a:ext cx="661511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A198218C-5A34-5385-B9E1-AA460AB5C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76200"/>
            <a:ext cx="6019800" cy="675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a:extLst>
              <a:ext uri="{FF2B5EF4-FFF2-40B4-BE49-F238E27FC236}">
                <a16:creationId xmlns:a16="http://schemas.microsoft.com/office/drawing/2014/main" id="{DADD91AD-5AAD-6014-C5B5-CCC8B3E6B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075" y="3868738"/>
            <a:ext cx="3505200" cy="25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Text Box 2">
            <a:extLst>
              <a:ext uri="{FF2B5EF4-FFF2-40B4-BE49-F238E27FC236}">
                <a16:creationId xmlns:a16="http://schemas.microsoft.com/office/drawing/2014/main" id="{CF6604EC-D83B-1914-F634-33F765F591AC}"/>
              </a:ext>
            </a:extLst>
          </p:cNvPr>
          <p:cNvSpPr txBox="1">
            <a:spLocks noChangeArrowheads="1"/>
          </p:cNvSpPr>
          <p:nvPr/>
        </p:nvSpPr>
        <p:spPr bwMode="auto">
          <a:xfrm>
            <a:off x="0" y="76200"/>
            <a:ext cx="8662988"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latin typeface="Calibri" panose="020F0502020204030204" pitchFamily="34" charset="0"/>
              </a:rPr>
              <a:t>The Repressilator </a:t>
            </a:r>
            <a:r>
              <a:rPr lang="en-US" altLang="en-US" sz="2800">
                <a:latin typeface="Calibri" panose="020F0502020204030204" pitchFamily="34" charset="0"/>
              </a:rPr>
              <a:t>= engineered genetic circuit designed</a:t>
            </a:r>
          </a:p>
          <a:p>
            <a:pPr eaLnBrk="1" hangingPunct="1">
              <a:spcBef>
                <a:spcPct val="0"/>
              </a:spcBef>
              <a:buFontTx/>
              <a:buNone/>
            </a:pPr>
            <a:r>
              <a:rPr lang="en-US" altLang="en-US" sz="2800">
                <a:latin typeface="Calibri" panose="020F0502020204030204" pitchFamily="34" charset="0"/>
              </a:rPr>
              <a:t>		to make bacteria glow in a oscillatory fashion</a:t>
            </a:r>
          </a:p>
          <a:p>
            <a:pPr eaLnBrk="1" hangingPunct="1">
              <a:spcBef>
                <a:spcPct val="0"/>
              </a:spcBef>
              <a:buFontTx/>
              <a:buNone/>
            </a:pPr>
            <a:r>
              <a:rPr lang="en-US" altLang="en-US" sz="2800">
                <a:latin typeface="Calibri" panose="020F0502020204030204" pitchFamily="34" charset="0"/>
              </a:rPr>
              <a:t>		= “repressor” + “oscillator”</a:t>
            </a:r>
          </a:p>
        </p:txBody>
      </p:sp>
      <p:sp>
        <p:nvSpPr>
          <p:cNvPr id="7172" name="Text Box 6">
            <a:extLst>
              <a:ext uri="{FF2B5EF4-FFF2-40B4-BE49-F238E27FC236}">
                <a16:creationId xmlns:a16="http://schemas.microsoft.com/office/drawing/2014/main" id="{30332945-67C1-DB31-4BE6-CCF82FC8B0D1}"/>
              </a:ext>
            </a:extLst>
          </p:cNvPr>
          <p:cNvSpPr txBox="1">
            <a:spLocks noChangeArrowheads="1"/>
          </p:cNvSpPr>
          <p:nvPr/>
        </p:nvSpPr>
        <p:spPr bwMode="auto">
          <a:xfrm>
            <a:off x="5500688" y="6508750"/>
            <a:ext cx="371951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Calibri" panose="020F0502020204030204" pitchFamily="34" charset="0"/>
              </a:rPr>
              <a:t>Elowitz &amp; Leibler, </a:t>
            </a:r>
            <a:r>
              <a:rPr lang="en-US" altLang="en-US" sz="1600" i="1">
                <a:latin typeface="Calibri" panose="020F0502020204030204" pitchFamily="34" charset="0"/>
              </a:rPr>
              <a:t>Nature</a:t>
            </a:r>
            <a:r>
              <a:rPr lang="en-US" altLang="en-US" sz="1600">
                <a:latin typeface="Calibri" panose="020F0502020204030204" pitchFamily="34" charset="0"/>
              </a:rPr>
              <a:t> (2000) 403:335-8</a:t>
            </a:r>
          </a:p>
        </p:txBody>
      </p:sp>
      <p:sp>
        <p:nvSpPr>
          <p:cNvPr id="7173" name="Rectangle 8">
            <a:extLst>
              <a:ext uri="{FF2B5EF4-FFF2-40B4-BE49-F238E27FC236}">
                <a16:creationId xmlns:a16="http://schemas.microsoft.com/office/drawing/2014/main" id="{E76ED41A-E5DF-0FDC-E5C2-6AC03C81F0C5}"/>
              </a:ext>
            </a:extLst>
          </p:cNvPr>
          <p:cNvSpPr>
            <a:spLocks noChangeArrowheads="1"/>
          </p:cNvSpPr>
          <p:nvPr/>
        </p:nvSpPr>
        <p:spPr bwMode="auto">
          <a:xfrm>
            <a:off x="1565275" y="3927475"/>
            <a:ext cx="2971800" cy="10842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alibri" panose="020F0502020204030204" pitchFamily="34" charset="0"/>
            </a:endParaRPr>
          </a:p>
        </p:txBody>
      </p:sp>
      <p:pic>
        <p:nvPicPr>
          <p:cNvPr id="7174" name="Picture 4">
            <a:extLst>
              <a:ext uri="{FF2B5EF4-FFF2-40B4-BE49-F238E27FC236}">
                <a16:creationId xmlns:a16="http://schemas.microsoft.com/office/drawing/2014/main" id="{BAAE1FD2-C7B1-8F9D-412A-7A426BF68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371" t="36156" r="55643" b="34146"/>
          <a:stretch>
            <a:fillRect/>
          </a:stretch>
        </p:blipFill>
        <p:spPr bwMode="auto">
          <a:xfrm>
            <a:off x="1717675" y="2576513"/>
            <a:ext cx="27432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5">
            <a:extLst>
              <a:ext uri="{FF2B5EF4-FFF2-40B4-BE49-F238E27FC236}">
                <a16:creationId xmlns:a16="http://schemas.microsoft.com/office/drawing/2014/main" id="{83B75E9B-9185-25F4-54F3-A56A04481D99}"/>
              </a:ext>
            </a:extLst>
          </p:cNvPr>
          <p:cNvSpPr>
            <a:spLocks noChangeArrowheads="1"/>
          </p:cNvSpPr>
          <p:nvPr/>
        </p:nvSpPr>
        <p:spPr bwMode="auto">
          <a:xfrm>
            <a:off x="4460875" y="2424113"/>
            <a:ext cx="2743200" cy="232568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alibri" panose="020F0502020204030204" pitchFamily="34" charset="0"/>
            </a:endParaRPr>
          </a:p>
        </p:txBody>
      </p:sp>
      <p:sp>
        <p:nvSpPr>
          <p:cNvPr id="7176" name="Text Box 9">
            <a:extLst>
              <a:ext uri="{FF2B5EF4-FFF2-40B4-BE49-F238E27FC236}">
                <a16:creationId xmlns:a16="http://schemas.microsoft.com/office/drawing/2014/main" id="{4BD45FBD-E82E-D36C-AD2C-5EACB0272852}"/>
              </a:ext>
            </a:extLst>
          </p:cNvPr>
          <p:cNvSpPr txBox="1">
            <a:spLocks noChangeArrowheads="1"/>
          </p:cNvSpPr>
          <p:nvPr/>
        </p:nvSpPr>
        <p:spPr bwMode="auto">
          <a:xfrm>
            <a:off x="5832475" y="5108575"/>
            <a:ext cx="285432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solidFill>
                  <a:srgbClr val="FF0000"/>
                </a:solidFill>
                <a:latin typeface="Calibri" panose="020F0502020204030204" pitchFamily="34" charset="0"/>
              </a:rPr>
              <a:t>Green fluorescent</a:t>
            </a:r>
          </a:p>
          <a:p>
            <a:pPr algn="ctr" eaLnBrk="1" hangingPunct="1">
              <a:spcBef>
                <a:spcPct val="0"/>
              </a:spcBef>
              <a:buFontTx/>
              <a:buNone/>
            </a:pPr>
            <a:r>
              <a:rPr lang="en-US" altLang="en-US" sz="2800" b="1">
                <a:solidFill>
                  <a:srgbClr val="FF0000"/>
                </a:solidFill>
                <a:latin typeface="Calibri" panose="020F0502020204030204" pitchFamily="34" charset="0"/>
              </a:rPr>
              <a:t>protein</a:t>
            </a:r>
          </a:p>
        </p:txBody>
      </p:sp>
      <p:sp>
        <p:nvSpPr>
          <p:cNvPr id="7177" name="Line 10">
            <a:extLst>
              <a:ext uri="{FF2B5EF4-FFF2-40B4-BE49-F238E27FC236}">
                <a16:creationId xmlns:a16="http://schemas.microsoft.com/office/drawing/2014/main" id="{91C1533B-3427-83FA-7D10-A3B2DAFB3622}"/>
              </a:ext>
            </a:extLst>
          </p:cNvPr>
          <p:cNvSpPr>
            <a:spLocks noChangeShapeType="1"/>
          </p:cNvSpPr>
          <p:nvPr/>
        </p:nvSpPr>
        <p:spPr bwMode="auto">
          <a:xfrm flipH="1" flipV="1">
            <a:off x="6505575" y="4557713"/>
            <a:ext cx="152400" cy="6096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8" name="Line 11">
            <a:extLst>
              <a:ext uri="{FF2B5EF4-FFF2-40B4-BE49-F238E27FC236}">
                <a16:creationId xmlns:a16="http://schemas.microsoft.com/office/drawing/2014/main" id="{6928A9DD-560A-6B09-EA89-70CD688B38F0}"/>
              </a:ext>
            </a:extLst>
          </p:cNvPr>
          <p:cNvSpPr>
            <a:spLocks noChangeShapeType="1"/>
          </p:cNvSpPr>
          <p:nvPr/>
        </p:nvSpPr>
        <p:spPr bwMode="auto">
          <a:xfrm>
            <a:off x="2530475" y="2195513"/>
            <a:ext cx="330200" cy="3810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9" name="Text Box 12">
            <a:extLst>
              <a:ext uri="{FF2B5EF4-FFF2-40B4-BE49-F238E27FC236}">
                <a16:creationId xmlns:a16="http://schemas.microsoft.com/office/drawing/2014/main" id="{74C9E138-A6D5-B46D-B4C5-6564291A4ACC}"/>
              </a:ext>
            </a:extLst>
          </p:cNvPr>
          <p:cNvSpPr txBox="1">
            <a:spLocks noChangeArrowheads="1"/>
          </p:cNvSpPr>
          <p:nvPr/>
        </p:nvSpPr>
        <p:spPr bwMode="auto">
          <a:xfrm>
            <a:off x="803275" y="1658938"/>
            <a:ext cx="2606675"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solidFill>
                  <a:srgbClr val="FF0000"/>
                </a:solidFill>
                <a:latin typeface="Calibri" panose="020F0502020204030204" pitchFamily="34" charset="0"/>
              </a:rPr>
              <a:t>Transcriptional repressors</a:t>
            </a:r>
          </a:p>
        </p:txBody>
      </p:sp>
      <p:pic>
        <p:nvPicPr>
          <p:cNvPr id="7180" name="Picture 4">
            <a:extLst>
              <a:ext uri="{FF2B5EF4-FFF2-40B4-BE49-F238E27FC236}">
                <a16:creationId xmlns:a16="http://schemas.microsoft.com/office/drawing/2014/main" id="{625BE80C-4E37-5D96-A26F-6B5FA6720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724" t="39784" r="20947" b="34006"/>
          <a:stretch>
            <a:fillRect/>
          </a:stretch>
        </p:blipFill>
        <p:spPr bwMode="auto">
          <a:xfrm>
            <a:off x="5908675" y="2817813"/>
            <a:ext cx="9144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FB4542D9-2FBD-9B51-1900-0B4841C40A90}"/>
              </a:ext>
            </a:extLst>
          </p:cNvPr>
          <p:cNvSpPr txBox="1">
            <a:spLocks noChangeArrowheads="1"/>
          </p:cNvSpPr>
          <p:nvPr/>
        </p:nvSpPr>
        <p:spPr bwMode="auto">
          <a:xfrm>
            <a:off x="173038" y="0"/>
            <a:ext cx="8818562"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chemeClr val="tx1"/>
                </a:solidFill>
                <a:latin typeface="Times New Roman" panose="02020603050405020304" pitchFamily="18" charset="0"/>
              </a:defRPr>
            </a:lvl1pPr>
            <a:lvl2pPr marL="742950" indent="-28575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chemeClr val="tx1"/>
                </a:solidFill>
                <a:latin typeface="Times New Roman" panose="02020603050405020304" pitchFamily="18" charset="0"/>
              </a:defRPr>
            </a:lvl2pPr>
            <a:lvl3pPr marL="11430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3pPr>
            <a:lvl4pPr marL="16002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defRPr>
            </a:lvl4pPr>
            <a:lvl5pPr marL="20574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b="1">
                <a:solidFill>
                  <a:srgbClr val="000000"/>
                </a:solidFill>
                <a:latin typeface="Calibri" panose="020F0502020204030204" pitchFamily="34" charset="0"/>
                <a:cs typeface="msgothic" charset="0"/>
              </a:rPr>
              <a:t>Synthesis, cyclization, and characterization of synV</a:t>
            </a:r>
          </a:p>
        </p:txBody>
      </p:sp>
      <p:pic>
        <p:nvPicPr>
          <p:cNvPr id="53251" name="Picture 3">
            <a:extLst>
              <a:ext uri="{FF2B5EF4-FFF2-40B4-BE49-F238E27FC236}">
                <a16:creationId xmlns:a16="http://schemas.microsoft.com/office/drawing/2014/main" id="{620AF5F3-565F-24D0-9F77-74642B784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828675"/>
            <a:ext cx="6672262" cy="541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2" name="Text Box 4">
            <a:extLst>
              <a:ext uri="{FF2B5EF4-FFF2-40B4-BE49-F238E27FC236}">
                <a16:creationId xmlns:a16="http://schemas.microsoft.com/office/drawing/2014/main" id="{C8C3177A-12BE-4353-D00A-7DBF3F6CF70F}"/>
              </a:ext>
            </a:extLst>
          </p:cNvPr>
          <p:cNvSpPr txBox="1">
            <a:spLocks noChangeArrowheads="1"/>
          </p:cNvSpPr>
          <p:nvPr/>
        </p:nvSpPr>
        <p:spPr bwMode="auto">
          <a:xfrm>
            <a:off x="5988050" y="6659563"/>
            <a:ext cx="3155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spcBef>
                <a:spcPct val="20000"/>
              </a:spcBef>
              <a:buChar char="•"/>
              <a:tabLst>
                <a:tab pos="723900" algn="l"/>
                <a:tab pos="1447800" algn="l"/>
                <a:tab pos="2171700" algn="l"/>
                <a:tab pos="2895600" algn="l"/>
                <a:tab pos="3619500" algn="l"/>
              </a:tabLst>
              <a:defRPr sz="3200">
                <a:solidFill>
                  <a:schemeClr val="tx1"/>
                </a:solidFill>
                <a:latin typeface="Times New Roman" panose="02020603050405020304" pitchFamily="18" charset="0"/>
              </a:defRPr>
            </a:lvl1pPr>
            <a:lvl2pPr marL="742950" indent="-285750">
              <a:spcBef>
                <a:spcPct val="20000"/>
              </a:spcBef>
              <a:buChar char="–"/>
              <a:tabLst>
                <a:tab pos="723900" algn="l"/>
                <a:tab pos="1447800" algn="l"/>
                <a:tab pos="2171700" algn="l"/>
                <a:tab pos="2895600" algn="l"/>
                <a:tab pos="3619500" algn="l"/>
              </a:tabLst>
              <a:defRPr sz="2800">
                <a:solidFill>
                  <a:schemeClr val="tx1"/>
                </a:solidFill>
                <a:latin typeface="Times New Roman" panose="02020603050405020304" pitchFamily="18" charset="0"/>
              </a:defRPr>
            </a:lvl2pPr>
            <a:lvl3pPr marL="1143000" indent="-228600">
              <a:spcBef>
                <a:spcPct val="20000"/>
              </a:spcBef>
              <a:buChar char="•"/>
              <a:tabLst>
                <a:tab pos="723900" algn="l"/>
                <a:tab pos="1447800" algn="l"/>
                <a:tab pos="2171700" algn="l"/>
                <a:tab pos="2895600" algn="l"/>
                <a:tab pos="3619500" algn="l"/>
              </a:tabLst>
              <a:defRPr sz="2400">
                <a:solidFill>
                  <a:schemeClr val="tx1"/>
                </a:solidFill>
                <a:latin typeface="Times New Roman" panose="02020603050405020304" pitchFamily="18" charset="0"/>
              </a:defRPr>
            </a:lvl3pPr>
            <a:lvl4pPr marL="1600200" indent="-228600">
              <a:spcBef>
                <a:spcPct val="20000"/>
              </a:spcBef>
              <a:buChar char="–"/>
              <a:tabLst>
                <a:tab pos="723900" algn="l"/>
                <a:tab pos="1447800" algn="l"/>
                <a:tab pos="2171700" algn="l"/>
                <a:tab pos="2895600" algn="l"/>
                <a:tab pos="3619500" algn="l"/>
              </a:tabLst>
              <a:defRPr sz="2000">
                <a:solidFill>
                  <a:schemeClr val="tx1"/>
                </a:solidFill>
                <a:latin typeface="Times New Roman" panose="02020603050405020304" pitchFamily="18" charset="0"/>
              </a:defRPr>
            </a:lvl4pPr>
            <a:lvl5pPr marL="2057400" indent="-228600">
              <a:spcBef>
                <a:spcPct val="20000"/>
              </a:spcBef>
              <a:buChar char="»"/>
              <a:tabLst>
                <a:tab pos="723900" algn="l"/>
                <a:tab pos="1447800" algn="l"/>
                <a:tab pos="2171700" algn="l"/>
                <a:tab pos="2895600" algn="l"/>
                <a:tab pos="36195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a:solidFill>
                  <a:srgbClr val="000000"/>
                </a:solidFill>
                <a:latin typeface="Calibri" panose="020F0502020204030204" pitchFamily="34" charset="0"/>
                <a:cs typeface="msgothic" charset="0"/>
              </a:rPr>
              <a:t>Ze-Xiong Xie et al. </a:t>
            </a:r>
            <a:r>
              <a:rPr lang="en-GB" altLang="en-US" sz="1200" b="1" i="1">
                <a:solidFill>
                  <a:srgbClr val="000000"/>
                </a:solidFill>
                <a:latin typeface="Calibri" panose="020F0502020204030204" pitchFamily="34" charset="0"/>
                <a:cs typeface="msgothic" charset="0"/>
              </a:rPr>
              <a:t>Science</a:t>
            </a:r>
            <a:r>
              <a:rPr lang="en-GB" altLang="en-US" sz="1200" b="1">
                <a:solidFill>
                  <a:srgbClr val="000000"/>
                </a:solidFill>
                <a:latin typeface="Calibri" panose="020F0502020204030204" pitchFamily="34" charset="0"/>
                <a:cs typeface="msgothic" charset="0"/>
              </a:rPr>
              <a:t> 2017;355:eaaf4704</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AF73BFE0-6D3E-1896-67B8-65AE0E40DDF5}"/>
              </a:ext>
            </a:extLst>
          </p:cNvPr>
          <p:cNvSpPr>
            <a:spLocks noChangeArrowheads="1"/>
          </p:cNvSpPr>
          <p:nvPr/>
        </p:nvSpPr>
        <p:spPr bwMode="auto">
          <a:xfrm>
            <a:off x="3175" y="6550025"/>
            <a:ext cx="297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latin typeface="Calibri" panose="020F0502020204030204" pitchFamily="34" charset="0"/>
              </a:rPr>
              <a:t>https://engineeringbiologycenter.org/</a:t>
            </a:r>
          </a:p>
        </p:txBody>
      </p:sp>
      <p:sp>
        <p:nvSpPr>
          <p:cNvPr id="55299" name="Rectangle 2">
            <a:extLst>
              <a:ext uri="{FF2B5EF4-FFF2-40B4-BE49-F238E27FC236}">
                <a16:creationId xmlns:a16="http://schemas.microsoft.com/office/drawing/2014/main" id="{8EC29236-C311-3743-62E8-092218D33ED8}"/>
              </a:ext>
            </a:extLst>
          </p:cNvPr>
          <p:cNvSpPr>
            <a:spLocks noChangeArrowheads="1"/>
          </p:cNvSpPr>
          <p:nvPr/>
        </p:nvSpPr>
        <p:spPr bwMode="auto">
          <a:xfrm>
            <a:off x="0" y="63500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latin typeface="Calibri" panose="020F0502020204030204" pitchFamily="34" charset="0"/>
              </a:rPr>
              <a:t>https://en.wikipedia.org/wiki/Genome_Project-Write</a:t>
            </a:r>
          </a:p>
        </p:txBody>
      </p:sp>
      <p:pic>
        <p:nvPicPr>
          <p:cNvPr id="55300" name="Picture 5" descr="https://engineeringbiologycenter.org/wp-content/uploads/2018/04/gp01-846x846.jpg">
            <a:extLst>
              <a:ext uri="{FF2B5EF4-FFF2-40B4-BE49-F238E27FC236}">
                <a16:creationId xmlns:a16="http://schemas.microsoft.com/office/drawing/2014/main" id="{42B736EE-83FB-43B3-EB94-37FE31BBE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85800"/>
            <a:ext cx="5562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7" descr="http://engineeringbiologycenter.org/wp-content/uploads/2018/04/gp02.jpg">
            <a:extLst>
              <a:ext uri="{FF2B5EF4-FFF2-40B4-BE49-F238E27FC236}">
                <a16:creationId xmlns:a16="http://schemas.microsoft.com/office/drawing/2014/main" id="{34B901EE-408B-F8DF-FDA9-19D2F8CF1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44475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3">
            <a:extLst>
              <a:ext uri="{FF2B5EF4-FFF2-40B4-BE49-F238E27FC236}">
                <a16:creationId xmlns:a16="http://schemas.microsoft.com/office/drawing/2014/main" id="{45135976-E33A-9C25-7686-A5AD3E912BC9}"/>
              </a:ext>
            </a:extLst>
          </p:cNvPr>
          <p:cNvSpPr txBox="1">
            <a:spLocks noChangeArrowheads="1"/>
          </p:cNvSpPr>
          <p:nvPr/>
        </p:nvSpPr>
        <p:spPr bwMode="auto">
          <a:xfrm>
            <a:off x="5867400" y="920750"/>
            <a:ext cx="2971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b="1">
                <a:latin typeface="Calibri" panose="020F0502020204030204" pitchFamily="34" charset="0"/>
              </a:rPr>
              <a:t>First major project:</a:t>
            </a:r>
          </a:p>
          <a:p>
            <a:pPr algn="ctr" eaLnBrk="1" hangingPunct="1">
              <a:spcBef>
                <a:spcPct val="0"/>
              </a:spcBef>
              <a:buFontTx/>
              <a:buNone/>
            </a:pPr>
            <a:r>
              <a:rPr lang="en-US" altLang="en-US" sz="2000" b="1">
                <a:latin typeface="Calibri" panose="020F0502020204030204" pitchFamily="34" charset="0"/>
              </a:rPr>
              <a:t>Recoding human codons (~200K edits?) to create virus-resistant cells</a:t>
            </a:r>
          </a:p>
        </p:txBody>
      </p:sp>
      <p:sp>
        <p:nvSpPr>
          <p:cNvPr id="55303" name="TextBox 2">
            <a:extLst>
              <a:ext uri="{FF2B5EF4-FFF2-40B4-BE49-F238E27FC236}">
                <a16:creationId xmlns:a16="http://schemas.microsoft.com/office/drawing/2014/main" id="{D2A940B0-68F8-D37B-7FCC-F2BDAD815B16}"/>
              </a:ext>
            </a:extLst>
          </p:cNvPr>
          <p:cNvSpPr txBox="1">
            <a:spLocks noChangeArrowheads="1"/>
          </p:cNvSpPr>
          <p:nvPr/>
        </p:nvSpPr>
        <p:spPr bwMode="auto">
          <a:xfrm>
            <a:off x="342900" y="-76200"/>
            <a:ext cx="8397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000" b="1">
                <a:latin typeface="Calibri" panose="020F0502020204030204" pitchFamily="34" charset="0"/>
              </a:rPr>
              <a:t>Inevitably (!), the human synthetic genome project: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a:extLst>
              <a:ext uri="{FF2B5EF4-FFF2-40B4-BE49-F238E27FC236}">
                <a16:creationId xmlns:a16="http://schemas.microsoft.com/office/drawing/2014/main" id="{10817248-F284-2421-E597-451D910AD236}"/>
              </a:ext>
            </a:extLst>
          </p:cNvPr>
          <p:cNvSpPr>
            <a:spLocks noChangeArrowheads="1"/>
          </p:cNvSpPr>
          <p:nvPr/>
        </p:nvSpPr>
        <p:spPr bwMode="auto">
          <a:xfrm>
            <a:off x="0" y="228600"/>
            <a:ext cx="914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400" b="1">
                <a:latin typeface="Calibri" panose="020F0502020204030204" pitchFamily="34" charset="0"/>
              </a:rPr>
              <a:t>Let’s end the lectures on a fun note, with some speculative near-future synthetic biology experiments</a:t>
            </a:r>
          </a:p>
        </p:txBody>
      </p:sp>
      <p:sp>
        <p:nvSpPr>
          <p:cNvPr id="56323" name="Rectangle 3">
            <a:extLst>
              <a:ext uri="{FF2B5EF4-FFF2-40B4-BE49-F238E27FC236}">
                <a16:creationId xmlns:a16="http://schemas.microsoft.com/office/drawing/2014/main" id="{1D5483CE-3FBF-7E8E-8188-19E6233DD50C}"/>
              </a:ext>
            </a:extLst>
          </p:cNvPr>
          <p:cNvSpPr>
            <a:spLocks noChangeArrowheads="1"/>
          </p:cNvSpPr>
          <p:nvPr/>
        </p:nvSpPr>
        <p:spPr bwMode="auto">
          <a:xfrm>
            <a:off x="3657600" y="4230688"/>
            <a:ext cx="5257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latin typeface="Calibri" panose="020F0502020204030204" pitchFamily="34" charset="0"/>
              </a:rPr>
              <a:t>Science fiction?  or not?  </a:t>
            </a:r>
          </a:p>
          <a:p>
            <a:pPr eaLnBrk="1" hangingPunct="1">
              <a:spcBef>
                <a:spcPct val="0"/>
              </a:spcBef>
              <a:buFontTx/>
              <a:buNone/>
            </a:pPr>
            <a:r>
              <a:rPr lang="en-US" altLang="en-US" sz="2800" b="1">
                <a:latin typeface="Calibri" panose="020F0502020204030204" pitchFamily="34" charset="0"/>
              </a:rPr>
              <a:t>You be the judge!  </a:t>
            </a:r>
          </a:p>
          <a:p>
            <a:pPr eaLnBrk="1" hangingPunct="1">
              <a:spcBef>
                <a:spcPct val="0"/>
              </a:spcBef>
              <a:buFontTx/>
              <a:buNone/>
            </a:pPr>
            <a:r>
              <a:rPr lang="en-US" altLang="en-US" sz="2800" b="1">
                <a:latin typeface="Calibri" panose="020F0502020204030204" pitchFamily="34" charset="0"/>
              </a:rPr>
              <a:t>     </a:t>
            </a:r>
          </a:p>
        </p:txBody>
      </p:sp>
      <p:pic>
        <p:nvPicPr>
          <p:cNvPr id="56324" name="Picture 2" descr="C:\Users\marcotte\Desktop\Zack\Frankenstein's_monster_(Boris_Karloff).jpg">
            <a:extLst>
              <a:ext uri="{FF2B5EF4-FFF2-40B4-BE49-F238E27FC236}">
                <a16:creationId xmlns:a16="http://schemas.microsoft.com/office/drawing/2014/main" id="{AEB4D11B-A45F-DFF4-11F1-4242E2EC9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352800"/>
            <a:ext cx="2540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1">
            <a:extLst>
              <a:ext uri="{FF2B5EF4-FFF2-40B4-BE49-F238E27FC236}">
                <a16:creationId xmlns:a16="http://schemas.microsoft.com/office/drawing/2014/main" id="{1ABE0A91-2424-7F90-77AD-24446B04434D}"/>
              </a:ext>
            </a:extLst>
          </p:cNvPr>
          <p:cNvSpPr txBox="1">
            <a:spLocks noChangeArrowheads="1"/>
          </p:cNvSpPr>
          <p:nvPr/>
        </p:nvSpPr>
        <p:spPr bwMode="auto">
          <a:xfrm>
            <a:off x="2576513" y="6369050"/>
            <a:ext cx="585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wikipedia</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a:extLst>
              <a:ext uri="{FF2B5EF4-FFF2-40B4-BE49-F238E27FC236}">
                <a16:creationId xmlns:a16="http://schemas.microsoft.com/office/drawing/2014/main" id="{B54A082D-EB8C-EA9A-8559-EE7203480069}"/>
              </a:ext>
            </a:extLst>
          </p:cNvPr>
          <p:cNvSpPr txBox="1">
            <a:spLocks noChangeArrowheads="1"/>
          </p:cNvSpPr>
          <p:nvPr/>
        </p:nvSpPr>
        <p:spPr bwMode="auto">
          <a:xfrm>
            <a:off x="1306513" y="228600"/>
            <a:ext cx="6073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a:latin typeface="Calibri" panose="020F0502020204030204" pitchFamily="34" charset="0"/>
              </a:rPr>
              <a:t>“De-extincting” extinct species</a:t>
            </a:r>
          </a:p>
        </p:txBody>
      </p:sp>
      <p:sp>
        <p:nvSpPr>
          <p:cNvPr id="57347" name="TextBox 4">
            <a:extLst>
              <a:ext uri="{FF2B5EF4-FFF2-40B4-BE49-F238E27FC236}">
                <a16:creationId xmlns:a16="http://schemas.microsoft.com/office/drawing/2014/main" id="{0BB2B8D5-1A4C-5AFA-EA0E-415004CDC382}"/>
              </a:ext>
            </a:extLst>
          </p:cNvPr>
          <p:cNvSpPr txBox="1">
            <a:spLocks noChangeArrowheads="1"/>
          </p:cNvSpPr>
          <p:nvPr/>
        </p:nvSpPr>
        <p:spPr bwMode="auto">
          <a:xfrm>
            <a:off x="611188" y="3055938"/>
            <a:ext cx="25130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latin typeface="Calibri" panose="020F0502020204030204" pitchFamily="34" charset="0"/>
              </a:rPr>
              <a:t>Remember Dolly,</a:t>
            </a:r>
          </a:p>
          <a:p>
            <a:pPr algn="ctr" eaLnBrk="1" hangingPunct="1">
              <a:spcBef>
                <a:spcPct val="0"/>
              </a:spcBef>
              <a:buFontTx/>
              <a:buNone/>
            </a:pPr>
            <a:r>
              <a:rPr lang="en-US" altLang="en-US" sz="2400" b="1">
                <a:latin typeface="Calibri" panose="020F0502020204030204" pitchFamily="34" charset="0"/>
              </a:rPr>
              <a:t>the cloned sheep?</a:t>
            </a:r>
            <a:endParaRPr lang="en-US" altLang="en-US" sz="2400" b="1" u="sng">
              <a:latin typeface="Calibri" panose="020F0502020204030204" pitchFamily="34" charset="0"/>
            </a:endParaRPr>
          </a:p>
        </p:txBody>
      </p:sp>
      <p:grpSp>
        <p:nvGrpSpPr>
          <p:cNvPr id="57348" name="Group 5">
            <a:extLst>
              <a:ext uri="{FF2B5EF4-FFF2-40B4-BE49-F238E27FC236}">
                <a16:creationId xmlns:a16="http://schemas.microsoft.com/office/drawing/2014/main" id="{7203865B-4070-58B2-ADBC-52486E556763}"/>
              </a:ext>
            </a:extLst>
          </p:cNvPr>
          <p:cNvGrpSpPr>
            <a:grpSpLocks/>
          </p:cNvGrpSpPr>
          <p:nvPr/>
        </p:nvGrpSpPr>
        <p:grpSpPr bwMode="auto">
          <a:xfrm>
            <a:off x="674688" y="1295400"/>
            <a:ext cx="2408237" cy="1708150"/>
            <a:chOff x="844761" y="4267200"/>
            <a:chExt cx="2408768" cy="1708666"/>
          </a:xfrm>
        </p:grpSpPr>
        <p:pic>
          <p:nvPicPr>
            <p:cNvPr id="57354" name="Picture 4" descr="http://www.newscientist.com/blogs/shortsharpscience/Dollies.jpg">
              <a:extLst>
                <a:ext uri="{FF2B5EF4-FFF2-40B4-BE49-F238E27FC236}">
                  <a16:creationId xmlns:a16="http://schemas.microsoft.com/office/drawing/2014/main" id="{E31C4D3E-415B-FAF4-9A1A-1CD383133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961" y="4267200"/>
              <a:ext cx="2332568" cy="167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5" name="Rectangle 7">
              <a:extLst>
                <a:ext uri="{FF2B5EF4-FFF2-40B4-BE49-F238E27FC236}">
                  <a16:creationId xmlns:a16="http://schemas.microsoft.com/office/drawing/2014/main" id="{DDA84900-6D63-D0D0-49FD-DAA177B331D4}"/>
                </a:ext>
              </a:extLst>
            </p:cNvPr>
            <p:cNvSpPr>
              <a:spLocks noChangeArrowheads="1"/>
            </p:cNvSpPr>
            <p:nvPr/>
          </p:nvSpPr>
          <p:spPr bwMode="auto">
            <a:xfrm>
              <a:off x="844761" y="5791200"/>
              <a:ext cx="68800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00">
                  <a:latin typeface="Calibri" panose="020F0502020204030204" pitchFamily="34" charset="0"/>
                </a:rPr>
                <a:t>Cian O'Luanaigh</a:t>
              </a:r>
            </a:p>
          </p:txBody>
        </p:sp>
      </p:grpSp>
      <p:sp>
        <p:nvSpPr>
          <p:cNvPr id="57349" name="TextBox 8">
            <a:extLst>
              <a:ext uri="{FF2B5EF4-FFF2-40B4-BE49-F238E27FC236}">
                <a16:creationId xmlns:a16="http://schemas.microsoft.com/office/drawing/2014/main" id="{E3ECA685-97E1-6B05-09F8-1036CB058282}"/>
              </a:ext>
            </a:extLst>
          </p:cNvPr>
          <p:cNvSpPr txBox="1">
            <a:spLocks noChangeArrowheads="1"/>
          </p:cNvSpPr>
          <p:nvPr/>
        </p:nvSpPr>
        <p:spPr bwMode="auto">
          <a:xfrm>
            <a:off x="3657600" y="1295400"/>
            <a:ext cx="5181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latin typeface="Calibri" panose="020F0502020204030204" pitchFamily="34" charset="0"/>
              </a:rPr>
              <a:t>What if the cells being cloned came</a:t>
            </a:r>
          </a:p>
          <a:p>
            <a:pPr algn="ctr" eaLnBrk="1" hangingPunct="1">
              <a:spcBef>
                <a:spcPct val="0"/>
              </a:spcBef>
              <a:buFontTx/>
              <a:buNone/>
            </a:pPr>
            <a:r>
              <a:rPr lang="en-US" altLang="en-US" sz="2400" b="1">
                <a:latin typeface="Calibri" panose="020F0502020204030204" pitchFamily="34" charset="0"/>
              </a:rPr>
              <a:t>from an extinct animal and were put into a surrogate mother?</a:t>
            </a:r>
          </a:p>
          <a:p>
            <a:pPr algn="ctr" eaLnBrk="1" hangingPunct="1">
              <a:spcBef>
                <a:spcPct val="0"/>
              </a:spcBef>
              <a:buFontTx/>
              <a:buNone/>
            </a:pPr>
            <a:r>
              <a:rPr lang="en-US" altLang="en-US" sz="2400" b="1">
                <a:latin typeface="Calibri" panose="020F0502020204030204" pitchFamily="34" charset="0"/>
              </a:rPr>
              <a:t>Would that resurrect the species?</a:t>
            </a:r>
          </a:p>
        </p:txBody>
      </p:sp>
      <p:pic>
        <p:nvPicPr>
          <p:cNvPr id="57350" name="Picture 3" descr="C:\Users\marcotte\Desktop\Zack\Pyrenean_Ibex.png">
            <a:extLst>
              <a:ext uri="{FF2B5EF4-FFF2-40B4-BE49-F238E27FC236}">
                <a16:creationId xmlns:a16="http://schemas.microsoft.com/office/drawing/2014/main" id="{C435DCFD-7DC1-910B-B1FF-794880F1B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79" t="26669" r="20860" b="7620"/>
          <a:stretch>
            <a:fillRect/>
          </a:stretch>
        </p:blipFill>
        <p:spPr bwMode="auto">
          <a:xfrm>
            <a:off x="6553200" y="3124200"/>
            <a:ext cx="1973263"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2">
            <a:extLst>
              <a:ext uri="{FF2B5EF4-FFF2-40B4-BE49-F238E27FC236}">
                <a16:creationId xmlns:a16="http://schemas.microsoft.com/office/drawing/2014/main" id="{8DE516D3-5AA5-B5EA-B5C4-373C6152E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716" t="27692" r="39941" b="55385"/>
          <a:stretch>
            <a:fillRect/>
          </a:stretch>
        </p:blipFill>
        <p:spPr bwMode="auto">
          <a:xfrm>
            <a:off x="2220913" y="5356225"/>
            <a:ext cx="4789487" cy="94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52" name="Rectangle 11">
            <a:extLst>
              <a:ext uri="{FF2B5EF4-FFF2-40B4-BE49-F238E27FC236}">
                <a16:creationId xmlns:a16="http://schemas.microsoft.com/office/drawing/2014/main" id="{581CCA4A-9DF9-96C6-0369-2F23D4D2376A}"/>
              </a:ext>
            </a:extLst>
          </p:cNvPr>
          <p:cNvSpPr>
            <a:spLocks noChangeArrowheads="1"/>
          </p:cNvSpPr>
          <p:nvPr/>
        </p:nvSpPr>
        <p:spPr bwMode="auto">
          <a:xfrm>
            <a:off x="3581400" y="3429000"/>
            <a:ext cx="274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latin typeface="Calibri" panose="020F0502020204030204" pitchFamily="34" charset="0"/>
              </a:rPr>
              <a:t>This was tried in 2009 for the Pyrenean ibex, and almost worked…</a:t>
            </a:r>
          </a:p>
        </p:txBody>
      </p:sp>
      <p:sp>
        <p:nvSpPr>
          <p:cNvPr id="57353" name="TextBox 1">
            <a:extLst>
              <a:ext uri="{FF2B5EF4-FFF2-40B4-BE49-F238E27FC236}">
                <a16:creationId xmlns:a16="http://schemas.microsoft.com/office/drawing/2014/main" id="{6B43B892-B601-8E5E-A55B-6B46DC247BAB}"/>
              </a:ext>
            </a:extLst>
          </p:cNvPr>
          <p:cNvSpPr txBox="1">
            <a:spLocks noChangeArrowheads="1"/>
          </p:cNvSpPr>
          <p:nvPr/>
        </p:nvSpPr>
        <p:spPr bwMode="auto">
          <a:xfrm>
            <a:off x="8023225" y="5499100"/>
            <a:ext cx="587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wikipedia</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B654E4B6-9160-59E8-7C3A-5B7C65EA849E}"/>
              </a:ext>
            </a:extLst>
          </p:cNvPr>
          <p:cNvSpPr>
            <a:spLocks noChangeArrowheads="1"/>
          </p:cNvSpPr>
          <p:nvPr/>
        </p:nvSpPr>
        <p:spPr bwMode="auto">
          <a:xfrm>
            <a:off x="0" y="0"/>
            <a:ext cx="91440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a:latin typeface="Calibri" panose="020F0502020204030204" pitchFamily="34" charset="0"/>
              </a:rPr>
              <a:t> But now there’s another way!   </a:t>
            </a:r>
          </a:p>
          <a:p>
            <a:pPr eaLnBrk="1" hangingPunct="1">
              <a:spcBef>
                <a:spcPct val="0"/>
              </a:spcBef>
              <a:buFontTx/>
              <a:buNone/>
            </a:pPr>
            <a:endParaRPr lang="en-US" altLang="en-US" sz="4000" b="1">
              <a:latin typeface="Calibri" panose="020F0502020204030204" pitchFamily="34" charset="0"/>
            </a:endParaRPr>
          </a:p>
          <a:p>
            <a:pPr lvl="1" eaLnBrk="1" hangingPunct="1">
              <a:spcBef>
                <a:spcPct val="0"/>
              </a:spcBef>
              <a:buFont typeface="Wingdings" panose="05000000000000000000" pitchFamily="2" charset="2"/>
              <a:buChar char="Ø"/>
            </a:pPr>
            <a:r>
              <a:rPr lang="en-US" altLang="en-US" b="1">
                <a:latin typeface="Calibri" panose="020F0502020204030204" pitchFamily="34" charset="0"/>
              </a:rPr>
              <a:t> We can sequence a genome in a few days for a few $K</a:t>
            </a:r>
          </a:p>
          <a:p>
            <a:pPr lvl="1" eaLnBrk="1" hangingPunct="1">
              <a:spcBef>
                <a:spcPct val="0"/>
              </a:spcBef>
              <a:buFont typeface="Wingdings" panose="05000000000000000000" pitchFamily="2" charset="2"/>
              <a:buChar char="Ø"/>
            </a:pPr>
            <a:r>
              <a:rPr lang="en-US" altLang="en-US" b="1">
                <a:latin typeface="Calibri" panose="020F0502020204030204" pitchFamily="34" charset="0"/>
              </a:rPr>
              <a:t> We can synthesize or alter big pieces of the DNA</a:t>
            </a:r>
          </a:p>
          <a:p>
            <a:pPr lvl="1" eaLnBrk="1" hangingPunct="1">
              <a:spcBef>
                <a:spcPct val="0"/>
              </a:spcBef>
              <a:buFont typeface="Wingdings" panose="05000000000000000000" pitchFamily="2" charset="2"/>
              <a:buChar char="Ø"/>
            </a:pPr>
            <a:r>
              <a:rPr lang="en-US" altLang="en-US" b="1">
                <a:latin typeface="Calibri" panose="020F0502020204030204" pitchFamily="34" charset="0"/>
              </a:rPr>
              <a:t> We can (almost) “reboot” cells with this DNA</a:t>
            </a:r>
          </a:p>
          <a:p>
            <a:pPr lvl="1" eaLnBrk="1" hangingPunct="1">
              <a:spcBef>
                <a:spcPct val="0"/>
              </a:spcBef>
              <a:buFont typeface="Wingdings" panose="05000000000000000000" pitchFamily="2" charset="2"/>
              <a:buChar char="Ø"/>
            </a:pPr>
            <a:r>
              <a:rPr lang="en-US" altLang="en-US" b="1">
                <a:latin typeface="Calibri" panose="020F0502020204030204" pitchFamily="34" charset="0"/>
              </a:rPr>
              <a:t> We can convert cells to stem cells to embryos</a:t>
            </a:r>
          </a:p>
          <a:p>
            <a:pPr lvl="1" eaLnBrk="1" hangingPunct="1">
              <a:spcBef>
                <a:spcPct val="0"/>
              </a:spcBef>
              <a:buFont typeface="Wingdings" panose="05000000000000000000" pitchFamily="2" charset="2"/>
              <a:buChar char="Ø"/>
            </a:pPr>
            <a:r>
              <a:rPr lang="en-US" altLang="en-US" b="1">
                <a:latin typeface="Calibri" panose="020F0502020204030204" pitchFamily="34" charset="0"/>
              </a:rPr>
              <a:t> We can </a:t>
            </a:r>
            <a:r>
              <a:rPr lang="en-US" altLang="en-US" b="1" i="1">
                <a:latin typeface="Calibri" panose="020F0502020204030204" pitchFamily="34" charset="0"/>
              </a:rPr>
              <a:t>in vitro </a:t>
            </a:r>
            <a:r>
              <a:rPr lang="en-US" altLang="en-US" b="1">
                <a:latin typeface="Calibri" panose="020F0502020204030204" pitchFamily="34" charset="0"/>
              </a:rPr>
              <a:t>fertilize animals</a:t>
            </a:r>
          </a:p>
          <a:p>
            <a:pPr lvl="1" eaLnBrk="1" hangingPunct="1">
              <a:spcBef>
                <a:spcPct val="0"/>
              </a:spcBef>
              <a:buFontTx/>
              <a:buNone/>
            </a:pPr>
            <a:endParaRPr lang="en-US" altLang="en-US" b="1">
              <a:latin typeface="Calibri" panose="020F0502020204030204" pitchFamily="34" charset="0"/>
            </a:endParaRPr>
          </a:p>
        </p:txBody>
      </p:sp>
      <p:sp>
        <p:nvSpPr>
          <p:cNvPr id="58371" name="Rectangle 5">
            <a:extLst>
              <a:ext uri="{FF2B5EF4-FFF2-40B4-BE49-F238E27FC236}">
                <a16:creationId xmlns:a16="http://schemas.microsoft.com/office/drawing/2014/main" id="{A716B8DA-F457-846A-EA21-6F416B553CD3}"/>
              </a:ext>
            </a:extLst>
          </p:cNvPr>
          <p:cNvSpPr>
            <a:spLocks noChangeArrowheads="1"/>
          </p:cNvSpPr>
          <p:nvPr/>
        </p:nvSpPr>
        <p:spPr bwMode="auto">
          <a:xfrm>
            <a:off x="609600" y="4038600"/>
            <a:ext cx="3886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latin typeface="Calibri" panose="020F0502020204030204" pitchFamily="34" charset="0"/>
              </a:rPr>
              <a:t>So why not just “edit” the genomes of the closest  living animals to be like their extinct relatives? </a:t>
            </a:r>
          </a:p>
        </p:txBody>
      </p:sp>
      <p:pic>
        <p:nvPicPr>
          <p:cNvPr id="58372" name="Picture 5" descr="C:\Users\marcotte\Desktop\Zack\jurassic_park1.jpg">
            <a:extLst>
              <a:ext uri="{FF2B5EF4-FFF2-40B4-BE49-F238E27FC236}">
                <a16:creationId xmlns:a16="http://schemas.microsoft.com/office/drawing/2014/main" id="{4C7FE040-E137-F195-544C-44C988F09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962400"/>
            <a:ext cx="32162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8">
            <a:extLst>
              <a:ext uri="{FF2B5EF4-FFF2-40B4-BE49-F238E27FC236}">
                <a16:creationId xmlns:a16="http://schemas.microsoft.com/office/drawing/2014/main" id="{BCB9AE4E-D895-A615-8F99-FBC9CF5698D9}"/>
              </a:ext>
            </a:extLst>
          </p:cNvPr>
          <p:cNvSpPr txBox="1">
            <a:spLocks noChangeArrowheads="1"/>
          </p:cNvSpPr>
          <p:nvPr/>
        </p:nvSpPr>
        <p:spPr bwMode="auto">
          <a:xfrm>
            <a:off x="5965825" y="6400800"/>
            <a:ext cx="181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Calibri" panose="020F0502020204030204" pitchFamily="34" charset="0"/>
              </a:rPr>
              <a:t>Sound familiar?</a:t>
            </a:r>
          </a:p>
        </p:txBody>
      </p:sp>
      <p:sp>
        <p:nvSpPr>
          <p:cNvPr id="58374" name="Rectangle 1">
            <a:extLst>
              <a:ext uri="{FF2B5EF4-FFF2-40B4-BE49-F238E27FC236}">
                <a16:creationId xmlns:a16="http://schemas.microsoft.com/office/drawing/2014/main" id="{1DF68411-FEF3-C48F-AB08-627119C42BE2}"/>
              </a:ext>
            </a:extLst>
          </p:cNvPr>
          <p:cNvSpPr>
            <a:spLocks noChangeArrowheads="1"/>
          </p:cNvSpPr>
          <p:nvPr/>
        </p:nvSpPr>
        <p:spPr bwMode="auto">
          <a:xfrm>
            <a:off x="7777163" y="6653213"/>
            <a:ext cx="14144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http://jurassicpark.wikia.com</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2">
            <a:extLst>
              <a:ext uri="{FF2B5EF4-FFF2-40B4-BE49-F238E27FC236}">
                <a16:creationId xmlns:a16="http://schemas.microsoft.com/office/drawing/2014/main" id="{A7902AFB-843C-05CE-45DC-317A64D946AC}"/>
              </a:ext>
            </a:extLst>
          </p:cNvPr>
          <p:cNvSpPr txBox="1">
            <a:spLocks noChangeArrowheads="1"/>
          </p:cNvSpPr>
          <p:nvPr/>
        </p:nvSpPr>
        <p:spPr bwMode="auto">
          <a:xfrm>
            <a:off x="0" y="152400"/>
            <a:ext cx="937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a:latin typeface="Calibri" panose="020F0502020204030204" pitchFamily="34" charset="0"/>
              </a:rPr>
              <a:t>Besides the genome engineering, this hinges on iPS:</a:t>
            </a:r>
          </a:p>
        </p:txBody>
      </p:sp>
      <p:sp>
        <p:nvSpPr>
          <p:cNvPr id="59395" name="TextBox 10">
            <a:extLst>
              <a:ext uri="{FF2B5EF4-FFF2-40B4-BE49-F238E27FC236}">
                <a16:creationId xmlns:a16="http://schemas.microsoft.com/office/drawing/2014/main" id="{6E2781CD-21F0-9B9F-B789-4C2313F807E8}"/>
              </a:ext>
            </a:extLst>
          </p:cNvPr>
          <p:cNvSpPr txBox="1">
            <a:spLocks noChangeArrowheads="1"/>
          </p:cNvSpPr>
          <p:nvPr/>
        </p:nvSpPr>
        <p:spPr bwMode="auto">
          <a:xfrm>
            <a:off x="382588" y="1371600"/>
            <a:ext cx="449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latin typeface="Calibri" panose="020F0502020204030204" pitchFamily="34" charset="0"/>
              </a:rPr>
              <a:t>From </a:t>
            </a:r>
            <a:r>
              <a:rPr lang="en-US" altLang="en-US" sz="2400" b="1" u="sng">
                <a:latin typeface="Calibri" panose="020F0502020204030204" pitchFamily="34" charset="0"/>
              </a:rPr>
              <a:t>embryonic stem cells</a:t>
            </a:r>
            <a:r>
              <a:rPr lang="en-US" altLang="en-US" sz="2400" b="1">
                <a:latin typeface="Calibri" panose="020F0502020204030204" pitchFamily="34" charset="0"/>
              </a:rPr>
              <a:t>, we can grow an entire organism</a:t>
            </a:r>
          </a:p>
          <a:p>
            <a:pPr algn="ctr" eaLnBrk="1" hangingPunct="1">
              <a:spcBef>
                <a:spcPct val="0"/>
              </a:spcBef>
              <a:buFontTx/>
              <a:buNone/>
            </a:pPr>
            <a:r>
              <a:rPr lang="en-US" altLang="en-US" sz="2400" b="1">
                <a:latin typeface="Calibri" panose="020F0502020204030204" pitchFamily="34" charset="0"/>
              </a:rPr>
              <a:t>or any cells/tissues in it</a:t>
            </a:r>
          </a:p>
        </p:txBody>
      </p:sp>
      <p:grpSp>
        <p:nvGrpSpPr>
          <p:cNvPr id="59396" name="Group 11">
            <a:extLst>
              <a:ext uri="{FF2B5EF4-FFF2-40B4-BE49-F238E27FC236}">
                <a16:creationId xmlns:a16="http://schemas.microsoft.com/office/drawing/2014/main" id="{99D249B6-8D59-C5FB-CD55-387231B13C7A}"/>
              </a:ext>
            </a:extLst>
          </p:cNvPr>
          <p:cNvGrpSpPr>
            <a:grpSpLocks/>
          </p:cNvGrpSpPr>
          <p:nvPr/>
        </p:nvGrpSpPr>
        <p:grpSpPr bwMode="auto">
          <a:xfrm>
            <a:off x="4954588" y="1295400"/>
            <a:ext cx="3732212" cy="1295400"/>
            <a:chOff x="5029200" y="4876800"/>
            <a:chExt cx="3731622" cy="1295400"/>
          </a:xfrm>
        </p:grpSpPr>
        <p:pic>
          <p:nvPicPr>
            <p:cNvPr id="59402" name="Picture 5" descr="C:\Users\marcotte\Desktop\Picture2.jpg">
              <a:extLst>
                <a:ext uri="{FF2B5EF4-FFF2-40B4-BE49-F238E27FC236}">
                  <a16:creationId xmlns:a16="http://schemas.microsoft.com/office/drawing/2014/main" id="{4A843DEB-F5BB-4457-1D62-BD5F86999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876800"/>
              <a:ext cx="213142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2" descr="http://www.scientificamerican.com/media/inline/65A632E6-0816-AD4F-AE94975827A78F8E_1.jpg">
              <a:extLst>
                <a:ext uri="{FF2B5EF4-FFF2-40B4-BE49-F238E27FC236}">
                  <a16:creationId xmlns:a16="http://schemas.microsoft.com/office/drawing/2014/main" id="{D8C88AB4-6AF0-D8FC-0FE8-1396F2A6B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029200"/>
              <a:ext cx="1066801"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Rectangle 14">
              <a:extLst>
                <a:ext uri="{FF2B5EF4-FFF2-40B4-BE49-F238E27FC236}">
                  <a16:creationId xmlns:a16="http://schemas.microsoft.com/office/drawing/2014/main" id="{B58DA1FA-FADB-A8AC-39AD-FAC3CCA830FB}"/>
                </a:ext>
              </a:extLst>
            </p:cNvPr>
            <p:cNvSpPr>
              <a:spLocks noChangeArrowheads="1"/>
            </p:cNvSpPr>
            <p:nvPr/>
          </p:nvSpPr>
          <p:spPr bwMode="auto">
            <a:xfrm>
              <a:off x="5029200" y="5943600"/>
              <a:ext cx="75212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00">
                  <a:latin typeface="Calibri" panose="020F0502020204030204" pitchFamily="34" charset="0"/>
                </a:rPr>
                <a:t>Robert Lanza, ACT</a:t>
              </a:r>
            </a:p>
          </p:txBody>
        </p:sp>
        <p:cxnSp>
          <p:nvCxnSpPr>
            <p:cNvPr id="16" name="Straight Arrow Connector 15">
              <a:extLst>
                <a:ext uri="{FF2B5EF4-FFF2-40B4-BE49-F238E27FC236}">
                  <a16:creationId xmlns:a16="http://schemas.microsoft.com/office/drawing/2014/main" id="{9E9B7E96-7499-4C3A-AA56-B3055EDA9FF1}"/>
                </a:ext>
              </a:extLst>
            </p:cNvPr>
            <p:cNvCxnSpPr/>
            <p:nvPr/>
          </p:nvCxnSpPr>
          <p:spPr>
            <a:xfrm>
              <a:off x="6248207" y="5562600"/>
              <a:ext cx="609504" cy="1588"/>
            </a:xfrm>
            <a:prstGeom prst="straightConnector1">
              <a:avLst/>
            </a:prstGeom>
            <a:ln w="571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59397" name="TextBox 17">
            <a:extLst>
              <a:ext uri="{FF2B5EF4-FFF2-40B4-BE49-F238E27FC236}">
                <a16:creationId xmlns:a16="http://schemas.microsoft.com/office/drawing/2014/main" id="{6BC0D5BA-C7F0-E9B3-320C-FDD4268B806F}"/>
              </a:ext>
            </a:extLst>
          </p:cNvPr>
          <p:cNvSpPr txBox="1">
            <a:spLocks noChangeArrowheads="1"/>
          </p:cNvSpPr>
          <p:nvPr/>
        </p:nvSpPr>
        <p:spPr bwMode="auto">
          <a:xfrm>
            <a:off x="708025" y="5602288"/>
            <a:ext cx="2009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latin typeface="Calibri" panose="020F0502020204030204" pitchFamily="34" charset="0"/>
              </a:rPr>
              <a:t>Shinya Yamanaka</a:t>
            </a:r>
          </a:p>
          <a:p>
            <a:pPr algn="ctr" eaLnBrk="1" hangingPunct="1">
              <a:spcBef>
                <a:spcPct val="0"/>
              </a:spcBef>
              <a:buFontTx/>
              <a:buNone/>
            </a:pPr>
            <a:r>
              <a:rPr lang="en-US" altLang="en-US" sz="2000">
                <a:latin typeface="Calibri" panose="020F0502020204030204" pitchFamily="34" charset="0"/>
              </a:rPr>
              <a:t>Nobel Prize, 2012</a:t>
            </a:r>
          </a:p>
        </p:txBody>
      </p:sp>
      <p:pic>
        <p:nvPicPr>
          <p:cNvPr id="59398" name="Picture 7" descr="Shinya Yamanaka">
            <a:extLst>
              <a:ext uri="{FF2B5EF4-FFF2-40B4-BE49-F238E27FC236}">
                <a16:creationId xmlns:a16="http://schemas.microsoft.com/office/drawing/2014/main" id="{BBCC4B67-6A9F-4145-A41D-20490D162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715" t="7272" r="17143" b="29091"/>
          <a:stretch>
            <a:fillRect/>
          </a:stretch>
        </p:blipFill>
        <p:spPr bwMode="auto">
          <a:xfrm>
            <a:off x="912813" y="3527425"/>
            <a:ext cx="16002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8" descr="C:\Users\marcotte\Desktop\Zack\IPS-cell-problems-regenexx.jpg">
            <a:extLst>
              <a:ext uri="{FF2B5EF4-FFF2-40B4-BE49-F238E27FC236}">
                <a16:creationId xmlns:a16="http://schemas.microsoft.com/office/drawing/2014/main" id="{57BC1B70-0442-8D0B-28E0-02C51DF5DC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5513" y="3176588"/>
            <a:ext cx="2300287"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Box 22">
            <a:extLst>
              <a:ext uri="{FF2B5EF4-FFF2-40B4-BE49-F238E27FC236}">
                <a16:creationId xmlns:a16="http://schemas.microsoft.com/office/drawing/2014/main" id="{B5AB7B2F-99F8-027F-ABCB-B6A64FA7CA07}"/>
              </a:ext>
            </a:extLst>
          </p:cNvPr>
          <p:cNvSpPr txBox="1">
            <a:spLocks noChangeArrowheads="1"/>
          </p:cNvSpPr>
          <p:nvPr/>
        </p:nvSpPr>
        <p:spPr bwMode="auto">
          <a:xfrm>
            <a:off x="2590800" y="4114800"/>
            <a:ext cx="342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latin typeface="Calibri" panose="020F0502020204030204" pitchFamily="34" charset="0"/>
              </a:rPr>
              <a:t>&amp; thanks to Yamanaka, we can convert </a:t>
            </a:r>
            <a:r>
              <a:rPr lang="en-US" altLang="en-US" sz="2400" b="1" u="sng">
                <a:latin typeface="Calibri" panose="020F0502020204030204" pitchFamily="34" charset="0"/>
              </a:rPr>
              <a:t>skin</a:t>
            </a:r>
            <a:r>
              <a:rPr lang="en-US" altLang="en-US" sz="2400" b="1">
                <a:latin typeface="Calibri" panose="020F0502020204030204" pitchFamily="34" charset="0"/>
              </a:rPr>
              <a:t> cells back into </a:t>
            </a:r>
            <a:r>
              <a:rPr lang="en-US" altLang="en-US" sz="2400" b="1" u="sng">
                <a:latin typeface="Calibri" panose="020F0502020204030204" pitchFamily="34" charset="0"/>
              </a:rPr>
              <a:t>stem</a:t>
            </a:r>
            <a:r>
              <a:rPr lang="en-US" altLang="en-US" sz="2400" b="1">
                <a:latin typeface="Calibri" panose="020F0502020204030204" pitchFamily="34" charset="0"/>
              </a:rPr>
              <a:t> cells</a:t>
            </a:r>
          </a:p>
        </p:txBody>
      </p:sp>
      <p:sp>
        <p:nvSpPr>
          <p:cNvPr id="59401" name="Rectangle 1">
            <a:extLst>
              <a:ext uri="{FF2B5EF4-FFF2-40B4-BE49-F238E27FC236}">
                <a16:creationId xmlns:a16="http://schemas.microsoft.com/office/drawing/2014/main" id="{429E1078-63CB-4315-DA5B-3E45B7648E03}"/>
              </a:ext>
            </a:extLst>
          </p:cNvPr>
          <p:cNvSpPr>
            <a:spLocks noChangeArrowheads="1"/>
          </p:cNvSpPr>
          <p:nvPr/>
        </p:nvSpPr>
        <p:spPr bwMode="auto">
          <a:xfrm>
            <a:off x="6707188" y="6664325"/>
            <a:ext cx="10191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www.regenexx.com</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F6F7AC51-E1BC-7528-7B4C-54AB831FBC4F}"/>
              </a:ext>
            </a:extLst>
          </p:cNvPr>
          <p:cNvSpPr>
            <a:spLocks noChangeArrowheads="1"/>
          </p:cNvSpPr>
          <p:nvPr/>
        </p:nvSpPr>
        <p:spPr bwMode="auto">
          <a:xfrm>
            <a:off x="0" y="0"/>
            <a:ext cx="91440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a:latin typeface="Calibri" panose="020F0502020204030204" pitchFamily="34" charset="0"/>
              </a:rPr>
              <a:t>There’s a serious proposal to resurrect the woolly mammoth.     Here’s the process:</a:t>
            </a:r>
          </a:p>
          <a:p>
            <a:pPr lvl="1" eaLnBrk="1" hangingPunct="1">
              <a:spcBef>
                <a:spcPct val="0"/>
              </a:spcBef>
              <a:buFont typeface="Wingdings" panose="05000000000000000000" pitchFamily="2" charset="2"/>
              <a:buChar char="ü"/>
            </a:pPr>
            <a:endParaRPr lang="en-US" altLang="en-US" b="1">
              <a:latin typeface="Calibri" panose="020F0502020204030204" pitchFamily="34" charset="0"/>
            </a:endParaRPr>
          </a:p>
          <a:p>
            <a:pPr lvl="1" eaLnBrk="1" hangingPunct="1">
              <a:spcBef>
                <a:spcPct val="0"/>
              </a:spcBef>
              <a:buFont typeface="Wingdings" panose="05000000000000000000" pitchFamily="2" charset="2"/>
              <a:buChar char="ü"/>
            </a:pPr>
            <a:r>
              <a:rPr lang="en-US" altLang="en-US" b="1">
                <a:latin typeface="Calibri" panose="020F0502020204030204" pitchFamily="34" charset="0"/>
              </a:rPr>
              <a:t>  Mammoth genome sequence</a:t>
            </a:r>
          </a:p>
          <a:p>
            <a:pPr lvl="1" eaLnBrk="1" hangingPunct="1">
              <a:spcBef>
                <a:spcPct val="0"/>
              </a:spcBef>
              <a:buFont typeface="Wingdings" panose="05000000000000000000" pitchFamily="2" charset="2"/>
              <a:buChar char="Ø"/>
            </a:pPr>
            <a:r>
              <a:rPr lang="en-US" altLang="en-US" b="1">
                <a:latin typeface="Calibri" panose="020F0502020204030204" pitchFamily="34" charset="0"/>
              </a:rPr>
              <a:t>  Make ~100K DNA changes in elephant skin cells to 	   convert elephant skin cells</a:t>
            </a:r>
            <a:r>
              <a:rPr lang="en-US" altLang="en-US" b="1">
                <a:latin typeface="Calibri" panose="020F0502020204030204" pitchFamily="34" charset="0"/>
                <a:sym typeface="Wingdings" panose="05000000000000000000" pitchFamily="2" charset="2"/>
              </a:rPr>
              <a:t> m</a:t>
            </a:r>
            <a:r>
              <a:rPr lang="en-US" altLang="en-US" b="1">
                <a:latin typeface="Calibri" panose="020F0502020204030204" pitchFamily="34" charset="0"/>
              </a:rPr>
              <a:t>ammoth skin cells</a:t>
            </a:r>
          </a:p>
          <a:p>
            <a:pPr lvl="1" eaLnBrk="1" hangingPunct="1">
              <a:spcBef>
                <a:spcPct val="0"/>
              </a:spcBef>
              <a:buFont typeface="Wingdings" panose="05000000000000000000" pitchFamily="2" charset="2"/>
              <a:buChar char="ü"/>
            </a:pPr>
            <a:r>
              <a:rPr lang="en-US" altLang="en-US" b="1">
                <a:latin typeface="Calibri" panose="020F0502020204030204" pitchFamily="34" charset="0"/>
              </a:rPr>
              <a:t>  Convert skin cells to stem cells</a:t>
            </a:r>
          </a:p>
          <a:p>
            <a:pPr lvl="1" eaLnBrk="1" hangingPunct="1">
              <a:spcBef>
                <a:spcPct val="0"/>
              </a:spcBef>
              <a:buFont typeface="Wingdings" panose="05000000000000000000" pitchFamily="2" charset="2"/>
              <a:buChar char="ü"/>
            </a:pPr>
            <a:r>
              <a:rPr lang="en-US" altLang="en-US" b="1">
                <a:latin typeface="Calibri" panose="020F0502020204030204" pitchFamily="34" charset="0"/>
              </a:rPr>
              <a:t>  Convert stem cells to embryos</a:t>
            </a:r>
          </a:p>
          <a:p>
            <a:pPr lvl="1" eaLnBrk="1" hangingPunct="1">
              <a:spcBef>
                <a:spcPct val="0"/>
              </a:spcBef>
              <a:buFont typeface="Wingdings" panose="05000000000000000000" pitchFamily="2" charset="2"/>
              <a:buChar char="Ø"/>
            </a:pPr>
            <a:r>
              <a:rPr lang="en-US" altLang="en-US" b="1">
                <a:latin typeface="Calibri" panose="020F0502020204030204" pitchFamily="34" charset="0"/>
              </a:rPr>
              <a:t>  </a:t>
            </a:r>
            <a:r>
              <a:rPr lang="en-US" altLang="en-US" b="1" i="1">
                <a:latin typeface="Calibri" panose="020F0502020204030204" pitchFamily="34" charset="0"/>
              </a:rPr>
              <a:t>In vitro </a:t>
            </a:r>
            <a:r>
              <a:rPr lang="en-US" altLang="en-US" b="1">
                <a:latin typeface="Calibri" panose="020F0502020204030204" pitchFamily="34" charset="0"/>
              </a:rPr>
              <a:t>fertilize elephants</a:t>
            </a:r>
          </a:p>
          <a:p>
            <a:pPr lvl="1" eaLnBrk="1" hangingPunct="1">
              <a:spcBef>
                <a:spcPct val="0"/>
              </a:spcBef>
              <a:buFontTx/>
              <a:buNone/>
            </a:pPr>
            <a:endParaRPr lang="en-US" altLang="en-US" b="1">
              <a:latin typeface="Calibri" panose="020F0502020204030204" pitchFamily="34" charset="0"/>
            </a:endParaRPr>
          </a:p>
        </p:txBody>
      </p:sp>
      <p:pic>
        <p:nvPicPr>
          <p:cNvPr id="60419" name="Picture 2" descr="C:\Users\marcotte\Desktop\Zack\elephant.jpg">
            <a:extLst>
              <a:ext uri="{FF2B5EF4-FFF2-40B4-BE49-F238E27FC236}">
                <a16:creationId xmlns:a16="http://schemas.microsoft.com/office/drawing/2014/main" id="{67DDECE5-F0A5-5E9D-B110-14F03D762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622800"/>
            <a:ext cx="297973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 descr="C:\Users\marcotte\Desktop\Zack\401cadbcc5a5b9790f757646a3dacd3e.jpg">
            <a:extLst>
              <a:ext uri="{FF2B5EF4-FFF2-40B4-BE49-F238E27FC236}">
                <a16:creationId xmlns:a16="http://schemas.microsoft.com/office/drawing/2014/main" id="{4E9C8B0E-42A0-FB30-7E04-AF58E565A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204"/>
          <a:stretch>
            <a:fillRect/>
          </a:stretch>
        </p:blipFill>
        <p:spPr bwMode="auto">
          <a:xfrm>
            <a:off x="5181600" y="4343400"/>
            <a:ext cx="32004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0CD164C9-2F08-D148-4D6A-14304CC2876D}"/>
              </a:ext>
            </a:extLst>
          </p:cNvPr>
          <p:cNvCxnSpPr/>
          <p:nvPr/>
        </p:nvCxnSpPr>
        <p:spPr>
          <a:xfrm>
            <a:off x="4191000" y="5561013"/>
            <a:ext cx="914400" cy="158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422" name="TextBox 8">
            <a:extLst>
              <a:ext uri="{FF2B5EF4-FFF2-40B4-BE49-F238E27FC236}">
                <a16:creationId xmlns:a16="http://schemas.microsoft.com/office/drawing/2014/main" id="{D87EC007-A4B0-1A77-E28D-DF4C7FBDA154}"/>
              </a:ext>
            </a:extLst>
          </p:cNvPr>
          <p:cNvSpPr txBox="1">
            <a:spLocks noChangeArrowheads="1"/>
          </p:cNvSpPr>
          <p:nvPr/>
        </p:nvSpPr>
        <p:spPr bwMode="auto">
          <a:xfrm>
            <a:off x="3986213" y="4267200"/>
            <a:ext cx="1766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latin typeface="Calibri" panose="020F0502020204030204" pitchFamily="34" charset="0"/>
              </a:rPr>
              <a:t>This might be a</a:t>
            </a:r>
          </a:p>
          <a:p>
            <a:pPr algn="ctr" eaLnBrk="1" hangingPunct="1">
              <a:spcBef>
                <a:spcPct val="0"/>
              </a:spcBef>
              <a:buFontTx/>
              <a:buNone/>
            </a:pPr>
            <a:r>
              <a:rPr lang="en-US" altLang="en-US" sz="2000">
                <a:latin typeface="Calibri" panose="020F0502020204030204" pitchFamily="34" charset="0"/>
              </a:rPr>
              <a:t>hard step.</a:t>
            </a:r>
          </a:p>
        </p:txBody>
      </p:sp>
      <p:cxnSp>
        <p:nvCxnSpPr>
          <p:cNvPr id="11" name="Straight Arrow Connector 10">
            <a:extLst>
              <a:ext uri="{FF2B5EF4-FFF2-40B4-BE49-F238E27FC236}">
                <a16:creationId xmlns:a16="http://schemas.microsoft.com/office/drawing/2014/main" id="{BBBAC07E-071F-DEC2-F352-745F60F58588}"/>
              </a:ext>
            </a:extLst>
          </p:cNvPr>
          <p:cNvCxnSpPr>
            <a:stCxn id="60422" idx="1"/>
          </p:cNvCxnSpPr>
          <p:nvPr/>
        </p:nvCxnSpPr>
        <p:spPr>
          <a:xfrm flipH="1" flipV="1">
            <a:off x="2743200" y="4267200"/>
            <a:ext cx="1243013" cy="3540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0424" name="Picture 6" descr="A Nenets boy touches a mammoth carcass, Lyuba, outside the Shemanovsky Museum.">
            <a:extLst>
              <a:ext uri="{FF2B5EF4-FFF2-40B4-BE49-F238E27FC236}">
                <a16:creationId xmlns:a16="http://schemas.microsoft.com/office/drawing/2014/main" id="{167054B1-AE0E-B23F-6AF6-BCEEEFA0E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5638" y="2971800"/>
            <a:ext cx="2138362"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TextBox 12">
            <a:extLst>
              <a:ext uri="{FF2B5EF4-FFF2-40B4-BE49-F238E27FC236}">
                <a16:creationId xmlns:a16="http://schemas.microsoft.com/office/drawing/2014/main" id="{3DB7C164-DAFA-6061-046D-8324E20ADA5B}"/>
              </a:ext>
            </a:extLst>
          </p:cNvPr>
          <p:cNvSpPr txBox="1">
            <a:spLocks noChangeArrowheads="1"/>
          </p:cNvSpPr>
          <p:nvPr/>
        </p:nvSpPr>
        <p:spPr bwMode="auto">
          <a:xfrm>
            <a:off x="6853238" y="4219575"/>
            <a:ext cx="2066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Calibri" panose="020F0502020204030204" pitchFamily="34" charset="0"/>
              </a:rPr>
              <a:t>Actual frozen mammoth!</a:t>
            </a:r>
          </a:p>
        </p:txBody>
      </p:sp>
      <p:sp>
        <p:nvSpPr>
          <p:cNvPr id="60426" name="Rectangle 1">
            <a:extLst>
              <a:ext uri="{FF2B5EF4-FFF2-40B4-BE49-F238E27FC236}">
                <a16:creationId xmlns:a16="http://schemas.microsoft.com/office/drawing/2014/main" id="{167A3A85-C7EA-3E16-F5C5-6EE04119C88B}"/>
              </a:ext>
            </a:extLst>
          </p:cNvPr>
          <p:cNvSpPr>
            <a:spLocks noChangeArrowheads="1"/>
          </p:cNvSpPr>
          <p:nvPr/>
        </p:nvSpPr>
        <p:spPr bwMode="auto">
          <a:xfrm>
            <a:off x="6853238" y="6705600"/>
            <a:ext cx="1296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www.interestingtopics.net</a:t>
            </a:r>
          </a:p>
        </p:txBody>
      </p:sp>
      <p:sp>
        <p:nvSpPr>
          <p:cNvPr id="60427" name="TextBox 3">
            <a:extLst>
              <a:ext uri="{FF2B5EF4-FFF2-40B4-BE49-F238E27FC236}">
                <a16:creationId xmlns:a16="http://schemas.microsoft.com/office/drawing/2014/main" id="{D46AC68C-C6FD-47FF-26E0-A22503194AE1}"/>
              </a:ext>
            </a:extLst>
          </p:cNvPr>
          <p:cNvSpPr txBox="1">
            <a:spLocks noChangeArrowheads="1"/>
          </p:cNvSpPr>
          <p:nvPr/>
        </p:nvSpPr>
        <p:spPr bwMode="auto">
          <a:xfrm>
            <a:off x="8048625" y="4432300"/>
            <a:ext cx="1198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nationalgeographic.com</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0321E525-39ED-C213-5D81-9F428791D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418" t="18376" r="24582" b="735"/>
          <a:stretch>
            <a:fillRect/>
          </a:stretch>
        </p:blipFill>
        <p:spPr bwMode="auto">
          <a:xfrm>
            <a:off x="150813" y="152400"/>
            <a:ext cx="5148262"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3">
            <a:extLst>
              <a:ext uri="{FF2B5EF4-FFF2-40B4-BE49-F238E27FC236}">
                <a16:creationId xmlns:a16="http://schemas.microsoft.com/office/drawing/2014/main" id="{EFF7E0C7-366D-FADA-4432-1C93145AD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000" t="34447" r="42500" b="44218"/>
          <a:stretch>
            <a:fillRect/>
          </a:stretch>
        </p:blipFill>
        <p:spPr bwMode="auto">
          <a:xfrm>
            <a:off x="1487488" y="2819400"/>
            <a:ext cx="7623175" cy="2651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4" name="Rectangle 1">
            <a:extLst>
              <a:ext uri="{FF2B5EF4-FFF2-40B4-BE49-F238E27FC236}">
                <a16:creationId xmlns:a16="http://schemas.microsoft.com/office/drawing/2014/main" id="{7DBEAD1C-0F0A-921E-2D37-1BFF791D4254}"/>
              </a:ext>
            </a:extLst>
          </p:cNvPr>
          <p:cNvSpPr>
            <a:spLocks noChangeArrowheads="1"/>
          </p:cNvSpPr>
          <p:nvPr/>
        </p:nvSpPr>
        <p:spPr bwMode="auto">
          <a:xfrm>
            <a:off x="0" y="6488113"/>
            <a:ext cx="876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Calibri" panose="020F0502020204030204" pitchFamily="34" charset="0"/>
              </a:rPr>
              <a:t>http://www.popsci.com/woolly-mammoth-dna-brought-life-elephant-cells</a:t>
            </a:r>
          </a:p>
        </p:txBody>
      </p:sp>
      <p:sp>
        <p:nvSpPr>
          <p:cNvPr id="61445" name="TextBox 2">
            <a:extLst>
              <a:ext uri="{FF2B5EF4-FFF2-40B4-BE49-F238E27FC236}">
                <a16:creationId xmlns:a16="http://schemas.microsoft.com/office/drawing/2014/main" id="{D4A4FAA7-E002-B77A-3DFA-81E325E77D09}"/>
              </a:ext>
            </a:extLst>
          </p:cNvPr>
          <p:cNvSpPr txBox="1">
            <a:spLocks noChangeArrowheads="1"/>
          </p:cNvSpPr>
          <p:nvPr/>
        </p:nvSpPr>
        <p:spPr bwMode="auto">
          <a:xfrm>
            <a:off x="7086600" y="0"/>
            <a:ext cx="204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a:latin typeface="Calibri" panose="020F0502020204030204" pitchFamily="34" charset="0"/>
              </a:rPr>
              <a:t>As of April 2015…</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D6257-7F9F-EB52-307E-AB78CD2267A2}"/>
              </a:ext>
            </a:extLst>
          </p:cNvPr>
          <p:cNvPicPr>
            <a:picLocks noChangeAspect="1"/>
          </p:cNvPicPr>
          <p:nvPr/>
        </p:nvPicPr>
        <p:blipFill rotWithShape="1">
          <a:blip r:embed="rId2"/>
          <a:srcRect l="1280" t="14445" r="2804" b="1111"/>
          <a:stretch/>
        </p:blipFill>
        <p:spPr>
          <a:xfrm>
            <a:off x="-4986" y="76200"/>
            <a:ext cx="5643785" cy="6808376"/>
          </a:xfrm>
          <a:prstGeom prst="rect">
            <a:avLst/>
          </a:prstGeom>
        </p:spPr>
      </p:pic>
      <p:sp>
        <p:nvSpPr>
          <p:cNvPr id="5" name="TextBox 4">
            <a:extLst>
              <a:ext uri="{FF2B5EF4-FFF2-40B4-BE49-F238E27FC236}">
                <a16:creationId xmlns:a16="http://schemas.microsoft.com/office/drawing/2014/main" id="{FEFC0870-7C57-2F65-1C00-9D1BA6AEFFFB}"/>
              </a:ext>
            </a:extLst>
          </p:cNvPr>
          <p:cNvSpPr txBox="1"/>
          <p:nvPr/>
        </p:nvSpPr>
        <p:spPr>
          <a:xfrm>
            <a:off x="6557473" y="6119336"/>
            <a:ext cx="2590800" cy="738664"/>
          </a:xfrm>
          <a:prstGeom prst="rect">
            <a:avLst/>
          </a:prstGeom>
          <a:noFill/>
        </p:spPr>
        <p:txBody>
          <a:bodyPr wrap="square">
            <a:spAutoFit/>
          </a:bodyPr>
          <a:lstStyle/>
          <a:p>
            <a:r>
              <a:rPr lang="en-US" sz="1400" dirty="0">
                <a:latin typeface="Myriad Pro" panose="020B0503030403020204" pitchFamily="34" charset="0"/>
              </a:rPr>
              <a:t>https://www.nytimes.com/2021/09/13/science/colossal-woolly-mammoth-DNA.html</a:t>
            </a:r>
          </a:p>
        </p:txBody>
      </p:sp>
      <p:sp>
        <p:nvSpPr>
          <p:cNvPr id="6" name="TextBox 5">
            <a:extLst>
              <a:ext uri="{FF2B5EF4-FFF2-40B4-BE49-F238E27FC236}">
                <a16:creationId xmlns:a16="http://schemas.microsoft.com/office/drawing/2014/main" id="{057E4D1F-E674-6C8C-8315-E9DDAEA23DFF}"/>
              </a:ext>
            </a:extLst>
          </p:cNvPr>
          <p:cNvSpPr txBox="1"/>
          <p:nvPr/>
        </p:nvSpPr>
        <p:spPr>
          <a:xfrm>
            <a:off x="5715000" y="1447800"/>
            <a:ext cx="3352800" cy="2800767"/>
          </a:xfrm>
          <a:prstGeom prst="rect">
            <a:avLst/>
          </a:prstGeom>
          <a:noFill/>
          <a:ln>
            <a:solidFill>
              <a:schemeClr val="tx1"/>
            </a:solidFill>
          </a:ln>
        </p:spPr>
        <p:txBody>
          <a:bodyPr wrap="square" rtlCol="0">
            <a:spAutoFit/>
          </a:bodyPr>
          <a:lstStyle/>
          <a:p>
            <a:pPr algn="ctr"/>
            <a:r>
              <a:rPr lang="en-US" sz="1600" dirty="0">
                <a:latin typeface="Myriad Pro" panose="020B0503030403020204" pitchFamily="34" charset="0"/>
              </a:rPr>
              <a:t>A team of scientists and entrepreneurs announced on Monday that they have started a new company to genetically resurrect the woolly mammoth.</a:t>
            </a:r>
          </a:p>
          <a:p>
            <a:pPr algn="ctr"/>
            <a:endParaRPr lang="en-US" sz="1600" dirty="0">
              <a:latin typeface="Myriad Pro" panose="020B0503030403020204" pitchFamily="34" charset="0"/>
            </a:endParaRPr>
          </a:p>
          <a:p>
            <a:pPr algn="ctr"/>
            <a:r>
              <a:rPr lang="en-US" sz="1600" dirty="0">
                <a:latin typeface="Myriad Pro" panose="020B0503030403020204" pitchFamily="34" charset="0"/>
              </a:rPr>
              <a:t>The company, named Colossal, aims to place thousands of these magnificent beasts back on the Siberian tundra, thousands of years after they went extinct.</a:t>
            </a:r>
          </a:p>
        </p:txBody>
      </p:sp>
      <p:sp>
        <p:nvSpPr>
          <p:cNvPr id="8" name="TextBox 7">
            <a:extLst>
              <a:ext uri="{FF2B5EF4-FFF2-40B4-BE49-F238E27FC236}">
                <a16:creationId xmlns:a16="http://schemas.microsoft.com/office/drawing/2014/main" id="{3C7B2DE1-9D68-B4C0-CC3D-C605A25A37E7}"/>
              </a:ext>
            </a:extLst>
          </p:cNvPr>
          <p:cNvSpPr txBox="1"/>
          <p:nvPr/>
        </p:nvSpPr>
        <p:spPr>
          <a:xfrm>
            <a:off x="7884563" y="5811559"/>
            <a:ext cx="2061673" cy="307777"/>
          </a:xfrm>
          <a:prstGeom prst="rect">
            <a:avLst/>
          </a:prstGeom>
          <a:noFill/>
        </p:spPr>
        <p:txBody>
          <a:bodyPr wrap="square">
            <a:spAutoFit/>
          </a:bodyPr>
          <a:lstStyle/>
          <a:p>
            <a:r>
              <a:rPr lang="en-US" sz="1400" dirty="0">
                <a:latin typeface="Myriad Pro" panose="020B0503030403020204" pitchFamily="34" charset="0"/>
              </a:rPr>
              <a:t>Sept. 13, 2021</a:t>
            </a:r>
          </a:p>
        </p:txBody>
      </p:sp>
    </p:spTree>
    <p:extLst>
      <p:ext uri="{BB962C8B-B14F-4D97-AF65-F5344CB8AC3E}">
        <p14:creationId xmlns:p14="http://schemas.microsoft.com/office/powerpoint/2010/main" val="3609930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D26C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DFFF69-8615-3F21-06E4-CAD5AE66120C}"/>
              </a:ext>
            </a:extLst>
          </p:cNvPr>
          <p:cNvPicPr>
            <a:picLocks noChangeAspect="1"/>
          </p:cNvPicPr>
          <p:nvPr/>
        </p:nvPicPr>
        <p:blipFill rotWithShape="1">
          <a:blip r:embed="rId2"/>
          <a:srcRect l="1667" t="14616" r="2500"/>
          <a:stretch/>
        </p:blipFill>
        <p:spPr>
          <a:xfrm>
            <a:off x="-304800" y="762000"/>
            <a:ext cx="10262973" cy="4953000"/>
          </a:xfrm>
          <a:prstGeom prst="rect">
            <a:avLst/>
          </a:prstGeom>
        </p:spPr>
      </p:pic>
      <p:sp>
        <p:nvSpPr>
          <p:cNvPr id="5" name="TextBox 4">
            <a:extLst>
              <a:ext uri="{FF2B5EF4-FFF2-40B4-BE49-F238E27FC236}">
                <a16:creationId xmlns:a16="http://schemas.microsoft.com/office/drawing/2014/main" id="{205C293F-3FF6-CB39-8BE7-DBBC1973BCB9}"/>
              </a:ext>
            </a:extLst>
          </p:cNvPr>
          <p:cNvSpPr txBox="1"/>
          <p:nvPr/>
        </p:nvSpPr>
        <p:spPr>
          <a:xfrm>
            <a:off x="0" y="6550223"/>
            <a:ext cx="2760292" cy="307777"/>
          </a:xfrm>
          <a:prstGeom prst="rect">
            <a:avLst/>
          </a:prstGeom>
          <a:noFill/>
        </p:spPr>
        <p:txBody>
          <a:bodyPr wrap="square">
            <a:spAutoFit/>
          </a:bodyPr>
          <a:lstStyle/>
          <a:p>
            <a:r>
              <a:rPr lang="en-US" sz="1400" dirty="0">
                <a:solidFill>
                  <a:schemeClr val="bg1"/>
                </a:solidFill>
                <a:latin typeface="Myriad Pro" panose="020B0503030403020204" pitchFamily="34" charset="0"/>
              </a:rPr>
              <a:t>https://colossal.com/mammoth/</a:t>
            </a:r>
          </a:p>
        </p:txBody>
      </p:sp>
    </p:spTree>
    <p:extLst>
      <p:ext uri="{BB962C8B-B14F-4D97-AF65-F5344CB8AC3E}">
        <p14:creationId xmlns:p14="http://schemas.microsoft.com/office/powerpoint/2010/main" val="921872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a:extLst>
              <a:ext uri="{FF2B5EF4-FFF2-40B4-BE49-F238E27FC236}">
                <a16:creationId xmlns:a16="http://schemas.microsoft.com/office/drawing/2014/main" id="{F2B9962B-A4EC-DD74-D5EA-6FF3417F6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551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angle 7">
            <a:extLst>
              <a:ext uri="{FF2B5EF4-FFF2-40B4-BE49-F238E27FC236}">
                <a16:creationId xmlns:a16="http://schemas.microsoft.com/office/drawing/2014/main" id="{429B5612-2D11-E6A8-A576-33066253F111}"/>
              </a:ext>
            </a:extLst>
          </p:cNvPr>
          <p:cNvSpPr>
            <a:spLocks noChangeArrowheads="1"/>
          </p:cNvSpPr>
          <p:nvPr/>
        </p:nvSpPr>
        <p:spPr bwMode="auto">
          <a:xfrm>
            <a:off x="228600" y="1066800"/>
            <a:ext cx="533400" cy="457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omic Sans MS" panose="030F0702030302020204" pitchFamily="66" charset="0"/>
            </a:endParaRPr>
          </a:p>
        </p:txBody>
      </p:sp>
      <p:sp>
        <p:nvSpPr>
          <p:cNvPr id="9220" name="Text Box 6">
            <a:extLst>
              <a:ext uri="{FF2B5EF4-FFF2-40B4-BE49-F238E27FC236}">
                <a16:creationId xmlns:a16="http://schemas.microsoft.com/office/drawing/2014/main" id="{1B8CFFBE-CC31-7B70-8843-5979CAE237CD}"/>
              </a:ext>
            </a:extLst>
          </p:cNvPr>
          <p:cNvSpPr txBox="1">
            <a:spLocks noChangeArrowheads="1"/>
          </p:cNvSpPr>
          <p:nvPr/>
        </p:nvSpPr>
        <p:spPr bwMode="auto">
          <a:xfrm>
            <a:off x="5500688" y="6508750"/>
            <a:ext cx="371951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Calibri" panose="020F0502020204030204" pitchFamily="34" charset="0"/>
              </a:rPr>
              <a:t>Elowitz &amp; Leibler, </a:t>
            </a:r>
            <a:r>
              <a:rPr lang="en-US" altLang="en-US" sz="1600" i="1">
                <a:latin typeface="Calibri" panose="020F0502020204030204" pitchFamily="34" charset="0"/>
              </a:rPr>
              <a:t>Nature</a:t>
            </a:r>
            <a:r>
              <a:rPr lang="en-US" altLang="en-US" sz="1600">
                <a:latin typeface="Calibri" panose="020F0502020204030204" pitchFamily="34" charset="0"/>
              </a:rPr>
              <a:t> (2000) 403:335-8</a:t>
            </a:r>
          </a:p>
        </p:txBody>
      </p:sp>
      <p:sp>
        <p:nvSpPr>
          <p:cNvPr id="9221" name="Text Box 2">
            <a:extLst>
              <a:ext uri="{FF2B5EF4-FFF2-40B4-BE49-F238E27FC236}">
                <a16:creationId xmlns:a16="http://schemas.microsoft.com/office/drawing/2014/main" id="{49B06848-C527-5FEA-61B1-9BED5CBA4B54}"/>
              </a:ext>
            </a:extLst>
          </p:cNvPr>
          <p:cNvSpPr txBox="1">
            <a:spLocks noChangeArrowheads="1"/>
          </p:cNvSpPr>
          <p:nvPr/>
        </p:nvSpPr>
        <p:spPr bwMode="auto">
          <a:xfrm>
            <a:off x="0" y="76200"/>
            <a:ext cx="85740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latin typeface="Calibri" panose="020F0502020204030204" pitchFamily="34" charset="0"/>
              </a:rPr>
              <a:t>The Repressilator </a:t>
            </a:r>
            <a:r>
              <a:rPr lang="en-US" altLang="en-US" sz="2800">
                <a:latin typeface="Calibri" panose="020F0502020204030204" pitchFamily="34" charset="0"/>
              </a:rPr>
              <a:t>= engineered genetic circuit designed</a:t>
            </a:r>
          </a:p>
          <a:p>
            <a:pPr eaLnBrk="1" hangingPunct="1">
              <a:spcBef>
                <a:spcPct val="0"/>
              </a:spcBef>
              <a:buFontTx/>
              <a:buNone/>
            </a:pPr>
            <a:r>
              <a:rPr lang="en-US" altLang="en-US" sz="2800">
                <a:latin typeface="Calibri" panose="020F0502020204030204" pitchFamily="34" charset="0"/>
              </a:rPr>
              <a:t>		to make bacteria glow in a oscillatory fashion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8A0F22-2EDF-FCE9-8202-66A3FCF4DA43}"/>
              </a:ext>
            </a:extLst>
          </p:cNvPr>
          <p:cNvPicPr>
            <a:picLocks noChangeAspect="1"/>
          </p:cNvPicPr>
          <p:nvPr/>
        </p:nvPicPr>
        <p:blipFill rotWithShape="1">
          <a:blip r:embed="rId2"/>
          <a:srcRect l="8893" t="21111" r="50000" b="28889"/>
          <a:stretch/>
        </p:blipFill>
        <p:spPr>
          <a:xfrm>
            <a:off x="865163" y="44938"/>
            <a:ext cx="3173437" cy="5289062"/>
          </a:xfrm>
          <a:prstGeom prst="rect">
            <a:avLst/>
          </a:prstGeom>
        </p:spPr>
      </p:pic>
      <p:pic>
        <p:nvPicPr>
          <p:cNvPr id="11" name="Picture 10">
            <a:extLst>
              <a:ext uri="{FF2B5EF4-FFF2-40B4-BE49-F238E27FC236}">
                <a16:creationId xmlns:a16="http://schemas.microsoft.com/office/drawing/2014/main" id="{408D7C23-2B12-6A63-A266-5FCDE3A7B66A}"/>
              </a:ext>
            </a:extLst>
          </p:cNvPr>
          <p:cNvPicPr>
            <a:picLocks noChangeAspect="1"/>
          </p:cNvPicPr>
          <p:nvPr/>
        </p:nvPicPr>
        <p:blipFill rotWithShape="1">
          <a:blip r:embed="rId3"/>
          <a:srcRect l="2803" t="13333" r="8894" b="12222"/>
          <a:stretch/>
        </p:blipFill>
        <p:spPr>
          <a:xfrm>
            <a:off x="4419600" y="152400"/>
            <a:ext cx="4419600" cy="5105400"/>
          </a:xfrm>
          <a:prstGeom prst="rect">
            <a:avLst/>
          </a:prstGeom>
        </p:spPr>
      </p:pic>
      <p:grpSp>
        <p:nvGrpSpPr>
          <p:cNvPr id="20" name="Group 19">
            <a:extLst>
              <a:ext uri="{FF2B5EF4-FFF2-40B4-BE49-F238E27FC236}">
                <a16:creationId xmlns:a16="http://schemas.microsoft.com/office/drawing/2014/main" id="{050D87EF-BBB1-D0DE-16D7-22C5FACC81BF}"/>
              </a:ext>
            </a:extLst>
          </p:cNvPr>
          <p:cNvGrpSpPr/>
          <p:nvPr/>
        </p:nvGrpSpPr>
        <p:grpSpPr>
          <a:xfrm>
            <a:off x="1143000" y="1905000"/>
            <a:ext cx="7239000" cy="4495800"/>
            <a:chOff x="1143000" y="1905000"/>
            <a:chExt cx="7239000" cy="4495800"/>
          </a:xfrm>
        </p:grpSpPr>
        <p:grpSp>
          <p:nvGrpSpPr>
            <p:cNvPr id="15" name="Group 14">
              <a:extLst>
                <a:ext uri="{FF2B5EF4-FFF2-40B4-BE49-F238E27FC236}">
                  <a16:creationId xmlns:a16="http://schemas.microsoft.com/office/drawing/2014/main" id="{9EEA4168-D5CD-9BA3-544B-BB543EDF46BB}"/>
                </a:ext>
              </a:extLst>
            </p:cNvPr>
            <p:cNvGrpSpPr/>
            <p:nvPr/>
          </p:nvGrpSpPr>
          <p:grpSpPr>
            <a:xfrm>
              <a:off x="1143000" y="1905000"/>
              <a:ext cx="7239000" cy="4495800"/>
              <a:chOff x="1143000" y="1905000"/>
              <a:chExt cx="7239000" cy="4495800"/>
            </a:xfrm>
          </p:grpSpPr>
          <p:sp>
            <p:nvSpPr>
              <p:cNvPr id="14" name="Rectangle 13">
                <a:extLst>
                  <a:ext uri="{FF2B5EF4-FFF2-40B4-BE49-F238E27FC236}">
                    <a16:creationId xmlns:a16="http://schemas.microsoft.com/office/drawing/2014/main" id="{54B502D3-73D1-7D04-9E5B-91BE2999D87B}"/>
                  </a:ext>
                </a:extLst>
              </p:cNvPr>
              <p:cNvSpPr/>
              <p:nvPr/>
            </p:nvSpPr>
            <p:spPr>
              <a:xfrm>
                <a:off x="1143000" y="1905000"/>
                <a:ext cx="7239000" cy="44958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B50222D-B8DE-12E8-FA29-C84E91F7BF52}"/>
                  </a:ext>
                </a:extLst>
              </p:cNvPr>
              <p:cNvGrpSpPr/>
              <p:nvPr/>
            </p:nvGrpSpPr>
            <p:grpSpPr>
              <a:xfrm>
                <a:off x="1250524" y="1978269"/>
                <a:ext cx="7038145" cy="4346331"/>
                <a:chOff x="1250524" y="1978269"/>
                <a:chExt cx="7038145" cy="4346331"/>
              </a:xfrm>
              <a:solidFill>
                <a:schemeClr val="bg1"/>
              </a:solidFill>
            </p:grpSpPr>
            <p:pic>
              <p:nvPicPr>
                <p:cNvPr id="5" name="Picture 4">
                  <a:extLst>
                    <a:ext uri="{FF2B5EF4-FFF2-40B4-BE49-F238E27FC236}">
                      <a16:creationId xmlns:a16="http://schemas.microsoft.com/office/drawing/2014/main" id="{BFB2F800-7086-81EB-B30E-F253ED863717}"/>
                    </a:ext>
                  </a:extLst>
                </p:cNvPr>
                <p:cNvPicPr>
                  <a:picLocks noChangeAspect="1"/>
                </p:cNvPicPr>
                <p:nvPr/>
              </p:nvPicPr>
              <p:blipFill rotWithShape="1">
                <a:blip r:embed="rId4"/>
                <a:srcRect l="1281" t="63820" r="4326" b="10000"/>
                <a:stretch/>
              </p:blipFill>
              <p:spPr>
                <a:xfrm>
                  <a:off x="1250525" y="1978269"/>
                  <a:ext cx="7025381" cy="2669931"/>
                </a:xfrm>
                <a:prstGeom prst="rect">
                  <a:avLst/>
                </a:prstGeom>
                <a:grpFill/>
              </p:spPr>
            </p:pic>
            <p:pic>
              <p:nvPicPr>
                <p:cNvPr id="7" name="Picture 6">
                  <a:extLst>
                    <a:ext uri="{FF2B5EF4-FFF2-40B4-BE49-F238E27FC236}">
                      <a16:creationId xmlns:a16="http://schemas.microsoft.com/office/drawing/2014/main" id="{DF58A344-EEBC-EF29-8F63-C2675D018642}"/>
                    </a:ext>
                  </a:extLst>
                </p:cNvPr>
                <p:cNvPicPr>
                  <a:picLocks noChangeAspect="1"/>
                </p:cNvPicPr>
                <p:nvPr/>
              </p:nvPicPr>
              <p:blipFill rotWithShape="1">
                <a:blip r:embed="rId5"/>
                <a:srcRect l="1281" t="36666" r="4326" b="46667"/>
                <a:stretch/>
              </p:blipFill>
              <p:spPr>
                <a:xfrm>
                  <a:off x="1250524" y="4621823"/>
                  <a:ext cx="7038145" cy="1702777"/>
                </a:xfrm>
                <a:prstGeom prst="rect">
                  <a:avLst/>
                </a:prstGeom>
                <a:grpFill/>
              </p:spPr>
            </p:pic>
          </p:grpSp>
        </p:grpSp>
        <p:cxnSp>
          <p:nvCxnSpPr>
            <p:cNvPr id="17" name="Straight Connector 16">
              <a:extLst>
                <a:ext uri="{FF2B5EF4-FFF2-40B4-BE49-F238E27FC236}">
                  <a16:creationId xmlns:a16="http://schemas.microsoft.com/office/drawing/2014/main" id="{EEA02087-923D-9D26-8B82-D103EF2BCF52}"/>
                </a:ext>
              </a:extLst>
            </p:cNvPr>
            <p:cNvCxnSpPr/>
            <p:nvPr/>
          </p:nvCxnSpPr>
          <p:spPr>
            <a:xfrm>
              <a:off x="1371600" y="5196254"/>
              <a:ext cx="381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5BBA69-3611-1832-E1DA-B1A2566C8F4D}"/>
                </a:ext>
              </a:extLst>
            </p:cNvPr>
            <p:cNvCxnSpPr>
              <a:cxnSpLocks/>
            </p:cNvCxnSpPr>
            <p:nvPr/>
          </p:nvCxnSpPr>
          <p:spPr>
            <a:xfrm>
              <a:off x="1371600" y="6248400"/>
              <a:ext cx="472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69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marcotte\Desktop\Zack\Dodo 1.jpg">
            <a:extLst>
              <a:ext uri="{FF2B5EF4-FFF2-40B4-BE49-F238E27FC236}">
                <a16:creationId xmlns:a16="http://schemas.microsoft.com/office/drawing/2014/main" id="{1D30A4E2-CC07-3631-233B-073D517E6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111"/>
          <a:stretch>
            <a:fillRect/>
          </a:stretch>
        </p:blipFill>
        <p:spPr bwMode="auto">
          <a:xfrm>
            <a:off x="762000" y="1676400"/>
            <a:ext cx="28114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5" descr="File:Aurochs reconstruction.jpg">
            <a:extLst>
              <a:ext uri="{FF2B5EF4-FFF2-40B4-BE49-F238E27FC236}">
                <a16:creationId xmlns:a16="http://schemas.microsoft.com/office/drawing/2014/main" id="{F805A7D2-F266-C986-DDB8-DFEF622E6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400" t="15190" r="15300" b="9114"/>
          <a:stretch>
            <a:fillRect/>
          </a:stretch>
        </p:blipFill>
        <p:spPr bwMode="auto">
          <a:xfrm>
            <a:off x="6296025" y="5040313"/>
            <a:ext cx="2847975"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2">
            <a:extLst>
              <a:ext uri="{FF2B5EF4-FFF2-40B4-BE49-F238E27FC236}">
                <a16:creationId xmlns:a16="http://schemas.microsoft.com/office/drawing/2014/main" id="{B86EDC7D-D350-9F6F-59C7-D87A0855012E}"/>
              </a:ext>
            </a:extLst>
          </p:cNvPr>
          <p:cNvSpPr>
            <a:spLocks noChangeArrowheads="1"/>
          </p:cNvSpPr>
          <p:nvPr/>
        </p:nvSpPr>
        <p:spPr bwMode="auto">
          <a:xfrm>
            <a:off x="0" y="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a:latin typeface="Calibri" panose="020F0502020204030204" pitchFamily="34" charset="0"/>
              </a:rPr>
              <a:t>Which animal would you resurrect?</a:t>
            </a:r>
          </a:p>
          <a:p>
            <a:pPr lvl="1" eaLnBrk="1" hangingPunct="1">
              <a:spcBef>
                <a:spcPct val="0"/>
              </a:spcBef>
              <a:buFont typeface="Wingdings" panose="05000000000000000000" pitchFamily="2" charset="2"/>
              <a:buChar char="ü"/>
            </a:pPr>
            <a:endParaRPr lang="en-US" altLang="en-US" b="1">
              <a:latin typeface="Calibri" panose="020F0502020204030204" pitchFamily="34" charset="0"/>
            </a:endParaRPr>
          </a:p>
          <a:p>
            <a:pPr eaLnBrk="1" hangingPunct="1">
              <a:spcBef>
                <a:spcPct val="0"/>
              </a:spcBef>
              <a:buFontTx/>
              <a:buNone/>
            </a:pPr>
            <a:r>
              <a:rPr lang="en-US" altLang="en-US" sz="2800" b="1">
                <a:latin typeface="Calibri" panose="020F0502020204030204" pitchFamily="34" charset="0"/>
              </a:rPr>
              <a:t>   The dodo?</a:t>
            </a:r>
          </a:p>
        </p:txBody>
      </p:sp>
      <p:sp>
        <p:nvSpPr>
          <p:cNvPr id="64517" name="Rectangle 4">
            <a:extLst>
              <a:ext uri="{FF2B5EF4-FFF2-40B4-BE49-F238E27FC236}">
                <a16:creationId xmlns:a16="http://schemas.microsoft.com/office/drawing/2014/main" id="{4B20C229-B6E4-D3A8-7DF6-B4DD11E7F748}"/>
              </a:ext>
            </a:extLst>
          </p:cNvPr>
          <p:cNvSpPr>
            <a:spLocks noChangeArrowheads="1"/>
          </p:cNvSpPr>
          <p:nvPr/>
        </p:nvSpPr>
        <p:spPr bwMode="auto">
          <a:xfrm>
            <a:off x="0" y="5903913"/>
            <a:ext cx="4953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latin typeface="Calibri" panose="020F0502020204030204" pitchFamily="34" charset="0"/>
              </a:rPr>
              <a:t>In principle, only need the DNA sequence (so, no dinosaurs)</a:t>
            </a:r>
          </a:p>
        </p:txBody>
      </p:sp>
      <p:sp>
        <p:nvSpPr>
          <p:cNvPr id="64518" name="Rectangle 6">
            <a:extLst>
              <a:ext uri="{FF2B5EF4-FFF2-40B4-BE49-F238E27FC236}">
                <a16:creationId xmlns:a16="http://schemas.microsoft.com/office/drawing/2014/main" id="{B3E2F803-F375-6BF2-29FF-624C43B9ADDA}"/>
              </a:ext>
            </a:extLst>
          </p:cNvPr>
          <p:cNvSpPr>
            <a:spLocks noChangeArrowheads="1"/>
          </p:cNvSpPr>
          <p:nvPr/>
        </p:nvSpPr>
        <p:spPr bwMode="auto">
          <a:xfrm>
            <a:off x="7086600" y="3346450"/>
            <a:ext cx="1752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latin typeface="Calibri" panose="020F0502020204030204" pitchFamily="34" charset="0"/>
              </a:rPr>
              <a:t>Saber-toothed tiger?</a:t>
            </a:r>
          </a:p>
        </p:txBody>
      </p:sp>
      <p:sp>
        <p:nvSpPr>
          <p:cNvPr id="64519" name="Rectangle 7">
            <a:extLst>
              <a:ext uri="{FF2B5EF4-FFF2-40B4-BE49-F238E27FC236}">
                <a16:creationId xmlns:a16="http://schemas.microsoft.com/office/drawing/2014/main" id="{9C880895-8C2D-81BC-CCA2-A01A067C838B}"/>
              </a:ext>
            </a:extLst>
          </p:cNvPr>
          <p:cNvSpPr>
            <a:spLocks noChangeArrowheads="1"/>
          </p:cNvSpPr>
          <p:nvPr/>
        </p:nvSpPr>
        <p:spPr bwMode="auto">
          <a:xfrm>
            <a:off x="5562600" y="6334125"/>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latin typeface="Calibri" panose="020F0502020204030204" pitchFamily="34" charset="0"/>
              </a:rPr>
              <a:t>Aurochs?</a:t>
            </a:r>
          </a:p>
        </p:txBody>
      </p:sp>
      <p:pic>
        <p:nvPicPr>
          <p:cNvPr id="64520" name="Picture 7" descr="http://static.environmentalgraffiti.com/sites/default/files/images/http-inlinethumb22.webshots.com-43285-2809858370105101600S600x600Q85.jpg">
            <a:extLst>
              <a:ext uri="{FF2B5EF4-FFF2-40B4-BE49-F238E27FC236}">
                <a16:creationId xmlns:a16="http://schemas.microsoft.com/office/drawing/2014/main" id="{BFA10F5F-8238-C145-62D1-A0EFE1F95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23925"/>
            <a:ext cx="30289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Rectangle 5">
            <a:extLst>
              <a:ext uri="{FF2B5EF4-FFF2-40B4-BE49-F238E27FC236}">
                <a16:creationId xmlns:a16="http://schemas.microsoft.com/office/drawing/2014/main" id="{C0B72AAE-2BFA-DBDE-2B8A-DD79207B7197}"/>
              </a:ext>
            </a:extLst>
          </p:cNvPr>
          <p:cNvSpPr>
            <a:spLocks noChangeArrowheads="1"/>
          </p:cNvSpPr>
          <p:nvPr/>
        </p:nvSpPr>
        <p:spPr bwMode="auto">
          <a:xfrm>
            <a:off x="4267200" y="1508125"/>
            <a:ext cx="16002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latin typeface="Calibri" panose="020F0502020204030204" pitchFamily="34" charset="0"/>
              </a:rPr>
              <a:t>The quagga?</a:t>
            </a:r>
          </a:p>
        </p:txBody>
      </p:sp>
      <p:pic>
        <p:nvPicPr>
          <p:cNvPr id="64522" name="Picture 9" descr="http://www.howitworksdaily.com/wp-content/uploads/2012/10/saber.jpg">
            <a:extLst>
              <a:ext uri="{FF2B5EF4-FFF2-40B4-BE49-F238E27FC236}">
                <a16:creationId xmlns:a16="http://schemas.microsoft.com/office/drawing/2014/main" id="{248A7B22-FEBC-09A3-920E-6042E669EF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13" t="32378" b="3084"/>
          <a:stretch>
            <a:fillRect/>
          </a:stretch>
        </p:blipFill>
        <p:spPr bwMode="auto">
          <a:xfrm>
            <a:off x="4038600" y="3276600"/>
            <a:ext cx="2895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TextBox 13">
            <a:extLst>
              <a:ext uri="{FF2B5EF4-FFF2-40B4-BE49-F238E27FC236}">
                <a16:creationId xmlns:a16="http://schemas.microsoft.com/office/drawing/2014/main" id="{2F4A8E47-97E2-2EBE-BE8B-0456A4EA743B}"/>
              </a:ext>
            </a:extLst>
          </p:cNvPr>
          <p:cNvSpPr txBox="1">
            <a:spLocks noChangeArrowheads="1"/>
          </p:cNvSpPr>
          <p:nvPr/>
        </p:nvSpPr>
        <p:spPr bwMode="auto">
          <a:xfrm>
            <a:off x="8458200" y="2895600"/>
            <a:ext cx="587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wikipedia</a:t>
            </a:r>
          </a:p>
        </p:txBody>
      </p:sp>
      <p:sp>
        <p:nvSpPr>
          <p:cNvPr id="64524" name="TextBox 14">
            <a:extLst>
              <a:ext uri="{FF2B5EF4-FFF2-40B4-BE49-F238E27FC236}">
                <a16:creationId xmlns:a16="http://schemas.microsoft.com/office/drawing/2014/main" id="{9779567E-2BF2-8BD1-61F0-9CE1761DDBAB}"/>
              </a:ext>
            </a:extLst>
          </p:cNvPr>
          <p:cNvSpPr txBox="1">
            <a:spLocks noChangeArrowheads="1"/>
          </p:cNvSpPr>
          <p:nvPr/>
        </p:nvSpPr>
        <p:spPr bwMode="auto">
          <a:xfrm>
            <a:off x="8785225" y="6718300"/>
            <a:ext cx="3540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wiki</a:t>
            </a:r>
          </a:p>
        </p:txBody>
      </p:sp>
      <p:sp>
        <p:nvSpPr>
          <p:cNvPr id="64525" name="Rectangle 1">
            <a:extLst>
              <a:ext uri="{FF2B5EF4-FFF2-40B4-BE49-F238E27FC236}">
                <a16:creationId xmlns:a16="http://schemas.microsoft.com/office/drawing/2014/main" id="{36078339-B6A2-9114-97CC-1F9439A4204C}"/>
              </a:ext>
            </a:extLst>
          </p:cNvPr>
          <p:cNvSpPr>
            <a:spLocks noChangeArrowheads="1"/>
          </p:cNvSpPr>
          <p:nvPr/>
        </p:nvSpPr>
        <p:spPr bwMode="auto">
          <a:xfrm>
            <a:off x="4038600" y="4735513"/>
            <a:ext cx="8064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techandle.com</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CD3C782-765B-11F6-8ECB-D51DBBE720C6}"/>
              </a:ext>
            </a:extLst>
          </p:cNvPr>
          <p:cNvSpPr>
            <a:spLocks noChangeArrowheads="1"/>
          </p:cNvSpPr>
          <p:nvPr/>
        </p:nvSpPr>
        <p:spPr bwMode="auto">
          <a:xfrm>
            <a:off x="0" y="0"/>
            <a:ext cx="9236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latin typeface="Calibri" panose="020F0502020204030204" pitchFamily="34" charset="0"/>
              </a:rPr>
              <a:t>I vote for some crazy Australasian animals:</a:t>
            </a:r>
          </a:p>
        </p:txBody>
      </p:sp>
      <p:sp>
        <p:nvSpPr>
          <p:cNvPr id="65539" name="Rectangle 3">
            <a:extLst>
              <a:ext uri="{FF2B5EF4-FFF2-40B4-BE49-F238E27FC236}">
                <a16:creationId xmlns:a16="http://schemas.microsoft.com/office/drawing/2014/main" id="{C615B0F0-FFA3-1235-65BB-9AF4170D8EA0}"/>
              </a:ext>
            </a:extLst>
          </p:cNvPr>
          <p:cNvSpPr>
            <a:spLocks noChangeArrowheads="1"/>
          </p:cNvSpPr>
          <p:nvPr/>
        </p:nvSpPr>
        <p:spPr bwMode="auto">
          <a:xfrm>
            <a:off x="463550" y="1066800"/>
            <a:ext cx="962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b="1">
                <a:latin typeface="Calibri" panose="020F0502020204030204" pitchFamily="34" charset="0"/>
              </a:rPr>
              <a:t>The 12’</a:t>
            </a:r>
          </a:p>
          <a:p>
            <a:pPr algn="ctr" eaLnBrk="1" hangingPunct="1">
              <a:spcBef>
                <a:spcPct val="0"/>
              </a:spcBef>
              <a:buFontTx/>
              <a:buNone/>
            </a:pPr>
            <a:r>
              <a:rPr lang="en-US" altLang="en-US" sz="2000" b="1">
                <a:latin typeface="Calibri" panose="020F0502020204030204" pitchFamily="34" charset="0"/>
              </a:rPr>
              <a:t>tall</a:t>
            </a:r>
          </a:p>
          <a:p>
            <a:pPr algn="ctr" eaLnBrk="1" hangingPunct="1">
              <a:spcBef>
                <a:spcPct val="0"/>
              </a:spcBef>
              <a:buFontTx/>
              <a:buNone/>
            </a:pPr>
            <a:r>
              <a:rPr lang="en-US" altLang="en-US" sz="2000" b="1">
                <a:latin typeface="Calibri" panose="020F0502020204030204" pitchFamily="34" charset="0"/>
              </a:rPr>
              <a:t>moa</a:t>
            </a:r>
          </a:p>
        </p:txBody>
      </p:sp>
      <p:sp>
        <p:nvSpPr>
          <p:cNvPr id="65540" name="Rectangle 4">
            <a:extLst>
              <a:ext uri="{FF2B5EF4-FFF2-40B4-BE49-F238E27FC236}">
                <a16:creationId xmlns:a16="http://schemas.microsoft.com/office/drawing/2014/main" id="{F6D9AAE3-4F1C-DEAB-4545-5FFDB60CE9B5}"/>
              </a:ext>
            </a:extLst>
          </p:cNvPr>
          <p:cNvSpPr>
            <a:spLocks noChangeArrowheads="1"/>
          </p:cNvSpPr>
          <p:nvPr/>
        </p:nvSpPr>
        <p:spPr bwMode="auto">
          <a:xfrm>
            <a:off x="188913" y="3962400"/>
            <a:ext cx="1852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b="1">
                <a:latin typeface="Calibri" panose="020F0502020204030204" pitchFamily="34" charset="0"/>
              </a:rPr>
              <a:t>The moa-eating</a:t>
            </a:r>
          </a:p>
          <a:p>
            <a:pPr algn="ctr" eaLnBrk="1" hangingPunct="1">
              <a:spcBef>
                <a:spcPct val="0"/>
              </a:spcBef>
              <a:buFontTx/>
              <a:buNone/>
            </a:pPr>
            <a:r>
              <a:rPr lang="en-US" altLang="en-US" sz="2000" b="1">
                <a:latin typeface="Calibri" panose="020F0502020204030204" pitchFamily="34" charset="0"/>
              </a:rPr>
              <a:t>Haast’s eagle</a:t>
            </a:r>
          </a:p>
        </p:txBody>
      </p:sp>
      <p:sp>
        <p:nvSpPr>
          <p:cNvPr id="65541" name="Rectangle 5">
            <a:extLst>
              <a:ext uri="{FF2B5EF4-FFF2-40B4-BE49-F238E27FC236}">
                <a16:creationId xmlns:a16="http://schemas.microsoft.com/office/drawing/2014/main" id="{3ADA827E-37CA-2D3C-5C1F-F5842770DF7A}"/>
              </a:ext>
            </a:extLst>
          </p:cNvPr>
          <p:cNvSpPr>
            <a:spLocks noChangeArrowheads="1"/>
          </p:cNvSpPr>
          <p:nvPr/>
        </p:nvSpPr>
        <p:spPr bwMode="auto">
          <a:xfrm>
            <a:off x="5157788" y="990600"/>
            <a:ext cx="1981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b="1">
                <a:latin typeface="Calibri" panose="020F0502020204030204" pitchFamily="34" charset="0"/>
              </a:rPr>
              <a:t>&amp; of, course, the marsupial Tasmanian tiger</a:t>
            </a:r>
          </a:p>
        </p:txBody>
      </p:sp>
      <p:sp>
        <p:nvSpPr>
          <p:cNvPr id="7" name="Rectangle 6">
            <a:extLst>
              <a:ext uri="{FF2B5EF4-FFF2-40B4-BE49-F238E27FC236}">
                <a16:creationId xmlns:a16="http://schemas.microsoft.com/office/drawing/2014/main" id="{F8B8B7E6-0F9A-EFBA-C8A8-54D2641A2483}"/>
              </a:ext>
            </a:extLst>
          </p:cNvPr>
          <p:cNvSpPr/>
          <p:nvPr/>
        </p:nvSpPr>
        <p:spPr>
          <a:xfrm>
            <a:off x="7947025" y="2220913"/>
            <a:ext cx="968375" cy="400050"/>
          </a:xfrm>
          <a:prstGeom prst="rect">
            <a:avLst/>
          </a:prstGeom>
        </p:spPr>
        <p:txBody>
          <a:bodyPr wrap="none">
            <a:spAutoFit/>
          </a:bodyPr>
          <a:lstStyle/>
          <a:p>
            <a:pPr eaLnBrk="1" hangingPunct="1">
              <a:defRPr/>
            </a:pPr>
            <a:r>
              <a:rPr lang="en-US" b="1" dirty="0">
                <a:effectLst>
                  <a:outerShdw blurRad="38100" dist="38100" dir="2700000" algn="tl">
                    <a:srgbClr val="000000">
                      <a:alpha val="43137"/>
                    </a:srgbClr>
                  </a:outerShdw>
                </a:effectLst>
                <a:latin typeface="Calibri" panose="020F0502020204030204" pitchFamily="34" charset="0"/>
              </a:rPr>
              <a:t>&gt;90° !!!</a:t>
            </a:r>
          </a:p>
        </p:txBody>
      </p:sp>
      <p:pic>
        <p:nvPicPr>
          <p:cNvPr id="65543" name="Picture 3" descr="C:\Users\marcotte\Desktop\Zack\http-inlinethumb64.webshots.com-43647-2476428740105101600S600x600Q85.jpg">
            <a:extLst>
              <a:ext uri="{FF2B5EF4-FFF2-40B4-BE49-F238E27FC236}">
                <a16:creationId xmlns:a16="http://schemas.microsoft.com/office/drawing/2014/main" id="{BEF6CC3D-408E-08D3-7B94-D2CDBD347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438" y="1905000"/>
            <a:ext cx="35194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CE489465-1C75-48CC-FEC8-E7E508D67A51}"/>
              </a:ext>
            </a:extLst>
          </p:cNvPr>
          <p:cNvCxnSpPr/>
          <p:nvPr/>
        </p:nvCxnSpPr>
        <p:spPr>
          <a:xfrm rot="5400000" flipH="1" flipV="1">
            <a:off x="7908925" y="1638300"/>
            <a:ext cx="3048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8CBC9F-B077-47C5-4344-F067FDFF4694}"/>
              </a:ext>
            </a:extLst>
          </p:cNvPr>
          <p:cNvCxnSpPr/>
          <p:nvPr/>
        </p:nvCxnSpPr>
        <p:spPr>
          <a:xfrm>
            <a:off x="7947025" y="2833688"/>
            <a:ext cx="304800" cy="214312"/>
          </a:xfrm>
          <a:prstGeom prst="line">
            <a:avLst/>
          </a:prstGeom>
        </p:spPr>
        <p:style>
          <a:lnRef idx="1">
            <a:schemeClr val="accent1"/>
          </a:lnRef>
          <a:fillRef idx="0">
            <a:schemeClr val="accent1"/>
          </a:fillRef>
          <a:effectRef idx="0">
            <a:schemeClr val="accent1"/>
          </a:effectRef>
          <a:fontRef idx="minor">
            <a:schemeClr val="tx1"/>
          </a:fontRef>
        </p:style>
      </p:cxnSp>
      <p:pic>
        <p:nvPicPr>
          <p:cNvPr id="65546" name="Picture 3" descr="C:\Users\marcotte\Desktop\Zack\moabarb.jpg">
            <a:extLst>
              <a:ext uri="{FF2B5EF4-FFF2-40B4-BE49-F238E27FC236}">
                <a16:creationId xmlns:a16="http://schemas.microsoft.com/office/drawing/2014/main" id="{EEF7A647-D3CE-5C1B-2339-4760C93DB4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3838" y="1066800"/>
            <a:ext cx="19240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4" descr="C:\Users\marcotte\Desktop\Zack\haasts-eagle-large-990x797.jpg">
            <a:extLst>
              <a:ext uri="{FF2B5EF4-FFF2-40B4-BE49-F238E27FC236}">
                <a16:creationId xmlns:a16="http://schemas.microsoft.com/office/drawing/2014/main" id="{D73A8F8B-DC81-E32D-30C6-03587EF4FD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4724400"/>
            <a:ext cx="22367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a:extLst>
              <a:ext uri="{FF2B5EF4-FFF2-40B4-BE49-F238E27FC236}">
                <a16:creationId xmlns:a16="http://schemas.microsoft.com/office/drawing/2014/main" id="{6E68FD8F-A85F-1136-6941-5005A91B8EB7}"/>
              </a:ext>
            </a:extLst>
          </p:cNvPr>
          <p:cNvCxnSpPr/>
          <p:nvPr/>
        </p:nvCxnSpPr>
        <p:spPr>
          <a:xfrm rot="16200000" flipH="1">
            <a:off x="2103438" y="4267200"/>
            <a:ext cx="2438400" cy="609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5549" name="Picture 3" descr="C:\Users\marcotte\Desktop\Zack\moabarb.jpg">
            <a:extLst>
              <a:ext uri="{FF2B5EF4-FFF2-40B4-BE49-F238E27FC236}">
                <a16:creationId xmlns:a16="http://schemas.microsoft.com/office/drawing/2014/main" id="{06FAFE0F-D542-BEC0-8C08-614E043555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0833" t="51875" r="10834" b="1250"/>
          <a:stretch>
            <a:fillRect/>
          </a:stretch>
        </p:blipFill>
        <p:spPr bwMode="auto">
          <a:xfrm>
            <a:off x="3584575" y="5829300"/>
            <a:ext cx="3000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0" name="TextBox 20">
            <a:extLst>
              <a:ext uri="{FF2B5EF4-FFF2-40B4-BE49-F238E27FC236}">
                <a16:creationId xmlns:a16="http://schemas.microsoft.com/office/drawing/2014/main" id="{1DC0B442-A6FD-811B-40ED-1E5E4A33C6DF}"/>
              </a:ext>
            </a:extLst>
          </p:cNvPr>
          <p:cNvSpPr txBox="1">
            <a:spLocks noChangeArrowheads="1"/>
          </p:cNvSpPr>
          <p:nvPr/>
        </p:nvSpPr>
        <p:spPr bwMode="auto">
          <a:xfrm>
            <a:off x="3843338" y="5811838"/>
            <a:ext cx="66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rgbClr val="FF0000"/>
                </a:solidFill>
                <a:latin typeface="Calibri" panose="020F0502020204030204" pitchFamily="34" charset="0"/>
              </a:rPr>
              <a:t>Actual</a:t>
            </a:r>
          </a:p>
          <a:p>
            <a:pPr algn="ctr" eaLnBrk="1" hangingPunct="1">
              <a:spcBef>
                <a:spcPct val="0"/>
              </a:spcBef>
              <a:buFontTx/>
              <a:buNone/>
            </a:pPr>
            <a:r>
              <a:rPr lang="en-US" altLang="en-US" sz="1400" b="1">
                <a:solidFill>
                  <a:srgbClr val="FF0000"/>
                </a:solidFill>
                <a:latin typeface="Calibri" panose="020F0502020204030204" pitchFamily="34" charset="0"/>
              </a:rPr>
              <a:t>scale!</a:t>
            </a:r>
          </a:p>
        </p:txBody>
      </p:sp>
      <p:pic>
        <p:nvPicPr>
          <p:cNvPr id="65551" name="Picture 5" descr="C:\Users\marcotte\Desktop\Zack\800px-Dinornithidae_SIZE_01.png">
            <a:extLst>
              <a:ext uri="{FF2B5EF4-FFF2-40B4-BE49-F238E27FC236}">
                <a16:creationId xmlns:a16="http://schemas.microsoft.com/office/drawing/2014/main" id="{8CEDDB8F-C67D-5DF6-844B-BA4ECC86D8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600" t="7771" r="12602"/>
          <a:stretch>
            <a:fillRect/>
          </a:stretch>
        </p:blipFill>
        <p:spPr bwMode="auto">
          <a:xfrm>
            <a:off x="4422775" y="5387975"/>
            <a:ext cx="12160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tastiger1_bb.mp4">
            <a:hlinkClick r:id="" action="ppaction://media"/>
            <a:extLst>
              <a:ext uri="{FF2B5EF4-FFF2-40B4-BE49-F238E27FC236}">
                <a16:creationId xmlns:a16="http://schemas.microsoft.com/office/drawing/2014/main" id="{0934DF81-A4A9-928A-2952-25AA157B561D}"/>
              </a:ext>
            </a:extLst>
          </p:cNvPr>
          <p:cNvPicPr>
            <a:picLocks noChangeAspect="1"/>
          </p:cNvPicPr>
          <p:nvPr>
            <a:videoFile r:link="rId2"/>
            <p:extLst>
              <p:ext uri="{DAA4B4D4-6D71-4841-9C94-3DE7FCFB9230}">
                <p14:media xmlns:p14="http://schemas.microsoft.com/office/powerpoint/2010/main" r:link="rId1"/>
              </p:ext>
            </p:extLst>
          </p:nvPr>
        </p:nvPicPr>
        <p:blipFill>
          <a:blip r:embed="rId10">
            <a:extLst>
              <a:ext uri="{28A0092B-C50C-407E-A947-70E740481C1C}">
                <a14:useLocalDpi xmlns:a14="http://schemas.microsoft.com/office/drawing/2010/main" val="0"/>
              </a:ext>
            </a:extLst>
          </a:blip>
          <a:srcRect/>
          <a:stretch>
            <a:fillRect/>
          </a:stretch>
        </p:blipFill>
        <p:spPr bwMode="auto">
          <a:xfrm>
            <a:off x="5943600" y="44196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3" name="TextBox 22">
            <a:extLst>
              <a:ext uri="{FF2B5EF4-FFF2-40B4-BE49-F238E27FC236}">
                <a16:creationId xmlns:a16="http://schemas.microsoft.com/office/drawing/2014/main" id="{4A34F888-E26F-C9B4-FB00-EB56B88C04F4}"/>
              </a:ext>
            </a:extLst>
          </p:cNvPr>
          <p:cNvSpPr txBox="1">
            <a:spLocks noChangeArrowheads="1"/>
          </p:cNvSpPr>
          <p:nvPr/>
        </p:nvSpPr>
        <p:spPr bwMode="auto">
          <a:xfrm>
            <a:off x="4343400" y="3962400"/>
            <a:ext cx="587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wikipedia</a:t>
            </a:r>
          </a:p>
        </p:txBody>
      </p:sp>
      <p:sp>
        <p:nvSpPr>
          <p:cNvPr id="65554" name="TextBox 24">
            <a:extLst>
              <a:ext uri="{FF2B5EF4-FFF2-40B4-BE49-F238E27FC236}">
                <a16:creationId xmlns:a16="http://schemas.microsoft.com/office/drawing/2014/main" id="{E2A38717-2CA9-58AF-6F43-AA613827748E}"/>
              </a:ext>
            </a:extLst>
          </p:cNvPr>
          <p:cNvSpPr txBox="1">
            <a:spLocks noChangeArrowheads="1"/>
          </p:cNvSpPr>
          <p:nvPr/>
        </p:nvSpPr>
        <p:spPr bwMode="auto">
          <a:xfrm>
            <a:off x="1222375" y="6335713"/>
            <a:ext cx="5873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wikipedia</a:t>
            </a:r>
          </a:p>
        </p:txBody>
      </p:sp>
      <p:sp>
        <p:nvSpPr>
          <p:cNvPr id="65555" name="Rectangle 1">
            <a:extLst>
              <a:ext uri="{FF2B5EF4-FFF2-40B4-BE49-F238E27FC236}">
                <a16:creationId xmlns:a16="http://schemas.microsoft.com/office/drawing/2014/main" id="{1830B49F-5580-0528-D77F-75C6FA7863E4}"/>
              </a:ext>
            </a:extLst>
          </p:cNvPr>
          <p:cNvSpPr>
            <a:spLocks noChangeArrowheads="1"/>
          </p:cNvSpPr>
          <p:nvPr/>
        </p:nvSpPr>
        <p:spPr bwMode="auto">
          <a:xfrm>
            <a:off x="1392238" y="3581400"/>
            <a:ext cx="21129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http://www.sandianet.com/kiwi/moabarb.jpg</a:t>
            </a:r>
          </a:p>
        </p:txBody>
      </p:sp>
      <p:sp>
        <p:nvSpPr>
          <p:cNvPr id="65556" name="TextBox 25">
            <a:extLst>
              <a:ext uri="{FF2B5EF4-FFF2-40B4-BE49-F238E27FC236}">
                <a16:creationId xmlns:a16="http://schemas.microsoft.com/office/drawing/2014/main" id="{77B7F2C5-CC41-6B69-DAC8-13E78C5124B1}"/>
              </a:ext>
            </a:extLst>
          </p:cNvPr>
          <p:cNvSpPr txBox="1">
            <a:spLocks noChangeArrowheads="1"/>
          </p:cNvSpPr>
          <p:nvPr/>
        </p:nvSpPr>
        <p:spPr bwMode="auto">
          <a:xfrm>
            <a:off x="4343400" y="6248400"/>
            <a:ext cx="587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wikipedia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04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9F9E7A-15D6-2B89-3D40-0B9C1C5066D9}"/>
              </a:ext>
            </a:extLst>
          </p:cNvPr>
          <p:cNvPicPr>
            <a:picLocks noChangeAspect="1"/>
          </p:cNvPicPr>
          <p:nvPr/>
        </p:nvPicPr>
        <p:blipFill rotWithShape="1">
          <a:blip r:embed="rId2"/>
          <a:srcRect l="2803" t="27778" r="4326" b="22222"/>
          <a:stretch/>
        </p:blipFill>
        <p:spPr>
          <a:xfrm>
            <a:off x="533400" y="803222"/>
            <a:ext cx="8001000" cy="5902378"/>
          </a:xfrm>
          <a:prstGeom prst="rect">
            <a:avLst/>
          </a:prstGeom>
        </p:spPr>
      </p:pic>
      <p:sp>
        <p:nvSpPr>
          <p:cNvPr id="6" name="Rectangle 2">
            <a:extLst>
              <a:ext uri="{FF2B5EF4-FFF2-40B4-BE49-F238E27FC236}">
                <a16:creationId xmlns:a16="http://schemas.microsoft.com/office/drawing/2014/main" id="{0EB2DEF1-7035-9370-C3A2-1F23E66DF104}"/>
              </a:ext>
            </a:extLst>
          </p:cNvPr>
          <p:cNvSpPr>
            <a:spLocks noChangeArrowheads="1"/>
          </p:cNvSpPr>
          <p:nvPr/>
        </p:nvSpPr>
        <p:spPr bwMode="auto">
          <a:xfrm>
            <a:off x="0" y="0"/>
            <a:ext cx="39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latin typeface="Calibri" panose="020F0502020204030204" pitchFamily="34" charset="0"/>
              </a:rPr>
              <a:t>And sure enough!</a:t>
            </a:r>
          </a:p>
        </p:txBody>
      </p:sp>
      <p:grpSp>
        <p:nvGrpSpPr>
          <p:cNvPr id="9" name="Group 8">
            <a:extLst>
              <a:ext uri="{FF2B5EF4-FFF2-40B4-BE49-F238E27FC236}">
                <a16:creationId xmlns:a16="http://schemas.microsoft.com/office/drawing/2014/main" id="{E2F36B81-3A61-1248-187C-95E562B8D5F8}"/>
              </a:ext>
            </a:extLst>
          </p:cNvPr>
          <p:cNvGrpSpPr/>
          <p:nvPr/>
        </p:nvGrpSpPr>
        <p:grpSpPr>
          <a:xfrm>
            <a:off x="1752600" y="828859"/>
            <a:ext cx="5562600" cy="4876800"/>
            <a:chOff x="1752600" y="609600"/>
            <a:chExt cx="5562600" cy="4876800"/>
          </a:xfrm>
        </p:grpSpPr>
        <p:sp>
          <p:nvSpPr>
            <p:cNvPr id="8" name="Rectangle 7">
              <a:extLst>
                <a:ext uri="{FF2B5EF4-FFF2-40B4-BE49-F238E27FC236}">
                  <a16:creationId xmlns:a16="http://schemas.microsoft.com/office/drawing/2014/main" id="{99A0D41F-E65A-3EEB-4E99-4DB730B7089B}"/>
                </a:ext>
              </a:extLst>
            </p:cNvPr>
            <p:cNvSpPr/>
            <p:nvPr/>
          </p:nvSpPr>
          <p:spPr>
            <a:xfrm>
              <a:off x="1752600" y="609600"/>
              <a:ext cx="5562600" cy="4876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05815A0-DD46-FCC6-A573-3A6B7D0A915E}"/>
                </a:ext>
              </a:extLst>
            </p:cNvPr>
            <p:cNvPicPr>
              <a:picLocks noChangeAspect="1"/>
            </p:cNvPicPr>
            <p:nvPr/>
          </p:nvPicPr>
          <p:blipFill rotWithShape="1">
            <a:blip r:embed="rId3"/>
            <a:srcRect l="2803" t="15556" r="2803" b="25555"/>
            <a:stretch/>
          </p:blipFill>
          <p:spPr>
            <a:xfrm>
              <a:off x="1904281" y="803222"/>
              <a:ext cx="5259238" cy="4495800"/>
            </a:xfrm>
            <a:prstGeom prst="rect">
              <a:avLst/>
            </a:prstGeom>
          </p:spPr>
        </p:pic>
      </p:grpSp>
    </p:spTree>
    <p:extLst>
      <p:ext uri="{BB962C8B-B14F-4D97-AF65-F5344CB8AC3E}">
        <p14:creationId xmlns:p14="http://schemas.microsoft.com/office/powerpoint/2010/main" val="328723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marcotte\Desktop\Zack\Neanderthal-001.jpg">
            <a:extLst>
              <a:ext uri="{FF2B5EF4-FFF2-40B4-BE49-F238E27FC236}">
                <a16:creationId xmlns:a16="http://schemas.microsoft.com/office/drawing/2014/main" id="{525B2F0C-A6D6-296D-3449-1B3ED59B5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0" y="4229100"/>
            <a:ext cx="43815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2">
            <a:extLst>
              <a:ext uri="{FF2B5EF4-FFF2-40B4-BE49-F238E27FC236}">
                <a16:creationId xmlns:a16="http://schemas.microsoft.com/office/drawing/2014/main" id="{4219EB21-B2AA-6637-9621-BA443B6B945B}"/>
              </a:ext>
            </a:extLst>
          </p:cNvPr>
          <p:cNvSpPr>
            <a:spLocks noChangeArrowheads="1"/>
          </p:cNvSpPr>
          <p:nvPr/>
        </p:nvSpPr>
        <p:spPr bwMode="auto">
          <a:xfrm>
            <a:off x="0" y="0"/>
            <a:ext cx="9144000"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000" b="1">
                <a:latin typeface="Calibri" panose="020F0502020204030204" pitchFamily="34" charset="0"/>
              </a:rPr>
              <a:t>What about neanderthal?  </a:t>
            </a:r>
          </a:p>
          <a:p>
            <a:pPr algn="ctr" eaLnBrk="1" hangingPunct="1">
              <a:spcBef>
                <a:spcPct val="0"/>
              </a:spcBef>
              <a:buFontTx/>
              <a:buNone/>
            </a:pPr>
            <a:r>
              <a:rPr lang="en-US" altLang="en-US" sz="4000" b="1">
                <a:latin typeface="Calibri" panose="020F0502020204030204" pitchFamily="34" charset="0"/>
              </a:rPr>
              <a:t>It’s achievable. But should we do it?</a:t>
            </a:r>
          </a:p>
          <a:p>
            <a:pPr lvl="1" eaLnBrk="1" hangingPunct="1">
              <a:spcBef>
                <a:spcPct val="0"/>
              </a:spcBef>
              <a:buFont typeface="Wingdings" panose="05000000000000000000" pitchFamily="2" charset="2"/>
              <a:buChar char="ü"/>
            </a:pPr>
            <a:endParaRPr lang="en-US" altLang="en-US" sz="2000" b="1">
              <a:latin typeface="Calibri" panose="020F0502020204030204" pitchFamily="34" charset="0"/>
            </a:endParaRPr>
          </a:p>
          <a:p>
            <a:pPr lvl="1" eaLnBrk="1" hangingPunct="1">
              <a:spcBef>
                <a:spcPct val="0"/>
              </a:spcBef>
              <a:buFont typeface="Wingdings" panose="05000000000000000000" pitchFamily="2" charset="2"/>
              <a:buChar char="ü"/>
            </a:pPr>
            <a:r>
              <a:rPr lang="en-US" altLang="en-US" b="1">
                <a:latin typeface="Calibri" panose="020F0502020204030204" pitchFamily="34" charset="0"/>
              </a:rPr>
              <a:t>  Human and neanderthal genome sequence</a:t>
            </a:r>
          </a:p>
          <a:p>
            <a:pPr lvl="1" eaLnBrk="1" hangingPunct="1">
              <a:spcBef>
                <a:spcPct val="0"/>
              </a:spcBef>
              <a:buFont typeface="Wingdings" panose="05000000000000000000" pitchFamily="2" charset="2"/>
              <a:buChar char="Ø"/>
            </a:pPr>
            <a:r>
              <a:rPr lang="en-US" altLang="en-US" b="1">
                <a:latin typeface="Calibri" panose="020F0502020204030204" pitchFamily="34" charset="0"/>
              </a:rPr>
              <a:t>  Edit DNA in human skin cells to convert	   	   	   convert human skin cells</a:t>
            </a:r>
            <a:r>
              <a:rPr lang="en-US" altLang="en-US" b="1">
                <a:latin typeface="Calibri" panose="020F0502020204030204" pitchFamily="34" charset="0"/>
                <a:sym typeface="Wingdings" panose="05000000000000000000" pitchFamily="2" charset="2"/>
              </a:rPr>
              <a:t> neanderthal </a:t>
            </a:r>
            <a:r>
              <a:rPr lang="en-US" altLang="en-US" b="1">
                <a:latin typeface="Calibri" panose="020F0502020204030204" pitchFamily="34" charset="0"/>
              </a:rPr>
              <a:t>skin cells</a:t>
            </a:r>
          </a:p>
          <a:p>
            <a:pPr lvl="1" eaLnBrk="1" hangingPunct="1">
              <a:spcBef>
                <a:spcPct val="0"/>
              </a:spcBef>
              <a:buFontTx/>
              <a:buNone/>
            </a:pPr>
            <a:r>
              <a:rPr lang="en-US" altLang="en-US" b="1">
                <a:solidFill>
                  <a:srgbClr val="FF0000"/>
                </a:solidFill>
                <a:latin typeface="Calibri" panose="020F0502020204030204" pitchFamily="34" charset="0"/>
                <a:sym typeface="Wingdings" panose="05000000000000000000" pitchFamily="2" charset="2"/>
              </a:rPr>
              <a:t>	  </a:t>
            </a:r>
            <a:r>
              <a:rPr lang="en-US" altLang="en-US" b="1" i="1">
                <a:solidFill>
                  <a:srgbClr val="FF0000"/>
                </a:solidFill>
                <a:latin typeface="Calibri" panose="020F0502020204030204" pitchFamily="34" charset="0"/>
                <a:sym typeface="Wingdings" panose="05000000000000000000" pitchFamily="2" charset="2"/>
              </a:rPr>
              <a:t> I give this step 10 years max before we can do this</a:t>
            </a:r>
            <a:endParaRPr lang="en-US" altLang="en-US" b="1" i="1">
              <a:solidFill>
                <a:srgbClr val="FF0000"/>
              </a:solidFill>
              <a:latin typeface="Calibri" panose="020F0502020204030204" pitchFamily="34" charset="0"/>
            </a:endParaRPr>
          </a:p>
          <a:p>
            <a:pPr lvl="1" eaLnBrk="1" hangingPunct="1">
              <a:spcBef>
                <a:spcPct val="0"/>
              </a:spcBef>
              <a:buFont typeface="Wingdings" panose="05000000000000000000" pitchFamily="2" charset="2"/>
              <a:buChar char="ü"/>
            </a:pPr>
            <a:r>
              <a:rPr lang="en-US" altLang="en-US" b="1">
                <a:latin typeface="Calibri" panose="020F0502020204030204" pitchFamily="34" charset="0"/>
              </a:rPr>
              <a:t>  Convert skin cells to stem cells</a:t>
            </a:r>
          </a:p>
          <a:p>
            <a:pPr lvl="1" eaLnBrk="1" hangingPunct="1">
              <a:spcBef>
                <a:spcPct val="0"/>
              </a:spcBef>
              <a:buFont typeface="Wingdings" panose="05000000000000000000" pitchFamily="2" charset="2"/>
              <a:buChar char="ü"/>
            </a:pPr>
            <a:r>
              <a:rPr lang="en-US" altLang="en-US" b="1">
                <a:latin typeface="Calibri" panose="020F0502020204030204" pitchFamily="34" charset="0"/>
              </a:rPr>
              <a:t>  Convert stem cells to embryos</a:t>
            </a:r>
          </a:p>
          <a:p>
            <a:pPr lvl="1" eaLnBrk="1" hangingPunct="1">
              <a:spcBef>
                <a:spcPct val="0"/>
              </a:spcBef>
              <a:buFont typeface="Wingdings" panose="05000000000000000000" pitchFamily="2" charset="2"/>
              <a:buChar char="ü"/>
            </a:pPr>
            <a:r>
              <a:rPr lang="en-US" altLang="en-US" b="1">
                <a:latin typeface="Calibri" panose="020F0502020204030204" pitchFamily="34" charset="0"/>
              </a:rPr>
              <a:t>  </a:t>
            </a:r>
            <a:r>
              <a:rPr lang="en-US" altLang="en-US" b="1" i="1">
                <a:latin typeface="Calibri" panose="020F0502020204030204" pitchFamily="34" charset="0"/>
              </a:rPr>
              <a:t>In vitro </a:t>
            </a:r>
            <a:r>
              <a:rPr lang="en-US" altLang="en-US" b="1">
                <a:latin typeface="Calibri" panose="020F0502020204030204" pitchFamily="34" charset="0"/>
              </a:rPr>
              <a:t>fertilize</a:t>
            </a:r>
          </a:p>
          <a:p>
            <a:pPr lvl="1" eaLnBrk="1" hangingPunct="1">
              <a:spcBef>
                <a:spcPct val="0"/>
              </a:spcBef>
              <a:buFontTx/>
              <a:buNone/>
            </a:pPr>
            <a:r>
              <a:rPr lang="en-US" altLang="en-US" b="1">
                <a:latin typeface="Calibri" panose="020F0502020204030204" pitchFamily="34" charset="0"/>
              </a:rPr>
              <a:t>	   a surrogate mother</a:t>
            </a:r>
          </a:p>
          <a:p>
            <a:pPr lvl="1" eaLnBrk="1" hangingPunct="1">
              <a:spcBef>
                <a:spcPct val="0"/>
              </a:spcBef>
              <a:buFontTx/>
              <a:buNone/>
            </a:pPr>
            <a:endParaRPr lang="en-US" altLang="en-US" b="1">
              <a:latin typeface="Calibri" panose="020F0502020204030204" pitchFamily="34" charset="0"/>
            </a:endParaRPr>
          </a:p>
          <a:p>
            <a:pPr lvl="1" eaLnBrk="1" hangingPunct="1">
              <a:spcBef>
                <a:spcPct val="0"/>
              </a:spcBef>
              <a:buFontTx/>
              <a:buNone/>
            </a:pPr>
            <a:r>
              <a:rPr lang="en-US" altLang="en-US" b="1">
                <a:solidFill>
                  <a:srgbClr val="FF0000"/>
                </a:solidFill>
                <a:latin typeface="Calibri" panose="020F0502020204030204" pitchFamily="34" charset="0"/>
              </a:rPr>
              <a:t>So many ethical questions!</a:t>
            </a:r>
          </a:p>
          <a:p>
            <a:pPr lvl="1" eaLnBrk="1" hangingPunct="1">
              <a:spcBef>
                <a:spcPct val="0"/>
              </a:spcBef>
              <a:buFontTx/>
              <a:buNone/>
            </a:pPr>
            <a:r>
              <a:rPr lang="en-US" altLang="en-US" b="1">
                <a:solidFill>
                  <a:srgbClr val="FF0000"/>
                </a:solidFill>
                <a:latin typeface="Calibri" panose="020F0502020204030204" pitchFamily="34" charset="0"/>
              </a:rPr>
              <a:t>Where to start?</a:t>
            </a:r>
          </a:p>
          <a:p>
            <a:pPr lvl="1" eaLnBrk="1" hangingPunct="1">
              <a:spcBef>
                <a:spcPct val="0"/>
              </a:spcBef>
              <a:buFontTx/>
              <a:buNone/>
            </a:pPr>
            <a:endParaRPr lang="en-US" altLang="en-US" b="1">
              <a:latin typeface="Calibri" panose="020F0502020204030204" pitchFamily="34" charset="0"/>
            </a:endParaRPr>
          </a:p>
        </p:txBody>
      </p:sp>
      <p:pic>
        <p:nvPicPr>
          <p:cNvPr id="67588" name="Picture 4" descr="http://upload.wikimedia.org/wikipedia/commons/thumb/e/e0/Plos_paabo.jpg/220px-Plos_paabo.jpg">
            <a:extLst>
              <a:ext uri="{FF2B5EF4-FFF2-40B4-BE49-F238E27FC236}">
                <a16:creationId xmlns:a16="http://schemas.microsoft.com/office/drawing/2014/main" id="{0EDC9CB2-F8F8-916D-E6C1-00A6048FB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273" t="14198" r="18909" b="49693"/>
          <a:stretch>
            <a:fillRect/>
          </a:stretch>
        </p:blipFill>
        <p:spPr bwMode="auto">
          <a:xfrm>
            <a:off x="8153400" y="1201738"/>
            <a:ext cx="7080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5">
            <a:extLst>
              <a:ext uri="{FF2B5EF4-FFF2-40B4-BE49-F238E27FC236}">
                <a16:creationId xmlns:a16="http://schemas.microsoft.com/office/drawing/2014/main" id="{F3FF08F5-0B77-9D8C-1247-438AFB64BFA3}"/>
              </a:ext>
            </a:extLst>
          </p:cNvPr>
          <p:cNvSpPr txBox="1">
            <a:spLocks noChangeArrowheads="1"/>
          </p:cNvSpPr>
          <p:nvPr/>
        </p:nvSpPr>
        <p:spPr bwMode="auto">
          <a:xfrm>
            <a:off x="7499350" y="1201738"/>
            <a:ext cx="598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Calibri" panose="020F0502020204030204" pitchFamily="34" charset="0"/>
              </a:rPr>
              <a:t>Svante</a:t>
            </a:r>
          </a:p>
          <a:p>
            <a:pPr algn="ctr" eaLnBrk="1" hangingPunct="1">
              <a:spcBef>
                <a:spcPct val="0"/>
              </a:spcBef>
              <a:buFontTx/>
              <a:buNone/>
            </a:pPr>
            <a:r>
              <a:rPr lang="en-US" altLang="en-US" sz="1200">
                <a:latin typeface="Calibri" panose="020F0502020204030204" pitchFamily="34" charset="0"/>
              </a:rPr>
              <a:t>Pääbo</a:t>
            </a:r>
          </a:p>
        </p:txBody>
      </p:sp>
      <p:sp>
        <p:nvSpPr>
          <p:cNvPr id="67590" name="Rectangle 1">
            <a:extLst>
              <a:ext uri="{FF2B5EF4-FFF2-40B4-BE49-F238E27FC236}">
                <a16:creationId xmlns:a16="http://schemas.microsoft.com/office/drawing/2014/main" id="{A9297C1F-2CF4-1D94-926B-EB2296DEA26E}"/>
              </a:ext>
            </a:extLst>
          </p:cNvPr>
          <p:cNvSpPr>
            <a:spLocks noChangeArrowheads="1"/>
          </p:cNvSpPr>
          <p:nvPr/>
        </p:nvSpPr>
        <p:spPr bwMode="auto">
          <a:xfrm>
            <a:off x="7870825" y="6675438"/>
            <a:ext cx="12731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Action Press/Rex Features</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D26C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48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CB7827B4-CC93-1E06-EAE8-C905CA667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76200"/>
            <a:ext cx="7334250" cy="665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2">
            <a:extLst>
              <a:ext uri="{FF2B5EF4-FFF2-40B4-BE49-F238E27FC236}">
                <a16:creationId xmlns:a16="http://schemas.microsoft.com/office/drawing/2014/main" id="{CD2E92FC-3DCE-4FCF-95F8-B8E345CB8457}"/>
              </a:ext>
            </a:extLst>
          </p:cNvPr>
          <p:cNvSpPr>
            <a:spLocks noChangeArrowheads="1"/>
          </p:cNvSpPr>
          <p:nvPr/>
        </p:nvSpPr>
        <p:spPr bwMode="auto">
          <a:xfrm>
            <a:off x="-55563" y="6626225"/>
            <a:ext cx="3255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latin typeface="Calibri" panose="020F0502020204030204" pitchFamily="34" charset="0"/>
              </a:rPr>
              <a:t>Tabor</a:t>
            </a:r>
            <a:r>
              <a:rPr lang="en-US" altLang="en-US" sz="1400" i="1">
                <a:latin typeface="Calibri" panose="020F0502020204030204" pitchFamily="34" charset="0"/>
              </a:rPr>
              <a:t> et al., Cell</a:t>
            </a:r>
            <a:r>
              <a:rPr lang="en-US" altLang="en-US" sz="1400">
                <a:latin typeface="Calibri" panose="020F0502020204030204" pitchFamily="34" charset="0"/>
              </a:rPr>
              <a:t> 137(7):1272-1281 (2009)</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3" descr="nature12051-f1">
            <a:extLst>
              <a:ext uri="{FF2B5EF4-FFF2-40B4-BE49-F238E27FC236}">
                <a16:creationId xmlns:a16="http://schemas.microsoft.com/office/drawing/2014/main" id="{65E50CAD-5C96-3AD0-12BD-667644D87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94"/>
          <a:stretch>
            <a:fillRect/>
          </a:stretch>
        </p:blipFill>
        <p:spPr bwMode="auto">
          <a:xfrm>
            <a:off x="11113" y="914400"/>
            <a:ext cx="5222875"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4">
            <a:extLst>
              <a:ext uri="{FF2B5EF4-FFF2-40B4-BE49-F238E27FC236}">
                <a16:creationId xmlns:a16="http://schemas.microsoft.com/office/drawing/2014/main" id="{05A86A43-1FDD-3E22-D577-D05C4497EBE7}"/>
              </a:ext>
            </a:extLst>
          </p:cNvPr>
          <p:cNvSpPr txBox="1">
            <a:spLocks noChangeArrowheads="1"/>
          </p:cNvSpPr>
          <p:nvPr/>
        </p:nvSpPr>
        <p:spPr bwMode="auto">
          <a:xfrm>
            <a:off x="19050" y="-76200"/>
            <a:ext cx="9048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latin typeface="Calibri" panose="020F0502020204030204" pitchFamily="34" charset="0"/>
              </a:rPr>
              <a:t>One major success of synthetic biology is engineering artemisinic acid production from wormwood into yeast:</a:t>
            </a:r>
          </a:p>
        </p:txBody>
      </p:sp>
      <p:pic>
        <p:nvPicPr>
          <p:cNvPr id="33796" name="Picture 2" descr="Image result for Artemisia annua">
            <a:extLst>
              <a:ext uri="{FF2B5EF4-FFF2-40B4-BE49-F238E27FC236}">
                <a16:creationId xmlns:a16="http://schemas.microsoft.com/office/drawing/2014/main" id="{051753A2-4BFD-38A4-B3B2-E52F2E644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5003800"/>
            <a:ext cx="126841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6">
            <a:extLst>
              <a:ext uri="{FF2B5EF4-FFF2-40B4-BE49-F238E27FC236}">
                <a16:creationId xmlns:a16="http://schemas.microsoft.com/office/drawing/2014/main" id="{ED76B4DB-4F69-DDD0-A498-FA0613270AD9}"/>
              </a:ext>
            </a:extLst>
          </p:cNvPr>
          <p:cNvSpPr txBox="1">
            <a:spLocks noChangeArrowheads="1"/>
          </p:cNvSpPr>
          <p:nvPr/>
        </p:nvSpPr>
        <p:spPr bwMode="auto">
          <a:xfrm>
            <a:off x="28575" y="4479925"/>
            <a:ext cx="149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latin typeface="Calibri" panose="020F0502020204030204" pitchFamily="34" charset="0"/>
              </a:rPr>
              <a:t>Normal source =</a:t>
            </a:r>
          </a:p>
          <a:p>
            <a:pPr eaLnBrk="1" hangingPunct="1">
              <a:spcBef>
                <a:spcPct val="0"/>
              </a:spcBef>
              <a:buFontTx/>
              <a:buNone/>
            </a:pPr>
            <a:r>
              <a:rPr lang="en-US" altLang="en-US" sz="1400">
                <a:latin typeface="Calibri" panose="020F0502020204030204" pitchFamily="34" charset="0"/>
              </a:rPr>
              <a:t>sweet wormwood</a:t>
            </a:r>
          </a:p>
        </p:txBody>
      </p:sp>
      <p:sp>
        <p:nvSpPr>
          <p:cNvPr id="33798" name="TextBox 7">
            <a:extLst>
              <a:ext uri="{FF2B5EF4-FFF2-40B4-BE49-F238E27FC236}">
                <a16:creationId xmlns:a16="http://schemas.microsoft.com/office/drawing/2014/main" id="{CABFBD04-7750-D076-9F99-FA2538833B95}"/>
              </a:ext>
            </a:extLst>
          </p:cNvPr>
          <p:cNvSpPr txBox="1">
            <a:spLocks noChangeArrowheads="1"/>
          </p:cNvSpPr>
          <p:nvPr/>
        </p:nvSpPr>
        <p:spPr bwMode="auto">
          <a:xfrm>
            <a:off x="52388" y="6629400"/>
            <a:ext cx="587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wikipedia</a:t>
            </a:r>
          </a:p>
        </p:txBody>
      </p:sp>
      <p:grpSp>
        <p:nvGrpSpPr>
          <p:cNvPr id="33799" name="Group 7">
            <a:extLst>
              <a:ext uri="{FF2B5EF4-FFF2-40B4-BE49-F238E27FC236}">
                <a16:creationId xmlns:a16="http://schemas.microsoft.com/office/drawing/2014/main" id="{76285E5A-2BC0-5280-BAA0-3C0B080439D6}"/>
              </a:ext>
            </a:extLst>
          </p:cNvPr>
          <p:cNvGrpSpPr>
            <a:grpSpLocks/>
          </p:cNvGrpSpPr>
          <p:nvPr/>
        </p:nvGrpSpPr>
        <p:grpSpPr bwMode="auto">
          <a:xfrm>
            <a:off x="5233988" y="3386138"/>
            <a:ext cx="3910012" cy="3319462"/>
            <a:chOff x="1600200" y="838128"/>
            <a:chExt cx="4666682" cy="3962472"/>
          </a:xfrm>
        </p:grpSpPr>
        <p:pic>
          <p:nvPicPr>
            <p:cNvPr id="33803" name="Picture 4" descr="nature12051-f3">
              <a:extLst>
                <a:ext uri="{FF2B5EF4-FFF2-40B4-BE49-F238E27FC236}">
                  <a16:creationId xmlns:a16="http://schemas.microsoft.com/office/drawing/2014/main" id="{65B4BC5C-2FD7-8D7E-FD94-ABEC13E21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367" t="57590" r="11296" b="7420"/>
            <a:stretch>
              <a:fillRect/>
            </a:stretch>
          </p:blipFill>
          <p:spPr bwMode="auto">
            <a:xfrm>
              <a:off x="1600200" y="1219200"/>
              <a:ext cx="466668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TextBox 5">
              <a:extLst>
                <a:ext uri="{FF2B5EF4-FFF2-40B4-BE49-F238E27FC236}">
                  <a16:creationId xmlns:a16="http://schemas.microsoft.com/office/drawing/2014/main" id="{22799D37-589A-B827-1DF2-1FC59AB8AAAC}"/>
                </a:ext>
              </a:extLst>
            </p:cNvPr>
            <p:cNvSpPr txBox="1">
              <a:spLocks noChangeArrowheads="1"/>
            </p:cNvSpPr>
            <p:nvPr/>
          </p:nvSpPr>
          <p:spPr bwMode="auto">
            <a:xfrm>
              <a:off x="4607922" y="838128"/>
              <a:ext cx="131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solidFill>
                    <a:srgbClr val="FF0000"/>
                  </a:solidFill>
                  <a:latin typeface="Calibri" panose="020F0502020204030204" pitchFamily="34" charset="0"/>
                </a:rPr>
                <a:t>25 g/L !</a:t>
              </a:r>
            </a:p>
          </p:txBody>
        </p:sp>
        <p:cxnSp>
          <p:nvCxnSpPr>
            <p:cNvPr id="11" name="Straight Arrow Connector 10">
              <a:extLst>
                <a:ext uri="{FF2B5EF4-FFF2-40B4-BE49-F238E27FC236}">
                  <a16:creationId xmlns:a16="http://schemas.microsoft.com/office/drawing/2014/main" id="{34FA3D70-1055-2A4C-83FD-3825D7EB240C}"/>
                </a:ext>
              </a:extLst>
            </p:cNvPr>
            <p:cNvCxnSpPr>
              <a:cxnSpLocks/>
            </p:cNvCxnSpPr>
            <p:nvPr/>
          </p:nvCxnSpPr>
          <p:spPr>
            <a:xfrm flipH="1">
              <a:off x="5692784" y="1399052"/>
              <a:ext cx="89051" cy="2937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33800" name="Picture 4" descr="nature12051-f3">
            <a:extLst>
              <a:ext uri="{FF2B5EF4-FFF2-40B4-BE49-F238E27FC236}">
                <a16:creationId xmlns:a16="http://schemas.microsoft.com/office/drawing/2014/main" id="{A7B54E28-E567-992C-8648-ED158C62C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2150" t="68396" r="279" b="23782"/>
          <a:stretch>
            <a:fillRect/>
          </a:stretch>
        </p:blipFill>
        <p:spPr bwMode="auto">
          <a:xfrm>
            <a:off x="5943600" y="3668713"/>
            <a:ext cx="18811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A6E25BC-DA71-9FBC-1E11-A3BADD80A33C}"/>
              </a:ext>
            </a:extLst>
          </p:cNvPr>
          <p:cNvSpPr/>
          <p:nvPr/>
        </p:nvSpPr>
        <p:spPr>
          <a:xfrm>
            <a:off x="8458200" y="4741863"/>
            <a:ext cx="685800" cy="592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802" name="Rectangle 9">
            <a:extLst>
              <a:ext uri="{FF2B5EF4-FFF2-40B4-BE49-F238E27FC236}">
                <a16:creationId xmlns:a16="http://schemas.microsoft.com/office/drawing/2014/main" id="{60BB0749-9090-EAF5-C7AF-A2801DEEFCD3}"/>
              </a:ext>
            </a:extLst>
          </p:cNvPr>
          <p:cNvSpPr>
            <a:spLocks noChangeArrowheads="1"/>
          </p:cNvSpPr>
          <p:nvPr/>
        </p:nvSpPr>
        <p:spPr bwMode="auto">
          <a:xfrm>
            <a:off x="1749425" y="6581775"/>
            <a:ext cx="472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en-US" sz="1200">
                <a:latin typeface="Calibri" panose="020F0502020204030204" pitchFamily="34" charset="0"/>
              </a:rPr>
              <a:t>CJ Paddon </a:t>
            </a:r>
            <a:r>
              <a:rPr lang="en-GB" altLang="en-US" sz="1200" i="1">
                <a:latin typeface="Calibri" panose="020F0502020204030204" pitchFamily="34" charset="0"/>
              </a:rPr>
              <a:t>et al.</a:t>
            </a:r>
            <a:r>
              <a:rPr lang="en-GB" altLang="en-US" sz="1200">
                <a:latin typeface="Calibri" panose="020F0502020204030204" pitchFamily="34" charset="0"/>
              </a:rPr>
              <a:t> </a:t>
            </a:r>
            <a:r>
              <a:rPr lang="en-GB" altLang="en-US" sz="1200" i="1">
                <a:latin typeface="Calibri" panose="020F0502020204030204" pitchFamily="34" charset="0"/>
              </a:rPr>
              <a:t>Nature</a:t>
            </a:r>
            <a:r>
              <a:rPr lang="en-GB" altLang="en-US" sz="1200">
                <a:latin typeface="Calibri" panose="020F0502020204030204" pitchFamily="34" charset="0"/>
              </a:rPr>
              <a:t> </a:t>
            </a:r>
            <a:r>
              <a:rPr lang="en-GB" altLang="en-US" sz="1200" b="1">
                <a:latin typeface="Calibri" panose="020F0502020204030204" pitchFamily="34" charset="0"/>
              </a:rPr>
              <a:t>000</a:t>
            </a:r>
            <a:r>
              <a:rPr lang="en-GB" altLang="en-US" sz="1200">
                <a:latin typeface="Calibri" panose="020F0502020204030204" pitchFamily="34" charset="0"/>
              </a:rPr>
              <a:t>, 1-5 (2013) doi:10.1038/nature12051</a:t>
            </a:r>
            <a:endParaRPr lang="en-US" altLang="en-US" sz="1200">
              <a:latin typeface="Calibri" panose="020F0502020204030204" pitchFamily="34" charset="0"/>
            </a:endParaRP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351FF7B-DAFB-A724-2275-A6CB763353A6}"/>
              </a:ext>
            </a:extLst>
          </p:cNvPr>
          <p:cNvSpPr>
            <a:spLocks noChangeArrowheads="1"/>
          </p:cNvSpPr>
          <p:nvPr/>
        </p:nvSpPr>
        <p:spPr bwMode="auto">
          <a:xfrm>
            <a:off x="6019800" y="6581775"/>
            <a:ext cx="3109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GB" altLang="en-US" sz="1200">
                <a:latin typeface="Calibri" panose="020F0502020204030204" pitchFamily="34" charset="0"/>
              </a:rPr>
              <a:t>Galanie </a:t>
            </a:r>
            <a:r>
              <a:rPr lang="en-GB" altLang="en-US" sz="1200" i="1">
                <a:latin typeface="Calibri" panose="020F0502020204030204" pitchFamily="34" charset="0"/>
              </a:rPr>
              <a:t>et al.</a:t>
            </a:r>
            <a:r>
              <a:rPr lang="en-GB" altLang="en-US" sz="1200">
                <a:latin typeface="Calibri" panose="020F0502020204030204" pitchFamily="34" charset="0"/>
              </a:rPr>
              <a:t> (</a:t>
            </a:r>
            <a:r>
              <a:rPr lang="fr-FR" altLang="en-US" sz="1200">
                <a:latin typeface="Calibri" panose="020F0502020204030204" pitchFamily="34" charset="0"/>
              </a:rPr>
              <a:t>2015) </a:t>
            </a:r>
            <a:r>
              <a:rPr lang="fr-FR" altLang="en-US" sz="1200" i="1">
                <a:latin typeface="Calibri" panose="020F0502020204030204" pitchFamily="34" charset="0"/>
              </a:rPr>
              <a:t>Science</a:t>
            </a:r>
            <a:r>
              <a:rPr lang="fr-FR" altLang="en-US" sz="1200">
                <a:latin typeface="Calibri" panose="020F0502020204030204" pitchFamily="34" charset="0"/>
              </a:rPr>
              <a:t> 349:1095-100 </a:t>
            </a:r>
            <a:endParaRPr lang="en-US" altLang="en-US" sz="1200">
              <a:latin typeface="Calibri" panose="020F0502020204030204" pitchFamily="34" charset="0"/>
            </a:endParaRPr>
          </a:p>
        </p:txBody>
      </p:sp>
      <p:sp>
        <p:nvSpPr>
          <p:cNvPr id="34819" name="Text Box 4">
            <a:extLst>
              <a:ext uri="{FF2B5EF4-FFF2-40B4-BE49-F238E27FC236}">
                <a16:creationId xmlns:a16="http://schemas.microsoft.com/office/drawing/2014/main" id="{73C14D7B-867B-F677-E803-C3910A103206}"/>
              </a:ext>
            </a:extLst>
          </p:cNvPr>
          <p:cNvSpPr txBox="1">
            <a:spLocks noChangeArrowheads="1"/>
          </p:cNvSpPr>
          <p:nvPr/>
        </p:nvSpPr>
        <p:spPr bwMode="auto">
          <a:xfrm>
            <a:off x="19050" y="0"/>
            <a:ext cx="9048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latin typeface="Calibri" panose="020F0502020204030204" pitchFamily="34" charset="0"/>
              </a:rPr>
              <a:t>Some other recent successes in this field:</a:t>
            </a:r>
          </a:p>
        </p:txBody>
      </p:sp>
      <p:pic>
        <p:nvPicPr>
          <p:cNvPr id="34820" name="Picture 2" descr="https://science.sciencemag.org/content/sci/349/6249/677/F1.large.jpg">
            <a:extLst>
              <a:ext uri="{FF2B5EF4-FFF2-40B4-BE49-F238E27FC236}">
                <a16:creationId xmlns:a16="http://schemas.microsoft.com/office/drawing/2014/main" id="{5887192B-1F4E-51DE-763C-46876C9B0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3438525"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1">
            <a:extLst>
              <a:ext uri="{FF2B5EF4-FFF2-40B4-BE49-F238E27FC236}">
                <a16:creationId xmlns:a16="http://schemas.microsoft.com/office/drawing/2014/main" id="{4587ABC6-DA86-18B7-B44F-8EF702C77FF9}"/>
              </a:ext>
            </a:extLst>
          </p:cNvPr>
          <p:cNvSpPr>
            <a:spLocks noChangeArrowheads="1"/>
          </p:cNvSpPr>
          <p:nvPr/>
        </p:nvSpPr>
        <p:spPr bwMode="auto">
          <a:xfrm>
            <a:off x="228600" y="6565900"/>
            <a:ext cx="152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800">
                <a:latin typeface="Calibri" panose="020F0502020204030204" pitchFamily="34" charset="0"/>
              </a:rPr>
              <a:t>Service (2015) </a:t>
            </a:r>
            <a:r>
              <a:rPr lang="en-US" altLang="en-US" sz="800" i="1">
                <a:latin typeface="Calibri" panose="020F0502020204030204" pitchFamily="34" charset="0"/>
              </a:rPr>
              <a:t>Science</a:t>
            </a:r>
            <a:r>
              <a:rPr lang="en-US" altLang="en-US" sz="800">
                <a:latin typeface="Calibri" panose="020F0502020204030204" pitchFamily="34" charset="0"/>
              </a:rPr>
              <a:t> 349:677</a:t>
            </a:r>
          </a:p>
        </p:txBody>
      </p:sp>
      <p:pic>
        <p:nvPicPr>
          <p:cNvPr id="34822" name="Picture 4" descr="https://science.sciencemag.org/content/sci/349/6252/1095/F1.large.jpg?width=800&amp;height=600&amp;carousel=1">
            <a:extLst>
              <a:ext uri="{FF2B5EF4-FFF2-40B4-BE49-F238E27FC236}">
                <a16:creationId xmlns:a16="http://schemas.microsoft.com/office/drawing/2014/main" id="{EC7A223C-76F9-9FC2-751B-4288A8F8F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13" r="30225"/>
          <a:stretch>
            <a:fillRect/>
          </a:stretch>
        </p:blipFill>
        <p:spPr bwMode="auto">
          <a:xfrm>
            <a:off x="4114800" y="1524000"/>
            <a:ext cx="47196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5">
            <a:extLst>
              <a:ext uri="{FF2B5EF4-FFF2-40B4-BE49-F238E27FC236}">
                <a16:creationId xmlns:a16="http://schemas.microsoft.com/office/drawing/2014/main" id="{BFEA6A5D-CE93-F6ED-BFC2-8B49B0FB2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88988"/>
            <a:ext cx="3481388"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3235DC2-E047-A54A-99C4-082FD48A2CFD}"/>
              </a:ext>
            </a:extLst>
          </p:cNvPr>
          <p:cNvSpPr>
            <a:spLocks noChangeArrowheads="1"/>
          </p:cNvSpPr>
          <p:nvPr/>
        </p:nvSpPr>
        <p:spPr bwMode="auto">
          <a:xfrm>
            <a:off x="-457200" y="6492875"/>
            <a:ext cx="3109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GB" altLang="en-US" sz="1200">
                <a:latin typeface="Calibri" panose="020F0502020204030204" pitchFamily="34" charset="0"/>
              </a:rPr>
              <a:t>Luo </a:t>
            </a:r>
            <a:r>
              <a:rPr lang="en-GB" altLang="en-US" sz="1200" i="1">
                <a:latin typeface="Calibri" panose="020F0502020204030204" pitchFamily="34" charset="0"/>
              </a:rPr>
              <a:t>et al.</a:t>
            </a:r>
            <a:r>
              <a:rPr lang="en-GB" altLang="en-US" sz="1200">
                <a:latin typeface="Calibri" panose="020F0502020204030204" pitchFamily="34" charset="0"/>
              </a:rPr>
              <a:t> (</a:t>
            </a:r>
            <a:r>
              <a:rPr lang="fr-FR" altLang="en-US" sz="1200">
                <a:latin typeface="Calibri" panose="020F0502020204030204" pitchFamily="34" charset="0"/>
              </a:rPr>
              <a:t>2019) </a:t>
            </a:r>
            <a:r>
              <a:rPr lang="fr-FR" altLang="en-US" sz="1200" i="1">
                <a:latin typeface="Calibri" panose="020F0502020204030204" pitchFamily="34" charset="0"/>
              </a:rPr>
              <a:t>Nature</a:t>
            </a:r>
            <a:r>
              <a:rPr lang="fr-FR" altLang="en-US" sz="1200">
                <a:latin typeface="Calibri" panose="020F0502020204030204" pitchFamily="34" charset="0"/>
              </a:rPr>
              <a:t> </a:t>
            </a:r>
            <a:r>
              <a:rPr lang="pt-BR" altLang="en-US" sz="1200">
                <a:latin typeface="Calibri" panose="020F0502020204030204" pitchFamily="34" charset="0"/>
              </a:rPr>
              <a:t>567:123-126</a:t>
            </a:r>
            <a:endParaRPr lang="en-US" altLang="en-US" sz="1200">
              <a:latin typeface="Calibri" panose="020F0502020204030204" pitchFamily="34" charset="0"/>
            </a:endParaRPr>
          </a:p>
        </p:txBody>
      </p:sp>
      <p:pic>
        <p:nvPicPr>
          <p:cNvPr id="35843" name="Picture 2" descr="Fig. 1">
            <a:extLst>
              <a:ext uri="{FF2B5EF4-FFF2-40B4-BE49-F238E27FC236}">
                <a16:creationId xmlns:a16="http://schemas.microsoft.com/office/drawing/2014/main" id="{A3F0DFD5-FECC-6AB8-E0CB-C0BA81BD3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27025"/>
            <a:ext cx="3581400"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a:extLst>
              <a:ext uri="{FF2B5EF4-FFF2-40B4-BE49-F238E27FC236}">
                <a16:creationId xmlns:a16="http://schemas.microsoft.com/office/drawing/2014/main" id="{FCE3FE44-075F-3BFF-A336-C4FB268EE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914400"/>
            <a:ext cx="4953000"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76181314-2E52-B814-00AF-489ACC7C0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7850"/>
            <a:ext cx="7772400" cy="612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 Box 5">
            <a:extLst>
              <a:ext uri="{FF2B5EF4-FFF2-40B4-BE49-F238E27FC236}">
                <a16:creationId xmlns:a16="http://schemas.microsoft.com/office/drawing/2014/main" id="{9C7B771B-C43F-5C16-EA29-6A35F200EB82}"/>
              </a:ext>
            </a:extLst>
          </p:cNvPr>
          <p:cNvSpPr txBox="1">
            <a:spLocks noChangeArrowheads="1"/>
          </p:cNvSpPr>
          <p:nvPr/>
        </p:nvSpPr>
        <p:spPr bwMode="auto">
          <a:xfrm>
            <a:off x="0" y="0"/>
            <a:ext cx="494823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a:latin typeface="Calibri" panose="020F0502020204030204" pitchFamily="34" charset="0"/>
              </a:rPr>
              <a:t>The repressilator in action...</a:t>
            </a:r>
          </a:p>
        </p:txBody>
      </p:sp>
      <p:sp>
        <p:nvSpPr>
          <p:cNvPr id="11268" name="Text Box 6">
            <a:extLst>
              <a:ext uri="{FF2B5EF4-FFF2-40B4-BE49-F238E27FC236}">
                <a16:creationId xmlns:a16="http://schemas.microsoft.com/office/drawing/2014/main" id="{0963CFB1-10AD-7B30-9355-87D5A980D119}"/>
              </a:ext>
            </a:extLst>
          </p:cNvPr>
          <p:cNvSpPr txBox="1">
            <a:spLocks noChangeArrowheads="1"/>
          </p:cNvSpPr>
          <p:nvPr/>
        </p:nvSpPr>
        <p:spPr bwMode="auto">
          <a:xfrm>
            <a:off x="5500688" y="6508750"/>
            <a:ext cx="371951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Calibri" panose="020F0502020204030204" pitchFamily="34" charset="0"/>
              </a:rPr>
              <a:t>Elowitz &amp; Leibler, </a:t>
            </a:r>
            <a:r>
              <a:rPr lang="en-US" altLang="en-US" sz="1600" i="1">
                <a:latin typeface="Calibri" panose="020F0502020204030204" pitchFamily="34" charset="0"/>
              </a:rPr>
              <a:t>Nature</a:t>
            </a:r>
            <a:r>
              <a:rPr lang="en-US" altLang="en-US" sz="1600">
                <a:latin typeface="Calibri" panose="020F0502020204030204" pitchFamily="34" charset="0"/>
              </a:rPr>
              <a:t> (2000) 403:335-8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9B5C0DC3-FCE0-ED05-5727-8B01272D4398}"/>
              </a:ext>
            </a:extLst>
          </p:cNvPr>
          <p:cNvSpPr>
            <a:spLocks noChangeArrowheads="1"/>
          </p:cNvSpPr>
          <p:nvPr/>
        </p:nvSpPr>
        <p:spPr bwMode="auto">
          <a:xfrm>
            <a:off x="304800" y="533400"/>
            <a:ext cx="8686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Calibri" panose="020F0502020204030204" pitchFamily="34" charset="0"/>
              </a:rPr>
              <a:t>“The only DNA in the cells is the designed synthetic DNA sequence, including “watermark” sequences and other designed gene deletions and polymorphisms, and mutations acquired during the building process. The new cells have expected phenotypic properties and are capable of continuous self-replication.”</a:t>
            </a:r>
          </a:p>
        </p:txBody>
      </p:sp>
      <p:pic>
        <p:nvPicPr>
          <p:cNvPr id="39939" name="Picture 2">
            <a:extLst>
              <a:ext uri="{FF2B5EF4-FFF2-40B4-BE49-F238E27FC236}">
                <a16:creationId xmlns:a16="http://schemas.microsoft.com/office/drawing/2014/main" id="{37275798-F633-A7F1-C805-676726A2C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67000"/>
            <a:ext cx="2981325"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0" name="TextBox 2">
            <a:extLst>
              <a:ext uri="{FF2B5EF4-FFF2-40B4-BE49-F238E27FC236}">
                <a16:creationId xmlns:a16="http://schemas.microsoft.com/office/drawing/2014/main" id="{09009939-8CF2-D728-B061-17DB336B3EBC}"/>
              </a:ext>
            </a:extLst>
          </p:cNvPr>
          <p:cNvSpPr txBox="1">
            <a:spLocks noChangeArrowheads="1"/>
          </p:cNvSpPr>
          <p:nvPr/>
        </p:nvSpPr>
        <p:spPr bwMode="auto">
          <a:xfrm>
            <a:off x="4419600" y="4048125"/>
            <a:ext cx="3802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Calibri" panose="020F0502020204030204" pitchFamily="34" charset="0"/>
              </a:rPr>
              <a:t>PCR of 4 engineered “watermarks”</a:t>
            </a:r>
          </a:p>
        </p:txBody>
      </p:sp>
      <p:sp>
        <p:nvSpPr>
          <p:cNvPr id="4" name="Rectangle 3">
            <a:extLst>
              <a:ext uri="{FF2B5EF4-FFF2-40B4-BE49-F238E27FC236}">
                <a16:creationId xmlns:a16="http://schemas.microsoft.com/office/drawing/2014/main" id="{78B6D3A7-9255-A67A-D8B3-900BCE889388}"/>
              </a:ext>
            </a:extLst>
          </p:cNvPr>
          <p:cNvSpPr/>
          <p:nvPr/>
        </p:nvSpPr>
        <p:spPr>
          <a:xfrm>
            <a:off x="1066800" y="26670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atin typeface="Calibri" panose="020F0502020204030204" pitchFamily="34" charset="0"/>
            </a:endParaRPr>
          </a:p>
        </p:txBody>
      </p:sp>
      <p:sp>
        <p:nvSpPr>
          <p:cNvPr id="39942" name="Rectangle 6">
            <a:extLst>
              <a:ext uri="{FF2B5EF4-FFF2-40B4-BE49-F238E27FC236}">
                <a16:creationId xmlns:a16="http://schemas.microsoft.com/office/drawing/2014/main" id="{DB58D207-6B9F-612E-95B0-E12ED71963B8}"/>
              </a:ext>
            </a:extLst>
          </p:cNvPr>
          <p:cNvSpPr>
            <a:spLocks noChangeArrowheads="1"/>
          </p:cNvSpPr>
          <p:nvPr/>
        </p:nvSpPr>
        <p:spPr bwMode="auto">
          <a:xfrm>
            <a:off x="5867400" y="6488113"/>
            <a:ext cx="326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Calibri" panose="020F0502020204030204" pitchFamily="34" charset="0"/>
              </a:rPr>
              <a:t>2 JULY 2010 VOL 329 SCIENCE</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C1B4F458-0798-9B1D-7A5C-21C7FB430B68}"/>
              </a:ext>
            </a:extLst>
          </p:cNvPr>
          <p:cNvSpPr>
            <a:spLocks noChangeArrowheads="1"/>
          </p:cNvSpPr>
          <p:nvPr/>
        </p:nvSpPr>
        <p:spPr bwMode="auto">
          <a:xfrm>
            <a:off x="76200" y="1143000"/>
            <a:ext cx="88392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latin typeface="Calibri" panose="020F0502020204030204" pitchFamily="34" charset="0"/>
              </a:rPr>
              <a:t>“If the methods described here can be generalized, design, synthesis, assembly, and transplantation of synthetic chromosomes will no longer be a barrier to the progress of synthetic biology.”</a:t>
            </a:r>
          </a:p>
          <a:p>
            <a:pPr eaLnBrk="1" hangingPunct="1">
              <a:spcBef>
                <a:spcPct val="0"/>
              </a:spcBef>
              <a:buFontTx/>
              <a:buNone/>
            </a:pPr>
            <a:endParaRPr lang="en-US" altLang="en-US" sz="2400" b="1" u="sng">
              <a:latin typeface="Calibri" panose="020F0502020204030204" pitchFamily="34" charset="0"/>
            </a:endParaRPr>
          </a:p>
          <a:p>
            <a:pPr eaLnBrk="1" hangingPunct="1">
              <a:spcBef>
                <a:spcPct val="0"/>
              </a:spcBef>
              <a:buFontTx/>
              <a:buNone/>
            </a:pPr>
            <a:endParaRPr lang="en-US" altLang="en-US" sz="2400" b="1" u="sng">
              <a:latin typeface="Calibri" panose="020F0502020204030204" pitchFamily="34" charset="0"/>
            </a:endParaRPr>
          </a:p>
          <a:p>
            <a:pPr eaLnBrk="1" hangingPunct="1">
              <a:spcBef>
                <a:spcPct val="0"/>
              </a:spcBef>
              <a:buFontTx/>
              <a:buNone/>
            </a:pPr>
            <a:r>
              <a:rPr lang="en-US" altLang="en-US" sz="2400" b="1">
                <a:latin typeface="Calibri" panose="020F0502020204030204" pitchFamily="34" charset="0"/>
              </a:rPr>
              <a:t>“We expect that the cost of DNA synthesis will follow what has happened with DNA sequencing and continue to exponentially decrease. Lower synthesis costs combined with automation will enable broad applications for synthetic genomics.”</a:t>
            </a:r>
          </a:p>
          <a:p>
            <a:pPr eaLnBrk="1" hangingPunct="1">
              <a:spcBef>
                <a:spcPct val="0"/>
              </a:spcBef>
              <a:buFontTx/>
              <a:buNone/>
            </a:pPr>
            <a:endParaRPr lang="en-US" altLang="en-US" sz="2400" b="1">
              <a:latin typeface="Calibri" panose="020F0502020204030204" pitchFamily="34" charset="0"/>
            </a:endParaRPr>
          </a:p>
          <a:p>
            <a:pPr eaLnBrk="1" hangingPunct="1">
              <a:spcBef>
                <a:spcPct val="0"/>
              </a:spcBef>
              <a:buFontTx/>
              <a:buNone/>
            </a:pPr>
            <a:endParaRPr lang="en-US" altLang="en-US" sz="2400" b="1">
              <a:latin typeface="Calibri" panose="020F0502020204030204" pitchFamily="34" charset="0"/>
            </a:endParaRPr>
          </a:p>
          <a:p>
            <a:pPr eaLnBrk="1" hangingPunct="1">
              <a:spcBef>
                <a:spcPct val="0"/>
              </a:spcBef>
              <a:buFontTx/>
              <a:buNone/>
            </a:pPr>
            <a:r>
              <a:rPr lang="en-US" altLang="en-US" sz="2400" b="1">
                <a:latin typeface="Calibri" panose="020F0502020204030204" pitchFamily="34" charset="0"/>
              </a:rPr>
              <a:t>“As synthetic genomic applications expand, we anticipate that this work will continue to raise philosophical issues that have broad societal and ethical implications.”</a:t>
            </a:r>
          </a:p>
        </p:txBody>
      </p:sp>
      <p:sp>
        <p:nvSpPr>
          <p:cNvPr id="41987" name="TextBox 2">
            <a:extLst>
              <a:ext uri="{FF2B5EF4-FFF2-40B4-BE49-F238E27FC236}">
                <a16:creationId xmlns:a16="http://schemas.microsoft.com/office/drawing/2014/main" id="{64B43055-E080-AE89-0178-4A80DBF0DBF2}"/>
              </a:ext>
            </a:extLst>
          </p:cNvPr>
          <p:cNvSpPr txBox="1">
            <a:spLocks noChangeArrowheads="1"/>
          </p:cNvSpPr>
          <p:nvPr/>
        </p:nvSpPr>
        <p:spPr bwMode="auto">
          <a:xfrm>
            <a:off x="42863" y="87313"/>
            <a:ext cx="61277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a:latin typeface="Calibri" panose="020F0502020204030204" pitchFamily="34" charset="0"/>
              </a:rPr>
              <a:t>Some good quotes from the paper:</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D829971-6FAD-96C1-4C15-0AF262DD2644}"/>
              </a:ext>
            </a:extLst>
          </p:cNvPr>
          <p:cNvSpPr>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000" b="1">
                <a:latin typeface="Calibri" panose="020F0502020204030204" pitchFamily="34" charset="0"/>
              </a:rPr>
              <a:t>Although the race is on as other groups try to resurrect frozen mammoth cells:</a:t>
            </a:r>
            <a:endParaRPr lang="en-US" altLang="en-US" b="1">
              <a:latin typeface="Calibri" panose="020F0502020204030204" pitchFamily="34" charset="0"/>
            </a:endParaRPr>
          </a:p>
        </p:txBody>
      </p:sp>
      <p:pic>
        <p:nvPicPr>
          <p:cNvPr id="63491" name="Picture 2">
            <a:extLst>
              <a:ext uri="{FF2B5EF4-FFF2-40B4-BE49-F238E27FC236}">
                <a16:creationId xmlns:a16="http://schemas.microsoft.com/office/drawing/2014/main" id="{8C69E755-DF21-6FF0-AEAE-922C16D6C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09800"/>
            <a:ext cx="7467600"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a:extLst>
              <a:ext uri="{FF2B5EF4-FFF2-40B4-BE49-F238E27FC236}">
                <a16:creationId xmlns:a16="http://schemas.microsoft.com/office/drawing/2014/main" id="{0C0B57ED-3303-F39D-3345-425583CFB566}"/>
              </a:ext>
            </a:extLst>
          </p:cNvPr>
          <p:cNvSpPr txBox="1">
            <a:spLocks noChangeArrowheads="1"/>
          </p:cNvSpPr>
          <p:nvPr/>
        </p:nvSpPr>
        <p:spPr bwMode="auto">
          <a:xfrm>
            <a:off x="0" y="990600"/>
            <a:ext cx="91440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latin typeface="Calibri" panose="020F0502020204030204" pitchFamily="34" charset="0"/>
              </a:rPr>
              <a:t>Can simple biological systems be built from standard, interchangeable parts and operated in living cells?</a:t>
            </a:r>
          </a:p>
          <a:p>
            <a:pPr algn="ctr" eaLnBrk="1" hangingPunct="1">
              <a:spcBef>
                <a:spcPct val="0"/>
              </a:spcBef>
              <a:buFontTx/>
              <a:buNone/>
            </a:pPr>
            <a:r>
              <a:rPr lang="en-US" altLang="en-US" sz="2800" b="1">
                <a:latin typeface="Calibri" panose="020F0502020204030204" pitchFamily="34" charset="0"/>
              </a:rPr>
              <a:t> </a:t>
            </a:r>
          </a:p>
          <a:p>
            <a:pPr algn="ctr" eaLnBrk="1" hangingPunct="1">
              <a:spcBef>
                <a:spcPct val="0"/>
              </a:spcBef>
              <a:buFontTx/>
              <a:buNone/>
            </a:pPr>
            <a:r>
              <a:rPr lang="en-US" altLang="en-US" sz="2800" b="1">
                <a:latin typeface="Calibri" panose="020F0502020204030204" pitchFamily="34" charset="0"/>
              </a:rPr>
              <a:t>Or is biology too complicated to be engineered in this way?</a:t>
            </a:r>
          </a:p>
          <a:p>
            <a:pPr eaLnBrk="1" hangingPunct="1">
              <a:spcBef>
                <a:spcPct val="0"/>
              </a:spcBef>
              <a:buFontTx/>
              <a:buNone/>
            </a:pPr>
            <a:endParaRPr lang="en-US" altLang="en-US" sz="2800" b="1">
              <a:latin typeface="Calibri" panose="020F0502020204030204" pitchFamily="34" charset="0"/>
            </a:endParaRPr>
          </a:p>
          <a:p>
            <a:pPr eaLnBrk="1" hangingPunct="1">
              <a:spcBef>
                <a:spcPct val="0"/>
              </a:spcBef>
              <a:buFontTx/>
              <a:buNone/>
            </a:pPr>
            <a:endParaRPr lang="en-US" altLang="en-US" sz="2800" b="1">
              <a:latin typeface="Calibri" panose="020F0502020204030204" pitchFamily="34" charset="0"/>
            </a:endParaRPr>
          </a:p>
          <a:p>
            <a:pPr algn="ctr" eaLnBrk="1" hangingPunct="1">
              <a:spcBef>
                <a:spcPct val="0"/>
              </a:spcBef>
              <a:buFontTx/>
              <a:buNone/>
            </a:pPr>
            <a:r>
              <a:rPr lang="en-US" altLang="en-US" sz="2800" b="1" u="sng">
                <a:latin typeface="Calibri" panose="020F0502020204030204" pitchFamily="34" charset="0"/>
              </a:rPr>
              <a:t>Broader goals include: </a:t>
            </a:r>
          </a:p>
          <a:p>
            <a:pPr algn="ctr" eaLnBrk="1" hangingPunct="1">
              <a:spcBef>
                <a:spcPct val="0"/>
              </a:spcBef>
              <a:buFontTx/>
              <a:buNone/>
            </a:pPr>
            <a:r>
              <a:rPr lang="en-US" altLang="en-US" sz="2800" b="1">
                <a:latin typeface="Calibri" panose="020F0502020204030204" pitchFamily="34" charset="0"/>
              </a:rPr>
              <a:t>   - Enable systematic engineering of biology </a:t>
            </a:r>
          </a:p>
          <a:p>
            <a:pPr algn="ctr" eaLnBrk="1" hangingPunct="1">
              <a:spcBef>
                <a:spcPct val="0"/>
              </a:spcBef>
              <a:buFontTx/>
              <a:buNone/>
            </a:pPr>
            <a:r>
              <a:rPr lang="en-US" altLang="en-US" sz="2800" b="1">
                <a:latin typeface="Calibri" panose="020F0502020204030204" pitchFamily="34" charset="0"/>
              </a:rPr>
              <a:t>   - Promote open &amp; transparent development of tools for engineering biology </a:t>
            </a:r>
          </a:p>
          <a:p>
            <a:pPr algn="ctr" eaLnBrk="1" hangingPunct="1">
              <a:spcBef>
                <a:spcPct val="0"/>
              </a:spcBef>
              <a:buFontTx/>
              <a:buNone/>
            </a:pPr>
            <a:r>
              <a:rPr lang="en-US" altLang="en-US" sz="2800" b="1">
                <a:latin typeface="Calibri" panose="020F0502020204030204" pitchFamily="34" charset="0"/>
              </a:rPr>
              <a:t>   - Help construct a society that can productively apply biological technology</a:t>
            </a:r>
          </a:p>
        </p:txBody>
      </p:sp>
      <p:sp>
        <p:nvSpPr>
          <p:cNvPr id="7171" name="Text Box 5">
            <a:extLst>
              <a:ext uri="{FF2B5EF4-FFF2-40B4-BE49-F238E27FC236}">
                <a16:creationId xmlns:a16="http://schemas.microsoft.com/office/drawing/2014/main" id="{6E0A5342-99A8-AC6A-2374-4F6E30CBA85E}"/>
              </a:ext>
            </a:extLst>
          </p:cNvPr>
          <p:cNvSpPr txBox="1">
            <a:spLocks noChangeArrowheads="1"/>
          </p:cNvSpPr>
          <p:nvPr/>
        </p:nvSpPr>
        <p:spPr bwMode="auto">
          <a:xfrm>
            <a:off x="909638" y="76200"/>
            <a:ext cx="7324725" cy="708025"/>
          </a:xfrm>
          <a:prstGeom prst="rect">
            <a:avLst/>
          </a:prstGeom>
          <a:noFill/>
          <a:ln>
            <a:noFill/>
          </a:ln>
          <a:effec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defRPr/>
            </a:pPr>
            <a:r>
              <a:rPr lang="en-US" altLang="en-US" sz="4000" b="1" dirty="0" err="1">
                <a:latin typeface="Calibri" pitchFamily="34" charset="0"/>
              </a:rPr>
              <a:t>iGEM</a:t>
            </a:r>
            <a:r>
              <a:rPr lang="en-US" altLang="en-US" sz="4000" b="1" dirty="0">
                <a:effectLst>
                  <a:outerShdw blurRad="38100" dist="38100" dir="2700000" algn="tl">
                    <a:srgbClr val="000000">
                      <a:alpha val="43137"/>
                    </a:srgbClr>
                  </a:outerShdw>
                </a:effectLst>
                <a:latin typeface="Calibri" pitchFamily="34" charset="0"/>
              </a:rPr>
              <a:t>: A synthetic biology contest</a:t>
            </a:r>
          </a:p>
        </p:txBody>
      </p:sp>
      <p:sp>
        <p:nvSpPr>
          <p:cNvPr id="13316" name="Rectangle 1">
            <a:extLst>
              <a:ext uri="{FF2B5EF4-FFF2-40B4-BE49-F238E27FC236}">
                <a16:creationId xmlns:a16="http://schemas.microsoft.com/office/drawing/2014/main" id="{7D805B04-F6E7-44BC-0899-FC3F47043E59}"/>
              </a:ext>
            </a:extLst>
          </p:cNvPr>
          <p:cNvSpPr>
            <a:spLocks noChangeArrowheads="1"/>
          </p:cNvSpPr>
          <p:nvPr/>
        </p:nvSpPr>
        <p:spPr bwMode="auto">
          <a:xfrm>
            <a:off x="-76200" y="6553200"/>
            <a:ext cx="1914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latin typeface="Calibri" panose="020F0502020204030204" pitchFamily="34" charset="0"/>
              </a:rPr>
              <a:t>(from iGEM’s web site)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https://igem.org/wiki/images/c/c8/2018_igem_from_above_full.jpg">
            <a:extLst>
              <a:ext uri="{FF2B5EF4-FFF2-40B4-BE49-F238E27FC236}">
                <a16:creationId xmlns:a16="http://schemas.microsoft.com/office/drawing/2014/main" id="{24FAA085-326D-4D33-3816-538FBDD44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716" t="36021" r="11530" b="14436"/>
          <a:stretch>
            <a:fillRect/>
          </a:stretch>
        </p:blipFill>
        <p:spPr bwMode="auto">
          <a:xfrm>
            <a:off x="-2120900" y="-269875"/>
            <a:ext cx="13542963" cy="712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Text Box 4">
            <a:extLst>
              <a:ext uri="{FF2B5EF4-FFF2-40B4-BE49-F238E27FC236}">
                <a16:creationId xmlns:a16="http://schemas.microsoft.com/office/drawing/2014/main" id="{4670955C-DE35-480C-FF5F-F2FD66689314}"/>
              </a:ext>
            </a:extLst>
          </p:cNvPr>
          <p:cNvSpPr txBox="1">
            <a:spLocks noChangeArrowheads="1"/>
          </p:cNvSpPr>
          <p:nvPr/>
        </p:nvSpPr>
        <p:spPr bwMode="auto">
          <a:xfrm>
            <a:off x="0" y="1397000"/>
            <a:ext cx="9144000" cy="4524375"/>
          </a:xfrm>
          <a:prstGeom prst="rect">
            <a:avLst/>
          </a:prstGeom>
          <a:noFill/>
          <a:ln>
            <a:noFill/>
          </a:ln>
          <a:effec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ctr" eaLnBrk="1" hangingPunct="1">
              <a:defRPr/>
            </a:pPr>
            <a:r>
              <a:rPr lang="en-US" altLang="en-US" sz="3200" b="1" dirty="0">
                <a:solidFill>
                  <a:srgbClr val="FFFF00"/>
                </a:solidFill>
                <a:effectLst>
                  <a:outerShdw blurRad="38100" dist="38100" dir="2700000" algn="tl">
                    <a:srgbClr val="000000">
                      <a:alpha val="43137"/>
                    </a:srgbClr>
                  </a:outerShdw>
                </a:effectLst>
                <a:latin typeface="Calibri" pitchFamily="34" charset="0"/>
              </a:rPr>
              <a:t>2004:  MIT, UT, Princeton, Boston University, Cornell</a:t>
            </a:r>
          </a:p>
          <a:p>
            <a:pPr algn="ctr" eaLnBrk="1" hangingPunct="1">
              <a:defRPr/>
            </a:pPr>
            <a:r>
              <a:rPr lang="en-US" altLang="en-US" sz="3200" b="1" dirty="0">
                <a:solidFill>
                  <a:srgbClr val="FFFF00"/>
                </a:solidFill>
                <a:effectLst>
                  <a:outerShdw blurRad="38100" dist="38100" dir="2700000" algn="tl">
                    <a:srgbClr val="000000">
                      <a:alpha val="43137"/>
                    </a:srgbClr>
                  </a:outerShdw>
                </a:effectLst>
                <a:latin typeface="Calibri" pitchFamily="34" charset="0"/>
              </a:rPr>
              <a:t>2005:  13 teams (the above + UK, Germany, more...)</a:t>
            </a:r>
          </a:p>
          <a:p>
            <a:pPr algn="ctr" eaLnBrk="1" hangingPunct="1">
              <a:defRPr/>
            </a:pPr>
            <a:r>
              <a:rPr lang="en-US" altLang="en-US" sz="3200" b="1" dirty="0">
                <a:solidFill>
                  <a:srgbClr val="FFFF00"/>
                </a:solidFill>
                <a:effectLst>
                  <a:outerShdw blurRad="38100" dist="38100" dir="2700000" algn="tl">
                    <a:srgbClr val="000000">
                      <a:alpha val="43137"/>
                    </a:srgbClr>
                  </a:outerShdw>
                </a:effectLst>
                <a:latin typeface="Calibri" pitchFamily="34" charset="0"/>
              </a:rPr>
              <a:t>2006:   32 teams,  incl. Japan, Latin America, Korea, India, more Europe</a:t>
            </a:r>
          </a:p>
          <a:p>
            <a:pPr algn="ctr" eaLnBrk="1" hangingPunct="1">
              <a:defRPr/>
            </a:pPr>
            <a:endParaRPr lang="en-US" altLang="en-US" sz="3200" b="1" dirty="0">
              <a:solidFill>
                <a:srgbClr val="FFFF00"/>
              </a:solidFill>
              <a:effectLst>
                <a:outerShdw blurRad="38100" dist="38100" dir="2700000" algn="tl">
                  <a:srgbClr val="000000">
                    <a:alpha val="43137"/>
                  </a:srgbClr>
                </a:outerShdw>
              </a:effectLst>
              <a:latin typeface="Calibri" pitchFamily="34" charset="0"/>
            </a:endParaRPr>
          </a:p>
          <a:p>
            <a:pPr algn="ctr" eaLnBrk="1" hangingPunct="1">
              <a:defRPr/>
            </a:pPr>
            <a:r>
              <a:rPr lang="en-US" altLang="en-US" sz="3200" b="1" dirty="0">
                <a:solidFill>
                  <a:srgbClr val="FFFF00"/>
                </a:solidFill>
                <a:effectLst>
                  <a:outerShdw blurRad="38100" dist="38100" dir="2700000" algn="tl">
                    <a:srgbClr val="000000">
                      <a:alpha val="43137"/>
                    </a:srgbClr>
                  </a:outerShdw>
                </a:effectLst>
                <a:latin typeface="Calibri" pitchFamily="34" charset="0"/>
              </a:rPr>
              <a:t>54 teams in 2007, 112 in 2009, 165 in 2011, and 245 in 2013…  				</a:t>
            </a:r>
          </a:p>
          <a:p>
            <a:pPr algn="ctr" eaLnBrk="1" hangingPunct="1">
              <a:defRPr/>
            </a:pPr>
            <a:endParaRPr lang="en-US" altLang="en-US" sz="3200" b="1" dirty="0">
              <a:solidFill>
                <a:srgbClr val="FFFF00"/>
              </a:solidFill>
              <a:effectLst>
                <a:outerShdw blurRad="38100" dist="38100" dir="2700000" algn="tl">
                  <a:srgbClr val="000000">
                    <a:alpha val="43137"/>
                  </a:srgbClr>
                </a:outerShdw>
              </a:effectLst>
              <a:latin typeface="Calibri" pitchFamily="34" charset="0"/>
            </a:endParaRPr>
          </a:p>
          <a:p>
            <a:pPr algn="ctr" eaLnBrk="1" hangingPunct="1">
              <a:defRPr/>
            </a:pPr>
            <a:r>
              <a:rPr lang="en-US" altLang="en-US" sz="3200" b="1" dirty="0">
                <a:solidFill>
                  <a:srgbClr val="FFFF00"/>
                </a:solidFill>
                <a:effectLst>
                  <a:outerShdw blurRad="38100" dist="38100" dir="2700000" algn="tl">
                    <a:srgbClr val="000000">
                      <a:alpha val="43137"/>
                    </a:srgbClr>
                  </a:outerShdw>
                </a:effectLst>
                <a:latin typeface="Calibri" pitchFamily="34" charset="0"/>
              </a:rPr>
              <a:t>…now roughly 6,000 entrants / year</a:t>
            </a:r>
          </a:p>
        </p:txBody>
      </p:sp>
      <p:sp>
        <p:nvSpPr>
          <p:cNvPr id="7171" name="Text Box 5">
            <a:extLst>
              <a:ext uri="{FF2B5EF4-FFF2-40B4-BE49-F238E27FC236}">
                <a16:creationId xmlns:a16="http://schemas.microsoft.com/office/drawing/2014/main" id="{476A7DD9-4DC8-C61D-0969-17DDF68A040C}"/>
              </a:ext>
            </a:extLst>
          </p:cNvPr>
          <p:cNvSpPr txBox="1">
            <a:spLocks noChangeArrowheads="1"/>
          </p:cNvSpPr>
          <p:nvPr/>
        </p:nvSpPr>
        <p:spPr bwMode="auto">
          <a:xfrm>
            <a:off x="1676400" y="76200"/>
            <a:ext cx="7324725" cy="708025"/>
          </a:xfrm>
          <a:prstGeom prst="rect">
            <a:avLst/>
          </a:prstGeom>
          <a:noFill/>
          <a:ln>
            <a:noFill/>
          </a:ln>
          <a:effec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defRPr/>
            </a:pPr>
            <a:r>
              <a:rPr lang="en-US" altLang="en-US" sz="4000" b="1" dirty="0" err="1">
                <a:solidFill>
                  <a:srgbClr val="FFFF00"/>
                </a:solidFill>
                <a:effectLst>
                  <a:outerShdw blurRad="38100" dist="38100" dir="2700000" algn="tl">
                    <a:srgbClr val="000000">
                      <a:alpha val="43137"/>
                    </a:srgbClr>
                  </a:outerShdw>
                </a:effectLst>
                <a:latin typeface="Calibri" pitchFamily="34" charset="0"/>
              </a:rPr>
              <a:t>iGEM</a:t>
            </a:r>
            <a:r>
              <a:rPr lang="en-US" altLang="en-US" sz="4000" b="1" dirty="0">
                <a:solidFill>
                  <a:srgbClr val="FFFF00"/>
                </a:solidFill>
                <a:effectLst>
                  <a:outerShdw blurRad="38100" dist="38100" dir="2700000" algn="tl">
                    <a:srgbClr val="000000">
                      <a:alpha val="43137"/>
                    </a:srgbClr>
                  </a:outerShdw>
                </a:effectLst>
                <a:latin typeface="Calibri" pitchFamily="34" charset="0"/>
              </a:rPr>
              <a:t>: A synthetic biology contest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8">
            <a:extLst>
              <a:ext uri="{FF2B5EF4-FFF2-40B4-BE49-F238E27FC236}">
                <a16:creationId xmlns:a16="http://schemas.microsoft.com/office/drawing/2014/main" id="{39BE616C-012B-8C0C-FA80-A88BF12DFA9E}"/>
              </a:ext>
            </a:extLst>
          </p:cNvPr>
          <p:cNvSpPr>
            <a:spLocks noChangeArrowheads="1"/>
          </p:cNvSpPr>
          <p:nvPr/>
        </p:nvSpPr>
        <p:spPr bwMode="auto">
          <a:xfrm>
            <a:off x="76200" y="1676400"/>
            <a:ext cx="4038600" cy="35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alibri" panose="020F0502020204030204" pitchFamily="34" charset="0"/>
            </a:endParaRPr>
          </a:p>
        </p:txBody>
      </p:sp>
      <p:sp>
        <p:nvSpPr>
          <p:cNvPr id="17411" name="Text Box 4">
            <a:extLst>
              <a:ext uri="{FF2B5EF4-FFF2-40B4-BE49-F238E27FC236}">
                <a16:creationId xmlns:a16="http://schemas.microsoft.com/office/drawing/2014/main" id="{CF6800B8-CFDD-8DF7-A35B-960F1E207C7C}"/>
              </a:ext>
            </a:extLst>
          </p:cNvPr>
          <p:cNvSpPr txBox="1">
            <a:spLocks noChangeArrowheads="1"/>
          </p:cNvSpPr>
          <p:nvPr/>
        </p:nvSpPr>
        <p:spPr bwMode="auto">
          <a:xfrm>
            <a:off x="19050" y="76200"/>
            <a:ext cx="9175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latin typeface="Calibri" panose="020F0502020204030204" pitchFamily="34" charset="0"/>
              </a:rPr>
              <a:t>A little local history to illustrate the field:</a:t>
            </a:r>
          </a:p>
          <a:p>
            <a:pPr eaLnBrk="1" hangingPunct="1">
              <a:spcBef>
                <a:spcPct val="0"/>
              </a:spcBef>
              <a:buFontTx/>
              <a:buNone/>
            </a:pPr>
            <a:r>
              <a:rPr lang="en-US" altLang="en-US" sz="2800" b="1">
                <a:latin typeface="Calibri" panose="020F0502020204030204" pitchFamily="34" charset="0"/>
              </a:rPr>
              <a:t>UT’s 2004/2005 iGEM project – build bacterial edge detector</a:t>
            </a:r>
          </a:p>
        </p:txBody>
      </p:sp>
      <p:pic>
        <p:nvPicPr>
          <p:cNvPr id="17412" name="Picture 5" descr="img1">
            <a:extLst>
              <a:ext uri="{FF2B5EF4-FFF2-40B4-BE49-F238E27FC236}">
                <a16:creationId xmlns:a16="http://schemas.microsoft.com/office/drawing/2014/main" id="{E3BE29DA-EB3D-3370-0197-8127DE549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204152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img1_1">
            <a:extLst>
              <a:ext uri="{FF2B5EF4-FFF2-40B4-BE49-F238E27FC236}">
                <a16:creationId xmlns:a16="http://schemas.microsoft.com/office/drawing/2014/main" id="{90602F55-00C5-1E5E-E564-9C54D3DC9E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313" y="4370388"/>
            <a:ext cx="2046287"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7">
            <a:extLst>
              <a:ext uri="{FF2B5EF4-FFF2-40B4-BE49-F238E27FC236}">
                <a16:creationId xmlns:a16="http://schemas.microsoft.com/office/drawing/2014/main" id="{E9E31BE9-34D7-E139-3547-5126E902CB90}"/>
              </a:ext>
            </a:extLst>
          </p:cNvPr>
          <p:cNvSpPr>
            <a:spLocks noChangeShapeType="1"/>
          </p:cNvSpPr>
          <p:nvPr/>
        </p:nvSpPr>
        <p:spPr bwMode="auto">
          <a:xfrm>
            <a:off x="6705600" y="3657600"/>
            <a:ext cx="609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7415" name="Picture 8" descr="img1_3">
            <a:extLst>
              <a:ext uri="{FF2B5EF4-FFF2-40B4-BE49-F238E27FC236}">
                <a16:creationId xmlns:a16="http://schemas.microsoft.com/office/drawing/2014/main" id="{719AAFEA-C56A-8FF5-8113-DC68C28CE8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450" y="3821113"/>
            <a:ext cx="2281238"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Line 9">
            <a:extLst>
              <a:ext uri="{FF2B5EF4-FFF2-40B4-BE49-F238E27FC236}">
                <a16:creationId xmlns:a16="http://schemas.microsoft.com/office/drawing/2014/main" id="{7E207277-8408-2574-FAE2-27BC3926E9E7}"/>
              </a:ext>
            </a:extLst>
          </p:cNvPr>
          <p:cNvSpPr>
            <a:spLocks noChangeShapeType="1"/>
          </p:cNvSpPr>
          <p:nvPr/>
        </p:nvSpPr>
        <p:spPr bwMode="auto">
          <a:xfrm flipH="1">
            <a:off x="1066800" y="2405063"/>
            <a:ext cx="9144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7" name="Line 10">
            <a:extLst>
              <a:ext uri="{FF2B5EF4-FFF2-40B4-BE49-F238E27FC236}">
                <a16:creationId xmlns:a16="http://schemas.microsoft.com/office/drawing/2014/main" id="{E172755C-476B-9369-238C-0E8867CA29D7}"/>
              </a:ext>
            </a:extLst>
          </p:cNvPr>
          <p:cNvSpPr>
            <a:spLocks noChangeShapeType="1"/>
          </p:cNvSpPr>
          <p:nvPr/>
        </p:nvSpPr>
        <p:spPr bwMode="auto">
          <a:xfrm>
            <a:off x="2057400" y="2405063"/>
            <a:ext cx="990600" cy="17097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8" name="Rectangle 11">
            <a:extLst>
              <a:ext uri="{FF2B5EF4-FFF2-40B4-BE49-F238E27FC236}">
                <a16:creationId xmlns:a16="http://schemas.microsoft.com/office/drawing/2014/main" id="{DB2A11DA-8542-C9B5-ECA1-D0CCA44F3085}"/>
              </a:ext>
            </a:extLst>
          </p:cNvPr>
          <p:cNvSpPr>
            <a:spLocks noChangeArrowheads="1"/>
          </p:cNvSpPr>
          <p:nvPr/>
        </p:nvSpPr>
        <p:spPr bwMode="auto">
          <a:xfrm>
            <a:off x="1828800" y="2176463"/>
            <a:ext cx="381000" cy="228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alibri" panose="020F0502020204030204" pitchFamily="34" charset="0"/>
            </a:endParaRPr>
          </a:p>
        </p:txBody>
      </p:sp>
      <p:sp>
        <p:nvSpPr>
          <p:cNvPr id="17419" name="Oval 12">
            <a:extLst>
              <a:ext uri="{FF2B5EF4-FFF2-40B4-BE49-F238E27FC236}">
                <a16:creationId xmlns:a16="http://schemas.microsoft.com/office/drawing/2014/main" id="{FC7BC897-D348-4C05-6C88-ADD5A35632F6}"/>
              </a:ext>
            </a:extLst>
          </p:cNvPr>
          <p:cNvSpPr>
            <a:spLocks noChangeArrowheads="1"/>
          </p:cNvSpPr>
          <p:nvPr/>
        </p:nvSpPr>
        <p:spPr bwMode="auto">
          <a:xfrm>
            <a:off x="762000" y="3776663"/>
            <a:ext cx="2667000" cy="685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Calibri" panose="020F0502020204030204" pitchFamily="34" charset="0"/>
            </a:endParaRPr>
          </a:p>
        </p:txBody>
      </p:sp>
      <p:sp>
        <p:nvSpPr>
          <p:cNvPr id="17420" name="Text Box 13">
            <a:extLst>
              <a:ext uri="{FF2B5EF4-FFF2-40B4-BE49-F238E27FC236}">
                <a16:creationId xmlns:a16="http://schemas.microsoft.com/office/drawing/2014/main" id="{257795A5-FAEB-6312-F8C9-D58CAE1B06A7}"/>
              </a:ext>
            </a:extLst>
          </p:cNvPr>
          <p:cNvSpPr txBox="1">
            <a:spLocks noChangeArrowheads="1"/>
          </p:cNvSpPr>
          <p:nvPr/>
        </p:nvSpPr>
        <p:spPr bwMode="auto">
          <a:xfrm>
            <a:off x="1524000" y="1795463"/>
            <a:ext cx="104616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latin typeface="Calibri" panose="020F0502020204030204" pitchFamily="34" charset="0"/>
              </a:rPr>
              <a:t>Projector</a:t>
            </a:r>
          </a:p>
        </p:txBody>
      </p:sp>
      <p:sp>
        <p:nvSpPr>
          <p:cNvPr id="17421" name="Text Box 14">
            <a:extLst>
              <a:ext uri="{FF2B5EF4-FFF2-40B4-BE49-F238E27FC236}">
                <a16:creationId xmlns:a16="http://schemas.microsoft.com/office/drawing/2014/main" id="{5A2F0038-BD4D-AAD0-FF7F-43EFF0BC40F5}"/>
              </a:ext>
            </a:extLst>
          </p:cNvPr>
          <p:cNvSpPr txBox="1">
            <a:spLocks noChangeArrowheads="1"/>
          </p:cNvSpPr>
          <p:nvPr/>
        </p:nvSpPr>
        <p:spPr bwMode="auto">
          <a:xfrm>
            <a:off x="152400" y="4556125"/>
            <a:ext cx="33670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Calibri" panose="020F0502020204030204" pitchFamily="34" charset="0"/>
              </a:rPr>
              <a:t>petri dish coated with bacteria</a:t>
            </a:r>
          </a:p>
        </p:txBody>
      </p:sp>
      <p:sp>
        <p:nvSpPr>
          <p:cNvPr id="17422" name="Text Box 15">
            <a:extLst>
              <a:ext uri="{FF2B5EF4-FFF2-40B4-BE49-F238E27FC236}">
                <a16:creationId xmlns:a16="http://schemas.microsoft.com/office/drawing/2014/main" id="{35B965A7-51C5-9E99-1CB6-E28A0FBFCADE}"/>
              </a:ext>
            </a:extLst>
          </p:cNvPr>
          <p:cNvSpPr txBox="1">
            <a:spLocks noChangeArrowheads="1"/>
          </p:cNvSpPr>
          <p:nvPr/>
        </p:nvSpPr>
        <p:spPr bwMode="auto">
          <a:xfrm>
            <a:off x="6629400" y="6596063"/>
            <a:ext cx="25146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Calibri" panose="020F0502020204030204" pitchFamily="34" charset="0"/>
              </a:rPr>
              <a:t>Adapted from Zack Simpson</a:t>
            </a:r>
          </a:p>
        </p:txBody>
      </p:sp>
      <p:sp>
        <p:nvSpPr>
          <p:cNvPr id="17423" name="Text Box 16">
            <a:extLst>
              <a:ext uri="{FF2B5EF4-FFF2-40B4-BE49-F238E27FC236}">
                <a16:creationId xmlns:a16="http://schemas.microsoft.com/office/drawing/2014/main" id="{5CB8C9C8-659B-69F9-27E3-7433843F1914}"/>
              </a:ext>
            </a:extLst>
          </p:cNvPr>
          <p:cNvSpPr txBox="1">
            <a:spLocks noChangeArrowheads="1"/>
          </p:cNvSpPr>
          <p:nvPr/>
        </p:nvSpPr>
        <p:spPr bwMode="auto">
          <a:xfrm>
            <a:off x="6994525" y="2074863"/>
            <a:ext cx="16922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Calibri" panose="020F0502020204030204" pitchFamily="34" charset="0"/>
              </a:rPr>
              <a:t>Original image</a:t>
            </a:r>
          </a:p>
        </p:txBody>
      </p:sp>
      <p:sp>
        <p:nvSpPr>
          <p:cNvPr id="17424" name="Text Box 17">
            <a:extLst>
              <a:ext uri="{FF2B5EF4-FFF2-40B4-BE49-F238E27FC236}">
                <a16:creationId xmlns:a16="http://schemas.microsoft.com/office/drawing/2014/main" id="{AA7E5167-DF36-BD47-CA37-EE0B95D93511}"/>
              </a:ext>
            </a:extLst>
          </p:cNvPr>
          <p:cNvSpPr txBox="1">
            <a:spLocks noChangeArrowheads="1"/>
          </p:cNvSpPr>
          <p:nvPr/>
        </p:nvSpPr>
        <p:spPr bwMode="auto">
          <a:xfrm>
            <a:off x="5449888" y="4419600"/>
            <a:ext cx="13589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latin typeface="Calibri" panose="020F0502020204030204" pitchFamily="34" charset="0"/>
              </a:rPr>
              <a:t>Cells</a:t>
            </a:r>
          </a:p>
          <a:p>
            <a:pPr algn="ctr" eaLnBrk="1" hangingPunct="1">
              <a:spcBef>
                <a:spcPct val="0"/>
              </a:spcBef>
              <a:buFontTx/>
              <a:buNone/>
            </a:pPr>
            <a:r>
              <a:rPr lang="en-US" altLang="en-US" sz="2000">
                <a:latin typeface="Calibri" panose="020F0502020204030204" pitchFamily="34" charset="0"/>
              </a:rPr>
              <a:t>luminesce</a:t>
            </a:r>
          </a:p>
          <a:p>
            <a:pPr algn="ctr" eaLnBrk="1" hangingPunct="1">
              <a:spcBef>
                <a:spcPct val="0"/>
              </a:spcBef>
              <a:buFontTx/>
              <a:buNone/>
            </a:pPr>
            <a:r>
              <a:rPr lang="en-US" altLang="en-US" sz="2000">
                <a:latin typeface="Calibri" panose="020F0502020204030204" pitchFamily="34" charset="0"/>
              </a:rPr>
              <a:t>along the</a:t>
            </a:r>
          </a:p>
          <a:p>
            <a:pPr algn="ctr" eaLnBrk="1" hangingPunct="1">
              <a:spcBef>
                <a:spcPct val="0"/>
              </a:spcBef>
              <a:buFontTx/>
              <a:buNone/>
            </a:pPr>
            <a:r>
              <a:rPr lang="en-US" altLang="en-US" sz="2000">
                <a:latin typeface="Calibri" panose="020F0502020204030204" pitchFamily="34" charset="0"/>
              </a:rPr>
              <a:t>light/dark</a:t>
            </a:r>
          </a:p>
          <a:p>
            <a:pPr algn="ctr" eaLnBrk="1" hangingPunct="1">
              <a:spcBef>
                <a:spcPct val="0"/>
              </a:spcBef>
              <a:buFontTx/>
              <a:buNone/>
            </a:pPr>
            <a:r>
              <a:rPr lang="en-US" altLang="en-US" sz="2000">
                <a:latin typeface="Calibri" panose="020F0502020204030204" pitchFamily="34" charset="0"/>
              </a:rPr>
              <a:t>boundaries</a:t>
            </a:r>
          </a:p>
        </p:txBody>
      </p:sp>
      <p:sp>
        <p:nvSpPr>
          <p:cNvPr id="17425" name="Text Box 19">
            <a:extLst>
              <a:ext uri="{FF2B5EF4-FFF2-40B4-BE49-F238E27FC236}">
                <a16:creationId xmlns:a16="http://schemas.microsoft.com/office/drawing/2014/main" id="{EF64AFCE-7B77-9AAA-1F8D-DB0AF0553B30}"/>
              </a:ext>
            </a:extLst>
          </p:cNvPr>
          <p:cNvSpPr txBox="1">
            <a:spLocks noChangeArrowheads="1"/>
          </p:cNvSpPr>
          <p:nvPr/>
        </p:nvSpPr>
        <p:spPr bwMode="auto">
          <a:xfrm>
            <a:off x="2632075" y="2608263"/>
            <a:ext cx="143351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latin typeface="Calibri" panose="020F0502020204030204" pitchFamily="34" charset="0"/>
              </a:rPr>
              <a:t>shine image</a:t>
            </a:r>
          </a:p>
          <a:p>
            <a:pPr algn="ctr" eaLnBrk="1" hangingPunct="1">
              <a:spcBef>
                <a:spcPct val="0"/>
              </a:spcBef>
              <a:buFontTx/>
              <a:buNone/>
            </a:pPr>
            <a:r>
              <a:rPr lang="en-US" altLang="en-US" sz="2000">
                <a:latin typeface="Calibri" panose="020F0502020204030204" pitchFamily="34" charset="0"/>
              </a:rPr>
              <a:t>onto cells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BB770B5D-B4C8-FAAE-EE2C-7A0EC372A26D}"/>
              </a:ext>
            </a:extLst>
          </p:cNvPr>
          <p:cNvSpPr txBox="1">
            <a:spLocks noChangeArrowheads="1"/>
          </p:cNvSpPr>
          <p:nvPr/>
        </p:nvSpPr>
        <p:spPr bwMode="auto">
          <a:xfrm>
            <a:off x="1295400" y="76200"/>
            <a:ext cx="67183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latin typeface="Calibri" panose="020F0502020204030204" pitchFamily="34" charset="0"/>
              </a:rPr>
              <a:t>How does edge detection work in principle?</a:t>
            </a:r>
          </a:p>
        </p:txBody>
      </p:sp>
      <p:sp>
        <p:nvSpPr>
          <p:cNvPr id="19459" name="Text Box 11">
            <a:extLst>
              <a:ext uri="{FF2B5EF4-FFF2-40B4-BE49-F238E27FC236}">
                <a16:creationId xmlns:a16="http://schemas.microsoft.com/office/drawing/2014/main" id="{B5CC7A5D-4E7E-19CA-AA0E-00CD930A6B16}"/>
              </a:ext>
            </a:extLst>
          </p:cNvPr>
          <p:cNvSpPr txBox="1">
            <a:spLocks noChangeArrowheads="1"/>
          </p:cNvSpPr>
          <p:nvPr/>
        </p:nvSpPr>
        <p:spPr bwMode="auto">
          <a:xfrm>
            <a:off x="136525" y="762000"/>
            <a:ext cx="82264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alibri" panose="020F0502020204030204" pitchFamily="34" charset="0"/>
              </a:rPr>
              <a:t>A computer might visit each pixel in turn, and check to see if it is</a:t>
            </a:r>
          </a:p>
          <a:p>
            <a:pPr eaLnBrk="1" hangingPunct="1">
              <a:spcBef>
                <a:spcPct val="0"/>
              </a:spcBef>
              <a:buFontTx/>
              <a:buNone/>
            </a:pPr>
            <a:r>
              <a:rPr lang="en-US" altLang="en-US" sz="2400">
                <a:latin typeface="Calibri" panose="020F0502020204030204" pitchFamily="34" charset="0"/>
              </a:rPr>
              <a:t>bordered by both black &amp; white pixels.  If yes, highlight the pixel.</a:t>
            </a:r>
          </a:p>
        </p:txBody>
      </p:sp>
      <p:sp>
        <p:nvSpPr>
          <p:cNvPr id="19460" name="Rectangle 12">
            <a:extLst>
              <a:ext uri="{FF2B5EF4-FFF2-40B4-BE49-F238E27FC236}">
                <a16:creationId xmlns:a16="http://schemas.microsoft.com/office/drawing/2014/main" id="{4B56C0B4-5A9F-230A-8BF6-1D67522D22FC}"/>
              </a:ext>
            </a:extLst>
          </p:cNvPr>
          <p:cNvSpPr>
            <a:spLocks noChangeArrowheads="1"/>
          </p:cNvSpPr>
          <p:nvPr/>
        </p:nvSpPr>
        <p:spPr bwMode="auto">
          <a:xfrm>
            <a:off x="228600" y="19812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61" name="Rectangle 13">
            <a:extLst>
              <a:ext uri="{FF2B5EF4-FFF2-40B4-BE49-F238E27FC236}">
                <a16:creationId xmlns:a16="http://schemas.microsoft.com/office/drawing/2014/main" id="{D21786A7-2F77-F380-9270-5E8ECC510CA2}"/>
              </a:ext>
            </a:extLst>
          </p:cNvPr>
          <p:cNvSpPr>
            <a:spLocks noChangeArrowheads="1"/>
          </p:cNvSpPr>
          <p:nvPr/>
        </p:nvSpPr>
        <p:spPr bwMode="auto">
          <a:xfrm>
            <a:off x="533400" y="19812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62" name="Rectangle 14">
            <a:extLst>
              <a:ext uri="{FF2B5EF4-FFF2-40B4-BE49-F238E27FC236}">
                <a16:creationId xmlns:a16="http://schemas.microsoft.com/office/drawing/2014/main" id="{F12311C3-36C3-23D7-7C87-6D8F116A7837}"/>
              </a:ext>
            </a:extLst>
          </p:cNvPr>
          <p:cNvSpPr>
            <a:spLocks noChangeArrowheads="1"/>
          </p:cNvSpPr>
          <p:nvPr/>
        </p:nvSpPr>
        <p:spPr bwMode="auto">
          <a:xfrm>
            <a:off x="838200" y="19812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63" name="Rectangle 15">
            <a:extLst>
              <a:ext uri="{FF2B5EF4-FFF2-40B4-BE49-F238E27FC236}">
                <a16:creationId xmlns:a16="http://schemas.microsoft.com/office/drawing/2014/main" id="{650CA61B-2B4E-817D-B807-4A6354E97DA7}"/>
              </a:ext>
            </a:extLst>
          </p:cNvPr>
          <p:cNvSpPr>
            <a:spLocks noChangeArrowheads="1"/>
          </p:cNvSpPr>
          <p:nvPr/>
        </p:nvSpPr>
        <p:spPr bwMode="auto">
          <a:xfrm>
            <a:off x="228600" y="22860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64" name="Rectangle 16">
            <a:extLst>
              <a:ext uri="{FF2B5EF4-FFF2-40B4-BE49-F238E27FC236}">
                <a16:creationId xmlns:a16="http://schemas.microsoft.com/office/drawing/2014/main" id="{C21949B7-9A86-F936-AFAF-0D6345C1C8C6}"/>
              </a:ext>
            </a:extLst>
          </p:cNvPr>
          <p:cNvSpPr>
            <a:spLocks noChangeArrowheads="1"/>
          </p:cNvSpPr>
          <p:nvPr/>
        </p:nvSpPr>
        <p:spPr bwMode="auto">
          <a:xfrm>
            <a:off x="533400" y="22860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65" name="Rectangle 17">
            <a:extLst>
              <a:ext uri="{FF2B5EF4-FFF2-40B4-BE49-F238E27FC236}">
                <a16:creationId xmlns:a16="http://schemas.microsoft.com/office/drawing/2014/main" id="{95E9EA84-D654-4DDF-13AE-5F0477D85FF0}"/>
              </a:ext>
            </a:extLst>
          </p:cNvPr>
          <p:cNvSpPr>
            <a:spLocks noChangeArrowheads="1"/>
          </p:cNvSpPr>
          <p:nvPr/>
        </p:nvSpPr>
        <p:spPr bwMode="auto">
          <a:xfrm>
            <a:off x="838200" y="22860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66" name="Rectangle 18">
            <a:extLst>
              <a:ext uri="{FF2B5EF4-FFF2-40B4-BE49-F238E27FC236}">
                <a16:creationId xmlns:a16="http://schemas.microsoft.com/office/drawing/2014/main" id="{F2FD3FC0-3C1E-C825-5A75-40FAE1AC45A3}"/>
              </a:ext>
            </a:extLst>
          </p:cNvPr>
          <p:cNvSpPr>
            <a:spLocks noChangeArrowheads="1"/>
          </p:cNvSpPr>
          <p:nvPr/>
        </p:nvSpPr>
        <p:spPr bwMode="auto">
          <a:xfrm>
            <a:off x="228600" y="25908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67" name="Rectangle 19">
            <a:extLst>
              <a:ext uri="{FF2B5EF4-FFF2-40B4-BE49-F238E27FC236}">
                <a16:creationId xmlns:a16="http://schemas.microsoft.com/office/drawing/2014/main" id="{872DB3E0-0946-66D8-56D7-D2A5042E41AA}"/>
              </a:ext>
            </a:extLst>
          </p:cNvPr>
          <p:cNvSpPr>
            <a:spLocks noChangeArrowheads="1"/>
          </p:cNvSpPr>
          <p:nvPr/>
        </p:nvSpPr>
        <p:spPr bwMode="auto">
          <a:xfrm>
            <a:off x="533400" y="25908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68" name="Rectangle 20">
            <a:extLst>
              <a:ext uri="{FF2B5EF4-FFF2-40B4-BE49-F238E27FC236}">
                <a16:creationId xmlns:a16="http://schemas.microsoft.com/office/drawing/2014/main" id="{6A4FF825-5245-9355-D898-8B0D8789B4AA}"/>
              </a:ext>
            </a:extLst>
          </p:cNvPr>
          <p:cNvSpPr>
            <a:spLocks noChangeArrowheads="1"/>
          </p:cNvSpPr>
          <p:nvPr/>
        </p:nvSpPr>
        <p:spPr bwMode="auto">
          <a:xfrm>
            <a:off x="838200" y="25908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69" name="Rectangle 21">
            <a:extLst>
              <a:ext uri="{FF2B5EF4-FFF2-40B4-BE49-F238E27FC236}">
                <a16:creationId xmlns:a16="http://schemas.microsoft.com/office/drawing/2014/main" id="{45858281-9951-FC30-5276-B92DE7BE0277}"/>
              </a:ext>
            </a:extLst>
          </p:cNvPr>
          <p:cNvSpPr>
            <a:spLocks noChangeArrowheads="1"/>
          </p:cNvSpPr>
          <p:nvPr/>
        </p:nvSpPr>
        <p:spPr bwMode="auto">
          <a:xfrm>
            <a:off x="2819400" y="19812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70" name="Rectangle 22">
            <a:extLst>
              <a:ext uri="{FF2B5EF4-FFF2-40B4-BE49-F238E27FC236}">
                <a16:creationId xmlns:a16="http://schemas.microsoft.com/office/drawing/2014/main" id="{94910B20-DBF7-2148-3E05-A0FAA2E2A582}"/>
              </a:ext>
            </a:extLst>
          </p:cNvPr>
          <p:cNvSpPr>
            <a:spLocks noChangeArrowheads="1"/>
          </p:cNvSpPr>
          <p:nvPr/>
        </p:nvSpPr>
        <p:spPr bwMode="auto">
          <a:xfrm>
            <a:off x="3124200" y="19812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71" name="Rectangle 23">
            <a:extLst>
              <a:ext uri="{FF2B5EF4-FFF2-40B4-BE49-F238E27FC236}">
                <a16:creationId xmlns:a16="http://schemas.microsoft.com/office/drawing/2014/main" id="{34138A9F-0E22-8997-3CFB-6992A797BC90}"/>
              </a:ext>
            </a:extLst>
          </p:cNvPr>
          <p:cNvSpPr>
            <a:spLocks noChangeArrowheads="1"/>
          </p:cNvSpPr>
          <p:nvPr/>
        </p:nvSpPr>
        <p:spPr bwMode="auto">
          <a:xfrm>
            <a:off x="3429000" y="19812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72" name="Rectangle 24">
            <a:extLst>
              <a:ext uri="{FF2B5EF4-FFF2-40B4-BE49-F238E27FC236}">
                <a16:creationId xmlns:a16="http://schemas.microsoft.com/office/drawing/2014/main" id="{8833FD2D-C4AC-5B14-BC6A-F923B2BCC58E}"/>
              </a:ext>
            </a:extLst>
          </p:cNvPr>
          <p:cNvSpPr>
            <a:spLocks noChangeArrowheads="1"/>
          </p:cNvSpPr>
          <p:nvPr/>
        </p:nvSpPr>
        <p:spPr bwMode="auto">
          <a:xfrm>
            <a:off x="2819400" y="22860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73" name="Rectangle 25">
            <a:extLst>
              <a:ext uri="{FF2B5EF4-FFF2-40B4-BE49-F238E27FC236}">
                <a16:creationId xmlns:a16="http://schemas.microsoft.com/office/drawing/2014/main" id="{3FCF5FB0-B67F-2127-4EC9-6E7ADA8DA590}"/>
              </a:ext>
            </a:extLst>
          </p:cNvPr>
          <p:cNvSpPr>
            <a:spLocks noChangeArrowheads="1"/>
          </p:cNvSpPr>
          <p:nvPr/>
        </p:nvSpPr>
        <p:spPr bwMode="auto">
          <a:xfrm>
            <a:off x="3124200" y="22860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74" name="Rectangle 26">
            <a:extLst>
              <a:ext uri="{FF2B5EF4-FFF2-40B4-BE49-F238E27FC236}">
                <a16:creationId xmlns:a16="http://schemas.microsoft.com/office/drawing/2014/main" id="{083A2016-8A39-45D2-4114-C408147F6961}"/>
              </a:ext>
            </a:extLst>
          </p:cNvPr>
          <p:cNvSpPr>
            <a:spLocks noChangeArrowheads="1"/>
          </p:cNvSpPr>
          <p:nvPr/>
        </p:nvSpPr>
        <p:spPr bwMode="auto">
          <a:xfrm>
            <a:off x="3429000" y="22860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75" name="Rectangle 27">
            <a:extLst>
              <a:ext uri="{FF2B5EF4-FFF2-40B4-BE49-F238E27FC236}">
                <a16:creationId xmlns:a16="http://schemas.microsoft.com/office/drawing/2014/main" id="{CBCF6C53-832E-52C4-1452-9358B15FE8AE}"/>
              </a:ext>
            </a:extLst>
          </p:cNvPr>
          <p:cNvSpPr>
            <a:spLocks noChangeArrowheads="1"/>
          </p:cNvSpPr>
          <p:nvPr/>
        </p:nvSpPr>
        <p:spPr bwMode="auto">
          <a:xfrm>
            <a:off x="2819400" y="25908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76" name="Rectangle 28">
            <a:extLst>
              <a:ext uri="{FF2B5EF4-FFF2-40B4-BE49-F238E27FC236}">
                <a16:creationId xmlns:a16="http://schemas.microsoft.com/office/drawing/2014/main" id="{E011A31E-641A-2824-567E-59F2842B9D42}"/>
              </a:ext>
            </a:extLst>
          </p:cNvPr>
          <p:cNvSpPr>
            <a:spLocks noChangeArrowheads="1"/>
          </p:cNvSpPr>
          <p:nvPr/>
        </p:nvSpPr>
        <p:spPr bwMode="auto">
          <a:xfrm>
            <a:off x="3124200" y="25908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77" name="Rectangle 29">
            <a:extLst>
              <a:ext uri="{FF2B5EF4-FFF2-40B4-BE49-F238E27FC236}">
                <a16:creationId xmlns:a16="http://schemas.microsoft.com/office/drawing/2014/main" id="{2D1A8E65-802E-1320-C056-1820AC02359E}"/>
              </a:ext>
            </a:extLst>
          </p:cNvPr>
          <p:cNvSpPr>
            <a:spLocks noChangeArrowheads="1"/>
          </p:cNvSpPr>
          <p:nvPr/>
        </p:nvSpPr>
        <p:spPr bwMode="auto">
          <a:xfrm>
            <a:off x="3429000" y="25908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78" name="Rectangle 30">
            <a:extLst>
              <a:ext uri="{FF2B5EF4-FFF2-40B4-BE49-F238E27FC236}">
                <a16:creationId xmlns:a16="http://schemas.microsoft.com/office/drawing/2014/main" id="{A16BDA48-BAD6-F153-3282-714CCA42613F}"/>
              </a:ext>
            </a:extLst>
          </p:cNvPr>
          <p:cNvSpPr>
            <a:spLocks noChangeArrowheads="1"/>
          </p:cNvSpPr>
          <p:nvPr/>
        </p:nvSpPr>
        <p:spPr bwMode="auto">
          <a:xfrm>
            <a:off x="4800600" y="19812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79" name="Rectangle 31">
            <a:extLst>
              <a:ext uri="{FF2B5EF4-FFF2-40B4-BE49-F238E27FC236}">
                <a16:creationId xmlns:a16="http://schemas.microsoft.com/office/drawing/2014/main" id="{61E0DF89-4BCA-F9B8-D64C-ADA698AC5D5D}"/>
              </a:ext>
            </a:extLst>
          </p:cNvPr>
          <p:cNvSpPr>
            <a:spLocks noChangeArrowheads="1"/>
          </p:cNvSpPr>
          <p:nvPr/>
        </p:nvSpPr>
        <p:spPr bwMode="auto">
          <a:xfrm>
            <a:off x="5105400" y="19812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80" name="Rectangle 32">
            <a:extLst>
              <a:ext uri="{FF2B5EF4-FFF2-40B4-BE49-F238E27FC236}">
                <a16:creationId xmlns:a16="http://schemas.microsoft.com/office/drawing/2014/main" id="{3A736C94-E7BC-F313-79DF-768E1C213B03}"/>
              </a:ext>
            </a:extLst>
          </p:cNvPr>
          <p:cNvSpPr>
            <a:spLocks noChangeArrowheads="1"/>
          </p:cNvSpPr>
          <p:nvPr/>
        </p:nvSpPr>
        <p:spPr bwMode="auto">
          <a:xfrm>
            <a:off x="5410200" y="19812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81" name="Rectangle 33">
            <a:extLst>
              <a:ext uri="{FF2B5EF4-FFF2-40B4-BE49-F238E27FC236}">
                <a16:creationId xmlns:a16="http://schemas.microsoft.com/office/drawing/2014/main" id="{BAFBB439-CAE1-C9CD-FA11-50F23ECA555A}"/>
              </a:ext>
            </a:extLst>
          </p:cNvPr>
          <p:cNvSpPr>
            <a:spLocks noChangeArrowheads="1"/>
          </p:cNvSpPr>
          <p:nvPr/>
        </p:nvSpPr>
        <p:spPr bwMode="auto">
          <a:xfrm>
            <a:off x="4800600" y="22860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82" name="Rectangle 34">
            <a:extLst>
              <a:ext uri="{FF2B5EF4-FFF2-40B4-BE49-F238E27FC236}">
                <a16:creationId xmlns:a16="http://schemas.microsoft.com/office/drawing/2014/main" id="{92BA7E30-C108-B1EE-9282-3EA280D4A81B}"/>
              </a:ext>
            </a:extLst>
          </p:cNvPr>
          <p:cNvSpPr>
            <a:spLocks noChangeArrowheads="1"/>
          </p:cNvSpPr>
          <p:nvPr/>
        </p:nvSpPr>
        <p:spPr bwMode="auto">
          <a:xfrm>
            <a:off x="5105400" y="22860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83" name="Rectangle 35">
            <a:extLst>
              <a:ext uri="{FF2B5EF4-FFF2-40B4-BE49-F238E27FC236}">
                <a16:creationId xmlns:a16="http://schemas.microsoft.com/office/drawing/2014/main" id="{CD2E7DE2-9DE5-4F1C-070B-8860C2B168A5}"/>
              </a:ext>
            </a:extLst>
          </p:cNvPr>
          <p:cNvSpPr>
            <a:spLocks noChangeArrowheads="1"/>
          </p:cNvSpPr>
          <p:nvPr/>
        </p:nvSpPr>
        <p:spPr bwMode="auto">
          <a:xfrm>
            <a:off x="5410200" y="22860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84" name="Rectangle 36">
            <a:extLst>
              <a:ext uri="{FF2B5EF4-FFF2-40B4-BE49-F238E27FC236}">
                <a16:creationId xmlns:a16="http://schemas.microsoft.com/office/drawing/2014/main" id="{E766D1D0-3222-992A-1AB3-D26B02C02DA3}"/>
              </a:ext>
            </a:extLst>
          </p:cNvPr>
          <p:cNvSpPr>
            <a:spLocks noChangeArrowheads="1"/>
          </p:cNvSpPr>
          <p:nvPr/>
        </p:nvSpPr>
        <p:spPr bwMode="auto">
          <a:xfrm>
            <a:off x="4800600" y="25908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85" name="Rectangle 37">
            <a:extLst>
              <a:ext uri="{FF2B5EF4-FFF2-40B4-BE49-F238E27FC236}">
                <a16:creationId xmlns:a16="http://schemas.microsoft.com/office/drawing/2014/main" id="{BFF822D7-C90D-7A51-97FB-2866DC7C98A7}"/>
              </a:ext>
            </a:extLst>
          </p:cNvPr>
          <p:cNvSpPr>
            <a:spLocks noChangeArrowheads="1"/>
          </p:cNvSpPr>
          <p:nvPr/>
        </p:nvSpPr>
        <p:spPr bwMode="auto">
          <a:xfrm>
            <a:off x="5105400" y="25908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86" name="Rectangle 38">
            <a:extLst>
              <a:ext uri="{FF2B5EF4-FFF2-40B4-BE49-F238E27FC236}">
                <a16:creationId xmlns:a16="http://schemas.microsoft.com/office/drawing/2014/main" id="{2CA1B3D5-0A26-7099-DAF7-A0982410312A}"/>
              </a:ext>
            </a:extLst>
          </p:cNvPr>
          <p:cNvSpPr>
            <a:spLocks noChangeArrowheads="1"/>
          </p:cNvSpPr>
          <p:nvPr/>
        </p:nvSpPr>
        <p:spPr bwMode="auto">
          <a:xfrm>
            <a:off x="5410200" y="25908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87" name="Rectangle 39">
            <a:extLst>
              <a:ext uri="{FF2B5EF4-FFF2-40B4-BE49-F238E27FC236}">
                <a16:creationId xmlns:a16="http://schemas.microsoft.com/office/drawing/2014/main" id="{24B6145B-059A-17C8-851B-51B2074FEAF0}"/>
              </a:ext>
            </a:extLst>
          </p:cNvPr>
          <p:cNvSpPr>
            <a:spLocks noChangeArrowheads="1"/>
          </p:cNvSpPr>
          <p:nvPr/>
        </p:nvSpPr>
        <p:spPr bwMode="auto">
          <a:xfrm>
            <a:off x="6997700" y="19812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88" name="Rectangle 40">
            <a:extLst>
              <a:ext uri="{FF2B5EF4-FFF2-40B4-BE49-F238E27FC236}">
                <a16:creationId xmlns:a16="http://schemas.microsoft.com/office/drawing/2014/main" id="{CCA713FB-90DA-52EA-9B62-F4A4FE859C52}"/>
              </a:ext>
            </a:extLst>
          </p:cNvPr>
          <p:cNvSpPr>
            <a:spLocks noChangeArrowheads="1"/>
          </p:cNvSpPr>
          <p:nvPr/>
        </p:nvSpPr>
        <p:spPr bwMode="auto">
          <a:xfrm>
            <a:off x="7302500" y="19812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89" name="Rectangle 41">
            <a:extLst>
              <a:ext uri="{FF2B5EF4-FFF2-40B4-BE49-F238E27FC236}">
                <a16:creationId xmlns:a16="http://schemas.microsoft.com/office/drawing/2014/main" id="{8EF94D9A-CAC8-BD0A-7AEF-E060ABF88BDD}"/>
              </a:ext>
            </a:extLst>
          </p:cNvPr>
          <p:cNvSpPr>
            <a:spLocks noChangeArrowheads="1"/>
          </p:cNvSpPr>
          <p:nvPr/>
        </p:nvSpPr>
        <p:spPr bwMode="auto">
          <a:xfrm>
            <a:off x="7607300" y="19812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90" name="Rectangle 42">
            <a:extLst>
              <a:ext uri="{FF2B5EF4-FFF2-40B4-BE49-F238E27FC236}">
                <a16:creationId xmlns:a16="http://schemas.microsoft.com/office/drawing/2014/main" id="{A25E84C6-A8E0-05FB-171B-E7476FC14021}"/>
              </a:ext>
            </a:extLst>
          </p:cNvPr>
          <p:cNvSpPr>
            <a:spLocks noChangeArrowheads="1"/>
          </p:cNvSpPr>
          <p:nvPr/>
        </p:nvSpPr>
        <p:spPr bwMode="auto">
          <a:xfrm>
            <a:off x="6997700" y="22860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91" name="Rectangle 43">
            <a:extLst>
              <a:ext uri="{FF2B5EF4-FFF2-40B4-BE49-F238E27FC236}">
                <a16:creationId xmlns:a16="http://schemas.microsoft.com/office/drawing/2014/main" id="{FF02B154-FFBE-3015-D54C-49DFD3811D10}"/>
              </a:ext>
            </a:extLst>
          </p:cNvPr>
          <p:cNvSpPr>
            <a:spLocks noChangeArrowheads="1"/>
          </p:cNvSpPr>
          <p:nvPr/>
        </p:nvSpPr>
        <p:spPr bwMode="auto">
          <a:xfrm>
            <a:off x="7302500" y="22860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92" name="Rectangle 44">
            <a:extLst>
              <a:ext uri="{FF2B5EF4-FFF2-40B4-BE49-F238E27FC236}">
                <a16:creationId xmlns:a16="http://schemas.microsoft.com/office/drawing/2014/main" id="{5E682731-490D-C955-8EA6-7FC01E5FA37D}"/>
              </a:ext>
            </a:extLst>
          </p:cNvPr>
          <p:cNvSpPr>
            <a:spLocks noChangeArrowheads="1"/>
          </p:cNvSpPr>
          <p:nvPr/>
        </p:nvSpPr>
        <p:spPr bwMode="auto">
          <a:xfrm>
            <a:off x="7607300" y="2286000"/>
            <a:ext cx="304800" cy="304800"/>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93" name="Rectangle 45">
            <a:extLst>
              <a:ext uri="{FF2B5EF4-FFF2-40B4-BE49-F238E27FC236}">
                <a16:creationId xmlns:a16="http://schemas.microsoft.com/office/drawing/2014/main" id="{73EADD05-C7B8-7260-D51D-101F96829E86}"/>
              </a:ext>
            </a:extLst>
          </p:cNvPr>
          <p:cNvSpPr>
            <a:spLocks noChangeArrowheads="1"/>
          </p:cNvSpPr>
          <p:nvPr/>
        </p:nvSpPr>
        <p:spPr bwMode="auto">
          <a:xfrm>
            <a:off x="6997700" y="25908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94" name="Rectangle 46">
            <a:extLst>
              <a:ext uri="{FF2B5EF4-FFF2-40B4-BE49-F238E27FC236}">
                <a16:creationId xmlns:a16="http://schemas.microsoft.com/office/drawing/2014/main" id="{3834959B-30C4-4C1C-36F4-F61307DE98F4}"/>
              </a:ext>
            </a:extLst>
          </p:cNvPr>
          <p:cNvSpPr>
            <a:spLocks noChangeArrowheads="1"/>
          </p:cNvSpPr>
          <p:nvPr/>
        </p:nvSpPr>
        <p:spPr bwMode="auto">
          <a:xfrm>
            <a:off x="7302500" y="25908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95" name="Rectangle 47">
            <a:extLst>
              <a:ext uri="{FF2B5EF4-FFF2-40B4-BE49-F238E27FC236}">
                <a16:creationId xmlns:a16="http://schemas.microsoft.com/office/drawing/2014/main" id="{4E92B4E6-EA77-05F4-C3EB-322107C1744A}"/>
              </a:ext>
            </a:extLst>
          </p:cNvPr>
          <p:cNvSpPr>
            <a:spLocks noChangeArrowheads="1"/>
          </p:cNvSpPr>
          <p:nvPr/>
        </p:nvSpPr>
        <p:spPr bwMode="auto">
          <a:xfrm>
            <a:off x="7607300" y="2590800"/>
            <a:ext cx="3048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Calibri" panose="020F0502020204030204" pitchFamily="34" charset="0"/>
            </a:endParaRPr>
          </a:p>
        </p:txBody>
      </p:sp>
      <p:sp>
        <p:nvSpPr>
          <p:cNvPr id="19496" name="Line 48">
            <a:extLst>
              <a:ext uri="{FF2B5EF4-FFF2-40B4-BE49-F238E27FC236}">
                <a16:creationId xmlns:a16="http://schemas.microsoft.com/office/drawing/2014/main" id="{B8BAAD93-39E6-2526-4666-D1BCE4A496BB}"/>
              </a:ext>
            </a:extLst>
          </p:cNvPr>
          <p:cNvSpPr>
            <a:spLocks noChangeShapeType="1"/>
          </p:cNvSpPr>
          <p:nvPr/>
        </p:nvSpPr>
        <p:spPr bwMode="auto">
          <a:xfrm>
            <a:off x="3810000" y="2438400"/>
            <a:ext cx="152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97" name="Text Box 49">
            <a:extLst>
              <a:ext uri="{FF2B5EF4-FFF2-40B4-BE49-F238E27FC236}">
                <a16:creationId xmlns:a16="http://schemas.microsoft.com/office/drawing/2014/main" id="{1DE97498-FE86-B4F0-6BFE-E4DD0BD06F06}"/>
              </a:ext>
            </a:extLst>
          </p:cNvPr>
          <p:cNvSpPr txBox="1">
            <a:spLocks noChangeArrowheads="1"/>
          </p:cNvSpPr>
          <p:nvPr/>
        </p:nvSpPr>
        <p:spPr bwMode="auto">
          <a:xfrm>
            <a:off x="3946525" y="2227263"/>
            <a:ext cx="5461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alibri" panose="020F0502020204030204" pitchFamily="34" charset="0"/>
              </a:rPr>
              <a:t>No</a:t>
            </a:r>
          </a:p>
        </p:txBody>
      </p:sp>
      <p:sp>
        <p:nvSpPr>
          <p:cNvPr id="19498" name="Line 50">
            <a:extLst>
              <a:ext uri="{FF2B5EF4-FFF2-40B4-BE49-F238E27FC236}">
                <a16:creationId xmlns:a16="http://schemas.microsoft.com/office/drawing/2014/main" id="{6B608BD3-CD43-15D2-FF09-6D2266369A7C}"/>
              </a:ext>
            </a:extLst>
          </p:cNvPr>
          <p:cNvSpPr>
            <a:spLocks noChangeShapeType="1"/>
          </p:cNvSpPr>
          <p:nvPr/>
        </p:nvSpPr>
        <p:spPr bwMode="auto">
          <a:xfrm>
            <a:off x="5743575" y="2420938"/>
            <a:ext cx="152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99" name="Text Box 51">
            <a:extLst>
              <a:ext uri="{FF2B5EF4-FFF2-40B4-BE49-F238E27FC236}">
                <a16:creationId xmlns:a16="http://schemas.microsoft.com/office/drawing/2014/main" id="{206BA7A8-402F-0933-9186-96073DAFA266}"/>
              </a:ext>
            </a:extLst>
          </p:cNvPr>
          <p:cNvSpPr txBox="1">
            <a:spLocks noChangeArrowheads="1"/>
          </p:cNvSpPr>
          <p:nvPr/>
        </p:nvSpPr>
        <p:spPr bwMode="auto">
          <a:xfrm>
            <a:off x="5880100" y="2209800"/>
            <a:ext cx="5461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alibri" panose="020F0502020204030204" pitchFamily="34" charset="0"/>
              </a:rPr>
              <a:t>No</a:t>
            </a:r>
          </a:p>
        </p:txBody>
      </p:sp>
      <p:sp>
        <p:nvSpPr>
          <p:cNvPr id="19500" name="Line 52">
            <a:extLst>
              <a:ext uri="{FF2B5EF4-FFF2-40B4-BE49-F238E27FC236}">
                <a16:creationId xmlns:a16="http://schemas.microsoft.com/office/drawing/2014/main" id="{A36E935B-BCC2-C7B3-7E83-6689FE6AA545}"/>
              </a:ext>
            </a:extLst>
          </p:cNvPr>
          <p:cNvSpPr>
            <a:spLocks noChangeShapeType="1"/>
          </p:cNvSpPr>
          <p:nvPr/>
        </p:nvSpPr>
        <p:spPr bwMode="auto">
          <a:xfrm>
            <a:off x="7940675" y="2420938"/>
            <a:ext cx="152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1" name="Text Box 53">
            <a:extLst>
              <a:ext uri="{FF2B5EF4-FFF2-40B4-BE49-F238E27FC236}">
                <a16:creationId xmlns:a16="http://schemas.microsoft.com/office/drawing/2014/main" id="{24D9291E-6A40-6EE8-BDD2-9CB2F06B5623}"/>
              </a:ext>
            </a:extLst>
          </p:cNvPr>
          <p:cNvSpPr txBox="1">
            <a:spLocks noChangeArrowheads="1"/>
          </p:cNvSpPr>
          <p:nvPr/>
        </p:nvSpPr>
        <p:spPr bwMode="auto">
          <a:xfrm>
            <a:off x="8077200" y="2209800"/>
            <a:ext cx="5873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alibri" panose="020F0502020204030204" pitchFamily="34" charset="0"/>
              </a:rPr>
              <a:t>Yes</a:t>
            </a:r>
          </a:p>
        </p:txBody>
      </p:sp>
      <p:sp>
        <p:nvSpPr>
          <p:cNvPr id="19502" name="Text Box 54">
            <a:extLst>
              <a:ext uri="{FF2B5EF4-FFF2-40B4-BE49-F238E27FC236}">
                <a16:creationId xmlns:a16="http://schemas.microsoft.com/office/drawing/2014/main" id="{E7D07BF7-7C7D-E184-3BEF-643A6D78EBAD}"/>
              </a:ext>
            </a:extLst>
          </p:cNvPr>
          <p:cNvSpPr txBox="1">
            <a:spLocks noChangeArrowheads="1"/>
          </p:cNvSpPr>
          <p:nvPr/>
        </p:nvSpPr>
        <p:spPr bwMode="auto">
          <a:xfrm>
            <a:off x="1203325" y="1970088"/>
            <a:ext cx="164306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alibri" panose="020F0502020204030204" pitchFamily="34" charset="0"/>
              </a:rPr>
              <a:t>Is this</a:t>
            </a:r>
          </a:p>
          <a:p>
            <a:pPr eaLnBrk="1" hangingPunct="1">
              <a:spcBef>
                <a:spcPct val="0"/>
              </a:spcBef>
              <a:buFontTx/>
              <a:buNone/>
            </a:pPr>
            <a:r>
              <a:rPr lang="en-US" altLang="en-US" sz="2400">
                <a:latin typeface="Calibri" panose="020F0502020204030204" pitchFamily="34" charset="0"/>
              </a:rPr>
              <a:t>pixel part</a:t>
            </a:r>
          </a:p>
          <a:p>
            <a:pPr eaLnBrk="1" hangingPunct="1">
              <a:spcBef>
                <a:spcPct val="0"/>
              </a:spcBef>
              <a:buFontTx/>
              <a:buNone/>
            </a:pPr>
            <a:r>
              <a:rPr lang="en-US" altLang="en-US" sz="2400">
                <a:latin typeface="Calibri" panose="020F0502020204030204" pitchFamily="34" charset="0"/>
              </a:rPr>
              <a:t>of an edge?</a:t>
            </a:r>
          </a:p>
        </p:txBody>
      </p:sp>
      <p:sp>
        <p:nvSpPr>
          <p:cNvPr id="19503" name="Line 55">
            <a:extLst>
              <a:ext uri="{FF2B5EF4-FFF2-40B4-BE49-F238E27FC236}">
                <a16:creationId xmlns:a16="http://schemas.microsoft.com/office/drawing/2014/main" id="{8C59BC5D-F9A3-9B82-0A6E-739D88C489A6}"/>
              </a:ext>
            </a:extLst>
          </p:cNvPr>
          <p:cNvSpPr>
            <a:spLocks noChangeShapeType="1"/>
          </p:cNvSpPr>
          <p:nvPr/>
        </p:nvSpPr>
        <p:spPr bwMode="auto">
          <a:xfrm flipH="1">
            <a:off x="685800" y="2362200"/>
            <a:ext cx="5334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504" name="Picture 56" descr="church2">
            <a:extLst>
              <a:ext uri="{FF2B5EF4-FFF2-40B4-BE49-F238E27FC236}">
                <a16:creationId xmlns:a16="http://schemas.microsoft.com/office/drawing/2014/main" id="{434D1F9D-4FD4-2B83-E204-87C5EEA38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654425"/>
            <a:ext cx="29718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5" name="Picture 57" descr="church2_edge">
            <a:extLst>
              <a:ext uri="{FF2B5EF4-FFF2-40B4-BE49-F238E27FC236}">
                <a16:creationId xmlns:a16="http://schemas.microsoft.com/office/drawing/2014/main" id="{FC513086-0F6D-0441-0929-869E337BC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654425"/>
            <a:ext cx="29718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06" name="Line 58">
            <a:extLst>
              <a:ext uri="{FF2B5EF4-FFF2-40B4-BE49-F238E27FC236}">
                <a16:creationId xmlns:a16="http://schemas.microsoft.com/office/drawing/2014/main" id="{6EF9DBC2-C4EB-072F-7060-86A07586605F}"/>
              </a:ext>
            </a:extLst>
          </p:cNvPr>
          <p:cNvSpPr>
            <a:spLocks noChangeShapeType="1"/>
          </p:cNvSpPr>
          <p:nvPr/>
        </p:nvSpPr>
        <p:spPr bwMode="auto">
          <a:xfrm>
            <a:off x="3886200" y="5026025"/>
            <a:ext cx="1295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6954</TotalTime>
  <Words>2094</Words>
  <Application>Microsoft Office PowerPoint</Application>
  <PresentationFormat>On-screen Show (4:3)</PresentationFormat>
  <Paragraphs>300</Paragraphs>
  <Slides>52</Slides>
  <Notes>15</Notes>
  <HiddenSlides>7</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Arial</vt:lpstr>
      <vt:lpstr>Calibri</vt:lpstr>
      <vt:lpstr>Comic Sans MS</vt:lpstr>
      <vt:lpstr>Myriad Pro</vt:lpstr>
      <vt:lpstr>Times New Roman</vt:lpstr>
      <vt:lpstr>Wingdings</vt:lpstr>
      <vt:lpstr>Default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ICMB,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Marcotte</dc:creator>
  <cp:lastModifiedBy>Marcotte</cp:lastModifiedBy>
  <cp:revision>372</cp:revision>
  <cp:lastPrinted>2019-04-22T22:39:39Z</cp:lastPrinted>
  <dcterms:created xsi:type="dcterms:W3CDTF">2002-09-07T00:42:37Z</dcterms:created>
  <dcterms:modified xsi:type="dcterms:W3CDTF">2023-04-10T20:54:37Z</dcterms:modified>
</cp:coreProperties>
</file>