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303" r:id="rId2"/>
    <p:sldId id="318" r:id="rId3"/>
    <p:sldId id="320" r:id="rId4"/>
    <p:sldId id="325" r:id="rId5"/>
    <p:sldId id="319" r:id="rId6"/>
    <p:sldId id="321" r:id="rId7"/>
    <p:sldId id="322" r:id="rId8"/>
    <p:sldId id="306" r:id="rId9"/>
    <p:sldId id="308" r:id="rId10"/>
    <p:sldId id="315" r:id="rId11"/>
    <p:sldId id="328" r:id="rId12"/>
    <p:sldId id="329" r:id="rId13"/>
    <p:sldId id="371" r:id="rId14"/>
    <p:sldId id="323" r:id="rId15"/>
    <p:sldId id="307" r:id="rId16"/>
    <p:sldId id="309" r:id="rId17"/>
    <p:sldId id="310" r:id="rId18"/>
    <p:sldId id="313" r:id="rId19"/>
    <p:sldId id="314" r:id="rId20"/>
    <p:sldId id="305" r:id="rId21"/>
    <p:sldId id="316" r:id="rId22"/>
    <p:sldId id="331" r:id="rId23"/>
    <p:sldId id="332" r:id="rId24"/>
    <p:sldId id="335" r:id="rId25"/>
    <p:sldId id="334" r:id="rId26"/>
    <p:sldId id="344" r:id="rId27"/>
    <p:sldId id="336" r:id="rId28"/>
    <p:sldId id="343" r:id="rId29"/>
    <p:sldId id="345" r:id="rId30"/>
    <p:sldId id="337" r:id="rId31"/>
    <p:sldId id="340" r:id="rId32"/>
    <p:sldId id="341" r:id="rId33"/>
    <p:sldId id="342" r:id="rId34"/>
    <p:sldId id="355" r:id="rId35"/>
    <p:sldId id="338" r:id="rId36"/>
    <p:sldId id="346" r:id="rId37"/>
    <p:sldId id="350" r:id="rId38"/>
    <p:sldId id="348" r:id="rId39"/>
    <p:sldId id="352" r:id="rId40"/>
    <p:sldId id="353" r:id="rId41"/>
    <p:sldId id="354" r:id="rId42"/>
    <p:sldId id="361" r:id="rId43"/>
    <p:sldId id="364" r:id="rId44"/>
    <p:sldId id="372" r:id="rId45"/>
    <p:sldId id="365" r:id="rId46"/>
    <p:sldId id="366" r:id="rId47"/>
    <p:sldId id="360" r:id="rId48"/>
    <p:sldId id="358" r:id="rId49"/>
    <p:sldId id="359" r:id="rId50"/>
    <p:sldId id="362" r:id="rId51"/>
    <p:sldId id="363" r:id="rId52"/>
    <p:sldId id="368" r:id="rId53"/>
    <p:sldId id="370" r:id="rId54"/>
    <p:sldId id="369" r:id="rId55"/>
    <p:sldId id="373" r:id="rId56"/>
  </p:sldIdLst>
  <p:sldSz cx="10080625" cy="7559675"/>
  <p:notesSz cx="7315200" cy="96012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49">
          <p15:clr>
            <a:srgbClr val="A4A3A4"/>
          </p15:clr>
        </p15:guide>
        <p15:guide id="2" pos="2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p:scale>
          <a:sx n="59" d="100"/>
          <a:sy n="59" d="100"/>
        </p:scale>
        <p:origin x="2946" y="111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34426-265B-4459-BA35-2692C525E338}"/>
              </a:ext>
            </a:extLst>
          </p:cNvPr>
          <p:cNvSpPr>
            <a:spLocks noGrp="1"/>
          </p:cNvSpPr>
          <p:nvPr>
            <p:ph type="hdr" sz="quarter"/>
          </p:nvPr>
        </p:nvSpPr>
        <p:spPr>
          <a:xfrm>
            <a:off x="0" y="0"/>
            <a:ext cx="3170238" cy="479425"/>
          </a:xfrm>
          <a:prstGeom prst="rect">
            <a:avLst/>
          </a:prstGeom>
        </p:spPr>
        <p:txBody>
          <a:bodyPr vert="horz" lIns="95069" tIns="47534" rIns="95069" bIns="47534" rtlCol="0"/>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D1917DD-DF14-4405-B35B-859C72256371}"/>
              </a:ext>
            </a:extLst>
          </p:cNvPr>
          <p:cNvSpPr>
            <a:spLocks noGrp="1"/>
          </p:cNvSpPr>
          <p:nvPr>
            <p:ph type="dt" sz="quarter" idx="1"/>
          </p:nvPr>
        </p:nvSpPr>
        <p:spPr>
          <a:xfrm>
            <a:off x="4143375" y="0"/>
            <a:ext cx="3170238" cy="479425"/>
          </a:xfrm>
          <a:prstGeom prst="rect">
            <a:avLst/>
          </a:prstGeom>
        </p:spPr>
        <p:txBody>
          <a:bodyPr vert="horz" lIns="95069" tIns="47534" rIns="95069" bIns="47534" rtlCol="0"/>
          <a:lstStyle>
            <a:lvl1pPr algn="r"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761D9107-7C72-4833-8A6A-9683E43A0818}"/>
              </a:ext>
            </a:extLst>
          </p:cNvPr>
          <p:cNvSpPr>
            <a:spLocks noGrp="1"/>
          </p:cNvSpPr>
          <p:nvPr>
            <p:ph type="ftr" sz="quarter" idx="2"/>
          </p:nvPr>
        </p:nvSpPr>
        <p:spPr>
          <a:xfrm>
            <a:off x="0" y="9120188"/>
            <a:ext cx="3170238" cy="479425"/>
          </a:xfrm>
          <a:prstGeom prst="rect">
            <a:avLst/>
          </a:prstGeom>
        </p:spPr>
        <p:txBody>
          <a:bodyPr vert="horz" lIns="95069" tIns="47534" rIns="95069" bIns="47534" rtlCol="0" anchor="b"/>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7C2D39C-C7AF-4963-BB55-9D01C6B03E28}"/>
              </a:ext>
            </a:extLst>
          </p:cNvPr>
          <p:cNvSpPr>
            <a:spLocks noGrp="1"/>
          </p:cNvSpPr>
          <p:nvPr>
            <p:ph type="sldNum" sz="quarter" idx="3"/>
          </p:nvPr>
        </p:nvSpPr>
        <p:spPr>
          <a:xfrm>
            <a:off x="4143375" y="9120188"/>
            <a:ext cx="3170238" cy="479425"/>
          </a:xfrm>
          <a:prstGeom prst="rect">
            <a:avLst/>
          </a:prstGeom>
        </p:spPr>
        <p:txBody>
          <a:bodyPr vert="horz" wrap="square" lIns="95069" tIns="47534" rIns="95069" bIns="47534"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smtClean="0"/>
            </a:lvl1pPr>
          </a:lstStyle>
          <a:p>
            <a:pPr>
              <a:defRPr/>
            </a:pPr>
            <a:fld id="{CBF4A08C-86C7-45F4-BC57-225C4AAB28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2A3E861-26F9-472F-8213-15C77012245B}"/>
              </a:ext>
            </a:extLst>
          </p:cNvPr>
          <p:cNvSpPr>
            <a:spLocks noGrp="1" noChangeArrowheads="1"/>
          </p:cNvSpPr>
          <p:nvPr>
            <p:ph type="sldImg"/>
          </p:nvPr>
        </p:nvSpPr>
        <p:spPr bwMode="auto">
          <a:xfrm>
            <a:off x="1257300" y="730250"/>
            <a:ext cx="47990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a:extLst>
              <a:ext uri="{FF2B5EF4-FFF2-40B4-BE49-F238E27FC236}">
                <a16:creationId xmlns:a16="http://schemas.microsoft.com/office/drawing/2014/main" id="{43E70844-0D8B-4305-BA5A-53C42BD65150}"/>
              </a:ext>
            </a:extLst>
          </p:cNvPr>
          <p:cNvSpPr>
            <a:spLocks noGrp="1" noChangeArrowheads="1"/>
          </p:cNvSpPr>
          <p:nvPr>
            <p:ph type="body"/>
          </p:nvPr>
        </p:nvSpPr>
        <p:spPr bwMode="auto">
          <a:xfrm>
            <a:off x="731838"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a:extLst>
              <a:ext uri="{FF2B5EF4-FFF2-40B4-BE49-F238E27FC236}">
                <a16:creationId xmlns:a16="http://schemas.microsoft.com/office/drawing/2014/main" id="{35C41CF0-306B-4F58-8136-67F3DC623FAD}"/>
              </a:ext>
            </a:extLst>
          </p:cNvPr>
          <p:cNvSpPr>
            <a:spLocks noGrp="1" noChangeArrowheads="1"/>
          </p:cNvSpPr>
          <p:nvPr>
            <p:ph type="hdr"/>
          </p:nvPr>
        </p:nvSpPr>
        <p:spPr bwMode="auto">
          <a:xfrm>
            <a:off x="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686623" algn="l"/>
                <a:tab pos="1373246" algn="l"/>
                <a:tab pos="2059869" algn="l"/>
                <a:tab pos="2746492" algn="l"/>
              </a:tabLst>
              <a:defRPr sz="130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a:extLst>
              <a:ext uri="{FF2B5EF4-FFF2-40B4-BE49-F238E27FC236}">
                <a16:creationId xmlns:a16="http://schemas.microsoft.com/office/drawing/2014/main" id="{80DD9A69-093E-4157-9338-D3576AB9187A}"/>
              </a:ext>
            </a:extLst>
          </p:cNvPr>
          <p:cNvSpPr>
            <a:spLocks noGrp="1" noChangeArrowheads="1"/>
          </p:cNvSpPr>
          <p:nvPr>
            <p:ph type="dt"/>
          </p:nvPr>
        </p:nvSpPr>
        <p:spPr bwMode="auto">
          <a:xfrm>
            <a:off x="414020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686623" algn="l"/>
                <a:tab pos="1373246" algn="l"/>
                <a:tab pos="2059869" algn="l"/>
                <a:tab pos="2746492" algn="l"/>
              </a:tabLst>
              <a:defRPr sz="130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a:extLst>
              <a:ext uri="{FF2B5EF4-FFF2-40B4-BE49-F238E27FC236}">
                <a16:creationId xmlns:a16="http://schemas.microsoft.com/office/drawing/2014/main" id="{2859829A-0F4E-4003-B0BB-20326BAAEE7F}"/>
              </a:ext>
            </a:extLst>
          </p:cNvPr>
          <p:cNvSpPr>
            <a:spLocks noGrp="1" noChangeArrowheads="1"/>
          </p:cNvSpPr>
          <p:nvPr>
            <p:ph type="ftr"/>
          </p:nvPr>
        </p:nvSpPr>
        <p:spPr bwMode="auto">
          <a:xfrm>
            <a:off x="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686623" algn="l"/>
                <a:tab pos="1373246" algn="l"/>
                <a:tab pos="2059869" algn="l"/>
                <a:tab pos="2746492" algn="l"/>
              </a:tabLst>
              <a:defRPr sz="130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a:extLst>
              <a:ext uri="{FF2B5EF4-FFF2-40B4-BE49-F238E27FC236}">
                <a16:creationId xmlns:a16="http://schemas.microsoft.com/office/drawing/2014/main" id="{AFA4B04D-B4C0-4AB3-B3F5-F74D8F6F780B}"/>
              </a:ext>
            </a:extLst>
          </p:cNvPr>
          <p:cNvSpPr>
            <a:spLocks noGrp="1" noChangeArrowheads="1"/>
          </p:cNvSpPr>
          <p:nvPr>
            <p:ph type="sldNum"/>
          </p:nvPr>
        </p:nvSpPr>
        <p:spPr bwMode="auto">
          <a:xfrm>
            <a:off x="414020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85800" algn="l"/>
                <a:tab pos="1373188" algn="l"/>
                <a:tab pos="2058988" algn="l"/>
                <a:tab pos="2746375" algn="l"/>
              </a:tabLst>
              <a:defRPr sz="1300" smtClean="0">
                <a:solidFill>
                  <a:srgbClr val="000000"/>
                </a:solidFill>
                <a:latin typeface="Times New Roman" panose="02020603050405020304" pitchFamily="18" charset="0"/>
              </a:defRPr>
            </a:lvl1pPr>
          </a:lstStyle>
          <a:p>
            <a:pPr>
              <a:defRPr/>
            </a:pPr>
            <a:fld id="{2DF9C737-7A26-48D3-8F74-5F1ED75ABB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8DC4BD-AED1-4EC2-9FDE-A6F679FCF4C0}"/>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9F8DA9B5-32FB-4611-AC01-C43DC3551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5124" name="Slide Number Placeholder 3">
            <a:extLst>
              <a:ext uri="{FF2B5EF4-FFF2-40B4-BE49-F238E27FC236}">
                <a16:creationId xmlns:a16="http://schemas.microsoft.com/office/drawing/2014/main" id="{B6A3FE24-15A0-4019-A083-704878B4CBD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fld id="{91D1BCD3-054F-4181-A125-0D4A4DEE9AB5}"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5125" name="Date Placeholder 4">
            <a:extLst>
              <a:ext uri="{FF2B5EF4-FFF2-40B4-BE49-F238E27FC236}">
                <a16:creationId xmlns:a16="http://schemas.microsoft.com/office/drawing/2014/main" id="{B3EDABBC-93D7-48AD-95F2-EF795526325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258DA4D-B3A3-4B40-A788-A38655E2DF67}"/>
              </a:ext>
            </a:extLst>
          </p:cNvPr>
          <p:cNvSpPr>
            <a:spLocks noGrp="1" noRot="1" noChangeAspect="1" noChangeArrowheads="1" noTextEdit="1"/>
          </p:cNvSpPr>
          <p:nvPr>
            <p:ph type="sldImg"/>
          </p:nvPr>
        </p:nvSpPr>
        <p:spPr/>
      </p:sp>
      <p:sp>
        <p:nvSpPr>
          <p:cNvPr id="11267" name="Notes Placeholder 2">
            <a:extLst>
              <a:ext uri="{FF2B5EF4-FFF2-40B4-BE49-F238E27FC236}">
                <a16:creationId xmlns:a16="http://schemas.microsoft.com/office/drawing/2014/main" id="{6C73C812-BEA3-4F8E-82D1-E4122D96D4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11268" name="Slide Number Placeholder 3">
            <a:extLst>
              <a:ext uri="{FF2B5EF4-FFF2-40B4-BE49-F238E27FC236}">
                <a16:creationId xmlns:a16="http://schemas.microsoft.com/office/drawing/2014/main" id="{C7CF2CA3-6FF7-4C73-9F95-F4FC59DA808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9pPr>
          </a:lstStyle>
          <a:p>
            <a:fld id="{B5A84416-FBB4-4893-9280-EB75D8A764E7}"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11269" name="Date Placeholder 1">
            <a:extLst>
              <a:ext uri="{FF2B5EF4-FFF2-40B4-BE49-F238E27FC236}">
                <a16:creationId xmlns:a16="http://schemas.microsoft.com/office/drawing/2014/main" id="{26BE0084-8E9B-4931-9F7C-FB9EB599164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3593F14-801F-420E-B3DE-C5160ED4B8C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BA58D3C-D707-4C6C-B7E0-FFA007A3943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03739-7173-4198-ACC9-D5E7C5326BA7}"/>
              </a:ext>
            </a:extLst>
          </p:cNvPr>
          <p:cNvSpPr>
            <a:spLocks noGrp="1" noChangeArrowheads="1"/>
          </p:cNvSpPr>
          <p:nvPr>
            <p:ph type="sldNum" idx="12"/>
          </p:nvPr>
        </p:nvSpPr>
        <p:spPr>
          <a:ln/>
        </p:spPr>
        <p:txBody>
          <a:bodyPr/>
          <a:lstStyle>
            <a:lvl1pPr>
              <a:defRPr/>
            </a:lvl1pPr>
          </a:lstStyle>
          <a:p>
            <a:pPr>
              <a:defRPr/>
            </a:pPr>
            <a:fld id="{2B88AEA4-F0FB-4632-8A54-A5D0D8531C7E}" type="slidenum">
              <a:rPr lang="en-US" altLang="en-US"/>
              <a:pPr>
                <a:defRPr/>
              </a:pPr>
              <a:t>‹#›</a:t>
            </a:fld>
            <a:endParaRPr lang="en-US" altLang="en-US"/>
          </a:p>
        </p:txBody>
      </p:sp>
    </p:spTree>
    <p:extLst>
      <p:ext uri="{BB962C8B-B14F-4D97-AF65-F5344CB8AC3E}">
        <p14:creationId xmlns:p14="http://schemas.microsoft.com/office/powerpoint/2010/main" val="209094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B7A087D-9D4A-4AB1-94E7-F48377548442}"/>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68D2C87-13CF-437B-8234-48B3E74E562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162933-E5A4-4ECE-AE9A-5C950AE82A06}"/>
              </a:ext>
            </a:extLst>
          </p:cNvPr>
          <p:cNvSpPr>
            <a:spLocks noGrp="1" noChangeArrowheads="1"/>
          </p:cNvSpPr>
          <p:nvPr>
            <p:ph type="sldNum" idx="12"/>
          </p:nvPr>
        </p:nvSpPr>
        <p:spPr>
          <a:ln/>
        </p:spPr>
        <p:txBody>
          <a:bodyPr/>
          <a:lstStyle>
            <a:lvl1pPr>
              <a:defRPr/>
            </a:lvl1pPr>
          </a:lstStyle>
          <a:p>
            <a:pPr>
              <a:defRPr/>
            </a:pPr>
            <a:fld id="{F7671894-4A5B-4E5B-B1C7-2041E950A299}" type="slidenum">
              <a:rPr lang="en-US" altLang="en-US"/>
              <a:pPr>
                <a:defRPr/>
              </a:pPr>
              <a:t>‹#›</a:t>
            </a:fld>
            <a:endParaRPr lang="en-US" altLang="en-US"/>
          </a:p>
        </p:txBody>
      </p:sp>
    </p:spTree>
    <p:extLst>
      <p:ext uri="{BB962C8B-B14F-4D97-AF65-F5344CB8AC3E}">
        <p14:creationId xmlns:p14="http://schemas.microsoft.com/office/powerpoint/2010/main" val="112209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47B2F12-BE0A-4D41-9A0A-D6505A995FF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6F5911C-2819-4509-851D-558B1DF8095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779420-1DCD-487B-ABBD-C542E315BA5E}"/>
              </a:ext>
            </a:extLst>
          </p:cNvPr>
          <p:cNvSpPr>
            <a:spLocks noGrp="1" noChangeArrowheads="1"/>
          </p:cNvSpPr>
          <p:nvPr>
            <p:ph type="sldNum" idx="12"/>
          </p:nvPr>
        </p:nvSpPr>
        <p:spPr>
          <a:ln/>
        </p:spPr>
        <p:txBody>
          <a:bodyPr/>
          <a:lstStyle>
            <a:lvl1pPr>
              <a:defRPr/>
            </a:lvl1pPr>
          </a:lstStyle>
          <a:p>
            <a:pPr>
              <a:defRPr/>
            </a:pPr>
            <a:fld id="{9B9FA3FE-4258-459C-8678-116E460605C4}" type="slidenum">
              <a:rPr lang="en-US" altLang="en-US"/>
              <a:pPr>
                <a:defRPr/>
              </a:pPr>
              <a:t>‹#›</a:t>
            </a:fld>
            <a:endParaRPr lang="en-US" altLang="en-US"/>
          </a:p>
        </p:txBody>
      </p:sp>
    </p:spTree>
    <p:extLst>
      <p:ext uri="{BB962C8B-B14F-4D97-AF65-F5344CB8AC3E}">
        <p14:creationId xmlns:p14="http://schemas.microsoft.com/office/powerpoint/2010/main" val="277700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EEB744D-81C3-4B56-BF6F-C76970EE781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5F93107-B49E-43DB-B48E-CA1586875C9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77E75C-2B87-4190-83A3-1D3F5FCA00D4}"/>
              </a:ext>
            </a:extLst>
          </p:cNvPr>
          <p:cNvSpPr>
            <a:spLocks noGrp="1" noChangeArrowheads="1"/>
          </p:cNvSpPr>
          <p:nvPr>
            <p:ph type="sldNum" idx="12"/>
          </p:nvPr>
        </p:nvSpPr>
        <p:spPr>
          <a:ln/>
        </p:spPr>
        <p:txBody>
          <a:bodyPr/>
          <a:lstStyle>
            <a:lvl1pPr>
              <a:defRPr/>
            </a:lvl1pPr>
          </a:lstStyle>
          <a:p>
            <a:pPr>
              <a:defRPr/>
            </a:pPr>
            <a:fld id="{402B3C31-AAC9-4FA5-A4A2-5E69F0D83174}" type="slidenum">
              <a:rPr lang="en-US" altLang="en-US"/>
              <a:pPr>
                <a:defRPr/>
              </a:pPr>
              <a:t>‹#›</a:t>
            </a:fld>
            <a:endParaRPr lang="en-US" altLang="en-US"/>
          </a:p>
        </p:txBody>
      </p:sp>
    </p:spTree>
    <p:extLst>
      <p:ext uri="{BB962C8B-B14F-4D97-AF65-F5344CB8AC3E}">
        <p14:creationId xmlns:p14="http://schemas.microsoft.com/office/powerpoint/2010/main" val="207022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D23ABAF2-4362-484E-A3EA-4E3FD013328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501E8DF9-C622-4645-A86A-0C2B830188C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997059-A5DE-458B-AA36-B1B0297DC449}"/>
              </a:ext>
            </a:extLst>
          </p:cNvPr>
          <p:cNvSpPr>
            <a:spLocks noGrp="1" noChangeArrowheads="1"/>
          </p:cNvSpPr>
          <p:nvPr>
            <p:ph type="sldNum" idx="12"/>
          </p:nvPr>
        </p:nvSpPr>
        <p:spPr>
          <a:ln/>
        </p:spPr>
        <p:txBody>
          <a:bodyPr/>
          <a:lstStyle>
            <a:lvl1pPr>
              <a:defRPr/>
            </a:lvl1pPr>
          </a:lstStyle>
          <a:p>
            <a:pPr>
              <a:defRPr/>
            </a:pPr>
            <a:fld id="{5FC69696-E289-449F-A8A9-150A04E9768B}" type="slidenum">
              <a:rPr lang="en-US" altLang="en-US"/>
              <a:pPr>
                <a:defRPr/>
              </a:pPr>
              <a:t>‹#›</a:t>
            </a:fld>
            <a:endParaRPr lang="en-US" altLang="en-US"/>
          </a:p>
        </p:txBody>
      </p:sp>
    </p:spTree>
    <p:extLst>
      <p:ext uri="{BB962C8B-B14F-4D97-AF65-F5344CB8AC3E}">
        <p14:creationId xmlns:p14="http://schemas.microsoft.com/office/powerpoint/2010/main" val="177494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31B7BD1-86EF-4643-8B9B-73B143F2ACB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00D3B88-CFD9-4C1C-9252-AC64BB32A2CE}"/>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9436BAA-0F33-4008-BDFB-60480532FACA}"/>
              </a:ext>
            </a:extLst>
          </p:cNvPr>
          <p:cNvSpPr>
            <a:spLocks noGrp="1" noChangeArrowheads="1"/>
          </p:cNvSpPr>
          <p:nvPr>
            <p:ph type="sldNum" idx="12"/>
          </p:nvPr>
        </p:nvSpPr>
        <p:spPr>
          <a:ln/>
        </p:spPr>
        <p:txBody>
          <a:bodyPr/>
          <a:lstStyle>
            <a:lvl1pPr>
              <a:defRPr/>
            </a:lvl1pPr>
          </a:lstStyle>
          <a:p>
            <a:pPr>
              <a:defRPr/>
            </a:pPr>
            <a:fld id="{C3D4B2D0-93D7-4A7E-A92B-2CAE5CCA0257}" type="slidenum">
              <a:rPr lang="en-US" altLang="en-US"/>
              <a:pPr>
                <a:defRPr/>
              </a:pPr>
              <a:t>‹#›</a:t>
            </a:fld>
            <a:endParaRPr lang="en-US" altLang="en-US"/>
          </a:p>
        </p:txBody>
      </p:sp>
    </p:spTree>
    <p:extLst>
      <p:ext uri="{BB962C8B-B14F-4D97-AF65-F5344CB8AC3E}">
        <p14:creationId xmlns:p14="http://schemas.microsoft.com/office/powerpoint/2010/main" val="30233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4CB8209-EFA7-4902-B7E5-73F7508BABAE}"/>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C2831544-8C1B-4967-9287-70FA78E9CE7A}"/>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4575DE2-E1FA-444E-8827-D5D943BD9D3D}"/>
              </a:ext>
            </a:extLst>
          </p:cNvPr>
          <p:cNvSpPr>
            <a:spLocks noGrp="1" noChangeArrowheads="1"/>
          </p:cNvSpPr>
          <p:nvPr>
            <p:ph type="sldNum" idx="12"/>
          </p:nvPr>
        </p:nvSpPr>
        <p:spPr>
          <a:ln/>
        </p:spPr>
        <p:txBody>
          <a:bodyPr/>
          <a:lstStyle>
            <a:lvl1pPr>
              <a:defRPr/>
            </a:lvl1pPr>
          </a:lstStyle>
          <a:p>
            <a:pPr>
              <a:defRPr/>
            </a:pPr>
            <a:fld id="{3488C9D0-8934-47E8-95D6-85B03EBDD0D5}" type="slidenum">
              <a:rPr lang="en-US" altLang="en-US"/>
              <a:pPr>
                <a:defRPr/>
              </a:pPr>
              <a:t>‹#›</a:t>
            </a:fld>
            <a:endParaRPr lang="en-US" altLang="en-US"/>
          </a:p>
        </p:txBody>
      </p:sp>
    </p:spTree>
    <p:extLst>
      <p:ext uri="{BB962C8B-B14F-4D97-AF65-F5344CB8AC3E}">
        <p14:creationId xmlns:p14="http://schemas.microsoft.com/office/powerpoint/2010/main" val="322217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AC1B3648-14C7-4A14-8DD5-C412228E1AB9}"/>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E992BC60-E2D4-4572-ABE3-C2A76F58B692}"/>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F8BF3A-242C-43E0-A4FE-7E68CA39B495}"/>
              </a:ext>
            </a:extLst>
          </p:cNvPr>
          <p:cNvSpPr>
            <a:spLocks noGrp="1" noChangeArrowheads="1"/>
          </p:cNvSpPr>
          <p:nvPr>
            <p:ph type="sldNum" idx="12"/>
          </p:nvPr>
        </p:nvSpPr>
        <p:spPr>
          <a:ln/>
        </p:spPr>
        <p:txBody>
          <a:bodyPr/>
          <a:lstStyle>
            <a:lvl1pPr>
              <a:defRPr/>
            </a:lvl1pPr>
          </a:lstStyle>
          <a:p>
            <a:pPr>
              <a:defRPr/>
            </a:pPr>
            <a:fld id="{0C979499-F1D7-4CFE-B849-09ADE755FB33}" type="slidenum">
              <a:rPr lang="en-US" altLang="en-US"/>
              <a:pPr>
                <a:defRPr/>
              </a:pPr>
              <a:t>‹#›</a:t>
            </a:fld>
            <a:endParaRPr lang="en-US" altLang="en-US"/>
          </a:p>
        </p:txBody>
      </p:sp>
    </p:spTree>
    <p:extLst>
      <p:ext uri="{BB962C8B-B14F-4D97-AF65-F5344CB8AC3E}">
        <p14:creationId xmlns:p14="http://schemas.microsoft.com/office/powerpoint/2010/main" val="77004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3FFC0F2-6781-48F9-BF58-A5AF91410E0B}"/>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A9B7BD02-3554-4195-A553-C7C0586E1614}"/>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B0753EF-23BE-4943-9F3D-5B0FDE911FE7}"/>
              </a:ext>
            </a:extLst>
          </p:cNvPr>
          <p:cNvSpPr>
            <a:spLocks noGrp="1" noChangeArrowheads="1"/>
          </p:cNvSpPr>
          <p:nvPr>
            <p:ph type="sldNum" idx="12"/>
          </p:nvPr>
        </p:nvSpPr>
        <p:spPr>
          <a:ln/>
        </p:spPr>
        <p:txBody>
          <a:bodyPr/>
          <a:lstStyle>
            <a:lvl1pPr>
              <a:defRPr/>
            </a:lvl1pPr>
          </a:lstStyle>
          <a:p>
            <a:pPr>
              <a:defRPr/>
            </a:pPr>
            <a:fld id="{E55CBAFF-4A5E-4CA6-9469-2F3BCCD4396A}" type="slidenum">
              <a:rPr lang="en-US" altLang="en-US"/>
              <a:pPr>
                <a:defRPr/>
              </a:pPr>
              <a:t>‹#›</a:t>
            </a:fld>
            <a:endParaRPr lang="en-US" altLang="en-US"/>
          </a:p>
        </p:txBody>
      </p:sp>
    </p:spTree>
    <p:extLst>
      <p:ext uri="{BB962C8B-B14F-4D97-AF65-F5344CB8AC3E}">
        <p14:creationId xmlns:p14="http://schemas.microsoft.com/office/powerpoint/2010/main" val="376447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D14EEAA0-7333-40DC-B65A-F5A72753414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C13C0EB-8EDA-442D-AEF7-28EBF704C3B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C661856-752E-440B-84DB-9C48AC9008C0}"/>
              </a:ext>
            </a:extLst>
          </p:cNvPr>
          <p:cNvSpPr>
            <a:spLocks noGrp="1" noChangeArrowheads="1"/>
          </p:cNvSpPr>
          <p:nvPr>
            <p:ph type="sldNum" idx="12"/>
          </p:nvPr>
        </p:nvSpPr>
        <p:spPr>
          <a:ln/>
        </p:spPr>
        <p:txBody>
          <a:bodyPr/>
          <a:lstStyle>
            <a:lvl1pPr>
              <a:defRPr/>
            </a:lvl1pPr>
          </a:lstStyle>
          <a:p>
            <a:pPr>
              <a:defRPr/>
            </a:pPr>
            <a:fld id="{BAFFC794-054A-4BDA-A05A-6EF53D668448}" type="slidenum">
              <a:rPr lang="en-US" altLang="en-US"/>
              <a:pPr>
                <a:defRPr/>
              </a:pPr>
              <a:t>‹#›</a:t>
            </a:fld>
            <a:endParaRPr lang="en-US" altLang="en-US"/>
          </a:p>
        </p:txBody>
      </p:sp>
    </p:spTree>
    <p:extLst>
      <p:ext uri="{BB962C8B-B14F-4D97-AF65-F5344CB8AC3E}">
        <p14:creationId xmlns:p14="http://schemas.microsoft.com/office/powerpoint/2010/main" val="208603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04A83E9-8052-4078-876E-287D80A6E14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8064BF9-1433-4997-9A2A-BD14B2925F0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5C0FBA1-F166-4CF9-80F5-C51B9F4EA6E3}"/>
              </a:ext>
            </a:extLst>
          </p:cNvPr>
          <p:cNvSpPr>
            <a:spLocks noGrp="1" noChangeArrowheads="1"/>
          </p:cNvSpPr>
          <p:nvPr>
            <p:ph type="sldNum" idx="12"/>
          </p:nvPr>
        </p:nvSpPr>
        <p:spPr>
          <a:ln/>
        </p:spPr>
        <p:txBody>
          <a:bodyPr/>
          <a:lstStyle>
            <a:lvl1pPr>
              <a:defRPr/>
            </a:lvl1pPr>
          </a:lstStyle>
          <a:p>
            <a:pPr>
              <a:defRPr/>
            </a:pPr>
            <a:fld id="{0C3C34A0-2444-4C2B-BF79-2F8ADA543165}" type="slidenum">
              <a:rPr lang="en-US" altLang="en-US"/>
              <a:pPr>
                <a:defRPr/>
              </a:pPr>
              <a:t>‹#›</a:t>
            </a:fld>
            <a:endParaRPr lang="en-US" altLang="en-US"/>
          </a:p>
        </p:txBody>
      </p:sp>
    </p:spTree>
    <p:extLst>
      <p:ext uri="{BB962C8B-B14F-4D97-AF65-F5344CB8AC3E}">
        <p14:creationId xmlns:p14="http://schemas.microsoft.com/office/powerpoint/2010/main" val="22319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1659B01-DE03-480C-885A-0A9FC80B5331}"/>
              </a:ext>
            </a:extLst>
          </p:cNvPr>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45B077D2-5728-4A1D-826B-18AD83F12E51}"/>
              </a:ext>
            </a:extLst>
          </p:cNvPr>
          <p:cNvSpPr>
            <a:spLocks noGrp="1" noChangeArrowheads="1"/>
          </p:cNvSpPr>
          <p:nvPr>
            <p:ph type="body" idx="1"/>
          </p:nvPr>
        </p:nvSpPr>
        <p:spPr bwMode="auto">
          <a:xfrm>
            <a:off x="503238" y="1768475"/>
            <a:ext cx="9069387"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4F2590FB-24C0-4C97-B977-884A3118F20D}"/>
              </a:ext>
            </a:extLst>
          </p:cNvPr>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E76B6DC8-F549-4629-B2A9-D7578F7033BF}"/>
              </a:ext>
            </a:extLst>
          </p:cNvPr>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00D1D468-C2CC-44B9-AD2E-EFE1E2923883}"/>
              </a:ext>
            </a:extLst>
          </p:cNvPr>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Lst>
              <a:defRPr sz="1400" smtClean="0">
                <a:solidFill>
                  <a:srgbClr val="000000"/>
                </a:solidFill>
                <a:latin typeface="Times New Roman" panose="02020603050405020304" pitchFamily="18" charset="0"/>
              </a:defRPr>
            </a:lvl1pPr>
          </a:lstStyle>
          <a:p>
            <a:pPr>
              <a:defRPr/>
            </a:pPr>
            <a:fld id="{8A49BADA-CBF9-4C6A-BF38-9441460EE0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0E7D61E-2D30-438B-81CF-B8F49AFB50E7}"/>
              </a:ext>
            </a:extLst>
          </p:cNvPr>
          <p:cNvSpPr>
            <a:spLocks noChangeArrowheads="1"/>
          </p:cNvSpPr>
          <p:nvPr/>
        </p:nvSpPr>
        <p:spPr bwMode="auto">
          <a:xfrm>
            <a:off x="1747838" y="1652588"/>
            <a:ext cx="67452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Functional genomics</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Data mining</a:t>
            </a:r>
          </a:p>
        </p:txBody>
      </p:sp>
      <p:sp>
        <p:nvSpPr>
          <p:cNvPr id="4099" name="Rectangle 6">
            <a:extLst>
              <a:ext uri="{FF2B5EF4-FFF2-40B4-BE49-F238E27FC236}">
                <a16:creationId xmlns:a16="http://schemas.microsoft.com/office/drawing/2014/main" id="{EEE56180-AD5B-4EA3-AF74-191BB4C5080C}"/>
              </a:ext>
            </a:extLst>
          </p:cNvPr>
          <p:cNvSpPr>
            <a:spLocks noChangeArrowheads="1"/>
          </p:cNvSpPr>
          <p:nvPr/>
        </p:nvSpPr>
        <p:spPr bwMode="auto">
          <a:xfrm>
            <a:off x="1984375" y="6299200"/>
            <a:ext cx="6332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Edward Marcotte, Univ of Texas at Austin</a:t>
            </a:r>
            <a:endParaRPr lang="en-US" altLang="en-US" sz="2800">
              <a:latin typeface="Calibri" panose="020F0502020204030204" pitchFamily="34" charset="0"/>
            </a:endParaRPr>
          </a:p>
        </p:txBody>
      </p:sp>
      <p:sp>
        <p:nvSpPr>
          <p:cNvPr id="4100" name="Rectangle 4">
            <a:extLst>
              <a:ext uri="{FF2B5EF4-FFF2-40B4-BE49-F238E27FC236}">
                <a16:creationId xmlns:a16="http://schemas.microsoft.com/office/drawing/2014/main" id="{8AD53AF9-8982-42C4-9075-DE1D6F487EF1}"/>
              </a:ext>
            </a:extLst>
          </p:cNvPr>
          <p:cNvSpPr>
            <a:spLocks noChangeArrowheads="1"/>
          </p:cNvSpPr>
          <p:nvPr/>
        </p:nvSpPr>
        <p:spPr bwMode="auto">
          <a:xfrm>
            <a:off x="1381125" y="5711825"/>
            <a:ext cx="73929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BCH394P/364C Systems Biology / Bioinformatics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D8E56956-203B-4A88-82AC-514191A7F1AC}"/>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Blast from the past:  Profiling mRNA expression with DNA microarrays</a:t>
            </a:r>
          </a:p>
        </p:txBody>
      </p:sp>
      <p:pic>
        <p:nvPicPr>
          <p:cNvPr id="15363" name="Picture 2" descr="http://upload.wikimedia.org/wikipedia/en/thumb/a/a8/NA_hybrid.svg/400px-NA_hybrid.svg.png">
            <a:extLst>
              <a:ext uri="{FF2B5EF4-FFF2-40B4-BE49-F238E27FC236}">
                <a16:creationId xmlns:a16="http://schemas.microsoft.com/office/drawing/2014/main" id="{2BCC4953-B5CD-4880-8E50-633390FC7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2019300"/>
            <a:ext cx="91440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a:extLst>
              <a:ext uri="{FF2B5EF4-FFF2-40B4-BE49-F238E27FC236}">
                <a16:creationId xmlns:a16="http://schemas.microsoft.com/office/drawing/2014/main" id="{B1D4D987-1DB0-4E5D-A200-755C49A33A86}"/>
              </a:ext>
            </a:extLst>
          </p:cNvPr>
          <p:cNvSpPr>
            <a:spLocks noChangeArrowheads="1"/>
          </p:cNvSpPr>
          <p:nvPr/>
        </p:nvSpPr>
        <p:spPr bwMode="auto">
          <a:xfrm>
            <a:off x="358775" y="1628775"/>
            <a:ext cx="41481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DNA molecules are attached to a solid substrate, then…</a:t>
            </a:r>
          </a:p>
        </p:txBody>
      </p:sp>
      <p:sp>
        <p:nvSpPr>
          <p:cNvPr id="15365" name="Rectangle 12">
            <a:extLst>
              <a:ext uri="{FF2B5EF4-FFF2-40B4-BE49-F238E27FC236}">
                <a16:creationId xmlns:a16="http://schemas.microsoft.com/office/drawing/2014/main" id="{FA8CAD41-3CEA-450D-8CC3-DC7367AA687F}"/>
              </a:ext>
            </a:extLst>
          </p:cNvPr>
          <p:cNvSpPr>
            <a:spLocks noChangeArrowheads="1"/>
          </p:cNvSpPr>
          <p:nvPr/>
        </p:nvSpPr>
        <p:spPr bwMode="auto">
          <a:xfrm>
            <a:off x="5268913" y="1628775"/>
            <a:ext cx="464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…probed with a labeled (usually fluorescent) DNA sequence</a:t>
            </a:r>
          </a:p>
        </p:txBody>
      </p:sp>
      <p:cxnSp>
        <p:nvCxnSpPr>
          <p:cNvPr id="15366" name="Straight Arrow Connector 14">
            <a:extLst>
              <a:ext uri="{FF2B5EF4-FFF2-40B4-BE49-F238E27FC236}">
                <a16:creationId xmlns:a16="http://schemas.microsoft.com/office/drawing/2014/main" id="{6A6C5B70-0A08-4490-8D4A-AA73F509ED10}"/>
              </a:ext>
            </a:extLst>
          </p:cNvPr>
          <p:cNvCxnSpPr>
            <a:cxnSpLocks noChangeShapeType="1"/>
          </p:cNvCxnSpPr>
          <p:nvPr/>
        </p:nvCxnSpPr>
        <p:spPr bwMode="auto">
          <a:xfrm>
            <a:off x="1992313" y="2408238"/>
            <a:ext cx="438150" cy="137160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367" name="Straight Arrow Connector 16">
            <a:extLst>
              <a:ext uri="{FF2B5EF4-FFF2-40B4-BE49-F238E27FC236}">
                <a16:creationId xmlns:a16="http://schemas.microsoft.com/office/drawing/2014/main" id="{C6472EF5-FEE4-45F9-ADEA-09FAD38092D8}"/>
              </a:ext>
            </a:extLst>
          </p:cNvPr>
          <p:cNvCxnSpPr>
            <a:cxnSpLocks noChangeShapeType="1"/>
          </p:cNvCxnSpPr>
          <p:nvPr/>
        </p:nvCxnSpPr>
        <p:spPr bwMode="auto">
          <a:xfrm flipH="1">
            <a:off x="6335713" y="2408238"/>
            <a:ext cx="1847850" cy="53340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368" name="TextBox 19">
            <a:extLst>
              <a:ext uri="{FF2B5EF4-FFF2-40B4-BE49-F238E27FC236}">
                <a16:creationId xmlns:a16="http://schemas.microsoft.com/office/drawing/2014/main" id="{F27A4001-7E99-48AE-8C53-ED5AB780B6F2}"/>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EA8AF02-4CFD-4B53-9A3E-25A293DA5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9998" r="52208" b="331"/>
          <a:stretch>
            <a:fillRect/>
          </a:stretch>
        </p:blipFill>
        <p:spPr bwMode="auto">
          <a:xfrm>
            <a:off x="3592513" y="1357313"/>
            <a:ext cx="6218237" cy="6216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5">
            <a:extLst>
              <a:ext uri="{FF2B5EF4-FFF2-40B4-BE49-F238E27FC236}">
                <a16:creationId xmlns:a16="http://schemas.microsoft.com/office/drawing/2014/main" id="{253F3C63-C352-470A-A393-4BB4A7CFCBFE}"/>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
        <p:nvSpPr>
          <p:cNvPr id="16388" name="TextBox 2">
            <a:extLst>
              <a:ext uri="{FF2B5EF4-FFF2-40B4-BE49-F238E27FC236}">
                <a16:creationId xmlns:a16="http://schemas.microsoft.com/office/drawing/2014/main" id="{272870BC-2FC0-4570-ADE6-91EAA81EA501}"/>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Blast from the past:  Profiling mRNA expression with DNA microarrays</a:t>
            </a:r>
          </a:p>
        </p:txBody>
      </p:sp>
      <p:sp>
        <p:nvSpPr>
          <p:cNvPr id="16389" name="Rectangle 10">
            <a:extLst>
              <a:ext uri="{FF2B5EF4-FFF2-40B4-BE49-F238E27FC236}">
                <a16:creationId xmlns:a16="http://schemas.microsoft.com/office/drawing/2014/main" id="{95DE5F56-FB7E-4DCB-BEF8-C05A866971F9}"/>
              </a:ext>
            </a:extLst>
          </p:cNvPr>
          <p:cNvSpPr>
            <a:spLocks noChangeArrowheads="1"/>
          </p:cNvSpPr>
          <p:nvPr/>
        </p:nvSpPr>
        <p:spPr bwMode="auto">
          <a:xfrm>
            <a:off x="163513" y="6218238"/>
            <a:ext cx="3810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(FYI, we would generally now just sequence the cDNA)</a:t>
            </a:r>
          </a:p>
        </p:txBody>
      </p:sp>
      <p:cxnSp>
        <p:nvCxnSpPr>
          <p:cNvPr id="16390" name="Straight Arrow Connector 14">
            <a:extLst>
              <a:ext uri="{FF2B5EF4-FFF2-40B4-BE49-F238E27FC236}">
                <a16:creationId xmlns:a16="http://schemas.microsoft.com/office/drawing/2014/main" id="{A062AED9-8FE8-4C52-9450-C9FE86DFE95D}"/>
              </a:ext>
            </a:extLst>
          </p:cNvPr>
          <p:cNvCxnSpPr>
            <a:cxnSpLocks noChangeShapeType="1"/>
          </p:cNvCxnSpPr>
          <p:nvPr/>
        </p:nvCxnSpPr>
        <p:spPr bwMode="auto">
          <a:xfrm flipH="1">
            <a:off x="2125663" y="5456238"/>
            <a:ext cx="2457450" cy="68580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600979A-22EE-448A-9417-83AC9DF8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 t="9998" r="49396" b="4288"/>
          <a:stretch>
            <a:fillRect/>
          </a:stretch>
        </p:blipFill>
        <p:spPr bwMode="auto">
          <a:xfrm>
            <a:off x="3105150" y="1570038"/>
            <a:ext cx="6583363" cy="5943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Box 4">
            <a:extLst>
              <a:ext uri="{FF2B5EF4-FFF2-40B4-BE49-F238E27FC236}">
                <a16:creationId xmlns:a16="http://schemas.microsoft.com/office/drawing/2014/main" id="{E2BD5892-F04C-48CB-9F05-1030A1440726}"/>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grpSp>
        <p:nvGrpSpPr>
          <p:cNvPr id="6" name="Group 5">
            <a:extLst>
              <a:ext uri="{FF2B5EF4-FFF2-40B4-BE49-F238E27FC236}">
                <a16:creationId xmlns:a16="http://schemas.microsoft.com/office/drawing/2014/main" id="{FC94ED84-73E5-4234-8F20-8F3C5DEACF7C}"/>
              </a:ext>
            </a:extLst>
          </p:cNvPr>
          <p:cNvGrpSpPr>
            <a:grpSpLocks/>
          </p:cNvGrpSpPr>
          <p:nvPr/>
        </p:nvGrpSpPr>
        <p:grpSpPr bwMode="auto">
          <a:xfrm>
            <a:off x="163513" y="1746250"/>
            <a:ext cx="4724400" cy="4089400"/>
            <a:chOff x="221712" y="3305507"/>
            <a:chExt cx="4724400" cy="4088115"/>
          </a:xfrm>
        </p:grpSpPr>
        <p:pic>
          <p:nvPicPr>
            <p:cNvPr id="17415" name="Picture 2" descr="http://t3.gstatic.com/images?q=tbn:ANd9GcRmHBgZ3XCbzDmvy8wRJv8kMRLrBisiu24N5ThT69Ca7Itd6zR_ig">
              <a:extLst>
                <a:ext uri="{FF2B5EF4-FFF2-40B4-BE49-F238E27FC236}">
                  <a16:creationId xmlns:a16="http://schemas.microsoft.com/office/drawing/2014/main" id="{8C61354D-77A5-477F-A327-FFA05AB1C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12" y="3305508"/>
              <a:ext cx="3904199" cy="390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6" name="Straight Connector 7">
              <a:extLst>
                <a:ext uri="{FF2B5EF4-FFF2-40B4-BE49-F238E27FC236}">
                  <a16:creationId xmlns:a16="http://schemas.microsoft.com/office/drawing/2014/main" id="{5BAFB45C-89AC-4AD7-A8DA-BDD78DC7C647}"/>
                </a:ext>
              </a:extLst>
            </p:cNvPr>
            <p:cNvCxnSpPr>
              <a:cxnSpLocks noChangeShapeType="1"/>
            </p:cNvCxnSpPr>
            <p:nvPr/>
          </p:nvCxnSpPr>
          <p:spPr bwMode="auto">
            <a:xfrm flipH="1" flipV="1">
              <a:off x="4121783" y="3305507"/>
              <a:ext cx="671929"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7" name="Straight Connector 8">
              <a:extLst>
                <a:ext uri="{FF2B5EF4-FFF2-40B4-BE49-F238E27FC236}">
                  <a16:creationId xmlns:a16="http://schemas.microsoft.com/office/drawing/2014/main" id="{B5B2C5A9-B205-48B0-B20F-47295EDEA01A}"/>
                </a:ext>
              </a:extLst>
            </p:cNvPr>
            <p:cNvCxnSpPr>
              <a:cxnSpLocks noChangeShapeType="1"/>
            </p:cNvCxnSpPr>
            <p:nvPr/>
          </p:nvCxnSpPr>
          <p:spPr bwMode="auto">
            <a:xfrm flipV="1">
              <a:off x="4121783" y="4134561"/>
              <a:ext cx="824329" cy="304342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18" name="TextBox 9">
              <a:extLst>
                <a:ext uri="{FF2B5EF4-FFF2-40B4-BE49-F238E27FC236}">
                  <a16:creationId xmlns:a16="http://schemas.microsoft.com/office/drawing/2014/main" id="{A6E28E5F-8AB4-4564-8D2E-2B1AA6A52CDD}"/>
                </a:ext>
              </a:extLst>
            </p:cNvPr>
            <p:cNvSpPr txBox="1">
              <a:spLocks noChangeArrowheads="1"/>
            </p:cNvSpPr>
            <p:nvPr/>
          </p:nvSpPr>
          <p:spPr bwMode="auto">
            <a:xfrm>
              <a:off x="3521258" y="7186771"/>
              <a:ext cx="604653"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Wikipedia</a:t>
              </a:r>
            </a:p>
          </p:txBody>
        </p:sp>
      </p:grpSp>
      <p:sp>
        <p:nvSpPr>
          <p:cNvPr id="13" name="TextBox 12">
            <a:extLst>
              <a:ext uri="{FF2B5EF4-FFF2-40B4-BE49-F238E27FC236}">
                <a16:creationId xmlns:a16="http://schemas.microsoft.com/office/drawing/2014/main" id="{4CDD3498-C217-44A3-90D7-974FB89B3215}"/>
              </a:ext>
            </a:extLst>
          </p:cNvPr>
          <p:cNvSpPr txBox="1">
            <a:spLocks noChangeArrowheads="1"/>
          </p:cNvSpPr>
          <p:nvPr/>
        </p:nvSpPr>
        <p:spPr bwMode="auto">
          <a:xfrm flipH="1">
            <a:off x="163513" y="5700713"/>
            <a:ext cx="319563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Note that some arrays are 1-color, some are 2. Why?</a:t>
            </a:r>
          </a:p>
        </p:txBody>
      </p:sp>
      <p:sp>
        <p:nvSpPr>
          <p:cNvPr id="17414" name="TextBox 2">
            <a:extLst>
              <a:ext uri="{FF2B5EF4-FFF2-40B4-BE49-F238E27FC236}">
                <a16:creationId xmlns:a16="http://schemas.microsoft.com/office/drawing/2014/main" id="{549DFE7B-E956-469F-BDDB-287D24BEA4E4}"/>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Blast from the past:  Profiling mRNA expression with DNA microarrays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D48B90C7-FDD8-47D1-8FB0-252E8B932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51" t="44659" r="21069" b="32884"/>
          <a:stretch>
            <a:fillRect/>
          </a:stretch>
        </p:blipFill>
        <p:spPr bwMode="auto">
          <a:xfrm>
            <a:off x="392113" y="2789238"/>
            <a:ext cx="9432925" cy="23098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Box 1">
            <a:extLst>
              <a:ext uri="{FF2B5EF4-FFF2-40B4-BE49-F238E27FC236}">
                <a16:creationId xmlns:a16="http://schemas.microsoft.com/office/drawing/2014/main" id="{157957E9-6593-48CF-BA1F-BC8CB43B457D}"/>
              </a:ext>
            </a:extLst>
          </p:cNvPr>
          <p:cNvSpPr txBox="1">
            <a:spLocks noChangeArrowheads="1"/>
          </p:cNvSpPr>
          <p:nvPr/>
        </p:nvSpPr>
        <p:spPr bwMode="auto">
          <a:xfrm>
            <a:off x="239713" y="2408238"/>
            <a:ext cx="27035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solidFill>
                  <a:srgbClr val="00B0F0"/>
                </a:solidFill>
                <a:latin typeface="Calibri" panose="020F0502020204030204" pitchFamily="34" charset="0"/>
              </a:rPr>
              <a:t>DNA microarrays</a:t>
            </a:r>
          </a:p>
        </p:txBody>
      </p:sp>
      <p:sp>
        <p:nvSpPr>
          <p:cNvPr id="18436" name="TextBox 3">
            <a:extLst>
              <a:ext uri="{FF2B5EF4-FFF2-40B4-BE49-F238E27FC236}">
                <a16:creationId xmlns:a16="http://schemas.microsoft.com/office/drawing/2014/main" id="{78234222-D2AF-4D09-84F5-222F4EDE55FC}"/>
              </a:ext>
            </a:extLst>
          </p:cNvPr>
          <p:cNvSpPr txBox="1">
            <a:spLocks noChangeArrowheads="1"/>
          </p:cNvSpPr>
          <p:nvPr/>
        </p:nvSpPr>
        <p:spPr bwMode="auto">
          <a:xfrm>
            <a:off x="7021513" y="3441700"/>
            <a:ext cx="2606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solidFill>
                  <a:srgbClr val="FF0000"/>
                </a:solidFill>
                <a:latin typeface="Calibri" panose="020F0502020204030204" pitchFamily="34" charset="0"/>
              </a:rPr>
              <a:t>RNA sequencing</a:t>
            </a:r>
          </a:p>
        </p:txBody>
      </p:sp>
      <p:sp>
        <p:nvSpPr>
          <p:cNvPr id="18437" name="TextBox 2">
            <a:extLst>
              <a:ext uri="{FF2B5EF4-FFF2-40B4-BE49-F238E27FC236}">
                <a16:creationId xmlns:a16="http://schemas.microsoft.com/office/drawing/2014/main" id="{24A1F971-157B-452B-AE8F-31FA1FD3DDF5}"/>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DNA microarrays are a great example of</a:t>
            </a:r>
          </a:p>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the “arc” of a technology over time</a:t>
            </a:r>
          </a:p>
        </p:txBody>
      </p:sp>
      <p:sp>
        <p:nvSpPr>
          <p:cNvPr id="18438" name="TextBox 2">
            <a:extLst>
              <a:ext uri="{FF2B5EF4-FFF2-40B4-BE49-F238E27FC236}">
                <a16:creationId xmlns:a16="http://schemas.microsoft.com/office/drawing/2014/main" id="{C90B3DD8-F0F0-4CF9-A31C-1449BFBE3415}"/>
              </a:ext>
            </a:extLst>
          </p:cNvPr>
          <p:cNvSpPr txBox="1">
            <a:spLocks noChangeArrowheads="1"/>
          </p:cNvSpPr>
          <p:nvPr/>
        </p:nvSpPr>
        <p:spPr bwMode="auto">
          <a:xfrm>
            <a:off x="5789613" y="7210425"/>
            <a:ext cx="4257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Worldwide Google trends, 2004-present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24E8EBB6-5C27-4A9E-B05B-9A23629A5EA2}"/>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
        <p:nvSpPr>
          <p:cNvPr id="19459" name="Rectangle 3">
            <a:extLst>
              <a:ext uri="{FF2B5EF4-FFF2-40B4-BE49-F238E27FC236}">
                <a16:creationId xmlns:a16="http://schemas.microsoft.com/office/drawing/2014/main" id="{4C4C8420-6156-4589-A7BC-62BC87EAD3A8}"/>
              </a:ext>
            </a:extLst>
          </p:cNvPr>
          <p:cNvSpPr>
            <a:spLocks noChangeArrowheads="1"/>
          </p:cNvSpPr>
          <p:nvPr/>
        </p:nvSpPr>
        <p:spPr bwMode="auto">
          <a:xfrm>
            <a:off x="463550" y="935038"/>
            <a:ext cx="9224963"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96 patient biopsies</a:t>
            </a: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(normal and malignant lymphocyte samples)</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 Extract mRNA from each sample</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Perform DNA microarray experiment on each to measure mRNA abundances (~1.8 million total gene expression measurements)</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Cluster samples by their expression patterns</a:t>
            </a:r>
          </a:p>
        </p:txBody>
      </p:sp>
      <p:cxnSp>
        <p:nvCxnSpPr>
          <p:cNvPr id="19460" name="Straight Arrow Connector 6">
            <a:extLst>
              <a:ext uri="{FF2B5EF4-FFF2-40B4-BE49-F238E27FC236}">
                <a16:creationId xmlns:a16="http://schemas.microsoft.com/office/drawing/2014/main" id="{3F2D5CF9-9931-4A40-90EF-4C63376AFDB3}"/>
              </a:ext>
            </a:extLst>
          </p:cNvPr>
          <p:cNvCxnSpPr>
            <a:cxnSpLocks noChangeShapeType="1"/>
          </p:cNvCxnSpPr>
          <p:nvPr/>
        </p:nvCxnSpPr>
        <p:spPr bwMode="auto">
          <a:xfrm>
            <a:off x="5035550" y="3221038"/>
            <a:ext cx="0" cy="8382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1" name="Straight Arrow Connector 7">
            <a:extLst>
              <a:ext uri="{FF2B5EF4-FFF2-40B4-BE49-F238E27FC236}">
                <a16:creationId xmlns:a16="http://schemas.microsoft.com/office/drawing/2014/main" id="{C2F70673-CAD1-47E4-B022-C656ACF85080}"/>
              </a:ext>
            </a:extLst>
          </p:cNvPr>
          <p:cNvCxnSpPr>
            <a:cxnSpLocks noChangeShapeType="1"/>
          </p:cNvCxnSpPr>
          <p:nvPr/>
        </p:nvCxnSpPr>
        <p:spPr bwMode="auto">
          <a:xfrm>
            <a:off x="5035550" y="5583238"/>
            <a:ext cx="0" cy="8382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2" name="Straight Arrow Connector 8">
            <a:extLst>
              <a:ext uri="{FF2B5EF4-FFF2-40B4-BE49-F238E27FC236}">
                <a16:creationId xmlns:a16="http://schemas.microsoft.com/office/drawing/2014/main" id="{49DA2820-2A98-4482-98A4-DD619624747F}"/>
              </a:ext>
            </a:extLst>
          </p:cNvPr>
          <p:cNvCxnSpPr>
            <a:cxnSpLocks noChangeShapeType="1"/>
          </p:cNvCxnSpPr>
          <p:nvPr/>
        </p:nvCxnSpPr>
        <p:spPr bwMode="auto">
          <a:xfrm>
            <a:off x="5035550" y="1925638"/>
            <a:ext cx="0" cy="8382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63" name="Rectangle 4">
            <a:extLst>
              <a:ext uri="{FF2B5EF4-FFF2-40B4-BE49-F238E27FC236}">
                <a16:creationId xmlns:a16="http://schemas.microsoft.com/office/drawing/2014/main" id="{753921DD-FC1C-41E8-9AB8-C7F39A5033B9}"/>
              </a:ext>
            </a:extLst>
          </p:cNvPr>
          <p:cNvSpPr>
            <a:spLocks noChangeArrowheads="1"/>
          </p:cNvSpPr>
          <p:nvPr/>
        </p:nvSpPr>
        <p:spPr bwMode="auto">
          <a:xfrm>
            <a:off x="-4763" y="6350"/>
            <a:ext cx="5980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Back to diffuse large B-cell lymphoma… </a:t>
            </a:r>
            <a:endParaRPr lang="en-US"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ABDAFC84-1877-421F-AF9E-EA8420770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38"/>
          <a:stretch>
            <a:fillRect/>
          </a:stretch>
        </p:blipFill>
        <p:spPr bwMode="auto">
          <a:xfrm>
            <a:off x="2936875" y="0"/>
            <a:ext cx="7132638" cy="7515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1">
            <a:extLst>
              <a:ext uri="{FF2B5EF4-FFF2-40B4-BE49-F238E27FC236}">
                <a16:creationId xmlns:a16="http://schemas.microsoft.com/office/drawing/2014/main" id="{E6A2727D-A4A9-4E4D-8C51-4DF22C9E4955}"/>
              </a:ext>
            </a:extLst>
          </p:cNvPr>
          <p:cNvSpPr>
            <a:spLocks noChangeArrowheads="1"/>
          </p:cNvSpPr>
          <p:nvPr/>
        </p:nvSpPr>
        <p:spPr bwMode="auto">
          <a:xfrm>
            <a:off x="11113" y="4008438"/>
            <a:ext cx="27432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Hierarchical clustering of the gene expression data </a:t>
            </a:r>
          </a:p>
        </p:txBody>
      </p:sp>
      <p:sp>
        <p:nvSpPr>
          <p:cNvPr id="20484" name="TextBox 2">
            <a:extLst>
              <a:ext uri="{FF2B5EF4-FFF2-40B4-BE49-F238E27FC236}">
                <a16:creationId xmlns:a16="http://schemas.microsoft.com/office/drawing/2014/main" id="{4877AFDF-6F51-4BF5-8B39-5F667CF17372}"/>
              </a:ext>
            </a:extLst>
          </p:cNvPr>
          <p:cNvSpPr txBox="1">
            <a:spLocks noChangeArrowheads="1"/>
          </p:cNvSpPr>
          <p:nvPr/>
        </p:nvSpPr>
        <p:spPr bwMode="auto">
          <a:xfrm>
            <a:off x="11113" y="503238"/>
            <a:ext cx="32004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Red = high expression</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Green = low</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(yes, I know it’s exactly</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backwards from what you might expect.)</a:t>
            </a:r>
          </a:p>
        </p:txBody>
      </p:sp>
      <p:sp>
        <p:nvSpPr>
          <p:cNvPr id="20485" name="TextBox 6">
            <a:extLst>
              <a:ext uri="{FF2B5EF4-FFF2-40B4-BE49-F238E27FC236}">
                <a16:creationId xmlns:a16="http://schemas.microsoft.com/office/drawing/2014/main" id="{526DA693-0CC3-4AAB-9266-7BDAC74716B0}"/>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cxnSp>
        <p:nvCxnSpPr>
          <p:cNvPr id="20486" name="Straight Arrow Connector 8">
            <a:extLst>
              <a:ext uri="{FF2B5EF4-FFF2-40B4-BE49-F238E27FC236}">
                <a16:creationId xmlns:a16="http://schemas.microsoft.com/office/drawing/2014/main" id="{D3E8F680-4B76-45C4-9308-176A28FECFEC}"/>
              </a:ext>
            </a:extLst>
          </p:cNvPr>
          <p:cNvCxnSpPr>
            <a:cxnSpLocks noChangeShapeType="1"/>
          </p:cNvCxnSpPr>
          <p:nvPr/>
        </p:nvCxnSpPr>
        <p:spPr bwMode="auto">
          <a:xfrm>
            <a:off x="5726113" y="3017838"/>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20487" name="TextBox 9">
            <a:extLst>
              <a:ext uri="{FF2B5EF4-FFF2-40B4-BE49-F238E27FC236}">
                <a16:creationId xmlns:a16="http://schemas.microsoft.com/office/drawing/2014/main" id="{5281CCC6-94BB-4087-B4C5-B90E610F2B58}"/>
              </a:ext>
            </a:extLst>
          </p:cNvPr>
          <p:cNvSpPr txBox="1">
            <a:spLocks noChangeArrowheads="1"/>
          </p:cNvSpPr>
          <p:nvPr/>
        </p:nvSpPr>
        <p:spPr bwMode="auto">
          <a:xfrm rot="-5400000">
            <a:off x="5341144" y="4088607"/>
            <a:ext cx="13779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Genes</a:t>
            </a:r>
          </a:p>
        </p:txBody>
      </p:sp>
      <p:cxnSp>
        <p:nvCxnSpPr>
          <p:cNvPr id="20488" name="Straight Arrow Connector 11">
            <a:extLst>
              <a:ext uri="{FF2B5EF4-FFF2-40B4-BE49-F238E27FC236}">
                <a16:creationId xmlns:a16="http://schemas.microsoft.com/office/drawing/2014/main" id="{DDDC479A-C5F5-48A1-B149-8C9EB3801DB9}"/>
              </a:ext>
            </a:extLst>
          </p:cNvPr>
          <p:cNvCxnSpPr>
            <a:cxnSpLocks noChangeShapeType="1"/>
          </p:cNvCxnSpPr>
          <p:nvPr/>
        </p:nvCxnSpPr>
        <p:spPr bwMode="auto">
          <a:xfrm rot="-5400000">
            <a:off x="7135813" y="-220662"/>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20489" name="TextBox 12">
            <a:extLst>
              <a:ext uri="{FF2B5EF4-FFF2-40B4-BE49-F238E27FC236}">
                <a16:creationId xmlns:a16="http://schemas.microsoft.com/office/drawing/2014/main" id="{4FBF51FF-A549-45F6-8C9B-5AF6EE8A48DD}"/>
              </a:ext>
            </a:extLst>
          </p:cNvPr>
          <p:cNvSpPr txBox="1">
            <a:spLocks noChangeArrowheads="1"/>
          </p:cNvSpPr>
          <p:nvPr/>
        </p:nvSpPr>
        <p:spPr bwMode="auto">
          <a:xfrm>
            <a:off x="6259513" y="1341438"/>
            <a:ext cx="178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Samples</a:t>
            </a:r>
          </a:p>
        </p:txBody>
      </p:sp>
      <p:sp>
        <p:nvSpPr>
          <p:cNvPr id="11" name="Arc 10">
            <a:extLst>
              <a:ext uri="{FF2B5EF4-FFF2-40B4-BE49-F238E27FC236}">
                <a16:creationId xmlns:a16="http://schemas.microsoft.com/office/drawing/2014/main" id="{AEE1A25C-2AE5-4C16-B5A4-7862BA704FF0}"/>
              </a:ext>
            </a:extLst>
          </p:cNvPr>
          <p:cNvSpPr/>
          <p:nvPr/>
        </p:nvSpPr>
        <p:spPr bwMode="auto">
          <a:xfrm>
            <a:off x="4659313" y="198438"/>
            <a:ext cx="1143000" cy="990600"/>
          </a:xfrm>
          <a:prstGeom prst="arc">
            <a:avLst>
              <a:gd name="adj1" fmla="val 10925715"/>
              <a:gd name="adj2" fmla="val 19224468"/>
            </a:avLst>
          </a:prstGeom>
          <a:noFill/>
          <a:ln w="101600" cap="flat" cmpd="sng" algn="ctr">
            <a:solidFill>
              <a:srgbClr val="FF0000"/>
            </a:solidFill>
            <a:prstDash val="solid"/>
            <a:round/>
            <a:headEnd type="none" w="med" len="med"/>
            <a:tailEnd type="triangl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19BBB3CF-1ACC-4142-98A6-FE559D3E1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274638"/>
            <a:ext cx="5592763" cy="7143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DBA3F2A4-6149-4787-90E0-E8DE43D7936E}"/>
              </a:ext>
            </a:extLst>
          </p:cNvPr>
          <p:cNvSpPr>
            <a:spLocks noChangeArrowheads="1"/>
          </p:cNvSpPr>
          <p:nvPr/>
        </p:nvSpPr>
        <p:spPr bwMode="auto">
          <a:xfrm>
            <a:off x="0" y="1722438"/>
            <a:ext cx="29829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Genes can be found whose expression is specific to germinal centre B cells, and different across DLBCL’s</a:t>
            </a:r>
          </a:p>
        </p:txBody>
      </p:sp>
      <p:sp>
        <p:nvSpPr>
          <p:cNvPr id="21508" name="TextBox 5">
            <a:extLst>
              <a:ext uri="{FF2B5EF4-FFF2-40B4-BE49-F238E27FC236}">
                <a16:creationId xmlns:a16="http://schemas.microsoft.com/office/drawing/2014/main" id="{7625F891-2834-4152-84B6-68BC48F063EF}"/>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1964775C-C50B-4B14-8050-5ABEFF4DC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987550"/>
            <a:ext cx="9607550" cy="3925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2">
            <a:extLst>
              <a:ext uri="{FF2B5EF4-FFF2-40B4-BE49-F238E27FC236}">
                <a16:creationId xmlns:a16="http://schemas.microsoft.com/office/drawing/2014/main" id="{C4753531-4025-4FA2-A650-C48F9C7C5591}"/>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We can break up the DLBCL’s according the germinal B-cell specific gene expression:</a:t>
            </a:r>
          </a:p>
        </p:txBody>
      </p:sp>
      <p:sp>
        <p:nvSpPr>
          <p:cNvPr id="22532" name="TextBox 6">
            <a:extLst>
              <a:ext uri="{FF2B5EF4-FFF2-40B4-BE49-F238E27FC236}">
                <a16:creationId xmlns:a16="http://schemas.microsoft.com/office/drawing/2014/main" id="{D30B9C22-F811-4EEB-B72B-AB43B4E6C968}"/>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a:extLst>
              <a:ext uri="{FF2B5EF4-FFF2-40B4-BE49-F238E27FC236}">
                <a16:creationId xmlns:a16="http://schemas.microsoft.com/office/drawing/2014/main" id="{9D02642C-A536-4474-9712-9206AD6806D1}"/>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What good is this?  These molecular phenotypes predict clinical survival.</a:t>
            </a:r>
          </a:p>
        </p:txBody>
      </p:sp>
      <p:sp>
        <p:nvSpPr>
          <p:cNvPr id="23555" name="Rectangle 7">
            <a:extLst>
              <a:ext uri="{FF2B5EF4-FFF2-40B4-BE49-F238E27FC236}">
                <a16:creationId xmlns:a16="http://schemas.microsoft.com/office/drawing/2014/main" id="{840C1A4B-3720-41DD-B445-31E4E0176A5D}"/>
              </a:ext>
            </a:extLst>
          </p:cNvPr>
          <p:cNvSpPr>
            <a:spLocks noChangeArrowheads="1"/>
          </p:cNvSpPr>
          <p:nvPr/>
        </p:nvSpPr>
        <p:spPr bwMode="auto">
          <a:xfrm>
            <a:off x="163513" y="3017838"/>
            <a:ext cx="3429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Kaplan-Meier plot of patient survival</a:t>
            </a:r>
          </a:p>
        </p:txBody>
      </p:sp>
      <p:pic>
        <p:nvPicPr>
          <p:cNvPr id="23556" name="Picture 2">
            <a:extLst>
              <a:ext uri="{FF2B5EF4-FFF2-40B4-BE49-F238E27FC236}">
                <a16:creationId xmlns:a16="http://schemas.microsoft.com/office/drawing/2014/main" id="{46692B2D-910A-4908-BA1F-9671EE6C9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646238"/>
            <a:ext cx="4789488" cy="50720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1">
            <a:extLst>
              <a:ext uri="{FF2B5EF4-FFF2-40B4-BE49-F238E27FC236}">
                <a16:creationId xmlns:a16="http://schemas.microsoft.com/office/drawing/2014/main" id="{45A7536F-5D70-4F1A-8C35-F69813B9C4C2}"/>
              </a:ext>
            </a:extLst>
          </p:cNvPr>
          <p:cNvSpPr>
            <a:spLocks noChangeArrowheads="1"/>
          </p:cNvSpPr>
          <p:nvPr/>
        </p:nvSpPr>
        <p:spPr bwMode="auto">
          <a:xfrm>
            <a:off x="3908425" y="1646238"/>
            <a:ext cx="338138"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8" name="TextBox 11">
            <a:extLst>
              <a:ext uri="{FF2B5EF4-FFF2-40B4-BE49-F238E27FC236}">
                <a16:creationId xmlns:a16="http://schemas.microsoft.com/office/drawing/2014/main" id="{5890C7DB-B451-4964-8360-DCA4075711A5}"/>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7B5BC2BC-B2C4-40DD-B520-A7D3A058A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176"/>
          <a:stretch>
            <a:fillRect/>
          </a:stretch>
        </p:blipFill>
        <p:spPr bwMode="auto">
          <a:xfrm>
            <a:off x="395288" y="1760538"/>
            <a:ext cx="4481512" cy="4772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Box 2">
            <a:extLst>
              <a:ext uri="{FF2B5EF4-FFF2-40B4-BE49-F238E27FC236}">
                <a16:creationId xmlns:a16="http://schemas.microsoft.com/office/drawing/2014/main" id="{360645BA-766F-43C4-BEB6-E7C16B8520EA}"/>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What good is this?  These molecular phenotypes predict clinical survival.</a:t>
            </a:r>
          </a:p>
        </p:txBody>
      </p:sp>
      <p:sp>
        <p:nvSpPr>
          <p:cNvPr id="24580" name="Rectangle 1">
            <a:extLst>
              <a:ext uri="{FF2B5EF4-FFF2-40B4-BE49-F238E27FC236}">
                <a16:creationId xmlns:a16="http://schemas.microsoft.com/office/drawing/2014/main" id="{2A639710-DD0C-408D-9295-0211676B9475}"/>
              </a:ext>
            </a:extLst>
          </p:cNvPr>
          <p:cNvSpPr>
            <a:spLocks noChangeArrowheads="1"/>
          </p:cNvSpPr>
          <p:nvPr/>
        </p:nvSpPr>
        <p:spPr bwMode="auto">
          <a:xfrm>
            <a:off x="239713" y="1722438"/>
            <a:ext cx="33655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4581" name="TextBox 3">
            <a:extLst>
              <a:ext uri="{FF2B5EF4-FFF2-40B4-BE49-F238E27FC236}">
                <a16:creationId xmlns:a16="http://schemas.microsoft.com/office/drawing/2014/main" id="{05979C3D-10AB-4299-B359-8469C20B6CB3}"/>
              </a:ext>
            </a:extLst>
          </p:cNvPr>
          <p:cNvSpPr txBox="1">
            <a:spLocks noChangeArrowheads="1"/>
          </p:cNvSpPr>
          <p:nvPr/>
        </p:nvSpPr>
        <p:spPr bwMode="auto">
          <a:xfrm>
            <a:off x="163513" y="6532563"/>
            <a:ext cx="4521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latin typeface="Calibri" panose="020F0502020204030204" pitchFamily="34" charset="0"/>
              </a:rPr>
              <a:t>Grouping patients by clinical prognostic index</a:t>
            </a:r>
          </a:p>
        </p:txBody>
      </p:sp>
      <p:grpSp>
        <p:nvGrpSpPr>
          <p:cNvPr id="5" name="Group 4">
            <a:extLst>
              <a:ext uri="{FF2B5EF4-FFF2-40B4-BE49-F238E27FC236}">
                <a16:creationId xmlns:a16="http://schemas.microsoft.com/office/drawing/2014/main" id="{560FF48C-ADBF-439C-A97C-DA0B5811B3B2}"/>
              </a:ext>
            </a:extLst>
          </p:cNvPr>
          <p:cNvGrpSpPr>
            <a:grpSpLocks/>
          </p:cNvGrpSpPr>
          <p:nvPr/>
        </p:nvGrpSpPr>
        <p:grpSpPr bwMode="auto">
          <a:xfrm>
            <a:off x="4186238" y="1722438"/>
            <a:ext cx="5767387" cy="5149850"/>
            <a:chOff x="4185951" y="1722437"/>
            <a:chExt cx="5767350" cy="5150568"/>
          </a:xfrm>
        </p:grpSpPr>
        <p:pic>
          <p:nvPicPr>
            <p:cNvPr id="24584" name="Picture 2">
              <a:extLst>
                <a:ext uri="{FF2B5EF4-FFF2-40B4-BE49-F238E27FC236}">
                  <a16:creationId xmlns:a16="http://schemas.microsoft.com/office/drawing/2014/main" id="{A639EE45-E450-4419-A705-196C218EC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433" r="-209"/>
            <a:stretch>
              <a:fillRect/>
            </a:stretch>
          </p:blipFill>
          <p:spPr bwMode="auto">
            <a:xfrm>
              <a:off x="5120640" y="1760537"/>
              <a:ext cx="4663440" cy="47720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5" name="Rectangle 6">
              <a:extLst>
                <a:ext uri="{FF2B5EF4-FFF2-40B4-BE49-F238E27FC236}">
                  <a16:creationId xmlns:a16="http://schemas.microsoft.com/office/drawing/2014/main" id="{A4464B9C-E976-4361-9D63-2C4A8C569D4B}"/>
                </a:ext>
              </a:extLst>
            </p:cNvPr>
            <p:cNvSpPr>
              <a:spLocks noChangeArrowheads="1"/>
            </p:cNvSpPr>
            <p:nvPr/>
          </p:nvSpPr>
          <p:spPr bwMode="auto">
            <a:xfrm>
              <a:off x="5236591" y="1722437"/>
              <a:ext cx="337121"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24586" name="Straight Arrow Connector 9">
              <a:extLst>
                <a:ext uri="{FF2B5EF4-FFF2-40B4-BE49-F238E27FC236}">
                  <a16:creationId xmlns:a16="http://schemas.microsoft.com/office/drawing/2014/main" id="{2477A0EB-03BA-4192-B6CD-A7EA8B114F01}"/>
                </a:ext>
              </a:extLst>
            </p:cNvPr>
            <p:cNvCxnSpPr>
              <a:cxnSpLocks noChangeShapeType="1"/>
            </p:cNvCxnSpPr>
            <p:nvPr/>
          </p:nvCxnSpPr>
          <p:spPr bwMode="auto">
            <a:xfrm flipV="1">
              <a:off x="4185951" y="2560637"/>
              <a:ext cx="1692561" cy="457200"/>
            </a:xfrm>
            <a:prstGeom prst="straightConnector1">
              <a:avLst/>
            </a:prstGeom>
            <a:noFill/>
            <a:ln w="152400" algn="ctr">
              <a:solidFill>
                <a:srgbClr val="FF0000"/>
              </a:solidFill>
              <a:round/>
              <a:headEnd/>
              <a:tailEnd type="stealth" w="med" len="med"/>
            </a:ln>
            <a:extLst>
              <a:ext uri="{909E8E84-426E-40DD-AFC4-6F175D3DCCD1}">
                <a14:hiddenFill xmlns:a14="http://schemas.microsoft.com/office/drawing/2010/main">
                  <a:noFill/>
                </a14:hiddenFill>
              </a:ext>
            </a:extLst>
          </p:spPr>
        </p:cxnSp>
        <p:sp>
          <p:nvSpPr>
            <p:cNvPr id="24587" name="TextBox 10">
              <a:extLst>
                <a:ext uri="{FF2B5EF4-FFF2-40B4-BE49-F238E27FC236}">
                  <a16:creationId xmlns:a16="http://schemas.microsoft.com/office/drawing/2014/main" id="{E8A4C630-8826-458A-BFD8-A170260AB548}"/>
                </a:ext>
              </a:extLst>
            </p:cNvPr>
            <p:cNvSpPr txBox="1">
              <a:spLocks noChangeArrowheads="1"/>
            </p:cNvSpPr>
            <p:nvPr/>
          </p:nvSpPr>
          <p:spPr bwMode="auto">
            <a:xfrm>
              <a:off x="5179174" y="6523037"/>
              <a:ext cx="4774127"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latin typeface="Calibri" panose="020F0502020204030204" pitchFamily="34" charset="0"/>
                </a:rPr>
                <a:t>Regrouping low risk patients by gene expression</a:t>
              </a:r>
            </a:p>
          </p:txBody>
        </p:sp>
      </p:grpSp>
      <p:sp>
        <p:nvSpPr>
          <p:cNvPr id="24583" name="TextBox 13">
            <a:extLst>
              <a:ext uri="{FF2B5EF4-FFF2-40B4-BE49-F238E27FC236}">
                <a16:creationId xmlns:a16="http://schemas.microsoft.com/office/drawing/2014/main" id="{C8DE929A-4F31-4763-8DBC-92669B6AF7F2}"/>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3D1AA2E5-B467-4C3B-A87C-163B18A1591F}"/>
              </a:ext>
            </a:extLst>
          </p:cNvPr>
          <p:cNvSpPr>
            <a:spLocks noChangeArrowheads="1"/>
          </p:cNvSpPr>
          <p:nvPr/>
        </p:nvSpPr>
        <p:spPr bwMode="auto">
          <a:xfrm>
            <a:off x="1747838" y="1652588"/>
            <a:ext cx="67452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Functional genomics</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Data mining</a:t>
            </a:r>
          </a:p>
        </p:txBody>
      </p:sp>
      <p:sp>
        <p:nvSpPr>
          <p:cNvPr id="6147" name="TextBox 6">
            <a:extLst>
              <a:ext uri="{FF2B5EF4-FFF2-40B4-BE49-F238E27FC236}">
                <a16:creationId xmlns:a16="http://schemas.microsoft.com/office/drawing/2014/main" id="{9BDFF5A8-2418-4768-8CDA-47B9A30976E1}"/>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
        <p:nvSpPr>
          <p:cNvPr id="6148" name="Rectangle 7">
            <a:extLst>
              <a:ext uri="{FF2B5EF4-FFF2-40B4-BE49-F238E27FC236}">
                <a16:creationId xmlns:a16="http://schemas.microsoft.com/office/drawing/2014/main" id="{98B87E1B-7B2B-4A6B-B7C2-8F6A351F560E}"/>
              </a:ext>
            </a:extLst>
          </p:cNvPr>
          <p:cNvSpPr>
            <a:spLocks noChangeArrowheads="1"/>
          </p:cNvSpPr>
          <p:nvPr/>
        </p:nvSpPr>
        <p:spPr bwMode="auto">
          <a:xfrm>
            <a:off x="468313" y="2614613"/>
            <a:ext cx="9220200" cy="4213225"/>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field that attempts to use the vast data produced by genomic projects (e.g. genome sequencing projects) to describe gene (and protein) functions and interactions.  </a:t>
            </a:r>
          </a:p>
          <a:p>
            <a:pPr algn="ct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Focuses on dynamic aspects, e.g. transcription, translation, and protein–protein interactions, as opposed to static aspects of the genome such as DNA sequence or structures.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0414A81B-34BC-4CCD-B8A5-72ADAE5F56E2}"/>
              </a:ext>
            </a:extLst>
          </p:cNvPr>
          <p:cNvSpPr txBox="1">
            <a:spLocks noChangeArrowheads="1"/>
          </p:cNvSpPr>
          <p:nvPr/>
        </p:nvSpPr>
        <p:spPr bwMode="auto">
          <a:xfrm>
            <a:off x="0" y="534988"/>
            <a:ext cx="10080625"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Gene expression, and other molecular measurements, provide far deeper phenotypes for cells, tissues, and organisms than traditional measurements</a:t>
            </a:r>
          </a:p>
          <a:p>
            <a:pPr algn="ctr" eaLnBrk="1">
              <a:lnSpc>
                <a:spcPct val="93000"/>
              </a:lnSpc>
              <a:buClr>
                <a:srgbClr val="000000"/>
              </a:buClr>
              <a:buSzPct val="100000"/>
              <a:buFont typeface="Times New Roman" panose="02020603050405020304" pitchFamily="18" charset="0"/>
              <a:buNone/>
            </a:pPr>
            <a:endParaRPr lang="en-US" altLang="en-US" sz="44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These sorts of observations have now motivated tons of work using these approaches to diagnose specific forms of disease, as well as to discover functions of genes and many other applications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B733DB8-9D58-4AE8-9C90-676D8E6479C2}"/>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6627" name="Rectangle 1">
            <a:extLst>
              <a:ext uri="{FF2B5EF4-FFF2-40B4-BE49-F238E27FC236}">
                <a16:creationId xmlns:a16="http://schemas.microsoft.com/office/drawing/2014/main" id="{D41520D2-E574-485E-A840-149D0E86F803}"/>
              </a:ext>
            </a:extLst>
          </p:cNvPr>
          <p:cNvSpPr>
            <a:spLocks noChangeArrowheads="1"/>
          </p:cNvSpPr>
          <p:nvPr/>
        </p:nvSpPr>
        <p:spPr bwMode="auto">
          <a:xfrm>
            <a:off x="2525713" y="2408238"/>
            <a:ext cx="348456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6628" name="TextBox 6">
            <a:extLst>
              <a:ext uri="{FF2B5EF4-FFF2-40B4-BE49-F238E27FC236}">
                <a16:creationId xmlns:a16="http://schemas.microsoft.com/office/drawing/2014/main" id="{9A243802-744E-4916-A0EB-C05FC17DBA49}"/>
              </a:ext>
            </a:extLst>
          </p:cNvPr>
          <p:cNvSpPr txBox="1">
            <a:spLocks noChangeArrowheads="1"/>
          </p:cNvSpPr>
          <p:nvPr/>
        </p:nvSpPr>
        <p:spPr bwMode="auto">
          <a:xfrm>
            <a:off x="392113" y="1090613"/>
            <a:ext cx="91630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First, let’s think about the data, e.g. as for gene expression.</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From one sample, using DNA microarrays or RNA-seq, we get:</a:t>
            </a:r>
          </a:p>
        </p:txBody>
      </p:sp>
      <p:cxnSp>
        <p:nvCxnSpPr>
          <p:cNvPr id="26629" name="Straight Arrow Connector 10">
            <a:extLst>
              <a:ext uri="{FF2B5EF4-FFF2-40B4-BE49-F238E27FC236}">
                <a16:creationId xmlns:a16="http://schemas.microsoft.com/office/drawing/2014/main" id="{B37A5BF9-DBC2-40FB-A9E3-A5CAD271A501}"/>
              </a:ext>
            </a:extLst>
          </p:cNvPr>
          <p:cNvCxnSpPr>
            <a:cxnSpLocks noChangeShapeType="1"/>
          </p:cNvCxnSpPr>
          <p:nvPr/>
        </p:nvCxnSpPr>
        <p:spPr bwMode="auto">
          <a:xfrm>
            <a:off x="22955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6630" name="TextBox 11">
            <a:extLst>
              <a:ext uri="{FF2B5EF4-FFF2-40B4-BE49-F238E27FC236}">
                <a16:creationId xmlns:a16="http://schemas.microsoft.com/office/drawing/2014/main" id="{CFD1848E-6DB7-42C2-904C-021BB0BFE349}"/>
              </a:ext>
            </a:extLst>
          </p:cNvPr>
          <p:cNvSpPr txBox="1">
            <a:spLocks noChangeArrowheads="1"/>
          </p:cNvSpPr>
          <p:nvPr/>
        </p:nvSpPr>
        <p:spPr bwMode="auto">
          <a:xfrm rot="-5400000">
            <a:off x="1139031"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6631" name="TextBox 8">
            <a:extLst>
              <a:ext uri="{FF2B5EF4-FFF2-40B4-BE49-F238E27FC236}">
                <a16:creationId xmlns:a16="http://schemas.microsoft.com/office/drawing/2014/main" id="{C16D1C11-BD3E-4E16-8E32-12193EDB121C}"/>
              </a:ext>
            </a:extLst>
          </p:cNvPr>
          <p:cNvSpPr txBox="1">
            <a:spLocks noChangeArrowheads="1"/>
          </p:cNvSpPr>
          <p:nvPr/>
        </p:nvSpPr>
        <p:spPr bwMode="auto">
          <a:xfrm>
            <a:off x="2601913" y="2560638"/>
            <a:ext cx="34480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1</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2</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3</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a:t>
            </a:r>
            <a:r>
              <a:rPr lang="en-US" altLang="en-US" sz="2400" i="1">
                <a:latin typeface="Calibri" panose="020F0502020204030204" pitchFamily="34" charset="0"/>
              </a:rPr>
              <a:t>i</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a:t>
            </a:r>
            <a:r>
              <a:rPr lang="en-US" altLang="en-US" sz="2400" i="1">
                <a:latin typeface="Calibri" panose="020F0502020204030204" pitchFamily="34" charset="0"/>
              </a:rPr>
              <a:t>N</a:t>
            </a:r>
          </a:p>
        </p:txBody>
      </p:sp>
      <p:sp>
        <p:nvSpPr>
          <p:cNvPr id="26632" name="TextBox 9">
            <a:extLst>
              <a:ext uri="{FF2B5EF4-FFF2-40B4-BE49-F238E27FC236}">
                <a16:creationId xmlns:a16="http://schemas.microsoft.com/office/drawing/2014/main" id="{2C4F1D60-A8CE-436C-861D-52B73C7B3EF4}"/>
              </a:ext>
            </a:extLst>
          </p:cNvPr>
          <p:cNvSpPr txBox="1">
            <a:spLocks noChangeArrowheads="1"/>
          </p:cNvSpPr>
          <p:nvPr/>
        </p:nvSpPr>
        <p:spPr bwMode="auto">
          <a:xfrm>
            <a:off x="544513" y="6505575"/>
            <a:ext cx="30289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yeast, N ~ 6,000</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human, N ~ 22,000</a:t>
            </a:r>
          </a:p>
        </p:txBody>
      </p:sp>
      <p:sp>
        <p:nvSpPr>
          <p:cNvPr id="26633" name="TextBox 14">
            <a:extLst>
              <a:ext uri="{FF2B5EF4-FFF2-40B4-BE49-F238E27FC236}">
                <a16:creationId xmlns:a16="http://schemas.microsoft.com/office/drawing/2014/main" id="{9C86B9C5-8170-4C81-A004-AE5ECCC18928}"/>
              </a:ext>
            </a:extLst>
          </p:cNvPr>
          <p:cNvSpPr txBox="1">
            <a:spLocks noChangeArrowheads="1"/>
          </p:cNvSpPr>
          <p:nvPr/>
        </p:nvSpPr>
        <p:spPr bwMode="auto">
          <a:xfrm>
            <a:off x="6564313" y="3246438"/>
            <a:ext cx="2667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i="1">
                <a:solidFill>
                  <a:srgbClr val="FF0000"/>
                </a:solidFill>
                <a:latin typeface="Calibri" panose="020F0502020204030204" pitchFamily="34" charset="0"/>
              </a:rPr>
              <a:t>i.e., </a:t>
            </a:r>
            <a:r>
              <a:rPr lang="en-US" altLang="en-US" sz="3200">
                <a:solidFill>
                  <a:srgbClr val="FF0000"/>
                </a:solidFill>
                <a:latin typeface="Calibri" panose="020F0502020204030204" pitchFamily="34" charset="0"/>
              </a:rPr>
              <a:t>a vector of </a:t>
            </a:r>
            <a:r>
              <a:rPr lang="en-US" altLang="en-US" sz="3200" i="1">
                <a:solidFill>
                  <a:srgbClr val="FF0000"/>
                </a:solidFill>
                <a:latin typeface="Calibri" panose="020F0502020204030204" pitchFamily="34" charset="0"/>
              </a:rPr>
              <a:t>N</a:t>
            </a:r>
            <a:r>
              <a:rPr lang="en-US" altLang="en-US" sz="3200">
                <a:solidFill>
                  <a:srgbClr val="FF0000"/>
                </a:solidFill>
                <a:latin typeface="Calibri" panose="020F0502020204030204" pitchFamily="34" charset="0"/>
              </a:rPr>
              <a:t> numbers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48371BDD-A016-4F9D-BF07-D916B5566660}"/>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7651" name="Rectangle 1">
            <a:extLst>
              <a:ext uri="{FF2B5EF4-FFF2-40B4-BE49-F238E27FC236}">
                <a16:creationId xmlns:a16="http://schemas.microsoft.com/office/drawing/2014/main" id="{7E118CF1-B2F4-4F0B-8E27-4020FC093772}"/>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7652" name="TextBox 6">
            <a:extLst>
              <a:ext uri="{FF2B5EF4-FFF2-40B4-BE49-F238E27FC236}">
                <a16:creationId xmlns:a16="http://schemas.microsoft.com/office/drawing/2014/main" id="{84230B8F-0D76-4DD4-BDA2-4C7C2928BAAF}"/>
              </a:ext>
            </a:extLst>
          </p:cNvPr>
          <p:cNvSpPr txBox="1">
            <a:spLocks noChangeArrowheads="1"/>
          </p:cNvSpPr>
          <p:nvPr/>
        </p:nvSpPr>
        <p:spPr bwMode="auto">
          <a:xfrm>
            <a:off x="392113" y="1090613"/>
            <a:ext cx="9525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Every additional sample adds another column, giving us a matrix of data:</a:t>
            </a:r>
          </a:p>
        </p:txBody>
      </p:sp>
      <p:cxnSp>
        <p:nvCxnSpPr>
          <p:cNvPr id="27653" name="Straight Arrow Connector 10">
            <a:extLst>
              <a:ext uri="{FF2B5EF4-FFF2-40B4-BE49-F238E27FC236}">
                <a16:creationId xmlns:a16="http://schemas.microsoft.com/office/drawing/2014/main" id="{3C625B68-A997-4F23-93A4-4978DA0C579A}"/>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654" name="TextBox 11">
            <a:extLst>
              <a:ext uri="{FF2B5EF4-FFF2-40B4-BE49-F238E27FC236}">
                <a16:creationId xmlns:a16="http://schemas.microsoft.com/office/drawing/2014/main" id="{58558F99-4483-4418-9E63-D8B7E0A99160}"/>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7655" name="TextBox 8">
            <a:extLst>
              <a:ext uri="{FF2B5EF4-FFF2-40B4-BE49-F238E27FC236}">
                <a16:creationId xmlns:a16="http://schemas.microsoft.com/office/drawing/2014/main" id="{A6D87692-5FEE-49CE-BAFC-EFDDB0FC97FF}"/>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sp>
        <p:nvSpPr>
          <p:cNvPr id="27656" name="TextBox 9">
            <a:extLst>
              <a:ext uri="{FF2B5EF4-FFF2-40B4-BE49-F238E27FC236}">
                <a16:creationId xmlns:a16="http://schemas.microsoft.com/office/drawing/2014/main" id="{52150958-3174-40D3-970E-5B61946B8F2A}"/>
              </a:ext>
            </a:extLst>
          </p:cNvPr>
          <p:cNvSpPr txBox="1">
            <a:spLocks noChangeArrowheads="1"/>
          </p:cNvSpPr>
          <p:nvPr/>
        </p:nvSpPr>
        <p:spPr bwMode="auto">
          <a:xfrm>
            <a:off x="544513" y="6505575"/>
            <a:ext cx="30289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yeast, N ~ 6,000</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human, N ~ 22,000</a:t>
            </a:r>
          </a:p>
        </p:txBody>
      </p:sp>
      <p:cxnSp>
        <p:nvCxnSpPr>
          <p:cNvPr id="27657" name="Straight Arrow Connector 12">
            <a:extLst>
              <a:ext uri="{FF2B5EF4-FFF2-40B4-BE49-F238E27FC236}">
                <a16:creationId xmlns:a16="http://schemas.microsoft.com/office/drawing/2014/main" id="{DEE5AF6D-8D64-4451-8B9E-B2249A7B71D8}"/>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658" name="TextBox 13">
            <a:extLst>
              <a:ext uri="{FF2B5EF4-FFF2-40B4-BE49-F238E27FC236}">
                <a16:creationId xmlns:a16="http://schemas.microsoft.com/office/drawing/2014/main" id="{69DCD184-5D3E-4C87-AEF4-750EF11645CE}"/>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27659" name="Rectangle 15">
            <a:extLst>
              <a:ext uri="{FF2B5EF4-FFF2-40B4-BE49-F238E27FC236}">
                <a16:creationId xmlns:a16="http://schemas.microsoft.com/office/drawing/2014/main" id="{DDB53845-162F-4356-8991-FA676B94E52F}"/>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7660" name="TextBox 16">
            <a:extLst>
              <a:ext uri="{FF2B5EF4-FFF2-40B4-BE49-F238E27FC236}">
                <a16:creationId xmlns:a16="http://schemas.microsoft.com/office/drawing/2014/main" id="{365C42B4-2701-452C-9945-041EC27668B2}"/>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27661" name="Rectangle 17">
            <a:extLst>
              <a:ext uri="{FF2B5EF4-FFF2-40B4-BE49-F238E27FC236}">
                <a16:creationId xmlns:a16="http://schemas.microsoft.com/office/drawing/2014/main" id="{D083EA7D-4F94-4232-A467-CB94790FB1EE}"/>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7662" name="TextBox 18">
            <a:extLst>
              <a:ext uri="{FF2B5EF4-FFF2-40B4-BE49-F238E27FC236}">
                <a16:creationId xmlns:a16="http://schemas.microsoft.com/office/drawing/2014/main" id="{B887611B-9A7E-4663-98BE-454CB2249E5D}"/>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27663" name="TextBox 19">
            <a:extLst>
              <a:ext uri="{FF2B5EF4-FFF2-40B4-BE49-F238E27FC236}">
                <a16:creationId xmlns:a16="http://schemas.microsoft.com/office/drawing/2014/main" id="{D3FC3D78-A5AE-4E84-BD7D-AACCD9E17E5F}"/>
              </a:ext>
            </a:extLst>
          </p:cNvPr>
          <p:cNvSpPr txBox="1">
            <a:spLocks noChangeArrowheads="1"/>
          </p:cNvSpPr>
          <p:nvPr/>
        </p:nvSpPr>
        <p:spPr bwMode="auto">
          <a:xfrm>
            <a:off x="5345113" y="6554788"/>
            <a:ext cx="3048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i="1">
                <a:solidFill>
                  <a:srgbClr val="FF0000"/>
                </a:solidFill>
                <a:latin typeface="Calibri" panose="020F0502020204030204" pitchFamily="34" charset="0"/>
              </a:rPr>
              <a:t>i.e., </a:t>
            </a:r>
            <a:r>
              <a:rPr lang="en-US" altLang="en-US" sz="3200">
                <a:solidFill>
                  <a:srgbClr val="FF0000"/>
                </a:solidFill>
                <a:latin typeface="Calibri" panose="020F0502020204030204" pitchFamily="34" charset="0"/>
              </a:rPr>
              <a:t>a matrix of </a:t>
            </a:r>
            <a:r>
              <a:rPr lang="en-US" altLang="en-US" sz="3200" i="1">
                <a:solidFill>
                  <a:srgbClr val="FF0000"/>
                </a:solidFill>
                <a:latin typeface="Calibri" panose="020F0502020204030204" pitchFamily="34" charset="0"/>
              </a:rPr>
              <a:t>N</a:t>
            </a:r>
            <a:r>
              <a:rPr lang="en-US" altLang="en-US" sz="3200">
                <a:solidFill>
                  <a:srgbClr val="FF0000"/>
                </a:solidFill>
                <a:latin typeface="Calibri" panose="020F0502020204030204" pitchFamily="34" charset="0"/>
              </a:rPr>
              <a:t> x </a:t>
            </a:r>
            <a:r>
              <a:rPr lang="en-US" altLang="en-US" sz="3200" i="1">
                <a:solidFill>
                  <a:srgbClr val="FF0000"/>
                </a:solidFill>
                <a:latin typeface="Calibri" panose="020F0502020204030204" pitchFamily="34" charset="0"/>
              </a:rPr>
              <a:t>M</a:t>
            </a:r>
            <a:r>
              <a:rPr lang="en-US" altLang="en-US" sz="3200">
                <a:solidFill>
                  <a:srgbClr val="FF0000"/>
                </a:solidFill>
                <a:latin typeface="Calibri" panose="020F0502020204030204" pitchFamily="34" charset="0"/>
              </a:rPr>
              <a:t> numbers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32373A5A-12D4-4EDB-A1FB-54C553F3CF64}"/>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8675" name="Rectangle 1">
            <a:extLst>
              <a:ext uri="{FF2B5EF4-FFF2-40B4-BE49-F238E27FC236}">
                <a16:creationId xmlns:a16="http://schemas.microsoft.com/office/drawing/2014/main" id="{A5F7FDFF-D9E9-462A-B37B-EF4E0E26A0B9}"/>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cxnSp>
        <p:nvCxnSpPr>
          <p:cNvPr id="28676" name="Straight Arrow Connector 10">
            <a:extLst>
              <a:ext uri="{FF2B5EF4-FFF2-40B4-BE49-F238E27FC236}">
                <a16:creationId xmlns:a16="http://schemas.microsoft.com/office/drawing/2014/main" id="{AE100D6A-8842-4369-9EC8-C1CB47E07AE5}"/>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77" name="TextBox 11">
            <a:extLst>
              <a:ext uri="{FF2B5EF4-FFF2-40B4-BE49-F238E27FC236}">
                <a16:creationId xmlns:a16="http://schemas.microsoft.com/office/drawing/2014/main" id="{AE2FA293-5553-4162-B157-2D1C3BBF4DC3}"/>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8678" name="TextBox 8">
            <a:extLst>
              <a:ext uri="{FF2B5EF4-FFF2-40B4-BE49-F238E27FC236}">
                <a16:creationId xmlns:a16="http://schemas.microsoft.com/office/drawing/2014/main" id="{F0443643-B385-4A6B-B6C4-A21DC233E5A9}"/>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cxnSp>
        <p:nvCxnSpPr>
          <p:cNvPr id="28679" name="Straight Arrow Connector 12">
            <a:extLst>
              <a:ext uri="{FF2B5EF4-FFF2-40B4-BE49-F238E27FC236}">
                <a16:creationId xmlns:a16="http://schemas.microsoft.com/office/drawing/2014/main" id="{2083E108-B9A8-44A1-8FF6-937866937861}"/>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80" name="TextBox 13">
            <a:extLst>
              <a:ext uri="{FF2B5EF4-FFF2-40B4-BE49-F238E27FC236}">
                <a16:creationId xmlns:a16="http://schemas.microsoft.com/office/drawing/2014/main" id="{CEE37F57-7B0C-478E-94BC-EF51BF9379DB}"/>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28681" name="Rectangle 15">
            <a:extLst>
              <a:ext uri="{FF2B5EF4-FFF2-40B4-BE49-F238E27FC236}">
                <a16:creationId xmlns:a16="http://schemas.microsoft.com/office/drawing/2014/main" id="{A276264B-1007-46BD-BDCE-1E1C8DBFA8E3}"/>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8682" name="TextBox 16">
            <a:extLst>
              <a:ext uri="{FF2B5EF4-FFF2-40B4-BE49-F238E27FC236}">
                <a16:creationId xmlns:a16="http://schemas.microsoft.com/office/drawing/2014/main" id="{9B47091D-836A-491A-AE27-8BB6B5C80A94}"/>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28683" name="Rectangle 17">
            <a:extLst>
              <a:ext uri="{FF2B5EF4-FFF2-40B4-BE49-F238E27FC236}">
                <a16:creationId xmlns:a16="http://schemas.microsoft.com/office/drawing/2014/main" id="{68DAD03B-E1A3-45B6-9C22-CB3203C4675D}"/>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8684" name="TextBox 18">
            <a:extLst>
              <a:ext uri="{FF2B5EF4-FFF2-40B4-BE49-F238E27FC236}">
                <a16:creationId xmlns:a16="http://schemas.microsoft.com/office/drawing/2014/main" id="{4DCDAFD4-8E1D-4D4E-B77A-E5EF1EC0313E}"/>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28685" name="Rectangle 2">
            <a:extLst>
              <a:ext uri="{FF2B5EF4-FFF2-40B4-BE49-F238E27FC236}">
                <a16:creationId xmlns:a16="http://schemas.microsoft.com/office/drawing/2014/main" id="{18990316-13F2-43C1-BCE6-A61CBB2F0F1C}"/>
              </a:ext>
            </a:extLst>
          </p:cNvPr>
          <p:cNvSpPr>
            <a:spLocks noChangeArrowheads="1"/>
          </p:cNvSpPr>
          <p:nvPr/>
        </p:nvSpPr>
        <p:spPr bwMode="auto">
          <a:xfrm>
            <a:off x="695325" y="2560638"/>
            <a:ext cx="9221788" cy="381000"/>
          </a:xfrm>
          <a:prstGeom prst="rect">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8686" name="TextBox 4">
            <a:extLst>
              <a:ext uri="{FF2B5EF4-FFF2-40B4-BE49-F238E27FC236}">
                <a16:creationId xmlns:a16="http://schemas.microsoft.com/office/drawing/2014/main" id="{4494151A-42A5-44AB-A0BB-1497BE8C965E}"/>
              </a:ext>
            </a:extLst>
          </p:cNvPr>
          <p:cNvSpPr txBox="1">
            <a:spLocks noChangeArrowheads="1"/>
          </p:cNvSpPr>
          <p:nvPr/>
        </p:nvSpPr>
        <p:spPr bwMode="auto">
          <a:xfrm>
            <a:off x="1368425" y="3341688"/>
            <a:ext cx="7848600" cy="1352550"/>
          </a:xfrm>
          <a:prstGeom prst="rect">
            <a:avLst/>
          </a:prstGeom>
          <a:solidFill>
            <a:schemeClr val="bg1"/>
          </a:solidFill>
          <a:ln w="889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Every gene has a </a:t>
            </a:r>
            <a:r>
              <a:rPr lang="en-US" altLang="en-US" sz="4400" i="1">
                <a:latin typeface="Calibri" panose="020F0502020204030204" pitchFamily="34" charset="0"/>
              </a:rPr>
              <a:t>feature vector</a:t>
            </a:r>
            <a:r>
              <a:rPr lang="en-US" altLang="en-US" sz="4400">
                <a:latin typeface="Calibri" panose="020F0502020204030204" pitchFamily="34" charset="0"/>
              </a:rPr>
              <a:t> of </a:t>
            </a:r>
            <a:r>
              <a:rPr lang="en-US" altLang="en-US" sz="4400" i="1">
                <a:latin typeface="Calibri" panose="020F0502020204030204" pitchFamily="34" charset="0"/>
              </a:rPr>
              <a:t>M</a:t>
            </a:r>
            <a:r>
              <a:rPr lang="en-US" altLang="en-US" sz="4400">
                <a:latin typeface="Calibri" panose="020F0502020204030204" pitchFamily="34" charset="0"/>
              </a:rPr>
              <a:t> numbers associated with it</a:t>
            </a:r>
          </a:p>
        </p:txBody>
      </p:sp>
      <p:cxnSp>
        <p:nvCxnSpPr>
          <p:cNvPr id="28687" name="Straight Connector 14">
            <a:extLst>
              <a:ext uri="{FF2B5EF4-FFF2-40B4-BE49-F238E27FC236}">
                <a16:creationId xmlns:a16="http://schemas.microsoft.com/office/drawing/2014/main" id="{3FA4813F-1AF3-4288-810D-48F1D30C28A8}"/>
              </a:ext>
            </a:extLst>
          </p:cNvPr>
          <p:cNvCxnSpPr>
            <a:cxnSpLocks noChangeShapeType="1"/>
          </p:cNvCxnSpPr>
          <p:nvPr/>
        </p:nvCxnSpPr>
        <p:spPr bwMode="auto">
          <a:xfrm>
            <a:off x="3592513" y="2941638"/>
            <a:ext cx="0" cy="400050"/>
          </a:xfrm>
          <a:prstGeom prst="line">
            <a:avLst/>
          </a:prstGeom>
          <a:noFill/>
          <a:ln w="2540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a:extLst>
              <a:ext uri="{FF2B5EF4-FFF2-40B4-BE49-F238E27FC236}">
                <a16:creationId xmlns:a16="http://schemas.microsoft.com/office/drawing/2014/main" id="{FDDA6568-0AB3-4A7E-806F-A8F4A41BF67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9699" name="Rectangle 1">
            <a:extLst>
              <a:ext uri="{FF2B5EF4-FFF2-40B4-BE49-F238E27FC236}">
                <a16:creationId xmlns:a16="http://schemas.microsoft.com/office/drawing/2014/main" id="{5C168241-B7B9-4396-9C86-793EB53B77B0}"/>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cxnSp>
        <p:nvCxnSpPr>
          <p:cNvPr id="29700" name="Straight Arrow Connector 10">
            <a:extLst>
              <a:ext uri="{FF2B5EF4-FFF2-40B4-BE49-F238E27FC236}">
                <a16:creationId xmlns:a16="http://schemas.microsoft.com/office/drawing/2014/main" id="{A5DACD70-9B2B-49D6-9296-A3D7C18E9D33}"/>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9701" name="TextBox 11">
            <a:extLst>
              <a:ext uri="{FF2B5EF4-FFF2-40B4-BE49-F238E27FC236}">
                <a16:creationId xmlns:a16="http://schemas.microsoft.com/office/drawing/2014/main" id="{388178AC-3355-4E0F-871D-7AF38B43AF5C}"/>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9702" name="TextBox 8">
            <a:extLst>
              <a:ext uri="{FF2B5EF4-FFF2-40B4-BE49-F238E27FC236}">
                <a16:creationId xmlns:a16="http://schemas.microsoft.com/office/drawing/2014/main" id="{D0AA2109-CE66-4335-9E37-EA63359CD481}"/>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cxnSp>
        <p:nvCxnSpPr>
          <p:cNvPr id="29703" name="Straight Arrow Connector 12">
            <a:extLst>
              <a:ext uri="{FF2B5EF4-FFF2-40B4-BE49-F238E27FC236}">
                <a16:creationId xmlns:a16="http://schemas.microsoft.com/office/drawing/2014/main" id="{FD46B046-E21E-4F4E-93A5-B3EB1B21212B}"/>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9704" name="TextBox 13">
            <a:extLst>
              <a:ext uri="{FF2B5EF4-FFF2-40B4-BE49-F238E27FC236}">
                <a16:creationId xmlns:a16="http://schemas.microsoft.com/office/drawing/2014/main" id="{4E046B5D-F705-4B83-AAB8-7007A4DF0D68}"/>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29705" name="Rectangle 15">
            <a:extLst>
              <a:ext uri="{FF2B5EF4-FFF2-40B4-BE49-F238E27FC236}">
                <a16:creationId xmlns:a16="http://schemas.microsoft.com/office/drawing/2014/main" id="{4AB37239-9292-45FE-8379-E87D8DC0A328}"/>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9706" name="TextBox 16">
            <a:extLst>
              <a:ext uri="{FF2B5EF4-FFF2-40B4-BE49-F238E27FC236}">
                <a16:creationId xmlns:a16="http://schemas.microsoft.com/office/drawing/2014/main" id="{829121FB-0A64-482D-A7AC-3EBA02731FCD}"/>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29707" name="Rectangle 17">
            <a:extLst>
              <a:ext uri="{FF2B5EF4-FFF2-40B4-BE49-F238E27FC236}">
                <a16:creationId xmlns:a16="http://schemas.microsoft.com/office/drawing/2014/main" id="{8E39D096-BA7F-494D-B04E-9812BA4249E9}"/>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9708" name="TextBox 18">
            <a:extLst>
              <a:ext uri="{FF2B5EF4-FFF2-40B4-BE49-F238E27FC236}">
                <a16:creationId xmlns:a16="http://schemas.microsoft.com/office/drawing/2014/main" id="{2C4D881F-1D0D-472E-AE8E-05FF68DBAC95}"/>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29709" name="Rectangle 2">
            <a:extLst>
              <a:ext uri="{FF2B5EF4-FFF2-40B4-BE49-F238E27FC236}">
                <a16:creationId xmlns:a16="http://schemas.microsoft.com/office/drawing/2014/main" id="{B012507E-C82A-420B-AEE9-7A53875AD5C2}"/>
              </a:ext>
            </a:extLst>
          </p:cNvPr>
          <p:cNvSpPr>
            <a:spLocks noChangeArrowheads="1"/>
          </p:cNvSpPr>
          <p:nvPr/>
        </p:nvSpPr>
        <p:spPr bwMode="auto">
          <a:xfrm>
            <a:off x="6945313" y="2257425"/>
            <a:ext cx="2971800" cy="4418013"/>
          </a:xfrm>
          <a:prstGeom prst="rect">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9710" name="TextBox 4">
            <a:extLst>
              <a:ext uri="{FF2B5EF4-FFF2-40B4-BE49-F238E27FC236}">
                <a16:creationId xmlns:a16="http://schemas.microsoft.com/office/drawing/2014/main" id="{EE3C573F-A28E-42F9-B25B-286C7FCB8E8A}"/>
              </a:ext>
            </a:extLst>
          </p:cNvPr>
          <p:cNvSpPr txBox="1">
            <a:spLocks noChangeArrowheads="1"/>
          </p:cNvSpPr>
          <p:nvPr/>
        </p:nvSpPr>
        <p:spPr bwMode="auto">
          <a:xfrm>
            <a:off x="1368425" y="3341688"/>
            <a:ext cx="5348288" cy="2611437"/>
          </a:xfrm>
          <a:prstGeom prst="rect">
            <a:avLst/>
          </a:prstGeom>
          <a:solidFill>
            <a:schemeClr val="bg1"/>
          </a:solidFill>
          <a:ln w="889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Similarly, every sample has a </a:t>
            </a:r>
            <a:r>
              <a:rPr lang="en-US" altLang="en-US" sz="4400" i="1">
                <a:latin typeface="Calibri" panose="020F0502020204030204" pitchFamily="34" charset="0"/>
              </a:rPr>
              <a:t>feature vector</a:t>
            </a:r>
            <a:r>
              <a:rPr lang="en-US" altLang="en-US" sz="4400">
                <a:latin typeface="Calibri" panose="020F0502020204030204" pitchFamily="34" charset="0"/>
              </a:rPr>
              <a:t> of </a:t>
            </a:r>
            <a:r>
              <a:rPr lang="en-US" altLang="en-US" sz="4400" i="1">
                <a:latin typeface="Calibri" panose="020F0502020204030204" pitchFamily="34" charset="0"/>
              </a:rPr>
              <a:t>N</a:t>
            </a:r>
            <a:r>
              <a:rPr lang="en-US" altLang="en-US" sz="4400">
                <a:latin typeface="Calibri" panose="020F0502020204030204" pitchFamily="34" charset="0"/>
              </a:rPr>
              <a:t> numbers associated with it</a:t>
            </a:r>
          </a:p>
        </p:txBody>
      </p:sp>
      <p:cxnSp>
        <p:nvCxnSpPr>
          <p:cNvPr id="29711" name="Straight Connector 14">
            <a:extLst>
              <a:ext uri="{FF2B5EF4-FFF2-40B4-BE49-F238E27FC236}">
                <a16:creationId xmlns:a16="http://schemas.microsoft.com/office/drawing/2014/main" id="{6FE3D7EB-B258-4C12-8919-5EF8FA1885A1}"/>
              </a:ext>
            </a:extLst>
          </p:cNvPr>
          <p:cNvCxnSpPr>
            <a:cxnSpLocks noChangeShapeType="1"/>
          </p:cNvCxnSpPr>
          <p:nvPr/>
        </p:nvCxnSpPr>
        <p:spPr bwMode="auto">
          <a:xfrm flipH="1">
            <a:off x="6716713" y="4065588"/>
            <a:ext cx="228600" cy="0"/>
          </a:xfrm>
          <a:prstGeom prst="line">
            <a:avLst/>
          </a:prstGeom>
          <a:noFill/>
          <a:ln w="2540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a:extLst>
              <a:ext uri="{FF2B5EF4-FFF2-40B4-BE49-F238E27FC236}">
                <a16:creationId xmlns:a16="http://schemas.microsoft.com/office/drawing/2014/main" id="{530C0EAD-242E-4230-AFE9-1EEFF28DDAE7}"/>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30723" name="Rectangle 1">
            <a:extLst>
              <a:ext uri="{FF2B5EF4-FFF2-40B4-BE49-F238E27FC236}">
                <a16:creationId xmlns:a16="http://schemas.microsoft.com/office/drawing/2014/main" id="{DDD09E46-4010-4801-9826-FFDF38F6D983}"/>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cxnSp>
        <p:nvCxnSpPr>
          <p:cNvPr id="30724" name="Straight Arrow Connector 10">
            <a:extLst>
              <a:ext uri="{FF2B5EF4-FFF2-40B4-BE49-F238E27FC236}">
                <a16:creationId xmlns:a16="http://schemas.microsoft.com/office/drawing/2014/main" id="{5C9F655A-1C23-4ED9-9B22-7B269FEA6403}"/>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725" name="TextBox 11">
            <a:extLst>
              <a:ext uri="{FF2B5EF4-FFF2-40B4-BE49-F238E27FC236}">
                <a16:creationId xmlns:a16="http://schemas.microsoft.com/office/drawing/2014/main" id="{3741A964-0CE9-454F-B98B-4563F3C38697}"/>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30726" name="TextBox 8">
            <a:extLst>
              <a:ext uri="{FF2B5EF4-FFF2-40B4-BE49-F238E27FC236}">
                <a16:creationId xmlns:a16="http://schemas.microsoft.com/office/drawing/2014/main" id="{89E2E150-B1FB-4D57-A6AA-F221AD3B6514}"/>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cxnSp>
        <p:nvCxnSpPr>
          <p:cNvPr id="30727" name="Straight Arrow Connector 12">
            <a:extLst>
              <a:ext uri="{FF2B5EF4-FFF2-40B4-BE49-F238E27FC236}">
                <a16:creationId xmlns:a16="http://schemas.microsoft.com/office/drawing/2014/main" id="{CEAA237D-0B64-43A4-A004-A1BF100F0C8D}"/>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728" name="TextBox 13">
            <a:extLst>
              <a:ext uri="{FF2B5EF4-FFF2-40B4-BE49-F238E27FC236}">
                <a16:creationId xmlns:a16="http://schemas.microsoft.com/office/drawing/2014/main" id="{DCBA3DBD-56E1-4D2F-9388-50FF83AC9603}"/>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30729" name="Rectangle 15">
            <a:extLst>
              <a:ext uri="{FF2B5EF4-FFF2-40B4-BE49-F238E27FC236}">
                <a16:creationId xmlns:a16="http://schemas.microsoft.com/office/drawing/2014/main" id="{14879FB6-035C-4843-89E3-A72C5AF67C1A}"/>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30730" name="TextBox 16">
            <a:extLst>
              <a:ext uri="{FF2B5EF4-FFF2-40B4-BE49-F238E27FC236}">
                <a16:creationId xmlns:a16="http://schemas.microsoft.com/office/drawing/2014/main" id="{FBA03C27-7DB8-4497-95F6-4F97B23D5065}"/>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30731" name="Rectangle 17">
            <a:extLst>
              <a:ext uri="{FF2B5EF4-FFF2-40B4-BE49-F238E27FC236}">
                <a16:creationId xmlns:a16="http://schemas.microsoft.com/office/drawing/2014/main" id="{3D25B0F9-F9AE-40A3-82E9-EA708A5EE20A}"/>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30732" name="TextBox 18">
            <a:extLst>
              <a:ext uri="{FF2B5EF4-FFF2-40B4-BE49-F238E27FC236}">
                <a16:creationId xmlns:a16="http://schemas.microsoft.com/office/drawing/2014/main" id="{7F3DFB77-FB41-4E10-95BA-798B48D14A34}"/>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30733" name="TextBox 20">
            <a:extLst>
              <a:ext uri="{FF2B5EF4-FFF2-40B4-BE49-F238E27FC236}">
                <a16:creationId xmlns:a16="http://schemas.microsoft.com/office/drawing/2014/main" id="{09C633BE-A3DA-4E6D-9BEA-17BA3719A0FC}"/>
              </a:ext>
            </a:extLst>
          </p:cNvPr>
          <p:cNvSpPr txBox="1">
            <a:spLocks noChangeArrowheads="1"/>
          </p:cNvSpPr>
          <p:nvPr/>
        </p:nvSpPr>
        <p:spPr bwMode="auto">
          <a:xfrm>
            <a:off x="438150" y="2027238"/>
            <a:ext cx="9326563" cy="3870325"/>
          </a:xfrm>
          <a:prstGeom prst="rect">
            <a:avLst/>
          </a:prstGeom>
          <a:solidFill>
            <a:schemeClr val="bg1"/>
          </a:solidFill>
          <a:ln w="889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endParaRPr lang="en-US" altLang="en-US" sz="440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The first clustering method we’ll learn about simply groups the objects</a:t>
            </a:r>
          </a:p>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(samples or genes) in a hierarchy by the similarity of their feature vectors.</a:t>
            </a:r>
          </a:p>
          <a:p>
            <a:pPr algn="ctr" eaLnBrk="1">
              <a:lnSpc>
                <a:spcPct val="93000"/>
              </a:lnSpc>
              <a:buClr>
                <a:srgbClr val="000000"/>
              </a:buClr>
              <a:buSzPct val="100000"/>
              <a:buFont typeface="Times New Roman" panose="02020603050405020304" pitchFamily="18" charset="0"/>
              <a:buNone/>
            </a:pPr>
            <a:endParaRPr lang="en-US" altLang="en-US" sz="440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a:extLst>
              <a:ext uri="{FF2B5EF4-FFF2-40B4-BE49-F238E27FC236}">
                <a16:creationId xmlns:a16="http://schemas.microsoft.com/office/drawing/2014/main" id="{43BFF85B-F950-4218-BE64-5051E5C7A05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hierarchical clustering algorithm</a:t>
            </a:r>
          </a:p>
        </p:txBody>
      </p:sp>
      <p:sp>
        <p:nvSpPr>
          <p:cNvPr id="31747" name="Text Box 3">
            <a:extLst>
              <a:ext uri="{FF2B5EF4-FFF2-40B4-BE49-F238E27FC236}">
                <a16:creationId xmlns:a16="http://schemas.microsoft.com/office/drawing/2014/main" id="{31BADF03-D3D5-40F3-8D91-ED804127930C}"/>
              </a:ext>
            </a:extLst>
          </p:cNvPr>
          <p:cNvSpPr txBox="1">
            <a:spLocks noChangeArrowheads="1"/>
          </p:cNvSpPr>
          <p:nvPr/>
        </p:nvSpPr>
        <p:spPr bwMode="auto">
          <a:xfrm>
            <a:off x="576263" y="1722438"/>
            <a:ext cx="8926512"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Start with each object in its own cluster</a:t>
            </a:r>
          </a:p>
          <a:p>
            <a:pPr eaLnBrk="1">
              <a:lnSpc>
                <a:spcPct val="93000"/>
              </a:lnSpc>
              <a:buClr>
                <a:srgbClr val="000000"/>
              </a:buClr>
              <a:buSzPct val="100000"/>
              <a:buFont typeface="Times New Roman" panose="02020603050405020304" pitchFamily="18" charset="0"/>
              <a:buNone/>
            </a:pPr>
            <a:endParaRPr lang="en-US" altLang="en-US" sz="36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Until there is only one cluster left, repeat:</a:t>
            </a:r>
          </a:p>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      Among the current clusters, find the two 				most similar clusters</a:t>
            </a:r>
          </a:p>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      Merge those two clusters into one </a:t>
            </a:r>
          </a:p>
        </p:txBody>
      </p:sp>
      <p:sp>
        <p:nvSpPr>
          <p:cNvPr id="31748" name="TextBox 1">
            <a:extLst>
              <a:ext uri="{FF2B5EF4-FFF2-40B4-BE49-F238E27FC236}">
                <a16:creationId xmlns:a16="http://schemas.microsoft.com/office/drawing/2014/main" id="{134E1CA8-01D2-4BD6-8C99-092E55D3161E}"/>
              </a:ext>
            </a:extLst>
          </p:cNvPr>
          <p:cNvSpPr txBox="1">
            <a:spLocks noChangeArrowheads="1"/>
          </p:cNvSpPr>
          <p:nvPr/>
        </p:nvSpPr>
        <p:spPr bwMode="auto">
          <a:xfrm>
            <a:off x="1566863" y="5705475"/>
            <a:ext cx="72072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a:solidFill>
                  <a:srgbClr val="FF0000"/>
                </a:solidFill>
                <a:latin typeface="Calibri" panose="020F0502020204030204" pitchFamily="34" charset="0"/>
              </a:rPr>
              <a:t>We can choose our measure of similarity and how we merge the clusters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a:extLst>
              <a:ext uri="{FF2B5EF4-FFF2-40B4-BE49-F238E27FC236}">
                <a16:creationId xmlns:a16="http://schemas.microsoft.com/office/drawing/2014/main" id="{66321ADD-DED8-4C18-969D-5C3B389ECCCC}"/>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Hierarchical clustering</a:t>
            </a:r>
          </a:p>
        </p:txBody>
      </p:sp>
      <p:pic>
        <p:nvPicPr>
          <p:cNvPr id="32771" name="Picture 2" descr="File:Clusters.svg">
            <a:extLst>
              <a:ext uri="{FF2B5EF4-FFF2-40B4-BE49-F238E27FC236}">
                <a16:creationId xmlns:a16="http://schemas.microsoft.com/office/drawing/2014/main" id="{E4F4E808-5A34-4E6C-8B6B-8FCB5D0AD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09825"/>
            <a:ext cx="2882900" cy="28940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File:Hierarchical clustering simple diagram.svg">
            <a:extLst>
              <a:ext uri="{FF2B5EF4-FFF2-40B4-BE49-F238E27FC236}">
                <a16:creationId xmlns:a16="http://schemas.microsoft.com/office/drawing/2014/main" id="{C6F663F0-628B-4FA7-8275-3D6F1BC2A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1874838"/>
            <a:ext cx="481965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2">
            <a:extLst>
              <a:ext uri="{FF2B5EF4-FFF2-40B4-BE49-F238E27FC236}">
                <a16:creationId xmlns:a16="http://schemas.microsoft.com/office/drawing/2014/main" id="{9BD0C234-36E0-4593-8187-4EFFD4CD7880}"/>
              </a:ext>
            </a:extLst>
          </p:cNvPr>
          <p:cNvSpPr txBox="1">
            <a:spLocks noChangeArrowheads="1"/>
          </p:cNvSpPr>
          <p:nvPr/>
        </p:nvSpPr>
        <p:spPr bwMode="auto">
          <a:xfrm>
            <a:off x="87313" y="5380038"/>
            <a:ext cx="36195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Data points on an X-Y plane</a:t>
            </a:r>
          </a:p>
        </p:txBody>
      </p:sp>
      <p:cxnSp>
        <p:nvCxnSpPr>
          <p:cNvPr id="32774" name="Straight Arrow Connector 6">
            <a:extLst>
              <a:ext uri="{FF2B5EF4-FFF2-40B4-BE49-F238E27FC236}">
                <a16:creationId xmlns:a16="http://schemas.microsoft.com/office/drawing/2014/main" id="{77CE8125-363D-4AF5-B802-86EBEF0D2ACE}"/>
              </a:ext>
            </a:extLst>
          </p:cNvPr>
          <p:cNvCxnSpPr>
            <a:cxnSpLocks noChangeShapeType="1"/>
          </p:cNvCxnSpPr>
          <p:nvPr/>
        </p:nvCxnSpPr>
        <p:spPr bwMode="auto">
          <a:xfrm>
            <a:off x="3668713" y="3794125"/>
            <a:ext cx="1371600" cy="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5" name="TextBox 21">
            <a:extLst>
              <a:ext uri="{FF2B5EF4-FFF2-40B4-BE49-F238E27FC236}">
                <a16:creationId xmlns:a16="http://schemas.microsoft.com/office/drawing/2014/main" id="{3248D3A7-EF85-4A18-9893-24D31E69BA42}"/>
              </a:ext>
            </a:extLst>
          </p:cNvPr>
          <p:cNvSpPr txBox="1">
            <a:spLocks noChangeArrowheads="1"/>
          </p:cNvSpPr>
          <p:nvPr/>
        </p:nvSpPr>
        <p:spPr bwMode="auto">
          <a:xfrm>
            <a:off x="6724650" y="5380038"/>
            <a:ext cx="31194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Dendrogram</a:t>
            </a:r>
          </a:p>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(grouped by closeness) </a:t>
            </a:r>
          </a:p>
        </p:txBody>
      </p:sp>
      <p:sp>
        <p:nvSpPr>
          <p:cNvPr id="32776" name="TextBox 22">
            <a:extLst>
              <a:ext uri="{FF2B5EF4-FFF2-40B4-BE49-F238E27FC236}">
                <a16:creationId xmlns:a16="http://schemas.microsoft.com/office/drawing/2014/main" id="{DC351286-6909-4653-AEF5-3EEE603AA4AD}"/>
              </a:ext>
            </a:extLst>
          </p:cNvPr>
          <p:cNvSpPr txBox="1">
            <a:spLocks noChangeArrowheads="1"/>
          </p:cNvSpPr>
          <p:nvPr/>
        </p:nvSpPr>
        <p:spPr bwMode="auto">
          <a:xfrm>
            <a:off x="581025" y="860425"/>
            <a:ext cx="26574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u="sng">
                <a:latin typeface="Calibri" panose="020F0502020204030204" pitchFamily="34" charset="0"/>
              </a:rPr>
              <a:t>Conceptually</a:t>
            </a:r>
            <a:endParaRPr lang="en-US" altLang="en-US" sz="3600" b="1" u="sng">
              <a:latin typeface="Calibri" panose="020F0502020204030204" pitchFamily="34" charset="0"/>
            </a:endParaRPr>
          </a:p>
        </p:txBody>
      </p:sp>
      <p:sp>
        <p:nvSpPr>
          <p:cNvPr id="32777" name="TextBox 23">
            <a:extLst>
              <a:ext uri="{FF2B5EF4-FFF2-40B4-BE49-F238E27FC236}">
                <a16:creationId xmlns:a16="http://schemas.microsoft.com/office/drawing/2014/main" id="{C9C3EF99-894F-417C-B5C8-C99D998419CE}"/>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9">
            <a:extLst>
              <a:ext uri="{FF2B5EF4-FFF2-40B4-BE49-F238E27FC236}">
                <a16:creationId xmlns:a16="http://schemas.microsoft.com/office/drawing/2014/main" id="{42CDD5C1-E6C4-496A-A906-54C1CF86B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76" t="62044" r="46114" b="29027"/>
          <a:stretch>
            <a:fillRect/>
          </a:stretch>
        </p:blipFill>
        <p:spPr bwMode="auto">
          <a:xfrm>
            <a:off x="1263650" y="6005513"/>
            <a:ext cx="7586663" cy="974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19">
            <a:extLst>
              <a:ext uri="{FF2B5EF4-FFF2-40B4-BE49-F238E27FC236}">
                <a16:creationId xmlns:a16="http://schemas.microsoft.com/office/drawing/2014/main" id="{EC72DE60-7616-4D57-99DA-ECFAB78BA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75" t="43697" r="46112" b="49358"/>
          <a:stretch>
            <a:fillRect/>
          </a:stretch>
        </p:blipFill>
        <p:spPr bwMode="auto">
          <a:xfrm>
            <a:off x="1263650" y="4999038"/>
            <a:ext cx="7586663" cy="758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19">
            <a:extLst>
              <a:ext uri="{FF2B5EF4-FFF2-40B4-BE49-F238E27FC236}">
                <a16:creationId xmlns:a16="http://schemas.microsoft.com/office/drawing/2014/main" id="{5E8036D6-AA94-4120-A60F-A92E00171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75" t="21870" r="46112" b="63245"/>
          <a:stretch>
            <a:fillRect/>
          </a:stretch>
        </p:blipFill>
        <p:spPr bwMode="auto">
          <a:xfrm>
            <a:off x="1263650" y="3170238"/>
            <a:ext cx="7586663" cy="1625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25">
            <a:extLst>
              <a:ext uri="{FF2B5EF4-FFF2-40B4-BE49-F238E27FC236}">
                <a16:creationId xmlns:a16="http://schemas.microsoft.com/office/drawing/2014/main" id="{0E74E50F-6CDC-4160-930A-4DD43C709B43}"/>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
        <p:nvSpPr>
          <p:cNvPr id="33798" name="TextBox 2">
            <a:extLst>
              <a:ext uri="{FF2B5EF4-FFF2-40B4-BE49-F238E27FC236}">
                <a16:creationId xmlns:a16="http://schemas.microsoft.com/office/drawing/2014/main" id="{F037BB7D-B665-46C8-96F7-6E507485B65C}"/>
              </a:ext>
            </a:extLst>
          </p:cNvPr>
          <p:cNvSpPr txBox="1">
            <a:spLocks noChangeArrowheads="1"/>
          </p:cNvSpPr>
          <p:nvPr/>
        </p:nvSpPr>
        <p:spPr bwMode="auto">
          <a:xfrm>
            <a:off x="0" y="122238"/>
            <a:ext cx="100806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We’ll need to measure the similarity between feature vectors. Here are a few (of many) common distance measures used in clustering.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3D7E0E7B-6B23-4921-B487-960A3F2EA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38"/>
          <a:stretch>
            <a:fillRect/>
          </a:stretch>
        </p:blipFill>
        <p:spPr bwMode="auto">
          <a:xfrm>
            <a:off x="2936875" y="0"/>
            <a:ext cx="7132638" cy="7515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1">
            <a:extLst>
              <a:ext uri="{FF2B5EF4-FFF2-40B4-BE49-F238E27FC236}">
                <a16:creationId xmlns:a16="http://schemas.microsoft.com/office/drawing/2014/main" id="{C79EC828-39A2-4B75-8103-1FB260AE4870}"/>
              </a:ext>
            </a:extLst>
          </p:cNvPr>
          <p:cNvSpPr>
            <a:spLocks noChangeArrowheads="1"/>
          </p:cNvSpPr>
          <p:nvPr/>
        </p:nvSpPr>
        <p:spPr bwMode="auto">
          <a:xfrm>
            <a:off x="0" y="349250"/>
            <a:ext cx="31353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Back to the</a:t>
            </a:r>
          </a:p>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B cell lymphoma example</a:t>
            </a:r>
          </a:p>
        </p:txBody>
      </p:sp>
      <p:sp>
        <p:nvSpPr>
          <p:cNvPr id="34820" name="TextBox 6">
            <a:extLst>
              <a:ext uri="{FF2B5EF4-FFF2-40B4-BE49-F238E27FC236}">
                <a16:creationId xmlns:a16="http://schemas.microsoft.com/office/drawing/2014/main" id="{807AA09A-FF12-430F-A5BB-9F6D0F41679E}"/>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cxnSp>
        <p:nvCxnSpPr>
          <p:cNvPr id="34821" name="Straight Arrow Connector 8">
            <a:extLst>
              <a:ext uri="{FF2B5EF4-FFF2-40B4-BE49-F238E27FC236}">
                <a16:creationId xmlns:a16="http://schemas.microsoft.com/office/drawing/2014/main" id="{643EDC90-C4C1-41C7-8369-B3609DE836E4}"/>
              </a:ext>
            </a:extLst>
          </p:cNvPr>
          <p:cNvCxnSpPr>
            <a:cxnSpLocks noChangeShapeType="1"/>
          </p:cNvCxnSpPr>
          <p:nvPr/>
        </p:nvCxnSpPr>
        <p:spPr bwMode="auto">
          <a:xfrm>
            <a:off x="5726113" y="3017838"/>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22" name="TextBox 9">
            <a:extLst>
              <a:ext uri="{FF2B5EF4-FFF2-40B4-BE49-F238E27FC236}">
                <a16:creationId xmlns:a16="http://schemas.microsoft.com/office/drawing/2014/main" id="{C9EBA6FE-55D7-4E5B-A3F0-482E5397DD6F}"/>
              </a:ext>
            </a:extLst>
          </p:cNvPr>
          <p:cNvSpPr txBox="1">
            <a:spLocks noChangeArrowheads="1"/>
          </p:cNvSpPr>
          <p:nvPr/>
        </p:nvSpPr>
        <p:spPr bwMode="auto">
          <a:xfrm rot="-5400000">
            <a:off x="5341144" y="4088607"/>
            <a:ext cx="13779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Genes</a:t>
            </a:r>
          </a:p>
        </p:txBody>
      </p:sp>
      <p:cxnSp>
        <p:nvCxnSpPr>
          <p:cNvPr id="34823" name="Straight Arrow Connector 11">
            <a:extLst>
              <a:ext uri="{FF2B5EF4-FFF2-40B4-BE49-F238E27FC236}">
                <a16:creationId xmlns:a16="http://schemas.microsoft.com/office/drawing/2014/main" id="{28D571DB-4129-47DC-A2CB-89B6BCCEDDCE}"/>
              </a:ext>
            </a:extLst>
          </p:cNvPr>
          <p:cNvCxnSpPr>
            <a:cxnSpLocks noChangeShapeType="1"/>
          </p:cNvCxnSpPr>
          <p:nvPr/>
        </p:nvCxnSpPr>
        <p:spPr bwMode="auto">
          <a:xfrm rot="-5400000">
            <a:off x="7135813" y="-220662"/>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24" name="TextBox 12">
            <a:extLst>
              <a:ext uri="{FF2B5EF4-FFF2-40B4-BE49-F238E27FC236}">
                <a16:creationId xmlns:a16="http://schemas.microsoft.com/office/drawing/2014/main" id="{81CC93A2-FFC2-4970-8E4F-7E2595C0B7A5}"/>
              </a:ext>
            </a:extLst>
          </p:cNvPr>
          <p:cNvSpPr txBox="1">
            <a:spLocks noChangeArrowheads="1"/>
          </p:cNvSpPr>
          <p:nvPr/>
        </p:nvSpPr>
        <p:spPr bwMode="auto">
          <a:xfrm>
            <a:off x="6259513" y="1341438"/>
            <a:ext cx="178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Samples</a:t>
            </a:r>
          </a:p>
        </p:txBody>
      </p:sp>
      <p:sp>
        <p:nvSpPr>
          <p:cNvPr id="11" name="Arc 10">
            <a:extLst>
              <a:ext uri="{FF2B5EF4-FFF2-40B4-BE49-F238E27FC236}">
                <a16:creationId xmlns:a16="http://schemas.microsoft.com/office/drawing/2014/main" id="{68EB0B99-A425-4C2F-A6A8-95C04E00E0F1}"/>
              </a:ext>
            </a:extLst>
          </p:cNvPr>
          <p:cNvSpPr/>
          <p:nvPr/>
        </p:nvSpPr>
        <p:spPr bwMode="auto">
          <a:xfrm>
            <a:off x="4659313" y="198438"/>
            <a:ext cx="1143000" cy="990600"/>
          </a:xfrm>
          <a:prstGeom prst="arc">
            <a:avLst>
              <a:gd name="adj1" fmla="val 10925715"/>
              <a:gd name="adj2" fmla="val 19224468"/>
            </a:avLst>
          </a:prstGeom>
          <a:noFill/>
          <a:ln w="101600" cap="flat" cmpd="sng" algn="ctr">
            <a:solidFill>
              <a:srgbClr val="FF0000"/>
            </a:solidFill>
            <a:prstDash val="solid"/>
            <a:round/>
            <a:headEnd type="none" w="med" len="med"/>
            <a:tailEnd type="triangl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2" name="Rectangle 1">
            <a:extLst>
              <a:ext uri="{FF2B5EF4-FFF2-40B4-BE49-F238E27FC236}">
                <a16:creationId xmlns:a16="http://schemas.microsoft.com/office/drawing/2014/main" id="{DC98F4BE-EF22-4D89-850B-CB81985BF0F7}"/>
              </a:ext>
            </a:extLst>
          </p:cNvPr>
          <p:cNvSpPr>
            <a:spLocks noChangeArrowheads="1"/>
          </p:cNvSpPr>
          <p:nvPr/>
        </p:nvSpPr>
        <p:spPr bwMode="auto">
          <a:xfrm>
            <a:off x="933450" y="2919413"/>
            <a:ext cx="8374063" cy="3756025"/>
          </a:xfrm>
          <a:prstGeom prst="rect">
            <a:avLst/>
          </a:prstGeom>
          <a:solidFill>
            <a:schemeClr val="bg1"/>
          </a:solidFill>
          <a:ln w="508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Hierarchical clustering</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Similarity measure = </a:t>
            </a:r>
            <a:r>
              <a:rPr lang="en-US" altLang="en-US" sz="3200" b="1" u="sng">
                <a:latin typeface="Calibri" panose="020F0502020204030204" pitchFamily="34" charset="0"/>
              </a:rPr>
              <a:t>Pearson correlation coefficient</a:t>
            </a:r>
            <a:r>
              <a:rPr lang="en-US" altLang="en-US" sz="3200" b="1">
                <a:latin typeface="Calibri" panose="020F0502020204030204" pitchFamily="34" charset="0"/>
              </a:rPr>
              <a:t> between gene expression vectors</a:t>
            </a:r>
            <a:endParaRPr lang="en-US" altLang="en-US" sz="3200" b="1" u="sng">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Similarity between clusters = average similarity between individual elements of each cluster </a:t>
            </a: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(also called average linkage clustering)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F63515B7-D554-4E64-A85E-E5AD5B9F76CD}"/>
              </a:ext>
            </a:extLst>
          </p:cNvPr>
          <p:cNvSpPr>
            <a:spLocks noChangeArrowheads="1"/>
          </p:cNvSpPr>
          <p:nvPr/>
        </p:nvSpPr>
        <p:spPr bwMode="auto">
          <a:xfrm>
            <a:off x="1747838" y="1652588"/>
            <a:ext cx="67452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Functional genomics</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Data mining</a:t>
            </a:r>
          </a:p>
        </p:txBody>
      </p:sp>
      <p:sp>
        <p:nvSpPr>
          <p:cNvPr id="7171" name="Rectangle 7">
            <a:extLst>
              <a:ext uri="{FF2B5EF4-FFF2-40B4-BE49-F238E27FC236}">
                <a16:creationId xmlns:a16="http://schemas.microsoft.com/office/drawing/2014/main" id="{3255FE74-80E1-41B6-833B-D89DF8A10BFE}"/>
              </a:ext>
            </a:extLst>
          </p:cNvPr>
          <p:cNvSpPr>
            <a:spLocks noChangeArrowheads="1"/>
          </p:cNvSpPr>
          <p:nvPr/>
        </p:nvSpPr>
        <p:spPr bwMode="auto">
          <a:xfrm>
            <a:off x="468313" y="4448175"/>
            <a:ext cx="9220200" cy="1008063"/>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field that attempts to computationally discover patterns in large data sets</a:t>
            </a:r>
          </a:p>
        </p:txBody>
      </p:sp>
      <p:sp>
        <p:nvSpPr>
          <p:cNvPr id="7172" name="TextBox 10">
            <a:extLst>
              <a:ext uri="{FF2B5EF4-FFF2-40B4-BE49-F238E27FC236}">
                <a16:creationId xmlns:a16="http://schemas.microsoft.com/office/drawing/2014/main" id="{9DFBE8E4-A498-4873-B0DB-C4018B55465D}"/>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1B089933-0349-4DC5-A1E8-7C2907049CD8}"/>
              </a:ext>
            </a:extLst>
          </p:cNvPr>
          <p:cNvSpPr txBox="1">
            <a:spLocks noChangeArrowheads="1"/>
          </p:cNvSpPr>
          <p:nvPr/>
        </p:nvSpPr>
        <p:spPr bwMode="auto">
          <a:xfrm>
            <a:off x="0" y="122238"/>
            <a:ext cx="10080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K-means clustering is a common alternative clustering approach</a:t>
            </a: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*mainly because it’s easy and can be quite fast!*</a:t>
            </a:r>
          </a:p>
        </p:txBody>
      </p:sp>
      <p:sp>
        <p:nvSpPr>
          <p:cNvPr id="30725" name="TextBox 1">
            <a:extLst>
              <a:ext uri="{FF2B5EF4-FFF2-40B4-BE49-F238E27FC236}">
                <a16:creationId xmlns:a16="http://schemas.microsoft.com/office/drawing/2014/main" id="{11742858-B2E6-4454-8776-D0BBC1CCB7DB}"/>
              </a:ext>
            </a:extLst>
          </p:cNvPr>
          <p:cNvSpPr txBox="1">
            <a:spLocks noChangeArrowheads="1"/>
          </p:cNvSpPr>
          <p:nvPr/>
        </p:nvSpPr>
        <p:spPr bwMode="auto">
          <a:xfrm>
            <a:off x="87313" y="2179638"/>
            <a:ext cx="9361487" cy="4213225"/>
          </a:xfrm>
          <a:prstGeom prst="rect">
            <a:avLst/>
          </a:prstGeom>
          <a:noFill/>
          <a:ln>
            <a:noFill/>
          </a:ln>
        </p:spPr>
        <p:txBody>
          <a:bodyPr wrap="none">
            <a:spAutoFit/>
          </a:bodyPr>
          <a:lstStyle/>
          <a:p>
            <a:pPr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The basic algorithm:</a:t>
            </a:r>
          </a:p>
          <a:p>
            <a:pPr marL="742950" indent="-742950" eaLnBrk="1">
              <a:lnSpc>
                <a:spcPct val="93000"/>
              </a:lnSpc>
              <a:buClr>
                <a:srgbClr val="000000"/>
              </a:buClr>
              <a:buSzPct val="100000"/>
              <a:buFont typeface="+mj-lt"/>
              <a:buAutoNum type="arabicPeriod"/>
              <a:defRPr/>
            </a:pPr>
            <a:r>
              <a:rPr lang="en-US" sz="3600" dirty="0">
                <a:latin typeface="Calibri" pitchFamily="34" charset="0"/>
              </a:rPr>
              <a:t>Pick a number (</a:t>
            </a:r>
            <a:r>
              <a:rPr lang="en-US" sz="3600" i="1" dirty="0">
                <a:latin typeface="Calibri" pitchFamily="34" charset="0"/>
              </a:rPr>
              <a:t>k</a:t>
            </a:r>
            <a:r>
              <a:rPr lang="en-US" sz="3600" dirty="0">
                <a:latin typeface="Calibri" pitchFamily="34" charset="0"/>
              </a:rPr>
              <a:t>) of cluster centers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Assign each gene to its nearest cluster center</a:t>
            </a:r>
          </a:p>
          <a:p>
            <a:pPr marL="742950" indent="-742950" eaLnBrk="1">
              <a:lnSpc>
                <a:spcPct val="93000"/>
              </a:lnSpc>
              <a:buClr>
                <a:srgbClr val="000000"/>
              </a:buClr>
              <a:buSzPct val="100000"/>
              <a:buFont typeface="+mj-lt"/>
              <a:buAutoNum type="arabicPeriod"/>
              <a:defRPr/>
            </a:pPr>
            <a:r>
              <a:rPr lang="en-US" sz="3600" dirty="0">
                <a:latin typeface="Calibri" pitchFamily="34" charset="0"/>
              </a:rPr>
              <a:t>Move each cluster center to the mean of its</a:t>
            </a:r>
          </a:p>
          <a:p>
            <a:pPr lvl="1" indent="0"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	assigned genes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Repeat steps 2 &amp; 3 until convergence</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a:p>
            <a:pPr eaLnBrk="1">
              <a:lnSpc>
                <a:spcPct val="93000"/>
              </a:lnSpc>
              <a:buClr>
                <a:srgbClr val="000000"/>
              </a:buClr>
              <a:buSzPct val="100000"/>
              <a:buFont typeface="Times New Roman" panose="02020603050405020304" pitchFamily="18" charset="0"/>
              <a:buNone/>
              <a:defRPr/>
            </a:pPr>
            <a:r>
              <a:rPr lang="en-US" sz="3600" i="1" dirty="0">
                <a:latin typeface="Calibri" pitchFamily="34" charset="0"/>
              </a:rPr>
              <a:t>See the K-means example posted on the web site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CC8E8B7-28A9-493A-995F-7DEB1EAC5CD9}"/>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grpSp>
        <p:nvGrpSpPr>
          <p:cNvPr id="36867" name="Group 7">
            <a:extLst>
              <a:ext uri="{FF2B5EF4-FFF2-40B4-BE49-F238E27FC236}">
                <a16:creationId xmlns:a16="http://schemas.microsoft.com/office/drawing/2014/main" id="{EE8905D4-4415-4064-8F4D-8958F86B8439}"/>
              </a:ext>
            </a:extLst>
          </p:cNvPr>
          <p:cNvGrpSpPr>
            <a:grpSpLocks/>
          </p:cNvGrpSpPr>
          <p:nvPr/>
        </p:nvGrpSpPr>
        <p:grpSpPr bwMode="auto">
          <a:xfrm>
            <a:off x="1293813" y="823913"/>
            <a:ext cx="7632700" cy="6308725"/>
            <a:chOff x="1763712" y="1371600"/>
            <a:chExt cx="6858000" cy="5669280"/>
          </a:xfrm>
        </p:grpSpPr>
        <p:pic>
          <p:nvPicPr>
            <p:cNvPr id="36869" name="Picture 2">
              <a:extLst>
                <a:ext uri="{FF2B5EF4-FFF2-40B4-BE49-F238E27FC236}">
                  <a16:creationId xmlns:a16="http://schemas.microsoft.com/office/drawing/2014/main" id="{61EFBB45-0389-4477-932F-C3E64C051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 t="2286" r="50142" b="47444"/>
            <a:stretch>
              <a:fillRect/>
            </a:stretch>
          </p:blipFill>
          <p:spPr bwMode="auto">
            <a:xfrm>
              <a:off x="1763712" y="1371600"/>
              <a:ext cx="6858000" cy="56692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2">
              <a:extLst>
                <a:ext uri="{FF2B5EF4-FFF2-40B4-BE49-F238E27FC236}">
                  <a16:creationId xmlns:a16="http://schemas.microsoft.com/office/drawing/2014/main" id="{CDC9993F-C1AF-4DB6-97F6-41FBB222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847" y="1371600"/>
              <a:ext cx="485775" cy="257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868" name="TextBox 2">
            <a:extLst>
              <a:ext uri="{FF2B5EF4-FFF2-40B4-BE49-F238E27FC236}">
                <a16:creationId xmlns:a16="http://schemas.microsoft.com/office/drawing/2014/main" id="{903E5275-37DB-40FA-9DD3-A5E83B8EF03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87079206-4DFC-4582-B162-C234A59BD928}"/>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pic>
        <p:nvPicPr>
          <p:cNvPr id="37891" name="Picture 2">
            <a:extLst>
              <a:ext uri="{FF2B5EF4-FFF2-40B4-BE49-F238E27FC236}">
                <a16:creationId xmlns:a16="http://schemas.microsoft.com/office/drawing/2014/main" id="{7E17DC3C-1322-461B-8B69-F7C9237E9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904" t="7420" r="246" b="48798"/>
          <a:stretch>
            <a:fillRect/>
          </a:stretch>
        </p:blipFill>
        <p:spPr bwMode="auto">
          <a:xfrm>
            <a:off x="1293813" y="1230313"/>
            <a:ext cx="7632700" cy="5495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Box 2">
            <a:extLst>
              <a:ext uri="{FF2B5EF4-FFF2-40B4-BE49-F238E27FC236}">
                <a16:creationId xmlns:a16="http://schemas.microsoft.com/office/drawing/2014/main" id="{1EDE6378-430D-430F-AAF0-81FFA13F0528}"/>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 hierarchical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F80E4455-F74D-4D22-94AC-02123D7E7E13}"/>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pic>
        <p:nvPicPr>
          <p:cNvPr id="38915" name="Picture 2">
            <a:extLst>
              <a:ext uri="{FF2B5EF4-FFF2-40B4-BE49-F238E27FC236}">
                <a16:creationId xmlns:a16="http://schemas.microsoft.com/office/drawing/2014/main" id="{E07FBDAE-A8CE-4EFD-A9F8-E85402C3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56361" r="50143" b="665"/>
          <a:stretch>
            <a:fillRect/>
          </a:stretch>
        </p:blipFill>
        <p:spPr bwMode="auto">
          <a:xfrm>
            <a:off x="1293813" y="1281113"/>
            <a:ext cx="7632700" cy="539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TextBox 2">
            <a:extLst>
              <a:ext uri="{FF2B5EF4-FFF2-40B4-BE49-F238E27FC236}">
                <a16:creationId xmlns:a16="http://schemas.microsoft.com/office/drawing/2014/main" id="{96245253-16CE-4F2C-B91F-161CB25D372C}"/>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5EB2B272-54EC-4255-AE33-DABECBEACF93}"/>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pic>
        <p:nvPicPr>
          <p:cNvPr id="39939" name="Picture 2">
            <a:extLst>
              <a:ext uri="{FF2B5EF4-FFF2-40B4-BE49-F238E27FC236}">
                <a16:creationId xmlns:a16="http://schemas.microsoft.com/office/drawing/2014/main" id="{FEF67A01-A541-4C65-8E6C-607B42A10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56361" r="50143" b="665"/>
          <a:stretch>
            <a:fillRect/>
          </a:stretch>
        </p:blipFill>
        <p:spPr bwMode="auto">
          <a:xfrm>
            <a:off x="1293813" y="1281113"/>
            <a:ext cx="7632700" cy="539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Box 2">
            <a:extLst>
              <a:ext uri="{FF2B5EF4-FFF2-40B4-BE49-F238E27FC236}">
                <a16:creationId xmlns:a16="http://schemas.microsoft.com/office/drawing/2014/main" id="{14AF3595-3B5D-45F7-9B32-6272617559E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cxnSp>
        <p:nvCxnSpPr>
          <p:cNvPr id="39941" name="Straight Arrow Connector 2">
            <a:extLst>
              <a:ext uri="{FF2B5EF4-FFF2-40B4-BE49-F238E27FC236}">
                <a16:creationId xmlns:a16="http://schemas.microsoft.com/office/drawing/2014/main" id="{B0F88F8B-CAC1-4334-9B4C-35A0C7CBE1EC}"/>
              </a:ext>
            </a:extLst>
          </p:cNvPr>
          <p:cNvCxnSpPr>
            <a:cxnSpLocks noChangeShapeType="1"/>
          </p:cNvCxnSpPr>
          <p:nvPr/>
        </p:nvCxnSpPr>
        <p:spPr bwMode="auto">
          <a:xfrm flipH="1">
            <a:off x="3135313" y="2408238"/>
            <a:ext cx="114300" cy="1570037"/>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9942" name="Straight Arrow Connector 4">
            <a:extLst>
              <a:ext uri="{FF2B5EF4-FFF2-40B4-BE49-F238E27FC236}">
                <a16:creationId xmlns:a16="http://schemas.microsoft.com/office/drawing/2014/main" id="{9B5C1B05-6840-4249-A51F-97965D243A89}"/>
              </a:ext>
            </a:extLst>
          </p:cNvPr>
          <p:cNvCxnSpPr>
            <a:cxnSpLocks noChangeShapeType="1"/>
          </p:cNvCxnSpPr>
          <p:nvPr/>
        </p:nvCxnSpPr>
        <p:spPr bwMode="auto">
          <a:xfrm>
            <a:off x="3516313" y="2408238"/>
            <a:ext cx="1447800" cy="784225"/>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9943" name="Straight Arrow Connector 6">
            <a:extLst>
              <a:ext uri="{FF2B5EF4-FFF2-40B4-BE49-F238E27FC236}">
                <a16:creationId xmlns:a16="http://schemas.microsoft.com/office/drawing/2014/main" id="{4EDC50DA-D9C2-4CE7-B7EE-0CAC602CFE15}"/>
              </a:ext>
            </a:extLst>
          </p:cNvPr>
          <p:cNvCxnSpPr>
            <a:cxnSpLocks noChangeShapeType="1"/>
          </p:cNvCxnSpPr>
          <p:nvPr/>
        </p:nvCxnSpPr>
        <p:spPr bwMode="auto">
          <a:xfrm>
            <a:off x="3363913" y="2408238"/>
            <a:ext cx="1143000" cy="1570037"/>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9944" name="TextBox 7">
            <a:extLst>
              <a:ext uri="{FF2B5EF4-FFF2-40B4-BE49-F238E27FC236}">
                <a16:creationId xmlns:a16="http://schemas.microsoft.com/office/drawing/2014/main" id="{EA383242-FA5B-4A6D-A9C5-DD3D667D4528}"/>
              </a:ext>
            </a:extLst>
          </p:cNvPr>
          <p:cNvSpPr txBox="1">
            <a:spLocks noChangeArrowheads="1"/>
          </p:cNvSpPr>
          <p:nvPr/>
        </p:nvSpPr>
        <p:spPr bwMode="auto">
          <a:xfrm>
            <a:off x="38100" y="1685925"/>
            <a:ext cx="4838700" cy="722313"/>
          </a:xfrm>
          <a:prstGeom prst="rect">
            <a:avLst/>
          </a:prstGeom>
          <a:solidFill>
            <a:schemeClr val="bg1"/>
          </a:solidFill>
          <a:ln w="50800">
            <a:solidFill>
              <a:srgbClr val="FF0000"/>
            </a:solidFill>
            <a:miter lim="800000"/>
            <a:headEnd/>
            <a:tailEnd/>
          </a:ln>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4400">
                <a:solidFill>
                  <a:srgbClr val="FF0000"/>
                </a:solidFill>
                <a:latin typeface="Calibri" panose="020F0502020204030204" pitchFamily="34" charset="0"/>
              </a:rPr>
              <a:t>Decision boundaries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a:extLst>
              <a:ext uri="{FF2B5EF4-FFF2-40B4-BE49-F238E27FC236}">
                <a16:creationId xmlns:a16="http://schemas.microsoft.com/office/drawing/2014/main" id="{4B96892A-B80F-4078-BC9A-072F552B4002}"/>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Some features of K-means clustering</a:t>
            </a:r>
            <a:endParaRPr lang="en-US" altLang="en-US" sz="3200" b="1">
              <a:latin typeface="Calibri" panose="020F0502020204030204" pitchFamily="34" charset="0"/>
            </a:endParaRPr>
          </a:p>
        </p:txBody>
      </p:sp>
      <p:sp>
        <p:nvSpPr>
          <p:cNvPr id="2" name="TextBox 1">
            <a:extLst>
              <a:ext uri="{FF2B5EF4-FFF2-40B4-BE49-F238E27FC236}">
                <a16:creationId xmlns:a16="http://schemas.microsoft.com/office/drawing/2014/main" id="{AFF5D3B3-379E-4B7F-8261-5CAC5A1EA371}"/>
              </a:ext>
            </a:extLst>
          </p:cNvPr>
          <p:cNvSpPr txBox="1"/>
          <p:nvPr/>
        </p:nvSpPr>
        <p:spPr>
          <a:xfrm>
            <a:off x="163513" y="884238"/>
            <a:ext cx="9829800" cy="6275387"/>
          </a:xfrm>
          <a:prstGeom prst="rect">
            <a:avLst/>
          </a:prstGeom>
          <a:noFill/>
        </p:spPr>
        <p:txBody>
          <a:bodyPr>
            <a:spAutoFit/>
          </a:bodyPr>
          <a:lstStyle/>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Depending on how you seed the clusters, it may be stochastic. You may not get the same answer every time you run it.</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Every data point ends up in exactly 1 cluster</a:t>
            </a:r>
          </a:p>
          <a:p>
            <a:pPr lvl="2" indent="0" eaLnBrk="1">
              <a:lnSpc>
                <a:spcPct val="93000"/>
              </a:lnSpc>
              <a:buClr>
                <a:srgbClr val="000000"/>
              </a:buClr>
              <a:buSzPct val="100000"/>
              <a:buFont typeface="Times New Roman" pitchFamily="16" charset="0"/>
              <a:buNone/>
              <a:defRPr/>
            </a:pPr>
            <a:r>
              <a:rPr lang="en-US" sz="3600" dirty="0">
                <a:latin typeface="Calibri" pitchFamily="34" charset="0"/>
              </a:rPr>
              <a:t>				(so-called </a:t>
            </a:r>
            <a:r>
              <a:rPr lang="en-US" sz="3600" i="1" dirty="0">
                <a:latin typeface="Calibri" pitchFamily="34" charset="0"/>
              </a:rPr>
              <a:t>hard</a:t>
            </a:r>
            <a:r>
              <a:rPr lang="en-US" sz="3600" dirty="0">
                <a:latin typeface="Calibri" pitchFamily="34" charset="0"/>
              </a:rPr>
              <a:t> clustering)</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Not necessarily obvious how to choose </a:t>
            </a:r>
            <a:r>
              <a:rPr lang="en-US" sz="3600" i="1" dirty="0">
                <a:latin typeface="Calibri" pitchFamily="34" charset="0"/>
              </a:rPr>
              <a:t>k</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Great example of something we’ve seen already: </a:t>
            </a:r>
          </a:p>
          <a:p>
            <a:pPr eaLnBrk="1">
              <a:lnSpc>
                <a:spcPct val="93000"/>
              </a:lnSpc>
              <a:buClr>
                <a:srgbClr val="000000"/>
              </a:buClr>
              <a:buSzPct val="100000"/>
              <a:buFont typeface="Times New Roman" pitchFamily="16" charset="0"/>
              <a:buNone/>
              <a:defRPr/>
            </a:pPr>
            <a:r>
              <a:rPr lang="en-US" sz="3600" dirty="0">
                <a:latin typeface="Calibri" pitchFamily="34" charset="0"/>
              </a:rPr>
              <a:t>	 </a:t>
            </a:r>
            <a:r>
              <a:rPr lang="en-US" sz="3600" u="sng" dirty="0">
                <a:latin typeface="Calibri" pitchFamily="34" charset="0"/>
              </a:rPr>
              <a:t>Expectation-Maximization (E-M) algorithms</a:t>
            </a:r>
            <a:endParaRPr lang="en-US" sz="3600" dirty="0">
              <a:latin typeface="Calibri" pitchFamily="34" charset="0"/>
            </a:endParaRPr>
          </a:p>
          <a:p>
            <a:pPr marL="571500" indent="-571500" eaLnBrk="1">
              <a:lnSpc>
                <a:spcPct val="93000"/>
              </a:lnSpc>
              <a:buClr>
                <a:srgbClr val="000000"/>
              </a:buClr>
              <a:buSzPct val="100000"/>
              <a:buFont typeface="Arial" pitchFamily="34" charset="0"/>
              <a:buChar char="•"/>
              <a:defRPr/>
            </a:pPr>
            <a:endParaRPr lang="en-US" sz="3600" dirty="0">
              <a:latin typeface="Calibri" pitchFamily="34" charset="0"/>
            </a:endParaRPr>
          </a:p>
          <a:p>
            <a:pPr eaLnBrk="1">
              <a:lnSpc>
                <a:spcPct val="93000"/>
              </a:lnSpc>
              <a:buClr>
                <a:srgbClr val="000000"/>
              </a:buClr>
              <a:buSzPct val="100000"/>
              <a:buFont typeface="Times New Roman" pitchFamily="16" charset="0"/>
              <a:buNone/>
              <a:defRPr/>
            </a:pPr>
            <a:r>
              <a:rPr lang="en-US" sz="3600" dirty="0">
                <a:latin typeface="Calibri" pitchFamily="34" charset="0"/>
              </a:rPr>
              <a:t>EM algorithms alternate between assigning data to models (here, assigning points to clusters) and updating the models (calculating new centroids)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id="{1B3D2D13-94AE-4985-85C4-1DD0698F8BB9}"/>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Some features of K-means clustering</a:t>
            </a:r>
            <a:endParaRPr lang="en-US" altLang="en-US" sz="3200" b="1">
              <a:latin typeface="Calibri" panose="020F0502020204030204" pitchFamily="34" charset="0"/>
            </a:endParaRPr>
          </a:p>
        </p:txBody>
      </p:sp>
      <p:sp>
        <p:nvSpPr>
          <p:cNvPr id="2" name="TextBox 1">
            <a:extLst>
              <a:ext uri="{FF2B5EF4-FFF2-40B4-BE49-F238E27FC236}">
                <a16:creationId xmlns:a16="http://schemas.microsoft.com/office/drawing/2014/main" id="{A8C96D24-0FF1-41C2-B38E-936A263C72BD}"/>
              </a:ext>
            </a:extLst>
          </p:cNvPr>
          <p:cNvSpPr txBox="1"/>
          <p:nvPr/>
        </p:nvSpPr>
        <p:spPr>
          <a:xfrm>
            <a:off x="163513" y="884238"/>
            <a:ext cx="9829800" cy="6275387"/>
          </a:xfrm>
          <a:prstGeom prst="rect">
            <a:avLst/>
          </a:prstGeom>
          <a:noFill/>
        </p:spPr>
        <p:txBody>
          <a:bodyPr>
            <a:spAutoFit/>
          </a:bodyPr>
          <a:lstStyle/>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Depending on how you seed the clusters, it may be stochastic. You may not get the same answer every time you run it.</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Every data point ends up in exactly 1 cluster</a:t>
            </a:r>
          </a:p>
          <a:p>
            <a:pPr lvl="2" indent="0" eaLnBrk="1">
              <a:lnSpc>
                <a:spcPct val="93000"/>
              </a:lnSpc>
              <a:buClr>
                <a:srgbClr val="000000"/>
              </a:buClr>
              <a:buSzPct val="100000"/>
              <a:buFont typeface="Times New Roman" pitchFamily="16" charset="0"/>
              <a:buNone/>
              <a:defRPr/>
            </a:pPr>
            <a:r>
              <a:rPr lang="en-US" sz="3600" dirty="0">
                <a:latin typeface="Calibri" pitchFamily="34" charset="0"/>
              </a:rPr>
              <a:t>				(so-called </a:t>
            </a:r>
            <a:r>
              <a:rPr lang="en-US" sz="3600" i="1" dirty="0">
                <a:latin typeface="Calibri" pitchFamily="34" charset="0"/>
              </a:rPr>
              <a:t>hard</a:t>
            </a:r>
            <a:r>
              <a:rPr lang="en-US" sz="3600" dirty="0">
                <a:latin typeface="Calibri" pitchFamily="34" charset="0"/>
              </a:rPr>
              <a:t> clustering)</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Not necessarily obvious how to choose </a:t>
            </a:r>
            <a:r>
              <a:rPr lang="en-US" sz="3600" i="1" dirty="0">
                <a:latin typeface="Calibri" pitchFamily="34" charset="0"/>
              </a:rPr>
              <a:t>k</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Great example of something we’ll meet again: </a:t>
            </a:r>
          </a:p>
          <a:p>
            <a:pPr eaLnBrk="1">
              <a:lnSpc>
                <a:spcPct val="93000"/>
              </a:lnSpc>
              <a:buClr>
                <a:srgbClr val="000000"/>
              </a:buClr>
              <a:buSzPct val="100000"/>
              <a:buFont typeface="Times New Roman" pitchFamily="16" charset="0"/>
              <a:buNone/>
              <a:defRPr/>
            </a:pPr>
            <a:r>
              <a:rPr lang="en-US" sz="3600" dirty="0">
                <a:latin typeface="Calibri" pitchFamily="34" charset="0"/>
              </a:rPr>
              <a:t>	 </a:t>
            </a:r>
            <a:r>
              <a:rPr lang="en-US" sz="3600" u="sng" dirty="0">
                <a:latin typeface="Calibri" pitchFamily="34" charset="0"/>
              </a:rPr>
              <a:t>Expectation-Maximization (E-M) algorithms</a:t>
            </a:r>
            <a:endParaRPr lang="en-US" sz="3600" dirty="0">
              <a:latin typeface="Calibri" pitchFamily="34" charset="0"/>
            </a:endParaRPr>
          </a:p>
          <a:p>
            <a:pPr marL="571500" indent="-571500" eaLnBrk="1">
              <a:lnSpc>
                <a:spcPct val="93000"/>
              </a:lnSpc>
              <a:buClr>
                <a:srgbClr val="000000"/>
              </a:buClr>
              <a:buSzPct val="100000"/>
              <a:buFont typeface="Arial" pitchFamily="34" charset="0"/>
              <a:buChar char="•"/>
              <a:defRPr/>
            </a:pPr>
            <a:endParaRPr lang="en-US" sz="3600" dirty="0">
              <a:latin typeface="Calibri" pitchFamily="34" charset="0"/>
            </a:endParaRPr>
          </a:p>
          <a:p>
            <a:pPr eaLnBrk="1">
              <a:lnSpc>
                <a:spcPct val="93000"/>
              </a:lnSpc>
              <a:buClr>
                <a:srgbClr val="000000"/>
              </a:buClr>
              <a:buSzPct val="100000"/>
              <a:buFont typeface="Times New Roman" pitchFamily="16" charset="0"/>
              <a:buNone/>
              <a:defRPr/>
            </a:pPr>
            <a:r>
              <a:rPr lang="en-US" sz="3600" dirty="0">
                <a:latin typeface="Calibri" pitchFamily="34" charset="0"/>
              </a:rPr>
              <a:t>EM algorithms alternate between assigning data to models (here, assigning points to clusters) and updating the models (calculating new centroids)</a:t>
            </a:r>
          </a:p>
        </p:txBody>
      </p:sp>
      <p:sp>
        <p:nvSpPr>
          <p:cNvPr id="41988" name="Rounded Rectangle 3">
            <a:extLst>
              <a:ext uri="{FF2B5EF4-FFF2-40B4-BE49-F238E27FC236}">
                <a16:creationId xmlns:a16="http://schemas.microsoft.com/office/drawing/2014/main" id="{C0F8179C-78A8-458E-A2E1-605333384D23}"/>
              </a:ext>
            </a:extLst>
          </p:cNvPr>
          <p:cNvSpPr>
            <a:spLocks noChangeArrowheads="1"/>
          </p:cNvSpPr>
          <p:nvPr/>
        </p:nvSpPr>
        <p:spPr bwMode="auto">
          <a:xfrm>
            <a:off x="544513" y="2408238"/>
            <a:ext cx="8763000" cy="1143000"/>
          </a:xfrm>
          <a:prstGeom prst="roundRect">
            <a:avLst>
              <a:gd name="adj" fmla="val 50000"/>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41989" name="TextBox 5">
            <a:extLst>
              <a:ext uri="{FF2B5EF4-FFF2-40B4-BE49-F238E27FC236}">
                <a16:creationId xmlns:a16="http://schemas.microsoft.com/office/drawing/2014/main" id="{EFB36CCF-DCFD-4108-8A56-D74CD4742523}"/>
              </a:ext>
            </a:extLst>
          </p:cNvPr>
          <p:cNvSpPr txBox="1">
            <a:spLocks noChangeArrowheads="1"/>
          </p:cNvSpPr>
          <p:nvPr/>
        </p:nvSpPr>
        <p:spPr bwMode="auto">
          <a:xfrm>
            <a:off x="784225" y="4084638"/>
            <a:ext cx="8248650" cy="2668587"/>
          </a:xfrm>
          <a:prstGeom prst="rect">
            <a:avLst/>
          </a:prstGeom>
          <a:solidFill>
            <a:schemeClr val="bg1"/>
          </a:solidFill>
          <a:ln w="50800">
            <a:solidFill>
              <a:srgbClr val="FF0000"/>
            </a:solidFill>
            <a:miter lim="800000"/>
            <a:headEnd/>
            <a:tailEnd/>
          </a:ln>
        </p:spPr>
        <p:txBody>
          <a:bodyPr wrap="none">
            <a:spAutoFit/>
          </a:bodyPr>
          <a:lstStyle/>
          <a:p>
            <a:pPr algn="ctr" eaLnBrk="1">
              <a:lnSpc>
                <a:spcPct val="93000"/>
              </a:lnSpc>
              <a:buClr>
                <a:srgbClr val="000000"/>
              </a:buClr>
              <a:buSzPct val="100000"/>
              <a:buFont typeface="Times New Roman" panose="02020603050405020304" pitchFamily="18" charset="0"/>
              <a:buNone/>
            </a:pPr>
            <a:endParaRPr lang="en-US" altLang="en-US" sz="36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a:solidFill>
                  <a:srgbClr val="FF0000"/>
                </a:solidFill>
                <a:latin typeface="Calibri" panose="020F0502020204030204" pitchFamily="34" charset="0"/>
              </a:rPr>
              <a:t>Let’s think about this aspect for a minute. </a:t>
            </a:r>
          </a:p>
          <a:p>
            <a:pPr algn="ctr" eaLnBrk="1">
              <a:lnSpc>
                <a:spcPct val="93000"/>
              </a:lnSpc>
              <a:buClr>
                <a:srgbClr val="000000"/>
              </a:buClr>
              <a:buSzPct val="100000"/>
              <a:buFont typeface="Times New Roman" panose="02020603050405020304" pitchFamily="18" charset="0"/>
              <a:buNone/>
            </a:pPr>
            <a:r>
              <a:rPr lang="en-US" altLang="en-US" sz="3600" b="1">
                <a:solidFill>
                  <a:srgbClr val="FF0000"/>
                </a:solidFill>
                <a:latin typeface="Calibri" panose="020F0502020204030204" pitchFamily="34" charset="0"/>
              </a:rPr>
              <a:t>Why is this good or bad?</a:t>
            </a:r>
          </a:p>
          <a:p>
            <a:pPr algn="ctr" eaLnBrk="1">
              <a:lnSpc>
                <a:spcPct val="93000"/>
              </a:lnSpc>
              <a:buClr>
                <a:srgbClr val="000000"/>
              </a:buClr>
              <a:buSzPct val="100000"/>
              <a:buFont typeface="Times New Roman" panose="02020603050405020304" pitchFamily="18" charset="0"/>
              <a:buNone/>
            </a:pPr>
            <a:r>
              <a:rPr lang="en-US" altLang="en-US" sz="3600" b="1">
                <a:solidFill>
                  <a:srgbClr val="FF0000"/>
                </a:solidFill>
                <a:latin typeface="Calibri" panose="020F0502020204030204" pitchFamily="34" charset="0"/>
              </a:rPr>
              <a:t>How could we change it?</a:t>
            </a:r>
          </a:p>
          <a:p>
            <a:pPr algn="ctr" eaLnBrk="1">
              <a:lnSpc>
                <a:spcPct val="93000"/>
              </a:lnSpc>
              <a:buClr>
                <a:srgbClr val="000000"/>
              </a:buClr>
              <a:buSzPct val="100000"/>
              <a:buFont typeface="Times New Roman" panose="02020603050405020304" pitchFamily="18" charset="0"/>
              <a:buNone/>
            </a:pPr>
            <a:endParaRPr lang="en-US" altLang="en-US" sz="3600" b="1">
              <a:latin typeface="Calibri" panose="020F0502020204030204" pitchFamily="34" charset="0"/>
            </a:endParaRPr>
          </a:p>
        </p:txBody>
      </p:sp>
      <p:cxnSp>
        <p:nvCxnSpPr>
          <p:cNvPr id="41990" name="Straight Connector 7">
            <a:extLst>
              <a:ext uri="{FF2B5EF4-FFF2-40B4-BE49-F238E27FC236}">
                <a16:creationId xmlns:a16="http://schemas.microsoft.com/office/drawing/2014/main" id="{9F78699F-ACF9-48C5-ABAC-34BFB2E032FB}"/>
              </a:ext>
            </a:extLst>
          </p:cNvPr>
          <p:cNvCxnSpPr>
            <a:cxnSpLocks noChangeShapeType="1"/>
            <a:endCxn id="41989" idx="0"/>
          </p:cNvCxnSpPr>
          <p:nvPr/>
        </p:nvCxnSpPr>
        <p:spPr bwMode="auto">
          <a:xfrm>
            <a:off x="4908550" y="3551238"/>
            <a:ext cx="0" cy="533400"/>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Box 1">
            <a:extLst>
              <a:ext uri="{FF2B5EF4-FFF2-40B4-BE49-F238E27FC236}">
                <a16:creationId xmlns:a16="http://schemas.microsoft.com/office/drawing/2014/main" id="{1EAD4597-B808-4AEB-B4A4-53B3F6D6C6A4}"/>
              </a:ext>
            </a:extLst>
          </p:cNvPr>
          <p:cNvSpPr txBox="1">
            <a:spLocks noChangeArrowheads="1"/>
          </p:cNvSpPr>
          <p:nvPr/>
        </p:nvSpPr>
        <p:spPr bwMode="auto">
          <a:xfrm>
            <a:off x="87313" y="1166813"/>
            <a:ext cx="9361487" cy="3697287"/>
          </a:xfrm>
          <a:prstGeom prst="rect">
            <a:avLst/>
          </a:prstGeom>
          <a:noFill/>
          <a:ln>
            <a:noFill/>
          </a:ln>
        </p:spPr>
        <p:txBody>
          <a:bodyPr wrap="none">
            <a:spAutoFit/>
          </a:bodyPr>
          <a:lstStyle/>
          <a:p>
            <a:pPr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The basic algorithm:</a:t>
            </a:r>
          </a:p>
          <a:p>
            <a:pPr marL="742950" indent="-742950" eaLnBrk="1">
              <a:lnSpc>
                <a:spcPct val="93000"/>
              </a:lnSpc>
              <a:buClr>
                <a:srgbClr val="000000"/>
              </a:buClr>
              <a:buSzPct val="100000"/>
              <a:buFont typeface="+mj-lt"/>
              <a:buAutoNum type="arabicPeriod"/>
              <a:defRPr/>
            </a:pPr>
            <a:r>
              <a:rPr lang="en-US" sz="3600" dirty="0">
                <a:latin typeface="Calibri" pitchFamily="34" charset="0"/>
              </a:rPr>
              <a:t>Pick a number (</a:t>
            </a:r>
            <a:r>
              <a:rPr lang="en-US" sz="3600" i="1" dirty="0">
                <a:latin typeface="Calibri" pitchFamily="34" charset="0"/>
              </a:rPr>
              <a:t>k</a:t>
            </a:r>
            <a:r>
              <a:rPr lang="en-US" sz="3600" dirty="0">
                <a:latin typeface="Calibri" pitchFamily="34" charset="0"/>
              </a:rPr>
              <a:t>) of cluster centers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Assign each gene to its nearest cluster center</a:t>
            </a:r>
          </a:p>
          <a:p>
            <a:pPr marL="742950" indent="-742950" eaLnBrk="1">
              <a:lnSpc>
                <a:spcPct val="93000"/>
              </a:lnSpc>
              <a:buClr>
                <a:srgbClr val="000000"/>
              </a:buClr>
              <a:buSzPct val="100000"/>
              <a:buFont typeface="+mj-lt"/>
              <a:buAutoNum type="arabicPeriod"/>
              <a:defRPr/>
            </a:pPr>
            <a:r>
              <a:rPr lang="en-US" sz="3600" dirty="0">
                <a:latin typeface="Calibri" pitchFamily="34" charset="0"/>
              </a:rPr>
              <a:t>Move each cluster center to the mean of its</a:t>
            </a:r>
          </a:p>
          <a:p>
            <a:pPr lvl="1" indent="0"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	assigned genes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Repeat steps 2 &amp; 3 until convergence</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p:txBody>
      </p:sp>
      <p:sp>
        <p:nvSpPr>
          <p:cNvPr id="43011" name="TextBox 2">
            <a:extLst>
              <a:ext uri="{FF2B5EF4-FFF2-40B4-BE49-F238E27FC236}">
                <a16:creationId xmlns:a16="http://schemas.microsoft.com/office/drawing/2014/main" id="{57C6516A-58AB-448B-81C7-B6791E06188E}"/>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a:extLst>
              <a:ext uri="{FF2B5EF4-FFF2-40B4-BE49-F238E27FC236}">
                <a16:creationId xmlns:a16="http://schemas.microsoft.com/office/drawing/2014/main" id="{9A16EC7E-C3B0-4FDD-915D-5630F9CAA4D1}"/>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
        <p:nvSpPr>
          <p:cNvPr id="7" name="TextBox 1">
            <a:extLst>
              <a:ext uri="{FF2B5EF4-FFF2-40B4-BE49-F238E27FC236}">
                <a16:creationId xmlns:a16="http://schemas.microsoft.com/office/drawing/2014/main" id="{69DD69D4-804B-4ECE-A788-628E295015DE}"/>
              </a:ext>
            </a:extLst>
          </p:cNvPr>
          <p:cNvSpPr txBox="1">
            <a:spLocks noChangeArrowheads="1"/>
          </p:cNvSpPr>
          <p:nvPr/>
        </p:nvSpPr>
        <p:spPr bwMode="auto">
          <a:xfrm>
            <a:off x="87313" y="1189038"/>
            <a:ext cx="9753600" cy="5014912"/>
          </a:xfrm>
          <a:prstGeom prst="rect">
            <a:avLst/>
          </a:prstGeom>
          <a:noFill/>
          <a:ln>
            <a:noFill/>
          </a:ln>
        </p:spPr>
        <p:txBody>
          <a:bodyPr>
            <a:spAutoFit/>
          </a:bodyPr>
          <a:lstStyle/>
          <a:p>
            <a:pPr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The basic algorithm:</a:t>
            </a:r>
          </a:p>
          <a:p>
            <a:pPr marL="742950" indent="-742950" eaLnBrk="1">
              <a:lnSpc>
                <a:spcPct val="93000"/>
              </a:lnSpc>
              <a:buClr>
                <a:srgbClr val="000000"/>
              </a:buClr>
              <a:buSzPct val="100000"/>
              <a:buFont typeface="+mj-lt"/>
              <a:buAutoNum type="arabicPeriod"/>
              <a:defRPr/>
            </a:pPr>
            <a:r>
              <a:rPr lang="en-US" sz="3600" dirty="0">
                <a:latin typeface="Calibri" pitchFamily="34" charset="0"/>
              </a:rPr>
              <a:t>Choose </a:t>
            </a:r>
            <a:r>
              <a:rPr lang="en-US" sz="3600" i="1" dirty="0">
                <a:latin typeface="Calibri" pitchFamily="34" charset="0"/>
              </a:rPr>
              <a:t>k</a:t>
            </a:r>
            <a:r>
              <a:rPr lang="en-US" sz="3600" dirty="0">
                <a:latin typeface="Calibri" pitchFamily="34" charset="0"/>
              </a:rPr>
              <a:t>.  Randomly assign cluster centers.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Fractionally assign each gene to each cluster:</a:t>
            </a:r>
          </a:p>
          <a:p>
            <a:pPr lvl="1" indent="0"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	e.g. </a:t>
            </a:r>
            <a:r>
              <a:rPr lang="en-US" sz="2000" dirty="0">
                <a:cs typeface="Arial" pitchFamily="34" charset="0"/>
              </a:rPr>
              <a:t>occupancy (</a:t>
            </a:r>
            <a:r>
              <a:rPr lang="en-US" sz="2000" dirty="0" err="1">
                <a:cs typeface="Arial" pitchFamily="34" charset="0"/>
              </a:rPr>
              <a:t>g</a:t>
            </a:r>
            <a:r>
              <a:rPr lang="en-US" sz="2000" baseline="-25000" dirty="0" err="1">
                <a:cs typeface="Arial" pitchFamily="34" charset="0"/>
              </a:rPr>
              <a:t>i</a:t>
            </a:r>
            <a:r>
              <a:rPr lang="en-US" sz="2000" dirty="0" err="1">
                <a:cs typeface="Arial" pitchFamily="34" charset="0"/>
              </a:rPr>
              <a:t>,m</a:t>
            </a:r>
            <a:r>
              <a:rPr lang="en-US" sz="2000" baseline="-25000" dirty="0" err="1">
                <a:cs typeface="Arial" pitchFamily="34" charset="0"/>
              </a:rPr>
              <a:t>j</a:t>
            </a:r>
            <a:r>
              <a:rPr lang="en-US" sz="2000" dirty="0">
                <a:cs typeface="Arial" pitchFamily="34" charset="0"/>
              </a:rPr>
              <a:t>) = e</a:t>
            </a:r>
          </a:p>
          <a:p>
            <a:pPr lvl="1" indent="0" eaLnBrk="1">
              <a:lnSpc>
                <a:spcPct val="93000"/>
              </a:lnSpc>
              <a:buClr>
                <a:srgbClr val="000000"/>
              </a:buClr>
              <a:buSzPct val="100000"/>
              <a:buFont typeface="Times New Roman" panose="02020603050405020304" pitchFamily="18" charset="0"/>
              <a:buNone/>
              <a:defRPr/>
            </a:pPr>
            <a:r>
              <a:rPr lang="en-US" sz="2000" dirty="0">
                <a:latin typeface="Calibri" pitchFamily="34" charset="0"/>
              </a:rPr>
              <a:t> </a:t>
            </a:r>
            <a:endParaRPr lang="en-US" sz="3600" baseline="30000" dirty="0">
              <a:latin typeface="Calibri" pitchFamily="34" charset="0"/>
            </a:endParaRPr>
          </a:p>
          <a:p>
            <a:pPr marL="742950" indent="-742950" eaLnBrk="1">
              <a:lnSpc>
                <a:spcPct val="93000"/>
              </a:lnSpc>
              <a:buClr>
                <a:srgbClr val="000000"/>
              </a:buClr>
              <a:buSzPct val="100000"/>
              <a:buFont typeface="+mj-lt"/>
              <a:buAutoNum type="arabicPeriod"/>
              <a:defRPr/>
            </a:pPr>
            <a:endParaRPr lang="en-US" sz="3600" dirty="0">
              <a:latin typeface="Calibri" pitchFamily="34" charset="0"/>
            </a:endParaRPr>
          </a:p>
          <a:p>
            <a:pPr marL="742950" indent="-742950" eaLnBrk="1">
              <a:lnSpc>
                <a:spcPct val="93000"/>
              </a:lnSpc>
              <a:buClr>
                <a:srgbClr val="000000"/>
              </a:buClr>
              <a:buSzPct val="100000"/>
              <a:buFont typeface="+mj-lt"/>
              <a:buAutoNum type="arabicPeriod"/>
              <a:defRPr/>
            </a:pPr>
            <a:r>
              <a:rPr lang="en-US" sz="3600" dirty="0">
                <a:latin typeface="Calibri" pitchFamily="34" charset="0"/>
              </a:rPr>
              <a:t>For each cluster, calculate weighted mean of genes to update cluster centroid</a:t>
            </a:r>
          </a:p>
          <a:p>
            <a:pPr marL="742950" indent="-742950" eaLnBrk="1">
              <a:lnSpc>
                <a:spcPct val="93000"/>
              </a:lnSpc>
              <a:buClr>
                <a:srgbClr val="000000"/>
              </a:buClr>
              <a:buSzPct val="100000"/>
              <a:buFont typeface="+mj-lt"/>
              <a:buAutoNum type="arabicPeriod"/>
              <a:defRPr/>
            </a:pPr>
            <a:r>
              <a:rPr lang="en-US" sz="3600" dirty="0">
                <a:latin typeface="Calibri" pitchFamily="34" charset="0"/>
              </a:rPr>
              <a:t>Repeat steps 2 &amp; 3 until convergence</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p:txBody>
      </p:sp>
      <p:sp>
        <p:nvSpPr>
          <p:cNvPr id="44036" name="TextBox 1">
            <a:extLst>
              <a:ext uri="{FF2B5EF4-FFF2-40B4-BE49-F238E27FC236}">
                <a16:creationId xmlns:a16="http://schemas.microsoft.com/office/drawing/2014/main" id="{AA5D3ED7-FC98-48F2-AB65-E4315BCFE88C}"/>
              </a:ext>
            </a:extLst>
          </p:cNvPr>
          <p:cNvSpPr txBox="1">
            <a:spLocks noChangeArrowheads="1"/>
          </p:cNvSpPr>
          <p:nvPr/>
        </p:nvSpPr>
        <p:spPr bwMode="auto">
          <a:xfrm>
            <a:off x="4125913" y="2789238"/>
            <a:ext cx="1066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a:t>
            </a:r>
            <a:r>
              <a:rPr lang="en-US" altLang="en-US" i="1"/>
              <a:t>g</a:t>
            </a:r>
            <a:r>
              <a:rPr lang="en-US" altLang="en-US" baseline="-25000"/>
              <a:t>i</a:t>
            </a:r>
            <a:r>
              <a:rPr lang="en-US" altLang="en-US"/>
              <a:t>-</a:t>
            </a:r>
            <a:r>
              <a:rPr lang="en-US" altLang="en-US" i="1"/>
              <a:t>m</a:t>
            </a:r>
            <a:r>
              <a:rPr lang="en-US" altLang="en-US" baseline="-25000"/>
              <a:t>j</a:t>
            </a:r>
            <a:r>
              <a:rPr lang="en-US" altLang="en-US"/>
              <a:t>||</a:t>
            </a:r>
            <a:r>
              <a:rPr lang="en-US" altLang="en-US" baseline="30000"/>
              <a:t>2</a:t>
            </a:r>
          </a:p>
        </p:txBody>
      </p:sp>
      <p:sp>
        <p:nvSpPr>
          <p:cNvPr id="44037" name="TextBox 8">
            <a:extLst>
              <a:ext uri="{FF2B5EF4-FFF2-40B4-BE49-F238E27FC236}">
                <a16:creationId xmlns:a16="http://schemas.microsoft.com/office/drawing/2014/main" id="{293570C2-C854-43FA-9336-AB3474E18BFA}"/>
              </a:ext>
            </a:extLst>
          </p:cNvPr>
          <p:cNvSpPr txBox="1">
            <a:spLocks noChangeArrowheads="1"/>
          </p:cNvSpPr>
          <p:nvPr/>
        </p:nvSpPr>
        <p:spPr bwMode="auto">
          <a:xfrm>
            <a:off x="4232275" y="3170238"/>
            <a:ext cx="1066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a:t>
            </a:r>
            <a:r>
              <a:rPr lang="en-US" altLang="en-US" i="1"/>
              <a:t>g</a:t>
            </a:r>
            <a:r>
              <a:rPr lang="en-US" altLang="en-US" baseline="-25000"/>
              <a:t>i</a:t>
            </a:r>
            <a:r>
              <a:rPr lang="en-US" altLang="en-US"/>
              <a:t>-</a:t>
            </a:r>
            <a:r>
              <a:rPr lang="en-US" altLang="en-US" i="1"/>
              <a:t>m</a:t>
            </a:r>
            <a:r>
              <a:rPr lang="en-US" altLang="en-US" baseline="-25000"/>
              <a:t>j</a:t>
            </a:r>
            <a:r>
              <a:rPr lang="en-US" altLang="en-US"/>
              <a:t>||</a:t>
            </a:r>
            <a:r>
              <a:rPr lang="en-US" altLang="en-US" baseline="30000"/>
              <a:t>2</a:t>
            </a:r>
          </a:p>
        </p:txBody>
      </p:sp>
      <p:sp>
        <p:nvSpPr>
          <p:cNvPr id="44038" name="Rectangle 2">
            <a:extLst>
              <a:ext uri="{FF2B5EF4-FFF2-40B4-BE49-F238E27FC236}">
                <a16:creationId xmlns:a16="http://schemas.microsoft.com/office/drawing/2014/main" id="{534CB875-9E34-4133-B265-629B1C61A9C4}"/>
              </a:ext>
            </a:extLst>
          </p:cNvPr>
          <p:cNvSpPr>
            <a:spLocks noChangeArrowheads="1"/>
          </p:cNvSpPr>
          <p:nvPr/>
        </p:nvSpPr>
        <p:spPr bwMode="auto">
          <a:xfrm>
            <a:off x="3897313" y="3260725"/>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Symbol" panose="05050102010706020507" pitchFamily="18" charset="2"/>
              </a:rPr>
              <a:t>S</a:t>
            </a:r>
            <a:r>
              <a:rPr lang="en-US" altLang="en-US">
                <a:latin typeface="Calibri" panose="020F0502020204030204" pitchFamily="34" charset="0"/>
              </a:rPr>
              <a:t> </a:t>
            </a:r>
            <a:r>
              <a:rPr lang="en-US" altLang="en-US">
                <a:cs typeface="Arial" panose="020B0604020202020204" pitchFamily="34" charset="0"/>
              </a:rPr>
              <a:t>e</a:t>
            </a:r>
          </a:p>
        </p:txBody>
      </p:sp>
      <p:sp>
        <p:nvSpPr>
          <p:cNvPr id="44039" name="TextBox 3">
            <a:extLst>
              <a:ext uri="{FF2B5EF4-FFF2-40B4-BE49-F238E27FC236}">
                <a16:creationId xmlns:a16="http://schemas.microsoft.com/office/drawing/2014/main" id="{B6F253E4-E799-4052-B3BD-D6372033F2C9}"/>
              </a:ext>
            </a:extLst>
          </p:cNvPr>
          <p:cNvSpPr txBox="1">
            <a:spLocks noChangeArrowheads="1"/>
          </p:cNvSpPr>
          <p:nvPr/>
        </p:nvSpPr>
        <p:spPr bwMode="auto">
          <a:xfrm>
            <a:off x="4010025" y="3521075"/>
            <a:ext cx="152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j</a:t>
            </a:r>
          </a:p>
        </p:txBody>
      </p:sp>
      <p:cxnSp>
        <p:nvCxnSpPr>
          <p:cNvPr id="44040" name="Straight Connector 5">
            <a:extLst>
              <a:ext uri="{FF2B5EF4-FFF2-40B4-BE49-F238E27FC236}">
                <a16:creationId xmlns:a16="http://schemas.microsoft.com/office/drawing/2014/main" id="{2A9A1210-DCB0-4EC3-9E57-E5B7C08C2421}"/>
              </a:ext>
            </a:extLst>
          </p:cNvPr>
          <p:cNvCxnSpPr>
            <a:cxnSpLocks noChangeShapeType="1"/>
          </p:cNvCxnSpPr>
          <p:nvPr/>
        </p:nvCxnSpPr>
        <p:spPr bwMode="auto">
          <a:xfrm>
            <a:off x="3956050" y="3187700"/>
            <a:ext cx="11303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4041" name="TextBox 7">
            <a:extLst>
              <a:ext uri="{FF2B5EF4-FFF2-40B4-BE49-F238E27FC236}">
                <a16:creationId xmlns:a16="http://schemas.microsoft.com/office/drawing/2014/main" id="{180B3A77-9AFB-46B5-ACFC-865E7382B6BB}"/>
              </a:ext>
            </a:extLst>
          </p:cNvPr>
          <p:cNvSpPr txBox="1">
            <a:spLocks noChangeArrowheads="1"/>
          </p:cNvSpPr>
          <p:nvPr/>
        </p:nvSpPr>
        <p:spPr bwMode="auto">
          <a:xfrm>
            <a:off x="5802313" y="2884488"/>
            <a:ext cx="40386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Note:   </a:t>
            </a:r>
            <a:r>
              <a:rPr lang="en-US" altLang="en-US"/>
              <a:t>||</a:t>
            </a:r>
            <a:r>
              <a:rPr lang="en-US" altLang="en-US" i="1"/>
              <a:t>x</a:t>
            </a:r>
            <a:r>
              <a:rPr lang="en-US" altLang="en-US"/>
              <a:t>||  </a:t>
            </a:r>
            <a:r>
              <a:rPr lang="en-US" altLang="en-US">
                <a:latin typeface="Calibri" panose="020F0502020204030204" pitchFamily="34" charset="0"/>
              </a:rPr>
              <a:t>is just shorthand for the length of the vector </a:t>
            </a:r>
            <a:r>
              <a:rPr lang="en-US" altLang="en-US" i="1">
                <a:latin typeface="Calibri" panose="020F0502020204030204" pitchFamily="34" charset="0"/>
              </a:rPr>
              <a:t>x.</a:t>
            </a:r>
          </a:p>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g</a:t>
            </a:r>
            <a:r>
              <a:rPr lang="en-US" altLang="en-US" baseline="-25000">
                <a:latin typeface="Calibri" panose="020F0502020204030204" pitchFamily="34" charset="0"/>
              </a:rPr>
              <a:t>i</a:t>
            </a:r>
            <a:r>
              <a:rPr lang="en-US" altLang="en-US" i="1">
                <a:latin typeface="Calibri" panose="020F0502020204030204" pitchFamily="34" charset="0"/>
              </a:rPr>
              <a:t> </a:t>
            </a:r>
            <a:r>
              <a:rPr lang="en-US" altLang="en-US">
                <a:latin typeface="Calibri" panose="020F0502020204030204" pitchFamily="34" charset="0"/>
              </a:rPr>
              <a:t>= gene i</a:t>
            </a:r>
            <a:r>
              <a:rPr lang="en-US" altLang="en-US" baseline="-25000">
                <a:latin typeface="Calibri" panose="020F0502020204030204" pitchFamily="34" charset="0"/>
              </a:rPr>
              <a:t> </a:t>
            </a:r>
            <a:endParaRPr lang="en-US" altLang="en-US" i="1">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m</a:t>
            </a:r>
            <a:r>
              <a:rPr lang="en-US" altLang="en-US" baseline="-25000">
                <a:latin typeface="Calibri" panose="020F0502020204030204" pitchFamily="34" charset="0"/>
              </a:rPr>
              <a:t>j</a:t>
            </a:r>
            <a:r>
              <a:rPr lang="en-US" altLang="en-US" i="1">
                <a:latin typeface="Calibri" panose="020F0502020204030204" pitchFamily="34" charset="0"/>
              </a:rPr>
              <a:t> </a:t>
            </a:r>
            <a:r>
              <a:rPr lang="en-US" altLang="en-US">
                <a:latin typeface="Calibri" panose="020F0502020204030204" pitchFamily="34" charset="0"/>
              </a:rPr>
              <a:t>= centroid of cluster j</a:t>
            </a:r>
            <a:endParaRPr lang="en-US" altLang="en-US" i="1">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a:extLst>
              <a:ext uri="{FF2B5EF4-FFF2-40B4-BE49-F238E27FC236}">
                <a16:creationId xmlns:a16="http://schemas.microsoft.com/office/drawing/2014/main" id="{53876330-3A4E-4056-ACF0-487F5582FD78}"/>
              </a:ext>
            </a:extLst>
          </p:cNvPr>
          <p:cNvSpPr txBox="1">
            <a:spLocks noChangeArrowheads="1"/>
          </p:cNvSpPr>
          <p:nvPr/>
        </p:nvSpPr>
        <p:spPr bwMode="auto">
          <a:xfrm>
            <a:off x="6259513" y="122238"/>
            <a:ext cx="3821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pic>
        <p:nvPicPr>
          <p:cNvPr id="45059" name="Picture 2">
            <a:extLst>
              <a:ext uri="{FF2B5EF4-FFF2-40B4-BE49-F238E27FC236}">
                <a16:creationId xmlns:a16="http://schemas.microsoft.com/office/drawing/2014/main" id="{200005FA-A76E-464C-9E27-0FB61DFF2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01" b="198"/>
          <a:stretch>
            <a:fillRect/>
          </a:stretch>
        </p:blipFill>
        <p:spPr bwMode="auto">
          <a:xfrm>
            <a:off x="3071813" y="0"/>
            <a:ext cx="3263900" cy="7559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4">
            <a:extLst>
              <a:ext uri="{FF2B5EF4-FFF2-40B4-BE49-F238E27FC236}">
                <a16:creationId xmlns:a16="http://schemas.microsoft.com/office/drawing/2014/main" id="{EF91112D-D353-47AC-858D-D6C070BD1521}"/>
              </a:ext>
            </a:extLst>
          </p:cNvPr>
          <p:cNvSpPr>
            <a:spLocks noChangeArrowheads="1"/>
          </p:cNvSpPr>
          <p:nvPr/>
        </p:nvSpPr>
        <p:spPr bwMode="auto">
          <a:xfrm>
            <a:off x="6488113" y="7331075"/>
            <a:ext cx="3657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i="1">
                <a:latin typeface="Calibri" panose="020F0502020204030204" pitchFamily="34" charset="0"/>
              </a:rPr>
              <a:t>Genome Biology </a:t>
            </a:r>
            <a:r>
              <a:rPr lang="en-US" altLang="en-US" sz="1200">
                <a:latin typeface="Calibri" panose="020F0502020204030204" pitchFamily="34" charset="0"/>
              </a:rPr>
              <a:t>3(11):research0059.1–0059.22 (2002)</a:t>
            </a:r>
          </a:p>
        </p:txBody>
      </p:sp>
      <p:sp>
        <p:nvSpPr>
          <p:cNvPr id="45061" name="TextBox 2">
            <a:extLst>
              <a:ext uri="{FF2B5EF4-FFF2-40B4-BE49-F238E27FC236}">
                <a16:creationId xmlns:a16="http://schemas.microsoft.com/office/drawing/2014/main" id="{7EC43DC1-807B-4B8B-A107-0ECC70F89DF7}"/>
              </a:ext>
            </a:extLst>
          </p:cNvPr>
          <p:cNvSpPr txBox="1">
            <a:spLocks noChangeArrowheads="1"/>
          </p:cNvSpPr>
          <p:nvPr/>
        </p:nvSpPr>
        <p:spPr bwMode="auto">
          <a:xfrm>
            <a:off x="315913" y="122238"/>
            <a:ext cx="27432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ww.sparkpeople.com/blog_photos/chocolate_peanut_butter.jpg">
            <a:extLst>
              <a:ext uri="{FF2B5EF4-FFF2-40B4-BE49-F238E27FC236}">
                <a16:creationId xmlns:a16="http://schemas.microsoft.com/office/drawing/2014/main" id="{E8894D16-F4A6-45C4-A7F3-7D8522F99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754"/>
          <a:stretch>
            <a:fillRect/>
          </a:stretch>
        </p:blipFill>
        <p:spPr bwMode="auto">
          <a:xfrm>
            <a:off x="2678113" y="4229100"/>
            <a:ext cx="5334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AA258DBE-5C0C-4839-AD7D-CEA9E365FCBF}"/>
              </a:ext>
            </a:extLst>
          </p:cNvPr>
          <p:cNvSpPr>
            <a:spLocks noChangeArrowheads="1"/>
          </p:cNvSpPr>
          <p:nvPr/>
        </p:nvSpPr>
        <p:spPr bwMode="auto">
          <a:xfrm>
            <a:off x="1747838" y="1652588"/>
            <a:ext cx="67452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Functional genomics</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Data mining</a:t>
            </a:r>
          </a:p>
        </p:txBody>
      </p:sp>
      <p:sp>
        <p:nvSpPr>
          <p:cNvPr id="8196" name="TextBox 1">
            <a:extLst>
              <a:ext uri="{FF2B5EF4-FFF2-40B4-BE49-F238E27FC236}">
                <a16:creationId xmlns:a16="http://schemas.microsoft.com/office/drawing/2014/main" id="{E647D5CC-7AF0-48AA-A7EB-9BCD116E534F}"/>
              </a:ext>
            </a:extLst>
          </p:cNvPr>
          <p:cNvSpPr txBox="1">
            <a:spLocks noChangeArrowheads="1"/>
          </p:cNvSpPr>
          <p:nvPr/>
        </p:nvSpPr>
        <p:spPr bwMode="auto">
          <a:xfrm>
            <a:off x="4506913" y="7383463"/>
            <a:ext cx="1152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www.sparkpeople.com</a:t>
            </a:r>
          </a:p>
        </p:txBody>
      </p:sp>
      <p:sp>
        <p:nvSpPr>
          <p:cNvPr id="8197" name="TextBox 9">
            <a:extLst>
              <a:ext uri="{FF2B5EF4-FFF2-40B4-BE49-F238E27FC236}">
                <a16:creationId xmlns:a16="http://schemas.microsoft.com/office/drawing/2014/main" id="{D411404E-7D0F-40C0-B1DA-3BB4445E1727}"/>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7B3C9740-E522-4133-AAC9-9D20AA51E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27038"/>
            <a:ext cx="7273925" cy="6781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Rectangle 4">
            <a:extLst>
              <a:ext uri="{FF2B5EF4-FFF2-40B4-BE49-F238E27FC236}">
                <a16:creationId xmlns:a16="http://schemas.microsoft.com/office/drawing/2014/main" id="{70FA273D-3D7B-414D-9AA4-2CDDB0A80724}"/>
              </a:ext>
            </a:extLst>
          </p:cNvPr>
          <p:cNvSpPr>
            <a:spLocks noChangeArrowheads="1"/>
          </p:cNvSpPr>
          <p:nvPr/>
        </p:nvSpPr>
        <p:spPr bwMode="auto">
          <a:xfrm>
            <a:off x="6488113" y="7331075"/>
            <a:ext cx="3657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i="1">
                <a:latin typeface="Calibri" panose="020F0502020204030204" pitchFamily="34" charset="0"/>
              </a:rPr>
              <a:t>Genome Biology </a:t>
            </a:r>
            <a:r>
              <a:rPr lang="en-US" altLang="en-US" sz="1200">
                <a:latin typeface="Calibri" panose="020F0502020204030204" pitchFamily="34" charset="0"/>
              </a:rPr>
              <a:t>3(11):research0059.1–0059.22 (2002)</a:t>
            </a:r>
          </a:p>
        </p:txBody>
      </p:sp>
      <p:sp>
        <p:nvSpPr>
          <p:cNvPr id="46084" name="Rectangle 1">
            <a:extLst>
              <a:ext uri="{FF2B5EF4-FFF2-40B4-BE49-F238E27FC236}">
                <a16:creationId xmlns:a16="http://schemas.microsoft.com/office/drawing/2014/main" id="{21370458-B008-4023-B2E8-F708F97D3698}"/>
              </a:ext>
            </a:extLst>
          </p:cNvPr>
          <p:cNvSpPr>
            <a:spLocks noChangeArrowheads="1"/>
          </p:cNvSpPr>
          <p:nvPr/>
        </p:nvSpPr>
        <p:spPr bwMode="auto">
          <a:xfrm>
            <a:off x="3459163" y="46038"/>
            <a:ext cx="11239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latin typeface="Calibri" panose="020F0502020204030204" pitchFamily="34" charset="0"/>
              </a:rPr>
              <a:t>Remove genes correlated &gt;0.7 to the identified centroids</a:t>
            </a:r>
          </a:p>
        </p:txBody>
      </p:sp>
      <p:cxnSp>
        <p:nvCxnSpPr>
          <p:cNvPr id="46085" name="Straight Connector 6">
            <a:extLst>
              <a:ext uri="{FF2B5EF4-FFF2-40B4-BE49-F238E27FC236}">
                <a16:creationId xmlns:a16="http://schemas.microsoft.com/office/drawing/2014/main" id="{E7FDAF5C-9E80-44FE-8994-48DFEF0FB615}"/>
              </a:ext>
            </a:extLst>
          </p:cNvPr>
          <p:cNvCxnSpPr>
            <a:cxnSpLocks noChangeShapeType="1"/>
          </p:cNvCxnSpPr>
          <p:nvPr/>
        </p:nvCxnSpPr>
        <p:spPr bwMode="auto">
          <a:xfrm>
            <a:off x="3744913" y="996950"/>
            <a:ext cx="0" cy="15636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86" name="Rectangle 8">
            <a:extLst>
              <a:ext uri="{FF2B5EF4-FFF2-40B4-BE49-F238E27FC236}">
                <a16:creationId xmlns:a16="http://schemas.microsoft.com/office/drawing/2014/main" id="{6CC35060-94A5-47D3-9954-44BDAF7B4959}"/>
              </a:ext>
            </a:extLst>
          </p:cNvPr>
          <p:cNvSpPr>
            <a:spLocks noChangeArrowheads="1"/>
          </p:cNvSpPr>
          <p:nvPr/>
        </p:nvSpPr>
        <p:spPr bwMode="auto">
          <a:xfrm>
            <a:off x="6126163" y="46038"/>
            <a:ext cx="11239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latin typeface="Calibri" panose="020F0502020204030204" pitchFamily="34" charset="0"/>
              </a:rPr>
              <a:t>Remove genes correlated &gt;0.7 to the identified centroids</a:t>
            </a:r>
          </a:p>
        </p:txBody>
      </p:sp>
      <p:cxnSp>
        <p:nvCxnSpPr>
          <p:cNvPr id="46087" name="Straight Connector 9">
            <a:extLst>
              <a:ext uri="{FF2B5EF4-FFF2-40B4-BE49-F238E27FC236}">
                <a16:creationId xmlns:a16="http://schemas.microsoft.com/office/drawing/2014/main" id="{8BF883BD-41E9-463D-B866-44781D37C83C}"/>
              </a:ext>
            </a:extLst>
          </p:cNvPr>
          <p:cNvCxnSpPr>
            <a:cxnSpLocks noChangeShapeType="1"/>
          </p:cNvCxnSpPr>
          <p:nvPr/>
        </p:nvCxnSpPr>
        <p:spPr bwMode="auto">
          <a:xfrm>
            <a:off x="6411913" y="996950"/>
            <a:ext cx="0" cy="15636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88" name="TextBox 2">
            <a:extLst>
              <a:ext uri="{FF2B5EF4-FFF2-40B4-BE49-F238E27FC236}">
                <a16:creationId xmlns:a16="http://schemas.microsoft.com/office/drawing/2014/main" id="{4CB778BF-F5D6-47C5-A794-FF7472803EF3}"/>
              </a:ext>
            </a:extLst>
          </p:cNvPr>
          <p:cNvSpPr txBox="1">
            <a:spLocks noChangeArrowheads="1"/>
          </p:cNvSpPr>
          <p:nvPr/>
        </p:nvSpPr>
        <p:spPr bwMode="auto">
          <a:xfrm>
            <a:off x="7783513" y="5151438"/>
            <a:ext cx="2308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Iterating 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D02BAFA8-487C-41A6-AD7A-10107C2F6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3" t="69186" r="50706" b="-201"/>
          <a:stretch>
            <a:fillRect/>
          </a:stretch>
        </p:blipFill>
        <p:spPr bwMode="auto">
          <a:xfrm>
            <a:off x="696913" y="700088"/>
            <a:ext cx="7354887" cy="445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4">
            <a:extLst>
              <a:ext uri="{FF2B5EF4-FFF2-40B4-BE49-F238E27FC236}">
                <a16:creationId xmlns:a16="http://schemas.microsoft.com/office/drawing/2014/main" id="{7952B689-F0BB-46C5-9AD1-10DA5BD9F565}"/>
              </a:ext>
            </a:extLst>
          </p:cNvPr>
          <p:cNvSpPr>
            <a:spLocks noChangeArrowheads="1"/>
          </p:cNvSpPr>
          <p:nvPr/>
        </p:nvSpPr>
        <p:spPr bwMode="auto">
          <a:xfrm>
            <a:off x="6488113" y="7331075"/>
            <a:ext cx="3657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i="1">
                <a:latin typeface="Calibri" panose="020F0502020204030204" pitchFamily="34" charset="0"/>
              </a:rPr>
              <a:t>Genome Biology </a:t>
            </a:r>
            <a:r>
              <a:rPr lang="en-US" altLang="en-US" sz="1200">
                <a:latin typeface="Calibri" panose="020F0502020204030204" pitchFamily="34" charset="0"/>
              </a:rPr>
              <a:t>3(11):research0059.1–0059.22 (2002)</a:t>
            </a:r>
          </a:p>
        </p:txBody>
      </p:sp>
      <p:sp>
        <p:nvSpPr>
          <p:cNvPr id="47108" name="TextBox 2">
            <a:extLst>
              <a:ext uri="{FF2B5EF4-FFF2-40B4-BE49-F238E27FC236}">
                <a16:creationId xmlns:a16="http://schemas.microsoft.com/office/drawing/2014/main" id="{42442C1C-0A12-41A9-923F-2A757188B7BC}"/>
              </a:ext>
            </a:extLst>
          </p:cNvPr>
          <p:cNvSpPr txBox="1">
            <a:spLocks noChangeArrowheads="1"/>
          </p:cNvSpPr>
          <p:nvPr/>
        </p:nvSpPr>
        <p:spPr bwMode="auto">
          <a:xfrm>
            <a:off x="7783513" y="5151438"/>
            <a:ext cx="2308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Iterating 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a:extLst>
              <a:ext uri="{FF2B5EF4-FFF2-40B4-BE49-F238E27FC236}">
                <a16:creationId xmlns:a16="http://schemas.microsoft.com/office/drawing/2014/main" id="{D11E13D8-40A6-47C6-9E99-A427024943A4}"/>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fun clustering strategy that builds on these ideas:  Self-organizing maps (SOMs)</a:t>
            </a:r>
          </a:p>
        </p:txBody>
      </p:sp>
      <p:sp>
        <p:nvSpPr>
          <p:cNvPr id="7" name="TextBox 1">
            <a:extLst>
              <a:ext uri="{FF2B5EF4-FFF2-40B4-BE49-F238E27FC236}">
                <a16:creationId xmlns:a16="http://schemas.microsoft.com/office/drawing/2014/main" id="{BCECE58A-49B8-4718-BA9B-3D3D841E087E}"/>
              </a:ext>
            </a:extLst>
          </p:cNvPr>
          <p:cNvSpPr txBox="1">
            <a:spLocks noChangeArrowheads="1"/>
          </p:cNvSpPr>
          <p:nvPr/>
        </p:nvSpPr>
        <p:spPr bwMode="auto">
          <a:xfrm>
            <a:off x="87313" y="1736725"/>
            <a:ext cx="9753600" cy="2668588"/>
          </a:xfrm>
          <a:prstGeom prst="rect">
            <a:avLst/>
          </a:prstGeom>
          <a:noFill/>
          <a:ln>
            <a:noFill/>
          </a:ln>
        </p:spPr>
        <p:txBody>
          <a:bodyPr>
            <a:spAutoFit/>
          </a:bodyPr>
          <a:lstStyle/>
          <a:p>
            <a:pPr marL="571500" indent="-571500" eaLnBrk="1">
              <a:lnSpc>
                <a:spcPct val="93000"/>
              </a:lnSpc>
              <a:buClr>
                <a:srgbClr val="000000"/>
              </a:buClr>
              <a:buSzPct val="100000"/>
              <a:buFontTx/>
              <a:buChar char="-"/>
              <a:defRPr/>
            </a:pPr>
            <a:r>
              <a:rPr lang="en-US" sz="3600" dirty="0">
                <a:latin typeface="Calibri" pitchFamily="34" charset="0"/>
              </a:rPr>
              <a:t>Combination of clustering &amp; visualization</a:t>
            </a:r>
          </a:p>
          <a:p>
            <a:pPr marL="571500" indent="-571500" eaLnBrk="1">
              <a:lnSpc>
                <a:spcPct val="93000"/>
              </a:lnSpc>
              <a:buClr>
                <a:srgbClr val="000000"/>
              </a:buClr>
              <a:buSzPct val="100000"/>
              <a:buFontTx/>
              <a:buChar char="-"/>
              <a:defRPr/>
            </a:pPr>
            <a:r>
              <a:rPr lang="en-US" sz="3600" dirty="0">
                <a:latin typeface="Calibri" pitchFamily="34" charset="0"/>
              </a:rPr>
              <a:t>A type of artificial neural network</a:t>
            </a:r>
          </a:p>
          <a:p>
            <a:pPr marL="571500" indent="-571500" eaLnBrk="1">
              <a:lnSpc>
                <a:spcPct val="93000"/>
              </a:lnSpc>
              <a:buClr>
                <a:srgbClr val="000000"/>
              </a:buClr>
              <a:buSzPct val="100000"/>
              <a:buFontTx/>
              <a:buChar char="-"/>
              <a:defRPr/>
            </a:pPr>
            <a:r>
              <a:rPr lang="en-US" sz="3600" dirty="0">
                <a:latin typeface="Calibri" pitchFamily="34" charset="0"/>
              </a:rPr>
              <a:t>Invented by </a:t>
            </a:r>
            <a:r>
              <a:rPr lang="en-US" sz="3600" dirty="0" err="1">
                <a:latin typeface="Calibri" pitchFamily="34" charset="0"/>
              </a:rPr>
              <a:t>Teuvo</a:t>
            </a:r>
            <a:r>
              <a:rPr lang="en-US" sz="3600" dirty="0">
                <a:latin typeface="Calibri" pitchFamily="34" charset="0"/>
              </a:rPr>
              <a:t> </a:t>
            </a:r>
            <a:r>
              <a:rPr lang="en-US" sz="3600" dirty="0" err="1">
                <a:latin typeface="Calibri" pitchFamily="34" charset="0"/>
              </a:rPr>
              <a:t>Kohonen</a:t>
            </a:r>
            <a:r>
              <a:rPr lang="en-US" sz="3600" dirty="0">
                <a:latin typeface="Calibri" pitchFamily="34" charset="0"/>
              </a:rPr>
              <a:t>, also called </a:t>
            </a:r>
            <a:r>
              <a:rPr lang="en-US" sz="3600" dirty="0" err="1">
                <a:latin typeface="Calibri" pitchFamily="34" charset="0"/>
              </a:rPr>
              <a:t>Kohonen</a:t>
            </a:r>
            <a:r>
              <a:rPr lang="en-US" sz="3600" dirty="0">
                <a:latin typeface="Calibri" pitchFamily="34" charset="0"/>
              </a:rPr>
              <a:t> maps</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p:txBody>
      </p:sp>
      <p:pic>
        <p:nvPicPr>
          <p:cNvPr id="48132" name="Picture 2" descr="http://www.cis.hut.fi/research/som-research/teuvo.gif">
            <a:extLst>
              <a:ext uri="{FF2B5EF4-FFF2-40B4-BE49-F238E27FC236}">
                <a16:creationId xmlns:a16="http://schemas.microsoft.com/office/drawing/2014/main" id="{8C311388-12B1-480E-AB4E-4375FCC2D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913" y="3322638"/>
            <a:ext cx="24955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3" name="Straight Arrow Connector 2">
            <a:extLst>
              <a:ext uri="{FF2B5EF4-FFF2-40B4-BE49-F238E27FC236}">
                <a16:creationId xmlns:a16="http://schemas.microsoft.com/office/drawing/2014/main" id="{84125CF3-86D6-45A9-AB86-6796AE296491}"/>
              </a:ext>
            </a:extLst>
          </p:cNvPr>
          <p:cNvCxnSpPr>
            <a:cxnSpLocks noChangeShapeType="1"/>
          </p:cNvCxnSpPr>
          <p:nvPr/>
        </p:nvCxnSpPr>
        <p:spPr bwMode="auto">
          <a:xfrm>
            <a:off x="4948238" y="3346450"/>
            <a:ext cx="609600" cy="5857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4" name="Rectangle 3">
            <a:extLst>
              <a:ext uri="{FF2B5EF4-FFF2-40B4-BE49-F238E27FC236}">
                <a16:creationId xmlns:a16="http://schemas.microsoft.com/office/drawing/2014/main" id="{A73B7D52-AD80-4E38-8526-FE4A22624B52}"/>
              </a:ext>
            </a:extLst>
          </p:cNvPr>
          <p:cNvSpPr>
            <a:spLocks noChangeArrowheads="1"/>
          </p:cNvSpPr>
          <p:nvPr/>
        </p:nvSpPr>
        <p:spPr bwMode="auto">
          <a:xfrm>
            <a:off x="5649913" y="6361113"/>
            <a:ext cx="2743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b="1" i="1"/>
              <a:t>Dr. Eng., Emeritus Professor of the Academy of Finland; Academician</a:t>
            </a:r>
            <a:endParaRPr lang="en-US" altLang="en-US"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a:extLst>
              <a:ext uri="{FF2B5EF4-FFF2-40B4-BE49-F238E27FC236}">
                <a16:creationId xmlns:a16="http://schemas.microsoft.com/office/drawing/2014/main" id="{46867E86-5461-4A46-911B-D92AA9F168ED}"/>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fun clustering strategy that builds on these ideas:  Self-organizing maps (SOMs)</a:t>
            </a:r>
          </a:p>
        </p:txBody>
      </p:sp>
      <p:sp>
        <p:nvSpPr>
          <p:cNvPr id="49155" name="TextBox 1">
            <a:extLst>
              <a:ext uri="{FF2B5EF4-FFF2-40B4-BE49-F238E27FC236}">
                <a16:creationId xmlns:a16="http://schemas.microsoft.com/office/drawing/2014/main" id="{E1952D45-FD3C-41C9-8B7E-8008631FBE31}"/>
              </a:ext>
            </a:extLst>
          </p:cNvPr>
          <p:cNvSpPr txBox="1">
            <a:spLocks noChangeArrowheads="1"/>
          </p:cNvSpPr>
          <p:nvPr/>
        </p:nvSpPr>
        <p:spPr bwMode="auto">
          <a:xfrm>
            <a:off x="0" y="1646238"/>
            <a:ext cx="100695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SOMs have: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your data (points in some high-dimensional space)</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 grid of nodes, each node also linked to a point someplace in data space </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1. First,  SOM nodes are arbitrarily positioned in data space. Then:</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2. Choose a training data point.  Find the node closest to that point.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3. Move its position closer to the training data point.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4. Move its grid neighbors closer too, to a lesser extent.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Repeat 2-4.  After many iterations, the grid approximates the data distribution.</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p:txBody>
      </p:sp>
      <p:pic>
        <p:nvPicPr>
          <p:cNvPr id="49156" name="Picture 2" descr="File:Somtraining.svg">
            <a:extLst>
              <a:ext uri="{FF2B5EF4-FFF2-40B4-BE49-F238E27FC236}">
                <a16:creationId xmlns:a16="http://schemas.microsoft.com/office/drawing/2014/main" id="{847069F6-8652-4A30-9481-517BCB555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5151438"/>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23">
            <a:extLst>
              <a:ext uri="{FF2B5EF4-FFF2-40B4-BE49-F238E27FC236}">
                <a16:creationId xmlns:a16="http://schemas.microsoft.com/office/drawing/2014/main" id="{99DFEF17-EE13-457C-B359-7833CF9F3EC9}"/>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cxnSp>
        <p:nvCxnSpPr>
          <p:cNvPr id="49158" name="Straight Arrow Connector 5">
            <a:extLst>
              <a:ext uri="{FF2B5EF4-FFF2-40B4-BE49-F238E27FC236}">
                <a16:creationId xmlns:a16="http://schemas.microsoft.com/office/drawing/2014/main" id="{FD3F9C0E-3E53-4594-B7EE-0B3C0CBFDCF5}"/>
              </a:ext>
            </a:extLst>
          </p:cNvPr>
          <p:cNvCxnSpPr>
            <a:cxnSpLocks noChangeShapeType="1"/>
          </p:cNvCxnSpPr>
          <p:nvPr/>
        </p:nvCxnSpPr>
        <p:spPr bwMode="auto">
          <a:xfrm>
            <a:off x="1763713" y="6827838"/>
            <a:ext cx="457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59" name="TextBox 8">
            <a:extLst>
              <a:ext uri="{FF2B5EF4-FFF2-40B4-BE49-F238E27FC236}">
                <a16:creationId xmlns:a16="http://schemas.microsoft.com/office/drawing/2014/main" id="{63691F57-7917-463A-95CA-2C5BB1635930}"/>
              </a:ext>
            </a:extLst>
          </p:cNvPr>
          <p:cNvSpPr txBox="1">
            <a:spLocks noChangeArrowheads="1"/>
          </p:cNvSpPr>
          <p:nvPr/>
        </p:nvSpPr>
        <p:spPr bwMode="auto">
          <a:xfrm>
            <a:off x="544513" y="6653213"/>
            <a:ext cx="12557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Data points</a:t>
            </a:r>
          </a:p>
        </p:txBody>
      </p:sp>
      <p:cxnSp>
        <p:nvCxnSpPr>
          <p:cNvPr id="49160" name="Straight Arrow Connector 15">
            <a:extLst>
              <a:ext uri="{FF2B5EF4-FFF2-40B4-BE49-F238E27FC236}">
                <a16:creationId xmlns:a16="http://schemas.microsoft.com/office/drawing/2014/main" id="{9B1079F3-F9B6-40AF-BD62-952C24F4D893}"/>
              </a:ext>
            </a:extLst>
          </p:cNvPr>
          <p:cNvCxnSpPr>
            <a:cxnSpLocks noChangeShapeType="1"/>
          </p:cNvCxnSpPr>
          <p:nvPr/>
        </p:nvCxnSpPr>
        <p:spPr bwMode="auto">
          <a:xfrm>
            <a:off x="1069975" y="5438775"/>
            <a:ext cx="236538" cy="174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1" name="TextBox 16">
            <a:extLst>
              <a:ext uri="{FF2B5EF4-FFF2-40B4-BE49-F238E27FC236}">
                <a16:creationId xmlns:a16="http://schemas.microsoft.com/office/drawing/2014/main" id="{6B4EC63D-15D8-4C22-B92C-FA921BCEB03E}"/>
              </a:ext>
            </a:extLst>
          </p:cNvPr>
          <p:cNvSpPr txBox="1">
            <a:spLocks noChangeArrowheads="1"/>
          </p:cNvSpPr>
          <p:nvPr/>
        </p:nvSpPr>
        <p:spPr bwMode="auto">
          <a:xfrm>
            <a:off x="92075" y="5192713"/>
            <a:ext cx="10556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SOM grid</a:t>
            </a:r>
          </a:p>
        </p:txBody>
      </p:sp>
      <p:cxnSp>
        <p:nvCxnSpPr>
          <p:cNvPr id="49162" name="Straight Arrow Connector 21">
            <a:extLst>
              <a:ext uri="{FF2B5EF4-FFF2-40B4-BE49-F238E27FC236}">
                <a16:creationId xmlns:a16="http://schemas.microsoft.com/office/drawing/2014/main" id="{B43F1BEB-8035-42C9-9A77-D1BB299B3C10}"/>
              </a:ext>
            </a:extLst>
          </p:cNvPr>
          <p:cNvCxnSpPr>
            <a:cxnSpLocks noChangeShapeType="1"/>
          </p:cNvCxnSpPr>
          <p:nvPr/>
        </p:nvCxnSpPr>
        <p:spPr bwMode="auto">
          <a:xfrm flipH="1" flipV="1">
            <a:off x="2797175" y="6626225"/>
            <a:ext cx="304800" cy="3286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3" name="TextBox 22">
            <a:extLst>
              <a:ext uri="{FF2B5EF4-FFF2-40B4-BE49-F238E27FC236}">
                <a16:creationId xmlns:a16="http://schemas.microsoft.com/office/drawing/2014/main" id="{C930C378-1B8F-4AC8-95D1-B7DF90F294AC}"/>
              </a:ext>
            </a:extLst>
          </p:cNvPr>
          <p:cNvSpPr txBox="1">
            <a:spLocks noChangeArrowheads="1"/>
          </p:cNvSpPr>
          <p:nvPr/>
        </p:nvSpPr>
        <p:spPr bwMode="auto">
          <a:xfrm>
            <a:off x="2906713" y="69040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single observation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iagram&#10;&#10;Description automatically generated with medium confidence">
            <a:extLst>
              <a:ext uri="{FF2B5EF4-FFF2-40B4-BE49-F238E27FC236}">
                <a16:creationId xmlns:a16="http://schemas.microsoft.com/office/drawing/2014/main" id="{0D76E2FA-006F-40E0-9B0B-A9A633DD8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1941513"/>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a:extLst>
              <a:ext uri="{FF2B5EF4-FFF2-40B4-BE49-F238E27FC236}">
                <a16:creationId xmlns:a16="http://schemas.microsoft.com/office/drawing/2014/main" id="{681EEA02-CA97-4131-9FF1-CC08180CBA38}"/>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An animated representation of training a 2D SOM</a:t>
            </a:r>
          </a:p>
        </p:txBody>
      </p:sp>
      <p:sp>
        <p:nvSpPr>
          <p:cNvPr id="50180" name="TextBox 5">
            <a:extLst>
              <a:ext uri="{FF2B5EF4-FFF2-40B4-BE49-F238E27FC236}">
                <a16:creationId xmlns:a16="http://schemas.microsoft.com/office/drawing/2014/main" id="{97D43002-DA39-4089-872C-0223A3836E76}"/>
              </a:ext>
            </a:extLst>
          </p:cNvPr>
          <p:cNvSpPr txBox="1">
            <a:spLocks noChangeArrowheads="1"/>
          </p:cNvSpPr>
          <p:nvPr/>
        </p:nvSpPr>
        <p:spPr bwMode="auto">
          <a:xfrm>
            <a:off x="3175" y="7210425"/>
            <a:ext cx="50371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https://en.wikipedia.org/wiki/File:TrainSOM.gif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www.emeraldinsight.com/content_images/fig/0670340104002.png">
            <a:extLst>
              <a:ext uri="{FF2B5EF4-FFF2-40B4-BE49-F238E27FC236}">
                <a16:creationId xmlns:a16="http://schemas.microsoft.com/office/drawing/2014/main" id="{80B30B19-3361-4BAD-B531-BB7E50DCB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3" y="1185863"/>
            <a:ext cx="551497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
            <a:extLst>
              <a:ext uri="{FF2B5EF4-FFF2-40B4-BE49-F238E27FC236}">
                <a16:creationId xmlns:a16="http://schemas.microsoft.com/office/drawing/2014/main" id="{7DCD0D1D-96B7-44FC-96FA-FD49EC65E058}"/>
              </a:ext>
            </a:extLst>
          </p:cNvPr>
          <p:cNvSpPr>
            <a:spLocks noChangeArrowheads="1"/>
          </p:cNvSpPr>
          <p:nvPr/>
        </p:nvSpPr>
        <p:spPr bwMode="auto">
          <a:xfrm>
            <a:off x="8039100" y="7324725"/>
            <a:ext cx="2057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000">
                <a:latin typeface="Calibri" panose="020F0502020204030204" pitchFamily="34" charset="0"/>
              </a:rPr>
              <a:t>Kybernetes  34(1/2): 40-53 (2005)</a:t>
            </a:r>
          </a:p>
        </p:txBody>
      </p:sp>
      <p:sp>
        <p:nvSpPr>
          <p:cNvPr id="51204" name="TextBox 2">
            <a:extLst>
              <a:ext uri="{FF2B5EF4-FFF2-40B4-BE49-F238E27FC236}">
                <a16:creationId xmlns:a16="http://schemas.microsoft.com/office/drawing/2014/main" id="{7AD72D92-07D7-47F9-8695-F563CD29B302}"/>
              </a:ext>
            </a:extLst>
          </p:cNvPr>
          <p:cNvSpPr txBox="1">
            <a:spLocks noChangeArrowheads="1"/>
          </p:cNvSpPr>
          <p:nvPr/>
        </p:nvSpPr>
        <p:spPr bwMode="auto">
          <a:xfrm>
            <a:off x="0" y="122238"/>
            <a:ext cx="100806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b="1">
                <a:latin typeface="Calibri" panose="020F0502020204030204" pitchFamily="34" charset="0"/>
              </a:rPr>
              <a:t>Here’s an example using colors.  Each color has an RGB vector. Take a bunch of random colors and organize them into a map of similar colors:</a:t>
            </a:r>
          </a:p>
        </p:txBody>
      </p:sp>
      <p:sp>
        <p:nvSpPr>
          <p:cNvPr id="51205" name="TextBox 2">
            <a:extLst>
              <a:ext uri="{FF2B5EF4-FFF2-40B4-BE49-F238E27FC236}">
                <a16:creationId xmlns:a16="http://schemas.microsoft.com/office/drawing/2014/main" id="{C7F22570-057C-4654-A5A4-4D7E75C28D1E}"/>
              </a:ext>
            </a:extLst>
          </p:cNvPr>
          <p:cNvSpPr txBox="1">
            <a:spLocks noChangeArrowheads="1"/>
          </p:cNvSpPr>
          <p:nvPr/>
        </p:nvSpPr>
        <p:spPr bwMode="auto">
          <a:xfrm>
            <a:off x="87313" y="6294438"/>
            <a:ext cx="31638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Here’s the input color data </a:t>
            </a:r>
            <a:r>
              <a:rPr lang="en-US" altLang="en-US">
                <a:solidFill>
                  <a:srgbClr val="FF0000"/>
                </a:solidFill>
                <a:sym typeface="Wingdings" panose="05000000000000000000" pitchFamily="2" charset="2"/>
              </a:rPr>
              <a:t></a:t>
            </a:r>
            <a:endParaRPr lang="en-US" altLang="en-US">
              <a:solidFill>
                <a:srgbClr val="FF0000"/>
              </a:solidFill>
            </a:endParaRPr>
          </a:p>
        </p:txBody>
      </p:sp>
      <p:sp>
        <p:nvSpPr>
          <p:cNvPr id="51206" name="TextBox 10">
            <a:extLst>
              <a:ext uri="{FF2B5EF4-FFF2-40B4-BE49-F238E27FC236}">
                <a16:creationId xmlns:a16="http://schemas.microsoft.com/office/drawing/2014/main" id="{D7924022-5A00-4C7C-B846-171C54ACA9B5}"/>
              </a:ext>
            </a:extLst>
          </p:cNvPr>
          <p:cNvSpPr txBox="1">
            <a:spLocks noChangeArrowheads="1"/>
          </p:cNvSpPr>
          <p:nvPr/>
        </p:nvSpPr>
        <p:spPr bwMode="auto">
          <a:xfrm>
            <a:off x="392113" y="3170238"/>
            <a:ext cx="21113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Here’s the SOM </a:t>
            </a:r>
            <a:r>
              <a:rPr lang="en-US" altLang="en-US">
                <a:solidFill>
                  <a:srgbClr val="FF0000"/>
                </a:solidFill>
                <a:sym typeface="Wingdings" panose="05000000000000000000" pitchFamily="2" charset="2"/>
              </a:rPr>
              <a:t></a:t>
            </a:r>
            <a:endParaRPr lang="en-US" altLang="en-US">
              <a:solidFill>
                <a:srgbClr val="FF0000"/>
              </a:solidFill>
            </a:endParaRPr>
          </a:p>
        </p:txBody>
      </p:sp>
      <p:sp>
        <p:nvSpPr>
          <p:cNvPr id="51207" name="TextBox 11">
            <a:extLst>
              <a:ext uri="{FF2B5EF4-FFF2-40B4-BE49-F238E27FC236}">
                <a16:creationId xmlns:a16="http://schemas.microsoft.com/office/drawing/2014/main" id="{99291FDB-F1CA-4C08-86D2-A816A364CCB3}"/>
              </a:ext>
            </a:extLst>
          </p:cNvPr>
          <p:cNvSpPr txBox="1">
            <a:spLocks noChangeArrowheads="1"/>
          </p:cNvSpPr>
          <p:nvPr/>
        </p:nvSpPr>
        <p:spPr bwMode="auto">
          <a:xfrm>
            <a:off x="790575" y="4619625"/>
            <a:ext cx="27257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a:lnSpc>
                <a:spcPct val="93000"/>
              </a:lnSpc>
              <a:buClr>
                <a:srgbClr val="000000"/>
              </a:buClr>
              <a:buSzPct val="100000"/>
              <a:buFont typeface="Times New Roman" panose="02020603050405020304" pitchFamily="18" charset="0"/>
              <a:buNone/>
            </a:pPr>
            <a:r>
              <a:rPr lang="en-US" altLang="en-US">
                <a:solidFill>
                  <a:srgbClr val="FF0000"/>
                </a:solidFill>
              </a:rPr>
              <a:t>Each SOM node lives in RGB space </a:t>
            </a:r>
            <a:r>
              <a:rPr lang="en-US" altLang="en-US">
                <a:solidFill>
                  <a:srgbClr val="FF0000"/>
                </a:solidFill>
                <a:sym typeface="Wingdings" panose="05000000000000000000" pitchFamily="2" charset="2"/>
              </a:rPr>
              <a:t></a:t>
            </a:r>
            <a:endParaRPr lang="en-US" altLang="en-US">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egin{figure}&#10;\begin{center}&#10;\begin{tabular}&#10;{cc}&#10;random &amp; 100 \ \epsfxsize 6c...&#10; ...ize 6cm&#10;\epsffile {color/colors2d.eps}&#10; \ \end{tabular}\end{center}\end{figure}">
            <a:extLst>
              <a:ext uri="{FF2B5EF4-FFF2-40B4-BE49-F238E27FC236}">
                <a16:creationId xmlns:a16="http://schemas.microsoft.com/office/drawing/2014/main" id="{C9DF2A00-F394-4C93-9750-4D2038C9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863" y="1785938"/>
            <a:ext cx="390525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7">
            <a:extLst>
              <a:ext uri="{FF2B5EF4-FFF2-40B4-BE49-F238E27FC236}">
                <a16:creationId xmlns:a16="http://schemas.microsoft.com/office/drawing/2014/main" id="{CB734E86-E5DF-4DF4-9F47-588819ED8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189038"/>
            <a:ext cx="5257800" cy="3349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Box 2">
            <a:extLst>
              <a:ext uri="{FF2B5EF4-FFF2-40B4-BE49-F238E27FC236}">
                <a16:creationId xmlns:a16="http://schemas.microsoft.com/office/drawing/2014/main" id="{132FAC12-5DF9-4C4D-A391-F237698A724A}"/>
              </a:ext>
            </a:extLst>
          </p:cNvPr>
          <p:cNvSpPr txBox="1">
            <a:spLocks noChangeArrowheads="1"/>
          </p:cNvSpPr>
          <p:nvPr/>
        </p:nvSpPr>
        <p:spPr bwMode="auto">
          <a:xfrm>
            <a:off x="0" y="122238"/>
            <a:ext cx="100806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b="1">
                <a:latin typeface="Calibri" panose="020F0502020204030204" pitchFamily="34" charset="0"/>
              </a:rPr>
              <a:t>Iteratively test new colors, update the map using some rule</a:t>
            </a:r>
          </a:p>
          <a:p>
            <a:pPr algn="ctr" eaLnBrk="1">
              <a:lnSpc>
                <a:spcPct val="93000"/>
              </a:lnSpc>
              <a:buClr>
                <a:srgbClr val="000000"/>
              </a:buClr>
              <a:buSzPct val="100000"/>
              <a:buFont typeface="Times New Roman" panose="02020603050405020304" pitchFamily="18" charset="0"/>
              <a:buNone/>
            </a:pPr>
            <a:endParaRPr lang="en-US" altLang="en-US" sz="2400" b="1">
              <a:latin typeface="Calibri" panose="020F0502020204030204" pitchFamily="34" charset="0"/>
            </a:endParaRPr>
          </a:p>
        </p:txBody>
      </p:sp>
      <p:sp>
        <p:nvSpPr>
          <p:cNvPr id="52229" name="Rectangle 1">
            <a:extLst>
              <a:ext uri="{FF2B5EF4-FFF2-40B4-BE49-F238E27FC236}">
                <a16:creationId xmlns:a16="http://schemas.microsoft.com/office/drawing/2014/main" id="{D4E8291B-A991-4082-A437-FD3D8AD1D478}"/>
              </a:ext>
            </a:extLst>
          </p:cNvPr>
          <p:cNvSpPr>
            <a:spLocks noChangeArrowheads="1"/>
          </p:cNvSpPr>
          <p:nvPr/>
        </p:nvSpPr>
        <p:spPr bwMode="auto">
          <a:xfrm>
            <a:off x="7326313" y="6127750"/>
            <a:ext cx="25193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latin typeface="Calibri" panose="020F0502020204030204" pitchFamily="34" charset="0"/>
              </a:rPr>
              <a:t>Over time, the map self-organizes to show clusters of like colors.</a:t>
            </a:r>
          </a:p>
        </p:txBody>
      </p:sp>
      <p:pic>
        <p:nvPicPr>
          <p:cNvPr id="52230" name="Picture 4" descr="Random colour">
            <a:extLst>
              <a:ext uri="{FF2B5EF4-FFF2-40B4-BE49-F238E27FC236}">
                <a16:creationId xmlns:a16="http://schemas.microsoft.com/office/drawing/2014/main" id="{2F2AC5C9-671E-46E2-A0AF-1667C1EC6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313" y="884238"/>
            <a:ext cx="1924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descr="Colour data set">
            <a:extLst>
              <a:ext uri="{FF2B5EF4-FFF2-40B4-BE49-F238E27FC236}">
                <a16:creationId xmlns:a16="http://schemas.microsoft.com/office/drawing/2014/main" id="{B04FBA06-394A-4F6D-B27D-3BB1E372C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8425" y="4008438"/>
            <a:ext cx="1924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2" name="Straight Arrow Connector 7">
            <a:extLst>
              <a:ext uri="{FF2B5EF4-FFF2-40B4-BE49-F238E27FC236}">
                <a16:creationId xmlns:a16="http://schemas.microsoft.com/office/drawing/2014/main" id="{7A80B8F0-EDC6-4006-A473-195429078182}"/>
              </a:ext>
            </a:extLst>
          </p:cNvPr>
          <p:cNvCxnSpPr>
            <a:cxnSpLocks noChangeShapeType="1"/>
          </p:cNvCxnSpPr>
          <p:nvPr/>
        </p:nvCxnSpPr>
        <p:spPr bwMode="auto">
          <a:xfrm flipH="1">
            <a:off x="8669338" y="3017838"/>
            <a:ext cx="11112" cy="762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3" name="TextBox 8">
            <a:extLst>
              <a:ext uri="{FF2B5EF4-FFF2-40B4-BE49-F238E27FC236}">
                <a16:creationId xmlns:a16="http://schemas.microsoft.com/office/drawing/2014/main" id="{520371B7-CF32-4312-AC9D-5238D57E7040}"/>
              </a:ext>
            </a:extLst>
          </p:cNvPr>
          <p:cNvSpPr txBox="1">
            <a:spLocks noChangeArrowheads="1"/>
          </p:cNvSpPr>
          <p:nvPr/>
        </p:nvSpPr>
        <p:spPr bwMode="auto">
          <a:xfrm>
            <a:off x="11113" y="1890713"/>
            <a:ext cx="10477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Updated node vector</a:t>
            </a:r>
          </a:p>
        </p:txBody>
      </p:sp>
      <p:sp>
        <p:nvSpPr>
          <p:cNvPr id="52234" name="TextBox 12">
            <a:extLst>
              <a:ext uri="{FF2B5EF4-FFF2-40B4-BE49-F238E27FC236}">
                <a16:creationId xmlns:a16="http://schemas.microsoft.com/office/drawing/2014/main" id="{A30E93C5-456C-4387-B8D1-610F5D460680}"/>
              </a:ext>
            </a:extLst>
          </p:cNvPr>
          <p:cNvSpPr txBox="1">
            <a:spLocks noChangeArrowheads="1"/>
          </p:cNvSpPr>
          <p:nvPr/>
        </p:nvSpPr>
        <p:spPr bwMode="auto">
          <a:xfrm>
            <a:off x="1001713" y="1895475"/>
            <a:ext cx="10477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Starting</a:t>
            </a:r>
          </a:p>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node vector</a:t>
            </a:r>
          </a:p>
        </p:txBody>
      </p:sp>
      <p:sp>
        <p:nvSpPr>
          <p:cNvPr id="52235" name="TextBox 13">
            <a:extLst>
              <a:ext uri="{FF2B5EF4-FFF2-40B4-BE49-F238E27FC236}">
                <a16:creationId xmlns:a16="http://schemas.microsoft.com/office/drawing/2014/main" id="{91B95CC1-403E-4FED-9A6C-1F36D730635C}"/>
              </a:ext>
            </a:extLst>
          </p:cNvPr>
          <p:cNvSpPr txBox="1">
            <a:spLocks noChangeArrowheads="1"/>
          </p:cNvSpPr>
          <p:nvPr/>
        </p:nvSpPr>
        <p:spPr bwMode="auto">
          <a:xfrm>
            <a:off x="2068513" y="1895475"/>
            <a:ext cx="12192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Difference from</a:t>
            </a:r>
          </a:p>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data vector</a:t>
            </a:r>
          </a:p>
        </p:txBody>
      </p:sp>
      <p:cxnSp>
        <p:nvCxnSpPr>
          <p:cNvPr id="52236" name="Straight Arrow Connector 10">
            <a:extLst>
              <a:ext uri="{FF2B5EF4-FFF2-40B4-BE49-F238E27FC236}">
                <a16:creationId xmlns:a16="http://schemas.microsoft.com/office/drawing/2014/main" id="{66C23071-0981-4C02-B963-56B7EA3C24CA}"/>
              </a:ext>
            </a:extLst>
          </p:cNvPr>
          <p:cNvCxnSpPr>
            <a:cxnSpLocks noChangeShapeType="1"/>
            <a:stCxn id="52233" idx="0"/>
          </p:cNvCxnSpPr>
          <p:nvPr/>
        </p:nvCxnSpPr>
        <p:spPr bwMode="auto">
          <a:xfrm flipH="1" flipV="1">
            <a:off x="392113" y="1524000"/>
            <a:ext cx="142875" cy="3667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16">
            <a:extLst>
              <a:ext uri="{FF2B5EF4-FFF2-40B4-BE49-F238E27FC236}">
                <a16:creationId xmlns:a16="http://schemas.microsoft.com/office/drawing/2014/main" id="{96F833C6-8DC2-4901-8B0B-268964F94A28}"/>
              </a:ext>
            </a:extLst>
          </p:cNvPr>
          <p:cNvCxnSpPr>
            <a:cxnSpLocks noChangeShapeType="1"/>
          </p:cNvCxnSpPr>
          <p:nvPr/>
        </p:nvCxnSpPr>
        <p:spPr bwMode="auto">
          <a:xfrm flipH="1" flipV="1">
            <a:off x="1392238" y="1514475"/>
            <a:ext cx="142875" cy="3667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8" name="Straight Arrow Connector 17">
            <a:extLst>
              <a:ext uri="{FF2B5EF4-FFF2-40B4-BE49-F238E27FC236}">
                <a16:creationId xmlns:a16="http://schemas.microsoft.com/office/drawing/2014/main" id="{16D6A50D-6D24-4441-82F6-6A2C6604D30D}"/>
              </a:ext>
            </a:extLst>
          </p:cNvPr>
          <p:cNvCxnSpPr>
            <a:cxnSpLocks noChangeShapeType="1"/>
          </p:cNvCxnSpPr>
          <p:nvPr/>
        </p:nvCxnSpPr>
        <p:spPr bwMode="auto">
          <a:xfrm flipH="1" flipV="1">
            <a:off x="2601913" y="1514475"/>
            <a:ext cx="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9" name="TextBox 19">
            <a:extLst>
              <a:ext uri="{FF2B5EF4-FFF2-40B4-BE49-F238E27FC236}">
                <a16:creationId xmlns:a16="http://schemas.microsoft.com/office/drawing/2014/main" id="{6BF04612-0FB9-44B0-9078-331E8F452A1D}"/>
              </a:ext>
            </a:extLst>
          </p:cNvPr>
          <p:cNvSpPr txBox="1">
            <a:spLocks noChangeArrowheads="1"/>
          </p:cNvSpPr>
          <p:nvPr/>
        </p:nvSpPr>
        <p:spPr bwMode="auto">
          <a:xfrm>
            <a:off x="1306513" y="687388"/>
            <a:ext cx="10477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weight</a:t>
            </a:r>
          </a:p>
        </p:txBody>
      </p:sp>
      <p:cxnSp>
        <p:nvCxnSpPr>
          <p:cNvPr id="52240" name="Straight Arrow Connector 20">
            <a:extLst>
              <a:ext uri="{FF2B5EF4-FFF2-40B4-BE49-F238E27FC236}">
                <a16:creationId xmlns:a16="http://schemas.microsoft.com/office/drawing/2014/main" id="{98B96BE0-F68F-4356-A3AC-BDFD149E3704}"/>
              </a:ext>
            </a:extLst>
          </p:cNvPr>
          <p:cNvCxnSpPr>
            <a:cxnSpLocks noChangeShapeType="1"/>
          </p:cNvCxnSpPr>
          <p:nvPr/>
        </p:nvCxnSpPr>
        <p:spPr bwMode="auto">
          <a:xfrm>
            <a:off x="1854200" y="1014413"/>
            <a:ext cx="71438" cy="174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1" name="TextBox 22">
            <a:extLst>
              <a:ext uri="{FF2B5EF4-FFF2-40B4-BE49-F238E27FC236}">
                <a16:creationId xmlns:a16="http://schemas.microsoft.com/office/drawing/2014/main" id="{33EF7190-EF5A-4290-848D-BD1904D28B3A}"/>
              </a:ext>
            </a:extLst>
          </p:cNvPr>
          <p:cNvSpPr txBox="1">
            <a:spLocks noChangeArrowheads="1"/>
          </p:cNvSpPr>
          <p:nvPr/>
        </p:nvSpPr>
        <p:spPr bwMode="auto">
          <a:xfrm>
            <a:off x="3668713" y="685800"/>
            <a:ext cx="25146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Node neighborhood</a:t>
            </a:r>
          </a:p>
        </p:txBody>
      </p:sp>
      <p:cxnSp>
        <p:nvCxnSpPr>
          <p:cNvPr id="52242" name="Straight Arrow Connector 23">
            <a:extLst>
              <a:ext uri="{FF2B5EF4-FFF2-40B4-BE49-F238E27FC236}">
                <a16:creationId xmlns:a16="http://schemas.microsoft.com/office/drawing/2014/main" id="{6B7BA8CD-E67F-41C3-91B1-0372CE34FD96}"/>
              </a:ext>
            </a:extLst>
          </p:cNvPr>
          <p:cNvCxnSpPr>
            <a:cxnSpLocks noChangeShapeType="1"/>
          </p:cNvCxnSpPr>
          <p:nvPr/>
        </p:nvCxnSpPr>
        <p:spPr bwMode="auto">
          <a:xfrm>
            <a:off x="4692650" y="1012825"/>
            <a:ext cx="71438" cy="176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3" name="TextBox 15">
            <a:extLst>
              <a:ext uri="{FF2B5EF4-FFF2-40B4-BE49-F238E27FC236}">
                <a16:creationId xmlns:a16="http://schemas.microsoft.com/office/drawing/2014/main" id="{EB29CB4D-3CDC-4D88-A164-95F4D2C4F1A2}"/>
              </a:ext>
            </a:extLst>
          </p:cNvPr>
          <p:cNvSpPr txBox="1">
            <a:spLocks noChangeArrowheads="1"/>
          </p:cNvSpPr>
          <p:nvPr/>
        </p:nvSpPr>
        <p:spPr bwMode="auto">
          <a:xfrm>
            <a:off x="239713" y="3398838"/>
            <a:ext cx="1981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The weight and node neighborhoods shrink with time (iterations)</a:t>
            </a:r>
          </a:p>
        </p:txBody>
      </p:sp>
      <p:sp>
        <p:nvSpPr>
          <p:cNvPr id="52244" name="Rectangle 25">
            <a:extLst>
              <a:ext uri="{FF2B5EF4-FFF2-40B4-BE49-F238E27FC236}">
                <a16:creationId xmlns:a16="http://schemas.microsoft.com/office/drawing/2014/main" id="{728D040D-95E9-4074-A5E0-B64A1A1707ED}"/>
              </a:ext>
            </a:extLst>
          </p:cNvPr>
          <p:cNvSpPr>
            <a:spLocks noChangeArrowheads="1"/>
          </p:cNvSpPr>
          <p:nvPr/>
        </p:nvSpPr>
        <p:spPr bwMode="auto">
          <a:xfrm>
            <a:off x="30163" y="4983163"/>
            <a:ext cx="2057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000">
                <a:latin typeface="Calibri" panose="020F0502020204030204" pitchFamily="34" charset="0"/>
              </a:rPr>
              <a:t>Kybernetes  34(1/2): 40-53 (2005)</a:t>
            </a:r>
          </a:p>
        </p:txBody>
      </p:sp>
      <p:sp>
        <p:nvSpPr>
          <p:cNvPr id="52245" name="Rectangle 18">
            <a:extLst>
              <a:ext uri="{FF2B5EF4-FFF2-40B4-BE49-F238E27FC236}">
                <a16:creationId xmlns:a16="http://schemas.microsoft.com/office/drawing/2014/main" id="{C110660E-9B55-49C2-A986-9A004E2F780B}"/>
              </a:ext>
            </a:extLst>
          </p:cNvPr>
          <p:cNvSpPr>
            <a:spLocks noChangeArrowheads="1"/>
          </p:cNvSpPr>
          <p:nvPr/>
        </p:nvSpPr>
        <p:spPr bwMode="auto">
          <a:xfrm>
            <a:off x="7870825" y="7119938"/>
            <a:ext cx="22098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http://www.generation5.org/content/2004/</a:t>
            </a:r>
          </a:p>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kohonenApplications.asp</a:t>
            </a:r>
          </a:p>
        </p:txBody>
      </p:sp>
      <p:sp>
        <p:nvSpPr>
          <p:cNvPr id="52246" name="Rectangle 21">
            <a:extLst>
              <a:ext uri="{FF2B5EF4-FFF2-40B4-BE49-F238E27FC236}">
                <a16:creationId xmlns:a16="http://schemas.microsoft.com/office/drawing/2014/main" id="{F5A74689-98AF-4FCB-A450-CDFE3BEC977F}"/>
              </a:ext>
            </a:extLst>
          </p:cNvPr>
          <p:cNvSpPr>
            <a:spLocks noChangeArrowheads="1"/>
          </p:cNvSpPr>
          <p:nvPr/>
        </p:nvSpPr>
        <p:spPr bwMode="auto">
          <a:xfrm>
            <a:off x="3295650" y="7353300"/>
            <a:ext cx="20018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000">
                <a:latin typeface="Calibri" panose="020F0502020204030204" pitchFamily="34" charset="0"/>
              </a:rPr>
              <a:t>http://users.ics.aalto.fi/tho/thesis/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3">
            <a:extLst>
              <a:ext uri="{FF2B5EF4-FFF2-40B4-BE49-F238E27FC236}">
                <a16:creationId xmlns:a16="http://schemas.microsoft.com/office/drawing/2014/main" id="{82A00A0A-74DD-4BC7-9133-3E61FB83E3EA}"/>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pic>
        <p:nvPicPr>
          <p:cNvPr id="53251" name="Picture 2" descr="http://upload.wikimedia.org/wikipedia/commons/7/70/Synapse_Self-Organizing_Map.png">
            <a:extLst>
              <a:ext uri="{FF2B5EF4-FFF2-40B4-BE49-F238E27FC236}">
                <a16:creationId xmlns:a16="http://schemas.microsoft.com/office/drawing/2014/main" id="{CD4C3B2D-A09C-4C03-8C8D-E46DD73E3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922338"/>
            <a:ext cx="66929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a:extLst>
              <a:ext uri="{FF2B5EF4-FFF2-40B4-BE49-F238E27FC236}">
                <a16:creationId xmlns:a16="http://schemas.microsoft.com/office/drawing/2014/main" id="{FD0FAAAC-5F9A-4C94-B2A9-28D0153DE7B5}"/>
              </a:ext>
            </a:extLst>
          </p:cNvPr>
          <p:cNvSpPr>
            <a:spLocks noChangeArrowheads="1"/>
          </p:cNvSpPr>
          <p:nvPr/>
        </p:nvSpPr>
        <p:spPr bwMode="auto">
          <a:xfrm>
            <a:off x="11113" y="0"/>
            <a:ext cx="102219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4800" b="1">
                <a:latin typeface="Calibri" panose="020F0502020204030204" pitchFamily="34" charset="0"/>
              </a:rPr>
              <a:t>A SOM of U.S. Congress voting patterns</a:t>
            </a:r>
          </a:p>
        </p:txBody>
      </p:sp>
      <p:pic>
        <p:nvPicPr>
          <p:cNvPr id="53253" name="Picture 2" descr="http://upload.wikimedia.org/wikipedia/commons/7/70/Synapse_Self-Organizing_Map.png">
            <a:extLst>
              <a:ext uri="{FF2B5EF4-FFF2-40B4-BE49-F238E27FC236}">
                <a16:creationId xmlns:a16="http://schemas.microsoft.com/office/drawing/2014/main" id="{0543895A-267E-4D10-972A-91A56EF44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73" t="3" r="39830" b="78183"/>
          <a:stretch>
            <a:fillRect/>
          </a:stretch>
        </p:blipFill>
        <p:spPr bwMode="auto">
          <a:xfrm>
            <a:off x="163513" y="1036638"/>
            <a:ext cx="1766887"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a:extLst>
              <a:ext uri="{FF2B5EF4-FFF2-40B4-BE49-F238E27FC236}">
                <a16:creationId xmlns:a16="http://schemas.microsoft.com/office/drawing/2014/main" id="{B386DA90-4A59-405B-A0F1-573A0FD6E97A}"/>
              </a:ext>
            </a:extLst>
          </p:cNvPr>
          <p:cNvSpPr>
            <a:spLocks noChangeArrowheads="1"/>
          </p:cNvSpPr>
          <p:nvPr/>
        </p:nvSpPr>
        <p:spPr bwMode="auto">
          <a:xfrm>
            <a:off x="2233613" y="922338"/>
            <a:ext cx="3979862" cy="1581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3255" name="TextBox 7">
            <a:extLst>
              <a:ext uri="{FF2B5EF4-FFF2-40B4-BE49-F238E27FC236}">
                <a16:creationId xmlns:a16="http://schemas.microsoft.com/office/drawing/2014/main" id="{5BFBA0CE-9246-4131-B997-394C6D2FA0D3}"/>
              </a:ext>
            </a:extLst>
          </p:cNvPr>
          <p:cNvSpPr txBox="1">
            <a:spLocks noChangeArrowheads="1"/>
          </p:cNvSpPr>
          <p:nvPr/>
        </p:nvSpPr>
        <p:spPr bwMode="auto">
          <a:xfrm>
            <a:off x="11113" y="2941638"/>
            <a:ext cx="13096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Republicans</a:t>
            </a:r>
          </a:p>
        </p:txBody>
      </p:sp>
      <p:sp>
        <p:nvSpPr>
          <p:cNvPr id="53256" name="TextBox 8">
            <a:extLst>
              <a:ext uri="{FF2B5EF4-FFF2-40B4-BE49-F238E27FC236}">
                <a16:creationId xmlns:a16="http://schemas.microsoft.com/office/drawing/2014/main" id="{3C676AF9-D5E8-4428-86F2-8BD975DFD373}"/>
              </a:ext>
            </a:extLst>
          </p:cNvPr>
          <p:cNvSpPr txBox="1">
            <a:spLocks noChangeArrowheads="1"/>
          </p:cNvSpPr>
          <p:nvPr/>
        </p:nvSpPr>
        <p:spPr bwMode="auto">
          <a:xfrm>
            <a:off x="738188" y="3354388"/>
            <a:ext cx="1196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Democrats</a:t>
            </a:r>
          </a:p>
        </p:txBody>
      </p:sp>
      <p:cxnSp>
        <p:nvCxnSpPr>
          <p:cNvPr id="53257" name="Straight Arrow Connector 10">
            <a:extLst>
              <a:ext uri="{FF2B5EF4-FFF2-40B4-BE49-F238E27FC236}">
                <a16:creationId xmlns:a16="http://schemas.microsoft.com/office/drawing/2014/main" id="{C6069DC2-00E3-4B99-82A2-A590F3793633}"/>
              </a:ext>
            </a:extLst>
          </p:cNvPr>
          <p:cNvCxnSpPr>
            <a:cxnSpLocks noChangeShapeType="1"/>
          </p:cNvCxnSpPr>
          <p:nvPr/>
        </p:nvCxnSpPr>
        <p:spPr bwMode="auto">
          <a:xfrm flipV="1">
            <a:off x="468313" y="2103438"/>
            <a:ext cx="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2">
            <a:extLst>
              <a:ext uri="{FF2B5EF4-FFF2-40B4-BE49-F238E27FC236}">
                <a16:creationId xmlns:a16="http://schemas.microsoft.com/office/drawing/2014/main" id="{2F15AEB3-FFF3-4048-9F6D-39A8CC36DC45}"/>
              </a:ext>
            </a:extLst>
          </p:cNvPr>
          <p:cNvCxnSpPr>
            <a:cxnSpLocks noChangeShapeType="1"/>
          </p:cNvCxnSpPr>
          <p:nvPr/>
        </p:nvCxnSpPr>
        <p:spPr bwMode="auto">
          <a:xfrm flipV="1">
            <a:off x="1458913" y="2332038"/>
            <a:ext cx="0" cy="1022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59" name="TextBox 13">
            <a:extLst>
              <a:ext uri="{FF2B5EF4-FFF2-40B4-BE49-F238E27FC236}">
                <a16:creationId xmlns:a16="http://schemas.microsoft.com/office/drawing/2014/main" id="{F28B600F-A270-4E2F-BDCE-4D7FFC54709E}"/>
              </a:ext>
            </a:extLst>
          </p:cNvPr>
          <p:cNvSpPr txBox="1">
            <a:spLocks noChangeArrowheads="1"/>
          </p:cNvSpPr>
          <p:nvPr/>
        </p:nvSpPr>
        <p:spPr bwMode="auto">
          <a:xfrm>
            <a:off x="4403725" y="1343025"/>
            <a:ext cx="16271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Red = yes votes</a:t>
            </a:r>
          </a:p>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Blue = no votes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434939E1-878B-4FB2-B1AE-AE2C47F86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6038"/>
            <a:ext cx="8812213" cy="6248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4">
            <a:extLst>
              <a:ext uri="{FF2B5EF4-FFF2-40B4-BE49-F238E27FC236}">
                <a16:creationId xmlns:a16="http://schemas.microsoft.com/office/drawing/2014/main" id="{A7DE1BFB-220C-434D-AF6A-04F9B832F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1" r="2364" b="787"/>
          <a:stretch>
            <a:fillRect/>
          </a:stretch>
        </p:blipFill>
        <p:spPr bwMode="auto">
          <a:xfrm>
            <a:off x="6259513" y="4999038"/>
            <a:ext cx="3810000" cy="2540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5">
            <a:extLst>
              <a:ext uri="{FF2B5EF4-FFF2-40B4-BE49-F238E27FC236}">
                <a16:creationId xmlns:a16="http://schemas.microsoft.com/office/drawing/2014/main" id="{33A5CC88-D2CB-48E4-9B30-C09077D36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51638"/>
            <a:ext cx="5524500" cy="654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6">
            <a:extLst>
              <a:ext uri="{FF2B5EF4-FFF2-40B4-BE49-F238E27FC236}">
                <a16:creationId xmlns:a16="http://schemas.microsoft.com/office/drawing/2014/main" id="{08F02CD3-D4C8-45B8-B79E-C67D13395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7208838"/>
            <a:ext cx="1223963" cy="3127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5665F30E-FEC8-4B89-8FC5-0CE65207E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6" t="19740" r="62044" b="59769"/>
          <a:stretch>
            <a:fillRect/>
          </a:stretch>
        </p:blipFill>
        <p:spPr bwMode="auto">
          <a:xfrm>
            <a:off x="1828800" y="1279525"/>
            <a:ext cx="1554163" cy="1281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2">
            <a:extLst>
              <a:ext uri="{FF2B5EF4-FFF2-40B4-BE49-F238E27FC236}">
                <a16:creationId xmlns:a16="http://schemas.microsoft.com/office/drawing/2014/main" id="{C1E7B474-0C70-4D2E-8083-649238122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060" t="21208" r="42300" b="59773"/>
          <a:stretch>
            <a:fillRect/>
          </a:stretch>
        </p:blipFill>
        <p:spPr bwMode="auto">
          <a:xfrm>
            <a:off x="3565525" y="1371600"/>
            <a:ext cx="1555750" cy="1189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2">
            <a:extLst>
              <a:ext uri="{FF2B5EF4-FFF2-40B4-BE49-F238E27FC236}">
                <a16:creationId xmlns:a16="http://schemas.microsoft.com/office/drawing/2014/main" id="{0A714353-02F8-4F72-959D-25C03EBA5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773" t="60712" r="22588" b="20264"/>
          <a:stretch>
            <a:fillRect/>
          </a:stretch>
        </p:blipFill>
        <p:spPr bwMode="auto">
          <a:xfrm>
            <a:off x="5303838" y="3840163"/>
            <a:ext cx="1554162" cy="1189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2">
            <a:extLst>
              <a:ext uri="{FF2B5EF4-FFF2-40B4-BE49-F238E27FC236}">
                <a16:creationId xmlns:a16="http://schemas.microsoft.com/office/drawing/2014/main" id="{9135FFD4-6794-4AF9-BD7B-43ECFCF54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29" t="8" r="62032" b="80969"/>
          <a:stretch>
            <a:fillRect/>
          </a:stretch>
        </p:blipFill>
        <p:spPr bwMode="auto">
          <a:xfrm>
            <a:off x="1828800" y="46038"/>
            <a:ext cx="1554163" cy="1189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2">
            <a:extLst>
              <a:ext uri="{FF2B5EF4-FFF2-40B4-BE49-F238E27FC236}">
                <a16:creationId xmlns:a16="http://schemas.microsoft.com/office/drawing/2014/main" id="{B3B28D74-C6AD-4758-B3D5-F945711B1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9740" r="82362" b="59769"/>
          <a:stretch>
            <a:fillRect/>
          </a:stretch>
        </p:blipFill>
        <p:spPr bwMode="auto">
          <a:xfrm>
            <a:off x="38100" y="1279525"/>
            <a:ext cx="1554163" cy="1281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4">
            <a:extLst>
              <a:ext uri="{FF2B5EF4-FFF2-40B4-BE49-F238E27FC236}">
                <a16:creationId xmlns:a16="http://schemas.microsoft.com/office/drawing/2014/main" id="{FB445818-0117-482B-A68F-E4D3447D8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1" r="2364" b="787"/>
          <a:stretch>
            <a:fillRect/>
          </a:stretch>
        </p:blipFill>
        <p:spPr bwMode="auto">
          <a:xfrm>
            <a:off x="6259513" y="4999038"/>
            <a:ext cx="3810000" cy="2540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5">
            <a:extLst>
              <a:ext uri="{FF2B5EF4-FFF2-40B4-BE49-F238E27FC236}">
                <a16:creationId xmlns:a16="http://schemas.microsoft.com/office/drawing/2014/main" id="{1CEB6BE2-AFEC-4971-9629-E5476E83D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51638"/>
            <a:ext cx="5524500" cy="654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6">
            <a:extLst>
              <a:ext uri="{FF2B5EF4-FFF2-40B4-BE49-F238E27FC236}">
                <a16:creationId xmlns:a16="http://schemas.microsoft.com/office/drawing/2014/main" id="{487550FA-7C0D-4AFE-B6B0-35D1E9507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7208838"/>
            <a:ext cx="1223963" cy="3127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6" name="Rectangle 1">
            <a:extLst>
              <a:ext uri="{FF2B5EF4-FFF2-40B4-BE49-F238E27FC236}">
                <a16:creationId xmlns:a16="http://schemas.microsoft.com/office/drawing/2014/main" id="{DAE38081-A652-4493-A542-780752FDABEB}"/>
              </a:ext>
            </a:extLst>
          </p:cNvPr>
          <p:cNvSpPr>
            <a:spLocks noChangeArrowheads="1"/>
          </p:cNvSpPr>
          <p:nvPr/>
        </p:nvSpPr>
        <p:spPr bwMode="auto">
          <a:xfrm>
            <a:off x="3440113" y="1265238"/>
            <a:ext cx="16764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07" name="Rectangle 7">
            <a:extLst>
              <a:ext uri="{FF2B5EF4-FFF2-40B4-BE49-F238E27FC236}">
                <a16:creationId xmlns:a16="http://schemas.microsoft.com/office/drawing/2014/main" id="{5ED5FA99-151A-4F87-A661-3CB2681A4D26}"/>
              </a:ext>
            </a:extLst>
          </p:cNvPr>
          <p:cNvSpPr>
            <a:spLocks noChangeArrowheads="1"/>
          </p:cNvSpPr>
          <p:nvPr/>
        </p:nvSpPr>
        <p:spPr bwMode="auto">
          <a:xfrm>
            <a:off x="1763713" y="-30163"/>
            <a:ext cx="1676400" cy="1295401"/>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08" name="Rectangle 8">
            <a:extLst>
              <a:ext uri="{FF2B5EF4-FFF2-40B4-BE49-F238E27FC236}">
                <a16:creationId xmlns:a16="http://schemas.microsoft.com/office/drawing/2014/main" id="{96048353-1931-4A8D-9260-9BDB0A420CF7}"/>
              </a:ext>
            </a:extLst>
          </p:cNvPr>
          <p:cNvSpPr>
            <a:spLocks noChangeArrowheads="1"/>
          </p:cNvSpPr>
          <p:nvPr/>
        </p:nvSpPr>
        <p:spPr bwMode="auto">
          <a:xfrm>
            <a:off x="11113" y="1265238"/>
            <a:ext cx="17526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09" name="Rectangle 9">
            <a:extLst>
              <a:ext uri="{FF2B5EF4-FFF2-40B4-BE49-F238E27FC236}">
                <a16:creationId xmlns:a16="http://schemas.microsoft.com/office/drawing/2014/main" id="{F8BC9CF6-3E71-4ABA-BEB1-110DAB889A82}"/>
              </a:ext>
            </a:extLst>
          </p:cNvPr>
          <p:cNvSpPr>
            <a:spLocks noChangeArrowheads="1"/>
          </p:cNvSpPr>
          <p:nvPr/>
        </p:nvSpPr>
        <p:spPr bwMode="auto">
          <a:xfrm>
            <a:off x="5192713" y="3703638"/>
            <a:ext cx="16764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10" name="Rectangle 14">
            <a:extLst>
              <a:ext uri="{FF2B5EF4-FFF2-40B4-BE49-F238E27FC236}">
                <a16:creationId xmlns:a16="http://schemas.microsoft.com/office/drawing/2014/main" id="{7CDE726E-067B-4EBB-8FD6-22C25697206D}"/>
              </a:ext>
            </a:extLst>
          </p:cNvPr>
          <p:cNvSpPr>
            <a:spLocks noChangeArrowheads="1"/>
          </p:cNvSpPr>
          <p:nvPr/>
        </p:nvSpPr>
        <p:spPr bwMode="auto">
          <a:xfrm>
            <a:off x="1763713" y="1265238"/>
            <a:ext cx="16764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55311" name="Straight Arrow Connector 3">
            <a:extLst>
              <a:ext uri="{FF2B5EF4-FFF2-40B4-BE49-F238E27FC236}">
                <a16:creationId xmlns:a16="http://schemas.microsoft.com/office/drawing/2014/main" id="{F4BB5FF1-4D6A-469D-9E34-2D1F9275ADF2}"/>
              </a:ext>
            </a:extLst>
          </p:cNvPr>
          <p:cNvCxnSpPr>
            <a:cxnSpLocks noChangeShapeType="1"/>
          </p:cNvCxnSpPr>
          <p:nvPr/>
        </p:nvCxnSpPr>
        <p:spPr bwMode="auto">
          <a:xfrm flipH="1">
            <a:off x="3668713" y="884238"/>
            <a:ext cx="76200" cy="6096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55312" name="TextBox 4">
            <a:extLst>
              <a:ext uri="{FF2B5EF4-FFF2-40B4-BE49-F238E27FC236}">
                <a16:creationId xmlns:a16="http://schemas.microsoft.com/office/drawing/2014/main" id="{3A6E411E-1B27-4B34-86A6-5EC370DA04AA}"/>
              </a:ext>
            </a:extLst>
          </p:cNvPr>
          <p:cNvSpPr txBox="1">
            <a:spLocks noChangeArrowheads="1"/>
          </p:cNvSpPr>
          <p:nvPr/>
        </p:nvSpPr>
        <p:spPr bwMode="auto">
          <a:xfrm>
            <a:off x="3592513" y="612775"/>
            <a:ext cx="1196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Botswana</a:t>
            </a:r>
          </a:p>
        </p:txBody>
      </p:sp>
      <p:cxnSp>
        <p:nvCxnSpPr>
          <p:cNvPr id="55313" name="Straight Arrow Connector 17">
            <a:extLst>
              <a:ext uri="{FF2B5EF4-FFF2-40B4-BE49-F238E27FC236}">
                <a16:creationId xmlns:a16="http://schemas.microsoft.com/office/drawing/2014/main" id="{7022BD4E-3BC6-4750-A704-195C038D9782}"/>
              </a:ext>
            </a:extLst>
          </p:cNvPr>
          <p:cNvCxnSpPr>
            <a:cxnSpLocks noChangeShapeType="1"/>
          </p:cNvCxnSpPr>
          <p:nvPr/>
        </p:nvCxnSpPr>
        <p:spPr bwMode="auto">
          <a:xfrm flipH="1" flipV="1">
            <a:off x="1916113" y="350838"/>
            <a:ext cx="1752600" cy="3810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55314" name="Straight Arrow Connector 19">
            <a:extLst>
              <a:ext uri="{FF2B5EF4-FFF2-40B4-BE49-F238E27FC236}">
                <a16:creationId xmlns:a16="http://schemas.microsoft.com/office/drawing/2014/main" id="{C3F57E8C-0F5C-4108-A3A3-7547088B0068}"/>
              </a:ext>
            </a:extLst>
          </p:cNvPr>
          <p:cNvCxnSpPr>
            <a:cxnSpLocks noChangeShapeType="1"/>
          </p:cNvCxnSpPr>
          <p:nvPr/>
        </p:nvCxnSpPr>
        <p:spPr bwMode="auto">
          <a:xfrm flipH="1" flipV="1">
            <a:off x="2601913" y="2332038"/>
            <a:ext cx="304800" cy="5334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55315" name="TextBox 20">
            <a:extLst>
              <a:ext uri="{FF2B5EF4-FFF2-40B4-BE49-F238E27FC236}">
                <a16:creationId xmlns:a16="http://schemas.microsoft.com/office/drawing/2014/main" id="{437F7478-F032-4659-8FE6-600699672A59}"/>
              </a:ext>
            </a:extLst>
          </p:cNvPr>
          <p:cNvSpPr txBox="1">
            <a:spLocks noChangeArrowheads="1"/>
          </p:cNvSpPr>
          <p:nvPr/>
        </p:nvSpPr>
        <p:spPr bwMode="auto">
          <a:xfrm>
            <a:off x="2806700" y="2865438"/>
            <a:ext cx="6588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USA</a:t>
            </a:r>
          </a:p>
        </p:txBody>
      </p:sp>
      <p:cxnSp>
        <p:nvCxnSpPr>
          <p:cNvPr id="55316" name="Straight Arrow Connector 24">
            <a:extLst>
              <a:ext uri="{FF2B5EF4-FFF2-40B4-BE49-F238E27FC236}">
                <a16:creationId xmlns:a16="http://schemas.microsoft.com/office/drawing/2014/main" id="{2A586A6D-BF13-4BEE-BB1C-FA8BB42E9AF2}"/>
              </a:ext>
            </a:extLst>
          </p:cNvPr>
          <p:cNvCxnSpPr>
            <a:cxnSpLocks noChangeShapeType="1"/>
          </p:cNvCxnSpPr>
          <p:nvPr/>
        </p:nvCxnSpPr>
        <p:spPr bwMode="auto">
          <a:xfrm flipH="1" flipV="1">
            <a:off x="2525713" y="1036638"/>
            <a:ext cx="457200" cy="18288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55317" name="Straight Arrow Connector 28">
            <a:extLst>
              <a:ext uri="{FF2B5EF4-FFF2-40B4-BE49-F238E27FC236}">
                <a16:creationId xmlns:a16="http://schemas.microsoft.com/office/drawing/2014/main" id="{B7EECA6C-A1B8-4049-B691-E90DE27897B4}"/>
              </a:ext>
            </a:extLst>
          </p:cNvPr>
          <p:cNvCxnSpPr>
            <a:cxnSpLocks noChangeShapeType="1"/>
            <a:stCxn id="55315" idx="2"/>
          </p:cNvCxnSpPr>
          <p:nvPr/>
        </p:nvCxnSpPr>
        <p:spPr bwMode="auto">
          <a:xfrm>
            <a:off x="3136900" y="3214688"/>
            <a:ext cx="2894013" cy="147955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4E57B1EF-B2E1-41CF-AE6F-12D689E68152}"/>
              </a:ext>
            </a:extLst>
          </p:cNvPr>
          <p:cNvSpPr>
            <a:spLocks noChangeArrowheads="1"/>
          </p:cNvSpPr>
          <p:nvPr/>
        </p:nvSpPr>
        <p:spPr bwMode="auto">
          <a:xfrm>
            <a:off x="392113" y="16525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We’re going to first learn about clustering algorithms &amp; classifiers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upload.wikimedia.org/wikipedia/en/0/07/Self_oraganizing_map_cartography.jpg">
            <a:extLst>
              <a:ext uri="{FF2B5EF4-FFF2-40B4-BE49-F238E27FC236}">
                <a16:creationId xmlns:a16="http://schemas.microsoft.com/office/drawing/2014/main" id="{021896D4-D45A-4843-8D18-F77F4F3F6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12838"/>
            <a:ext cx="9313862"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1">
            <a:extLst>
              <a:ext uri="{FF2B5EF4-FFF2-40B4-BE49-F238E27FC236}">
                <a16:creationId xmlns:a16="http://schemas.microsoft.com/office/drawing/2014/main" id="{AE9B2E49-1E4A-4764-B579-D75FD5815936}"/>
              </a:ext>
            </a:extLst>
          </p:cNvPr>
          <p:cNvSpPr>
            <a:spLocks noChangeArrowheads="1"/>
          </p:cNvSpPr>
          <p:nvPr/>
        </p:nvSpPr>
        <p:spPr bwMode="auto">
          <a:xfrm>
            <a:off x="584200" y="-30163"/>
            <a:ext cx="895191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SOM of Wikipedia (from Wikipedia, naturally)</a:t>
            </a:r>
          </a:p>
          <a:p>
            <a:pPr algn="ct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(data = wiki article word frequency vectors) </a:t>
            </a:r>
          </a:p>
        </p:txBody>
      </p:sp>
      <p:sp>
        <p:nvSpPr>
          <p:cNvPr id="56324" name="TextBox 23">
            <a:extLst>
              <a:ext uri="{FF2B5EF4-FFF2-40B4-BE49-F238E27FC236}">
                <a16:creationId xmlns:a16="http://schemas.microsoft.com/office/drawing/2014/main" id="{1ECAB661-3415-49F3-8676-F94BADDF98AD}"/>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BA42F5D0-D179-4B8C-94DF-994123FFDDA9}"/>
              </a:ext>
            </a:extLst>
          </p:cNvPr>
          <p:cNvSpPr>
            <a:spLocks noChangeArrowheads="1"/>
          </p:cNvSpPr>
          <p:nvPr/>
        </p:nvSpPr>
        <p:spPr bwMode="auto">
          <a:xfrm>
            <a:off x="1763713" y="981075"/>
            <a:ext cx="45116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One-dimensional SOM </a:t>
            </a:r>
          </a:p>
        </p:txBody>
      </p:sp>
      <p:pic>
        <p:nvPicPr>
          <p:cNvPr id="57347" name="Picture 2" descr="File:SOMsPCA.PNG">
            <a:extLst>
              <a:ext uri="{FF2B5EF4-FFF2-40B4-BE49-F238E27FC236}">
                <a16:creationId xmlns:a16="http://schemas.microsoft.com/office/drawing/2014/main" id="{85CF607E-FC43-4A04-954B-3C5C39FFB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2408238"/>
            <a:ext cx="5781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48" name="Straight Arrow Connector 3">
            <a:extLst>
              <a:ext uri="{FF2B5EF4-FFF2-40B4-BE49-F238E27FC236}">
                <a16:creationId xmlns:a16="http://schemas.microsoft.com/office/drawing/2014/main" id="{E98D10F5-A768-435D-838D-79F89842C4FC}"/>
              </a:ext>
            </a:extLst>
          </p:cNvPr>
          <p:cNvCxnSpPr>
            <a:cxnSpLocks noChangeShapeType="1"/>
          </p:cNvCxnSpPr>
          <p:nvPr/>
        </p:nvCxnSpPr>
        <p:spPr bwMode="auto">
          <a:xfrm flipH="1">
            <a:off x="6945313" y="1722438"/>
            <a:ext cx="4572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49" name="TextBox 4">
            <a:extLst>
              <a:ext uri="{FF2B5EF4-FFF2-40B4-BE49-F238E27FC236}">
                <a16:creationId xmlns:a16="http://schemas.microsoft.com/office/drawing/2014/main" id="{DB95A381-DB08-44F1-86BB-B3CB77D09058}"/>
              </a:ext>
            </a:extLst>
          </p:cNvPr>
          <p:cNvSpPr txBox="1">
            <a:spLocks noChangeArrowheads="1"/>
          </p:cNvSpPr>
          <p:nvPr/>
        </p:nvSpPr>
        <p:spPr bwMode="auto">
          <a:xfrm>
            <a:off x="7250113" y="1341438"/>
            <a:ext cx="18510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Data points</a:t>
            </a:r>
          </a:p>
        </p:txBody>
      </p:sp>
      <p:cxnSp>
        <p:nvCxnSpPr>
          <p:cNvPr id="57350" name="Straight Arrow Connector 6">
            <a:extLst>
              <a:ext uri="{FF2B5EF4-FFF2-40B4-BE49-F238E27FC236}">
                <a16:creationId xmlns:a16="http://schemas.microsoft.com/office/drawing/2014/main" id="{973002BE-5DDB-4B7C-BC82-5CDFF5387036}"/>
              </a:ext>
            </a:extLst>
          </p:cNvPr>
          <p:cNvCxnSpPr>
            <a:cxnSpLocks noChangeShapeType="1"/>
          </p:cNvCxnSpPr>
          <p:nvPr/>
        </p:nvCxnSpPr>
        <p:spPr bwMode="auto">
          <a:xfrm>
            <a:off x="5035550" y="1493838"/>
            <a:ext cx="758825" cy="1676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51" name="TextBox 23">
            <a:extLst>
              <a:ext uri="{FF2B5EF4-FFF2-40B4-BE49-F238E27FC236}">
                <a16:creationId xmlns:a16="http://schemas.microsoft.com/office/drawing/2014/main" id="{C33F06F5-CA55-4280-910D-9750C3CDED38}"/>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
        <p:nvSpPr>
          <p:cNvPr id="57352" name="TextBox 8">
            <a:extLst>
              <a:ext uri="{FF2B5EF4-FFF2-40B4-BE49-F238E27FC236}">
                <a16:creationId xmlns:a16="http://schemas.microsoft.com/office/drawing/2014/main" id="{5E2B2882-545E-48E9-BCC1-07C9F5394CF4}"/>
              </a:ext>
            </a:extLst>
          </p:cNvPr>
          <p:cNvSpPr txBox="1">
            <a:spLocks noChangeArrowheads="1"/>
          </p:cNvSpPr>
          <p:nvPr/>
        </p:nvSpPr>
        <p:spPr bwMode="auto">
          <a:xfrm>
            <a:off x="128588" y="-30163"/>
            <a:ext cx="10017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SOMs can accommodate unusual data distributions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5">
            <a:extLst>
              <a:ext uri="{FF2B5EF4-FFF2-40B4-BE49-F238E27FC236}">
                <a16:creationId xmlns:a16="http://schemas.microsoft.com/office/drawing/2014/main" id="{B6B84DF3-084C-441A-AFB9-3758A6A05AC9}"/>
              </a:ext>
            </a:extLst>
          </p:cNvPr>
          <p:cNvSpPr txBox="1">
            <a:spLocks noChangeArrowheads="1"/>
          </p:cNvSpPr>
          <p:nvPr/>
        </p:nvSpPr>
        <p:spPr bwMode="auto">
          <a:xfrm>
            <a:off x="11113" y="46038"/>
            <a:ext cx="10069512"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Finally, </a:t>
            </a:r>
            <a:r>
              <a:rPr lang="en-US" altLang="en-US" sz="3600" b="1">
                <a:latin typeface="Calibri" panose="020F0502020204030204" pitchFamily="34" charset="0"/>
              </a:rPr>
              <a:t>t-SNE </a:t>
            </a:r>
            <a:r>
              <a:rPr lang="en-US" altLang="en-US" sz="3600">
                <a:latin typeface="Calibri" panose="020F0502020204030204" pitchFamily="34" charset="0"/>
              </a:rPr>
              <a:t>is</a:t>
            </a:r>
            <a:r>
              <a:rPr lang="en-US" altLang="en-US" sz="3600" b="1">
                <a:latin typeface="Calibri" panose="020F0502020204030204" pitchFamily="34" charset="0"/>
              </a:rPr>
              <a:t> </a:t>
            </a:r>
            <a:r>
              <a:rPr lang="en-US" altLang="en-US" sz="3600">
                <a:latin typeface="Calibri" panose="020F0502020204030204" pitchFamily="34" charset="0"/>
              </a:rPr>
              <a:t>a nice way to visualize data in 2 or 3D</a:t>
            </a:r>
          </a:p>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 </a:t>
            </a:r>
            <a:r>
              <a:rPr lang="en-US" altLang="en-US" sz="3600" i="1">
                <a:latin typeface="Calibri" panose="020F0502020204030204" pitchFamily="34" charset="0"/>
              </a:rPr>
              <a:t>t-distributed stochastic neighbor embedding </a:t>
            </a:r>
            <a:r>
              <a:rPr lang="en-US" altLang="en-US" sz="3600" b="1" i="1">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endParaRPr lang="en-US" altLang="en-US" sz="36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t-SNE tries to reproduce high-D </a:t>
            </a:r>
            <a:r>
              <a:rPr lang="en-US" altLang="en-US" sz="2400" i="1">
                <a:latin typeface="Calibri" panose="020F0502020204030204" pitchFamily="34" charset="0"/>
              </a:rPr>
              <a:t>data neighborhoods </a:t>
            </a:r>
            <a:r>
              <a:rPr lang="en-US" altLang="en-US" sz="2400">
                <a:latin typeface="Calibri" panose="020F0502020204030204" pitchFamily="34" charset="0"/>
              </a:rPr>
              <a:t>in a 2D or 	3D picture by:</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1. Defining a probability distribution over pairs of high-D objects such that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“similar” objects have a high probability of being picked, whilst “dissimilar“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objects have an extremely small probability of being picked</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2. Defining a similar probability distribution over the points in the low- D map</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3. Minimizing the Kullback–Leibler divergence between the two distributions</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by varying the locations of the points in the low-D map, i.e.</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minimize this:</a:t>
            </a:r>
          </a:p>
        </p:txBody>
      </p:sp>
      <p:sp>
        <p:nvSpPr>
          <p:cNvPr id="58371" name="Rectangle 2">
            <a:extLst>
              <a:ext uri="{FF2B5EF4-FFF2-40B4-BE49-F238E27FC236}">
                <a16:creationId xmlns:a16="http://schemas.microsoft.com/office/drawing/2014/main" id="{3C5A473A-2B55-4630-A7B3-BFFF35814337}"/>
              </a:ext>
            </a:extLst>
          </p:cNvPr>
          <p:cNvSpPr>
            <a:spLocks noChangeArrowheads="1"/>
          </p:cNvSpPr>
          <p:nvPr/>
        </p:nvSpPr>
        <p:spPr bwMode="auto">
          <a:xfrm>
            <a:off x="4506913" y="7096125"/>
            <a:ext cx="557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a:lnSpc>
                <a:spcPct val="93000"/>
              </a:lnSpc>
              <a:buClr>
                <a:srgbClr val="000000"/>
              </a:buClr>
              <a:buSzPct val="100000"/>
              <a:buFont typeface="Times New Roman" panose="02020603050405020304" pitchFamily="18" charset="0"/>
              <a:buNone/>
            </a:pPr>
            <a:r>
              <a:rPr lang="en-US" altLang="en-US" sz="1400">
                <a:latin typeface="Calibri" panose="020F0502020204030204" pitchFamily="34" charset="0"/>
              </a:rPr>
              <a:t>van der Maaten &amp; Hinton, Visualizing High-Dimensional Data Using t-SNE.</a:t>
            </a:r>
          </a:p>
          <a:p>
            <a:pPr algn="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Journal of Machine Learning Research </a:t>
            </a:r>
            <a:r>
              <a:rPr lang="en-US" altLang="en-US" sz="1400" b="1">
                <a:latin typeface="Calibri" panose="020F0502020204030204" pitchFamily="34" charset="0"/>
              </a:rPr>
              <a:t>9</a:t>
            </a:r>
            <a:r>
              <a:rPr lang="en-US" altLang="en-US" sz="1400">
                <a:latin typeface="Calibri" panose="020F0502020204030204" pitchFamily="34" charset="0"/>
              </a:rPr>
              <a:t>: 2579–2605 (Nov 2008)</a:t>
            </a:r>
          </a:p>
        </p:txBody>
      </p:sp>
      <p:sp>
        <p:nvSpPr>
          <p:cNvPr id="58372" name="AutoShape 2" descr="{\displaystyle KL(P||Q)=\sum _{i\neq j}p_{ij}\log {\frac {p_{ij}}{q_{ij}}}}">
            <a:extLst>
              <a:ext uri="{FF2B5EF4-FFF2-40B4-BE49-F238E27FC236}">
                <a16:creationId xmlns:a16="http://schemas.microsoft.com/office/drawing/2014/main" id="{F4A7EBC0-9B12-4E62-859F-82B41F3D6141}"/>
              </a:ext>
            </a:extLst>
          </p:cNvPr>
          <p:cNvSpPr>
            <a:spLocks noChangeAspect="1" noChangeArrowheads="1"/>
          </p:cNvSpPr>
          <p:nvPr/>
        </p:nvSpPr>
        <p:spPr bwMode="auto">
          <a:xfrm>
            <a:off x="155575" y="-13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3" name="AutoShape 4" descr="{\displaystyle KL(P||Q)=\sum _{i\neq j}p_{ij}\log {\frac {p_{ij}}{q_{ij}}}}">
            <a:extLst>
              <a:ext uri="{FF2B5EF4-FFF2-40B4-BE49-F238E27FC236}">
                <a16:creationId xmlns:a16="http://schemas.microsoft.com/office/drawing/2014/main" id="{9F3B5F13-66E7-4103-B6B1-A5243F41514F}"/>
              </a:ext>
            </a:extLst>
          </p:cNvPr>
          <p:cNvSpPr>
            <a:spLocks noChangeAspect="1" noChangeArrowheads="1"/>
          </p:cNvSpPr>
          <p:nvPr/>
        </p:nvSpPr>
        <p:spPr bwMode="auto">
          <a:xfrm>
            <a:off x="307975" y="19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58374" name="Picture 5">
            <a:extLst>
              <a:ext uri="{FF2B5EF4-FFF2-40B4-BE49-F238E27FC236}">
                <a16:creationId xmlns:a16="http://schemas.microsoft.com/office/drawing/2014/main" id="{4CDE2F03-65CB-4EAA-9A50-283650BCD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5364163"/>
            <a:ext cx="1905000" cy="885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5" name="TextBox 6">
            <a:extLst>
              <a:ext uri="{FF2B5EF4-FFF2-40B4-BE49-F238E27FC236}">
                <a16:creationId xmlns:a16="http://schemas.microsoft.com/office/drawing/2014/main" id="{511C007E-7065-40D2-B1F3-0F5D333DA7E7}"/>
              </a:ext>
            </a:extLst>
          </p:cNvPr>
          <p:cNvSpPr txBox="1">
            <a:spLocks noChangeArrowheads="1"/>
          </p:cNvSpPr>
          <p:nvPr/>
        </p:nvSpPr>
        <p:spPr bwMode="auto">
          <a:xfrm>
            <a:off x="5116513" y="5256213"/>
            <a:ext cx="4648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probability </a:t>
            </a:r>
            <a:r>
              <a:rPr lang="en-US" altLang="en-US" i="1">
                <a:solidFill>
                  <a:srgbClr val="FF0000"/>
                </a:solidFill>
              </a:rPr>
              <a:t>i</a:t>
            </a:r>
            <a:r>
              <a:rPr lang="en-US" altLang="en-US">
                <a:solidFill>
                  <a:srgbClr val="FF0000"/>
                </a:solidFill>
              </a:rPr>
              <a:t> and </a:t>
            </a:r>
            <a:r>
              <a:rPr lang="en-US" altLang="en-US" i="1">
                <a:solidFill>
                  <a:srgbClr val="FF0000"/>
                </a:solidFill>
              </a:rPr>
              <a:t>j</a:t>
            </a:r>
            <a:r>
              <a:rPr lang="en-US" altLang="en-US">
                <a:solidFill>
                  <a:srgbClr val="FF0000"/>
                </a:solidFill>
              </a:rPr>
              <a:t> are close in high-D space </a:t>
            </a:r>
          </a:p>
        </p:txBody>
      </p:sp>
      <p:sp>
        <p:nvSpPr>
          <p:cNvPr id="58376" name="TextBox 8">
            <a:extLst>
              <a:ext uri="{FF2B5EF4-FFF2-40B4-BE49-F238E27FC236}">
                <a16:creationId xmlns:a16="http://schemas.microsoft.com/office/drawing/2014/main" id="{42C0A0B6-B76A-4644-8F48-79AB22C904E6}"/>
              </a:ext>
            </a:extLst>
          </p:cNvPr>
          <p:cNvSpPr txBox="1">
            <a:spLocks noChangeArrowheads="1"/>
          </p:cNvSpPr>
          <p:nvPr/>
        </p:nvSpPr>
        <p:spPr bwMode="auto">
          <a:xfrm>
            <a:off x="5116513" y="5821363"/>
            <a:ext cx="45577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probability </a:t>
            </a:r>
            <a:r>
              <a:rPr lang="en-US" altLang="en-US" i="1">
                <a:solidFill>
                  <a:srgbClr val="FF0000"/>
                </a:solidFill>
              </a:rPr>
              <a:t>i </a:t>
            </a:r>
            <a:r>
              <a:rPr lang="en-US" altLang="en-US">
                <a:solidFill>
                  <a:srgbClr val="FF0000"/>
                </a:solidFill>
              </a:rPr>
              <a:t>and </a:t>
            </a:r>
            <a:r>
              <a:rPr lang="en-US" altLang="en-US" i="1">
                <a:solidFill>
                  <a:srgbClr val="FF0000"/>
                </a:solidFill>
              </a:rPr>
              <a:t>j</a:t>
            </a:r>
            <a:r>
              <a:rPr lang="en-US" altLang="en-US">
                <a:solidFill>
                  <a:srgbClr val="FF0000"/>
                </a:solidFill>
              </a:rPr>
              <a:t> are close in low-D space </a:t>
            </a:r>
          </a:p>
        </p:txBody>
      </p:sp>
      <p:cxnSp>
        <p:nvCxnSpPr>
          <p:cNvPr id="58377" name="Straight Arrow Connector 9">
            <a:extLst>
              <a:ext uri="{FF2B5EF4-FFF2-40B4-BE49-F238E27FC236}">
                <a16:creationId xmlns:a16="http://schemas.microsoft.com/office/drawing/2014/main" id="{C369EC82-C13E-45A6-9B2A-BA09C3F60F01}"/>
              </a:ext>
            </a:extLst>
          </p:cNvPr>
          <p:cNvCxnSpPr>
            <a:cxnSpLocks noChangeShapeType="1"/>
          </p:cNvCxnSpPr>
          <p:nvPr/>
        </p:nvCxnSpPr>
        <p:spPr bwMode="auto">
          <a:xfrm flipH="1">
            <a:off x="4783138" y="5451475"/>
            <a:ext cx="333375" cy="12858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8378" name="Straight Arrow Connector 11">
            <a:extLst>
              <a:ext uri="{FF2B5EF4-FFF2-40B4-BE49-F238E27FC236}">
                <a16:creationId xmlns:a16="http://schemas.microsoft.com/office/drawing/2014/main" id="{DB4DF97D-3C68-4FA5-89FA-4BE4A1AD2A2C}"/>
              </a:ext>
            </a:extLst>
          </p:cNvPr>
          <p:cNvCxnSpPr>
            <a:cxnSpLocks noChangeShapeType="1"/>
          </p:cNvCxnSpPr>
          <p:nvPr/>
        </p:nvCxnSpPr>
        <p:spPr bwMode="auto">
          <a:xfrm flipH="1" flipV="1">
            <a:off x="4783138" y="5995988"/>
            <a:ext cx="363537" cy="190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8379" name="TextBox 12">
            <a:extLst>
              <a:ext uri="{FF2B5EF4-FFF2-40B4-BE49-F238E27FC236}">
                <a16:creationId xmlns:a16="http://schemas.microsoft.com/office/drawing/2014/main" id="{452EB75F-9697-4F7C-A27C-91D173C9840A}"/>
              </a:ext>
            </a:extLst>
          </p:cNvPr>
          <p:cNvSpPr txBox="1">
            <a:spLocks noChangeArrowheads="1"/>
          </p:cNvSpPr>
          <p:nvPr/>
        </p:nvSpPr>
        <p:spPr bwMode="auto">
          <a:xfrm>
            <a:off x="1816100" y="6249988"/>
            <a:ext cx="29670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Sum over all pairs of points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gure 1">
            <a:extLst>
              <a:ext uri="{FF2B5EF4-FFF2-40B4-BE49-F238E27FC236}">
                <a16:creationId xmlns:a16="http://schemas.microsoft.com/office/drawing/2014/main" id="{7C89FA56-0585-4D6A-B1DE-6B246511B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330" r="46594"/>
          <a:stretch>
            <a:fillRect/>
          </a:stretch>
        </p:blipFill>
        <p:spPr bwMode="auto">
          <a:xfrm>
            <a:off x="468313" y="1692275"/>
            <a:ext cx="47101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Figure 1">
            <a:extLst>
              <a:ext uri="{FF2B5EF4-FFF2-40B4-BE49-F238E27FC236}">
                <a16:creationId xmlns:a16="http://schemas.microsoft.com/office/drawing/2014/main" id="{8CF098B3-A5AB-4088-86E9-784268548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576" b="50000"/>
          <a:stretch>
            <a:fillRect/>
          </a:stretch>
        </p:blipFill>
        <p:spPr bwMode="auto">
          <a:xfrm>
            <a:off x="5649913" y="1951038"/>
            <a:ext cx="40068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
            <a:extLst>
              <a:ext uri="{FF2B5EF4-FFF2-40B4-BE49-F238E27FC236}">
                <a16:creationId xmlns:a16="http://schemas.microsoft.com/office/drawing/2014/main" id="{D87C011E-B54A-4FDF-A504-572BE66F8734}"/>
              </a:ext>
            </a:extLst>
          </p:cNvPr>
          <p:cNvSpPr>
            <a:spLocks noChangeArrowheads="1"/>
          </p:cNvSpPr>
          <p:nvPr/>
        </p:nvSpPr>
        <p:spPr bwMode="auto">
          <a:xfrm>
            <a:off x="11113" y="-30163"/>
            <a:ext cx="10287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Separating cells into cell types by t-SNE</a:t>
            </a:r>
            <a:endParaRPr lang="en-US" altLang="en-US" sz="24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 healthy human bone marrow, stained with 13 markers and measured by mass cytometry, visualized with viSNE</a:t>
            </a:r>
          </a:p>
        </p:txBody>
      </p:sp>
      <p:sp>
        <p:nvSpPr>
          <p:cNvPr id="59397" name="Rectangle 2">
            <a:extLst>
              <a:ext uri="{FF2B5EF4-FFF2-40B4-BE49-F238E27FC236}">
                <a16:creationId xmlns:a16="http://schemas.microsoft.com/office/drawing/2014/main" id="{F537FD86-A341-4695-95EE-95AF626E3502}"/>
              </a:ext>
            </a:extLst>
          </p:cNvPr>
          <p:cNvSpPr>
            <a:spLocks noChangeArrowheads="1"/>
          </p:cNvSpPr>
          <p:nvPr/>
        </p:nvSpPr>
        <p:spPr bwMode="auto">
          <a:xfrm>
            <a:off x="4899025" y="7213600"/>
            <a:ext cx="51816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fr-FR" altLang="en-US" dirty="0">
                <a:latin typeface="Calibri" panose="020F0502020204030204" pitchFamily="34" charset="0"/>
              </a:rPr>
              <a:t>Amir</a:t>
            </a:r>
            <a:r>
              <a:rPr lang="fr-FR" altLang="en-US" i="1" dirty="0">
                <a:latin typeface="Calibri" panose="020F0502020204030204" pitchFamily="34" charset="0"/>
              </a:rPr>
              <a:t> et al.</a:t>
            </a:r>
            <a:r>
              <a:rPr lang="fr-FR" altLang="en-US" dirty="0">
                <a:latin typeface="Calibri" panose="020F0502020204030204" pitchFamily="34" charset="0"/>
              </a:rPr>
              <a:t>, </a:t>
            </a:r>
            <a:r>
              <a:rPr lang="fr-FR" altLang="en-US" i="1" dirty="0">
                <a:latin typeface="Calibri" panose="020F0502020204030204" pitchFamily="34" charset="0"/>
              </a:rPr>
              <a:t>Nature </a:t>
            </a:r>
            <a:r>
              <a:rPr lang="fr-FR" altLang="en-US" i="1" dirty="0" err="1">
                <a:latin typeface="Calibri" panose="020F0502020204030204" pitchFamily="34" charset="0"/>
              </a:rPr>
              <a:t>Biotechnology</a:t>
            </a:r>
            <a:r>
              <a:rPr lang="fr-FR" altLang="en-US" dirty="0">
                <a:latin typeface="Calibri" panose="020F0502020204030204" pitchFamily="34" charset="0"/>
              </a:rPr>
              <a:t> </a:t>
            </a:r>
            <a:r>
              <a:rPr lang="fr-FR" altLang="en-US" b="1" dirty="0">
                <a:latin typeface="Calibri" panose="020F0502020204030204" pitchFamily="34" charset="0"/>
              </a:rPr>
              <a:t>31:</a:t>
            </a:r>
            <a:r>
              <a:rPr lang="fr-FR" altLang="en-US" dirty="0">
                <a:latin typeface="Calibri" panose="020F0502020204030204" pitchFamily="34" charset="0"/>
              </a:rPr>
              <a:t>545–552 (2013)</a:t>
            </a:r>
            <a:endParaRPr lang="en-US" altLang="en-US" dirty="0">
              <a:latin typeface="Calibri" panose="020F0502020204030204" pitchFamily="34" charset="0"/>
            </a:endParaRPr>
          </a:p>
        </p:txBody>
      </p:sp>
      <p:sp>
        <p:nvSpPr>
          <p:cNvPr id="59398" name="TextBox 3">
            <a:extLst>
              <a:ext uri="{FF2B5EF4-FFF2-40B4-BE49-F238E27FC236}">
                <a16:creationId xmlns:a16="http://schemas.microsoft.com/office/drawing/2014/main" id="{71ACACFA-5CF1-445A-96CD-30E5E68CA1DE}"/>
              </a:ext>
            </a:extLst>
          </p:cNvPr>
          <p:cNvSpPr txBox="1">
            <a:spLocks noChangeArrowheads="1"/>
          </p:cNvSpPr>
          <p:nvPr/>
        </p:nvSpPr>
        <p:spPr bwMode="auto">
          <a:xfrm>
            <a:off x="5573713" y="6296025"/>
            <a:ext cx="42497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a:solidFill>
                  <a:srgbClr val="FF0000"/>
                </a:solidFill>
              </a:rPr>
              <a:t>The colors correspond to how an expert</a:t>
            </a:r>
          </a:p>
          <a:p>
            <a:pPr algn="ctr" eaLnBrk="1">
              <a:lnSpc>
                <a:spcPct val="93000"/>
              </a:lnSpc>
              <a:buClr>
                <a:srgbClr val="000000"/>
              </a:buClr>
              <a:buSzPct val="100000"/>
              <a:buFont typeface="Times New Roman" panose="02020603050405020304" pitchFamily="18" charset="0"/>
              <a:buNone/>
            </a:pPr>
            <a:r>
              <a:rPr lang="en-US" altLang="en-US">
                <a:solidFill>
                  <a:srgbClr val="FF0000"/>
                </a:solidFill>
              </a:rPr>
              <a:t>would “gate” the cytometer</a:t>
            </a:r>
          </a:p>
        </p:txBody>
      </p:sp>
      <p:sp>
        <p:nvSpPr>
          <p:cNvPr id="59399" name="Freeform 6">
            <a:extLst>
              <a:ext uri="{FF2B5EF4-FFF2-40B4-BE49-F238E27FC236}">
                <a16:creationId xmlns:a16="http://schemas.microsoft.com/office/drawing/2014/main" id="{F1F74831-8A1B-464C-AF5A-C946B45613F2}"/>
              </a:ext>
            </a:extLst>
          </p:cNvPr>
          <p:cNvSpPr>
            <a:spLocks/>
          </p:cNvSpPr>
          <p:nvPr/>
        </p:nvSpPr>
        <p:spPr bwMode="auto">
          <a:xfrm>
            <a:off x="4775200" y="6605588"/>
            <a:ext cx="1366838" cy="342900"/>
          </a:xfrm>
          <a:custGeom>
            <a:avLst/>
            <a:gdLst>
              <a:gd name="T0" fmla="*/ 0 w 1367327"/>
              <a:gd name="T1" fmla="*/ 0 h 341874"/>
              <a:gd name="T2" fmla="*/ 384286 w 1367327"/>
              <a:gd name="T3" fmla="*/ 343887 h 341874"/>
              <a:gd name="T4" fmla="*/ 1366349 w 1367327"/>
              <a:gd name="T5" fmla="*/ 25790 h 341874"/>
              <a:gd name="T6" fmla="*/ 0 60000 65536"/>
              <a:gd name="T7" fmla="*/ 0 60000 65536"/>
              <a:gd name="T8" fmla="*/ 0 60000 65536"/>
            </a:gdLst>
            <a:ahLst/>
            <a:cxnLst>
              <a:cxn ang="T6">
                <a:pos x="T0" y="T1"/>
              </a:cxn>
              <a:cxn ang="T7">
                <a:pos x="T2" y="T3"/>
              </a:cxn>
              <a:cxn ang="T8">
                <a:pos x="T4" y="T5"/>
              </a:cxn>
            </a:cxnLst>
            <a:rect l="0" t="0" r="r" b="b"/>
            <a:pathLst>
              <a:path w="1367327" h="341874">
                <a:moveTo>
                  <a:pt x="0" y="0"/>
                </a:moveTo>
                <a:cubicBezTo>
                  <a:pt x="74063" y="169492"/>
                  <a:pt x="156673" y="337559"/>
                  <a:pt x="384561" y="341832"/>
                </a:cubicBezTo>
                <a:cubicBezTo>
                  <a:pt x="612449" y="346105"/>
                  <a:pt x="1367327" y="25636"/>
                  <a:pt x="1367327" y="2563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0" name="Freeform 9">
            <a:extLst>
              <a:ext uri="{FF2B5EF4-FFF2-40B4-BE49-F238E27FC236}">
                <a16:creationId xmlns:a16="http://schemas.microsoft.com/office/drawing/2014/main" id="{6F2F0DE8-45B8-4D50-A2DD-139915EF6113}"/>
              </a:ext>
            </a:extLst>
          </p:cNvPr>
          <p:cNvSpPr>
            <a:spLocks/>
          </p:cNvSpPr>
          <p:nvPr/>
        </p:nvSpPr>
        <p:spPr bwMode="auto">
          <a:xfrm>
            <a:off x="6643688" y="5824538"/>
            <a:ext cx="274637" cy="479425"/>
          </a:xfrm>
          <a:custGeom>
            <a:avLst/>
            <a:gdLst>
              <a:gd name="T0" fmla="*/ 0 w 274014"/>
              <a:gd name="T1" fmla="*/ 480286 h 478566"/>
              <a:gd name="T2" fmla="*/ 274711 w 274014"/>
              <a:gd name="T3" fmla="*/ 0 h 478566"/>
              <a:gd name="T4" fmla="*/ 0 60000 65536"/>
              <a:gd name="T5" fmla="*/ 0 60000 65536"/>
            </a:gdLst>
            <a:ahLst/>
            <a:cxnLst>
              <a:cxn ang="T4">
                <a:pos x="T0" y="T1"/>
              </a:cxn>
              <a:cxn ang="T5">
                <a:pos x="T2" y="T3"/>
              </a:cxn>
            </a:cxnLst>
            <a:rect l="0" t="0" r="r" b="b"/>
            <a:pathLst>
              <a:path w="274014" h="478566">
                <a:moveTo>
                  <a:pt x="0" y="478566"/>
                </a:moveTo>
                <a:cubicBezTo>
                  <a:pt x="299102" y="276316"/>
                  <a:pt x="273466" y="0"/>
                  <a:pt x="273466" y="0"/>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a:extLst>
              <a:ext uri="{FF2B5EF4-FFF2-40B4-BE49-F238E27FC236}">
                <a16:creationId xmlns:a16="http://schemas.microsoft.com/office/drawing/2014/main" id="{87A4BBD2-28E6-428B-8739-3E8E8578F8D7}"/>
              </a:ext>
            </a:extLst>
          </p:cNvPr>
          <p:cNvSpPr txBox="1">
            <a:spLocks noChangeArrowheads="1"/>
          </p:cNvSpPr>
          <p:nvPr/>
        </p:nvSpPr>
        <p:spPr bwMode="auto">
          <a:xfrm>
            <a:off x="188912" y="198437"/>
            <a:ext cx="9891713" cy="62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You can compute your own t-SNE embeddings using the online tools at: </a:t>
            </a:r>
            <a:r>
              <a:rPr lang="en-US" altLang="en-US" sz="3600" b="1" dirty="0">
                <a:solidFill>
                  <a:schemeClr val="accent2"/>
                </a:solidFill>
                <a:latin typeface="Calibri" panose="020F0502020204030204" pitchFamily="34" charset="0"/>
              </a:rPr>
              <a:t>http://projector.tensorflow.org/</a:t>
            </a:r>
          </a:p>
          <a:p>
            <a:pPr algn="ctr" eaLnBrk="1">
              <a:lnSpc>
                <a:spcPct val="93000"/>
              </a:lnSpc>
              <a:buClr>
                <a:srgbClr val="000000"/>
              </a:buClr>
              <a:buSzPct val="100000"/>
              <a:buFont typeface="Times New Roman" panose="02020603050405020304" pitchFamily="18" charset="0"/>
              <a:buNone/>
            </a:pPr>
            <a:endParaRPr lang="en-US" altLang="en-US" sz="3600" b="1" dirty="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600" b="1" dirty="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There are also some great examples at:</a:t>
            </a:r>
          </a:p>
          <a:p>
            <a:pPr algn="ctr" eaLnBrk="1">
              <a:lnSpc>
                <a:spcPct val="93000"/>
              </a:lnSpc>
              <a:buClr>
                <a:srgbClr val="000000"/>
              </a:buClr>
              <a:buSzPct val="100000"/>
              <a:buFont typeface="Times New Roman" panose="02020603050405020304" pitchFamily="18" charset="0"/>
              <a:buNone/>
            </a:pPr>
            <a:r>
              <a:rPr lang="en-US" altLang="en-US" sz="3600" b="1" dirty="0">
                <a:solidFill>
                  <a:schemeClr val="accent2"/>
                </a:solidFill>
                <a:latin typeface="Calibri" panose="020F0502020204030204" pitchFamily="34" charset="0"/>
              </a:rPr>
              <a:t>http://distill.pub/2016/misread-tsne/</a:t>
            </a:r>
          </a:p>
          <a:p>
            <a:pPr algn="ctr" eaLnBrk="1">
              <a:lnSpc>
                <a:spcPct val="93000"/>
              </a:lnSpc>
              <a:buClr>
                <a:srgbClr val="000000"/>
              </a:buClr>
              <a:buSzPct val="100000"/>
              <a:buFont typeface="Times New Roman" panose="02020603050405020304" pitchFamily="18" charset="0"/>
              <a:buNone/>
            </a:pPr>
            <a:endParaRPr lang="en-US" altLang="en-US" sz="3600" b="1" dirty="0">
              <a:solidFill>
                <a:schemeClr val="accent2"/>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BUT </a:t>
            </a:r>
            <a:r>
              <a:rPr lang="en-US" altLang="en-US" sz="3600" b="1" dirty="0" err="1">
                <a:latin typeface="Calibri" panose="020F0502020204030204" pitchFamily="34" charset="0"/>
              </a:rPr>
              <a:t>tSNE</a:t>
            </a:r>
            <a:r>
              <a:rPr lang="en-US" altLang="en-US" sz="3600" b="1" dirty="0">
                <a:latin typeface="Calibri" panose="020F0502020204030204" pitchFamily="34" charset="0"/>
              </a:rPr>
              <a:t> lends itself to misinterpretation, so </a:t>
            </a:r>
          </a:p>
          <a:p>
            <a:pPr algn="ctr" eaLnBrk="1">
              <a:lnSpc>
                <a:spcPct val="93000"/>
              </a:lnSpc>
              <a:buClr>
                <a:srgbClr val="000000"/>
              </a:buClr>
              <a:buSzPct val="100000"/>
              <a:buFont typeface="Times New Roman" panose="02020603050405020304" pitchFamily="18" charset="0"/>
              <a:buNone/>
            </a:pPr>
            <a:r>
              <a:rPr lang="en-US" altLang="en-US" sz="3600" b="1" dirty="0">
                <a:solidFill>
                  <a:srgbClr val="FF0000"/>
                </a:solidFill>
                <a:latin typeface="Calibri" panose="020F0502020204030204" pitchFamily="34" charset="0"/>
              </a:rPr>
              <a:t>use caution in interpreting it!:  https://towardsdatascience.com/why-you-are-using-t-sne-wrong-502412aab0c0</a:t>
            </a:r>
          </a:p>
        </p:txBody>
      </p:sp>
      <p:sp>
        <p:nvSpPr>
          <p:cNvPr id="60419" name="TextBox 3">
            <a:extLst>
              <a:ext uri="{FF2B5EF4-FFF2-40B4-BE49-F238E27FC236}">
                <a16:creationId xmlns:a16="http://schemas.microsoft.com/office/drawing/2014/main" id="{7D0E0AE1-32D7-4C91-8BAD-82AE58863390}"/>
              </a:ext>
            </a:extLst>
          </p:cNvPr>
          <p:cNvSpPr txBox="1">
            <a:spLocks noChangeArrowheads="1"/>
          </p:cNvSpPr>
          <p:nvPr/>
        </p:nvSpPr>
        <p:spPr bwMode="auto">
          <a:xfrm>
            <a:off x="1077913" y="6829424"/>
            <a:ext cx="82184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dirty="0"/>
              <a:t>There are only a couple of parameters you can (and should) tweak, mainly </a:t>
            </a:r>
            <a:r>
              <a:rPr lang="en-US" altLang="en-US" b="1" u="sng" dirty="0"/>
              <a:t>perplexity</a:t>
            </a:r>
            <a:r>
              <a:rPr lang="en-US" altLang="en-US" dirty="0"/>
              <a:t>, which effectively captures the number of neighbors (often 5 to 50)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95F4E74-90BC-4E7F-A68B-00A0BD258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39" y="1809266"/>
            <a:ext cx="7102930" cy="4994248"/>
          </a:xfrm>
          <a:prstGeom prst="rect">
            <a:avLst/>
          </a:prstGeom>
        </p:spPr>
      </p:pic>
      <p:sp>
        <p:nvSpPr>
          <p:cNvPr id="5" name="TextBox 4">
            <a:extLst>
              <a:ext uri="{FF2B5EF4-FFF2-40B4-BE49-F238E27FC236}">
                <a16:creationId xmlns:a16="http://schemas.microsoft.com/office/drawing/2014/main" id="{C0B0CB44-9499-449D-A739-BACBBC2778A1}"/>
              </a:ext>
            </a:extLst>
          </p:cNvPr>
          <p:cNvSpPr txBox="1"/>
          <p:nvPr/>
        </p:nvSpPr>
        <p:spPr>
          <a:xfrm>
            <a:off x="3516312" y="7190343"/>
            <a:ext cx="7102929"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https://www.biorxiv.org/content/10.1101/2021.08.25.457696v1.full</a:t>
            </a:r>
          </a:p>
        </p:txBody>
      </p:sp>
      <p:pic>
        <p:nvPicPr>
          <p:cNvPr id="7" name="Picture 6">
            <a:extLst>
              <a:ext uri="{FF2B5EF4-FFF2-40B4-BE49-F238E27FC236}">
                <a16:creationId xmlns:a16="http://schemas.microsoft.com/office/drawing/2014/main" id="{F4A86F17-F6B4-4E14-B944-FD6ECF18C345}"/>
              </a:ext>
            </a:extLst>
          </p:cNvPr>
          <p:cNvPicPr>
            <a:picLocks noChangeAspect="1"/>
          </p:cNvPicPr>
          <p:nvPr/>
        </p:nvPicPr>
        <p:blipFill>
          <a:blip r:embed="rId3"/>
          <a:stretch>
            <a:fillRect/>
          </a:stretch>
        </p:blipFill>
        <p:spPr>
          <a:xfrm>
            <a:off x="1" y="24267"/>
            <a:ext cx="3821111" cy="717072"/>
          </a:xfrm>
          <a:prstGeom prst="rect">
            <a:avLst/>
          </a:prstGeom>
        </p:spPr>
      </p:pic>
      <p:sp>
        <p:nvSpPr>
          <p:cNvPr id="8" name="Arrow: Right 7">
            <a:extLst>
              <a:ext uri="{FF2B5EF4-FFF2-40B4-BE49-F238E27FC236}">
                <a16:creationId xmlns:a16="http://schemas.microsoft.com/office/drawing/2014/main" id="{8B681441-5F1A-4361-BF5A-CAFBC868FB30}"/>
              </a:ext>
            </a:extLst>
          </p:cNvPr>
          <p:cNvSpPr/>
          <p:nvPr/>
        </p:nvSpPr>
        <p:spPr bwMode="auto">
          <a:xfrm>
            <a:off x="3821112" y="295171"/>
            <a:ext cx="533400" cy="208485"/>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9" name="TextBox 8">
            <a:extLst>
              <a:ext uri="{FF2B5EF4-FFF2-40B4-BE49-F238E27FC236}">
                <a16:creationId xmlns:a16="http://schemas.microsoft.com/office/drawing/2014/main" id="{E573C8DD-348B-4F8D-A860-955298FF7A0B}"/>
              </a:ext>
            </a:extLst>
          </p:cNvPr>
          <p:cNvSpPr txBox="1"/>
          <p:nvPr/>
        </p:nvSpPr>
        <p:spPr>
          <a:xfrm>
            <a:off x="4354512" y="86892"/>
            <a:ext cx="5726113" cy="1169551"/>
          </a:xfrm>
          <a:prstGeom prst="rect">
            <a:avLst/>
          </a:prstGeom>
          <a:noFill/>
        </p:spPr>
        <p:txBody>
          <a:bodyPr wrap="square" rtlCol="0">
            <a:spAutoFit/>
          </a:bodyPr>
          <a:lstStyle/>
          <a:p>
            <a:r>
              <a:rPr lang="en-US" sz="1400" dirty="0">
                <a:effectLst/>
                <a:latin typeface="Calibri" panose="020F0502020204030204" pitchFamily="34" charset="0"/>
                <a:cs typeface="Calibri" panose="020F0502020204030204" pitchFamily="34" charset="0"/>
              </a:rPr>
              <a:t>“In biology, single-cell expression studies almost always begin with reduction to two or three dimensions to produce ‘all-in-one’ visuals of the data that are amenable to the human eye, and these are subsequently used for qualitative and quantitative analysis of cell relationships. However, there is little theoretical support for this practice.” </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365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C666A35F-4C75-43B9-9962-09DEBCFC95ED}"/>
              </a:ext>
            </a:extLst>
          </p:cNvPr>
          <p:cNvSpPr>
            <a:spLocks noChangeArrowheads="1"/>
          </p:cNvSpPr>
          <p:nvPr/>
        </p:nvSpPr>
        <p:spPr bwMode="auto">
          <a:xfrm>
            <a:off x="392113" y="4694238"/>
            <a:ext cx="9372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Clustering</a:t>
            </a:r>
            <a:r>
              <a:rPr lang="en-US" altLang="en-US" sz="3200">
                <a:latin typeface="Calibri" panose="020F0502020204030204" pitchFamily="34" charset="0"/>
              </a:rPr>
              <a:t> = task of </a:t>
            </a:r>
            <a:r>
              <a:rPr lang="en-US" altLang="en-US" sz="3200" u="sng">
                <a:latin typeface="Calibri" panose="020F0502020204030204" pitchFamily="34" charset="0"/>
              </a:rPr>
              <a:t>grouping</a:t>
            </a:r>
            <a:r>
              <a:rPr lang="en-US" altLang="en-US" sz="3200">
                <a:latin typeface="Calibri" panose="020F0502020204030204" pitchFamily="34" charset="0"/>
              </a:rPr>
              <a:t> a set of objects in such a way that objects in the same group (a </a:t>
            </a:r>
            <a:r>
              <a:rPr lang="en-US" altLang="en-US" sz="3200" b="1">
                <a:latin typeface="Calibri" panose="020F0502020204030204" pitchFamily="34" charset="0"/>
              </a:rPr>
              <a:t>cluster</a:t>
            </a:r>
            <a:r>
              <a:rPr lang="en-US" altLang="en-US" sz="3200">
                <a:latin typeface="Calibri" panose="020F0502020204030204" pitchFamily="34" charset="0"/>
              </a:rPr>
              <a:t>) are more similar (in some sense) to each other than to those in other groups (clusters).</a:t>
            </a:r>
          </a:p>
        </p:txBody>
      </p:sp>
      <p:sp>
        <p:nvSpPr>
          <p:cNvPr id="10243" name="TextBox 6">
            <a:extLst>
              <a:ext uri="{FF2B5EF4-FFF2-40B4-BE49-F238E27FC236}">
                <a16:creationId xmlns:a16="http://schemas.microsoft.com/office/drawing/2014/main" id="{5C8A3697-8744-4219-AB92-C61CF4537058}"/>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
        <p:nvSpPr>
          <p:cNvPr id="10244" name="Rectangle 7">
            <a:extLst>
              <a:ext uri="{FF2B5EF4-FFF2-40B4-BE49-F238E27FC236}">
                <a16:creationId xmlns:a16="http://schemas.microsoft.com/office/drawing/2014/main" id="{F32AAA4C-EB9E-4710-9B00-2DD7F9109702}"/>
              </a:ext>
            </a:extLst>
          </p:cNvPr>
          <p:cNvSpPr>
            <a:spLocks noChangeArrowheads="1"/>
          </p:cNvSpPr>
          <p:nvPr/>
        </p:nvSpPr>
        <p:spPr bwMode="auto">
          <a:xfrm>
            <a:off x="392113" y="16525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We’re going to first learn about clustering algorithms &amp; classifiers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3F476BBC-81B7-4D41-A2EF-FA10AA094634}"/>
              </a:ext>
            </a:extLst>
          </p:cNvPr>
          <p:cNvSpPr>
            <a:spLocks noChangeArrowheads="1"/>
          </p:cNvSpPr>
          <p:nvPr/>
        </p:nvSpPr>
        <p:spPr bwMode="auto">
          <a:xfrm>
            <a:off x="392113" y="4694238"/>
            <a:ext cx="9372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Classification</a:t>
            </a:r>
            <a:r>
              <a:rPr lang="en-US" altLang="en-US" sz="3200">
                <a:latin typeface="Calibri" panose="020F0502020204030204" pitchFamily="34" charset="0"/>
              </a:rPr>
              <a:t> = task of </a:t>
            </a:r>
            <a:r>
              <a:rPr lang="en-US" altLang="en-US" sz="3200" u="sng">
                <a:latin typeface="Calibri" panose="020F0502020204030204" pitchFamily="34" charset="0"/>
              </a:rPr>
              <a:t>categorizing</a:t>
            </a:r>
            <a:r>
              <a:rPr lang="en-US" altLang="en-US" sz="3200">
                <a:latin typeface="Calibri" panose="020F0502020204030204" pitchFamily="34" charset="0"/>
              </a:rPr>
              <a:t> a new observation, on the basis of a training set of data with observations (or instances) whose categories are known</a:t>
            </a:r>
          </a:p>
        </p:txBody>
      </p:sp>
      <p:sp>
        <p:nvSpPr>
          <p:cNvPr id="12291" name="TextBox 6">
            <a:extLst>
              <a:ext uri="{FF2B5EF4-FFF2-40B4-BE49-F238E27FC236}">
                <a16:creationId xmlns:a16="http://schemas.microsoft.com/office/drawing/2014/main" id="{5C31988A-C315-4D13-ADD4-1CD84CCCF942}"/>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
        <p:nvSpPr>
          <p:cNvPr id="12292" name="Rectangle 7">
            <a:extLst>
              <a:ext uri="{FF2B5EF4-FFF2-40B4-BE49-F238E27FC236}">
                <a16:creationId xmlns:a16="http://schemas.microsoft.com/office/drawing/2014/main" id="{1D3407DE-CF68-4711-96A0-C32F03BCC235}"/>
              </a:ext>
            </a:extLst>
          </p:cNvPr>
          <p:cNvSpPr>
            <a:spLocks noChangeArrowheads="1"/>
          </p:cNvSpPr>
          <p:nvPr/>
        </p:nvSpPr>
        <p:spPr bwMode="auto">
          <a:xfrm>
            <a:off x="392113" y="16525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We’re going to first learn about clustering algorithms &amp; classifiers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57482FD-83C2-4AA9-BCBF-0884658C5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506663"/>
            <a:ext cx="9944100" cy="3330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1">
            <a:extLst>
              <a:ext uri="{FF2B5EF4-FFF2-40B4-BE49-F238E27FC236}">
                <a16:creationId xmlns:a16="http://schemas.microsoft.com/office/drawing/2014/main" id="{8BC287F4-3CA8-45CA-AAC6-3B47733BD981}"/>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
        <p:nvSpPr>
          <p:cNvPr id="13316" name="TextBox 2">
            <a:extLst>
              <a:ext uri="{FF2B5EF4-FFF2-40B4-BE49-F238E27FC236}">
                <a16:creationId xmlns:a16="http://schemas.microsoft.com/office/drawing/2014/main" id="{6F086D9F-13B1-4EDB-AD60-8B8B8C7A4159}"/>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Let’s motivate this with an important historical example: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7A71582C-8B98-42F4-A5D8-5ED2F47C549B}"/>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
        <p:nvSpPr>
          <p:cNvPr id="14339" name="Rectangle 3">
            <a:extLst>
              <a:ext uri="{FF2B5EF4-FFF2-40B4-BE49-F238E27FC236}">
                <a16:creationId xmlns:a16="http://schemas.microsoft.com/office/drawing/2014/main" id="{990D9729-FECA-4E61-8BB2-063025EA5C09}"/>
              </a:ext>
            </a:extLst>
          </p:cNvPr>
          <p:cNvSpPr>
            <a:spLocks noChangeArrowheads="1"/>
          </p:cNvSpPr>
          <p:nvPr/>
        </p:nvSpPr>
        <p:spPr bwMode="auto">
          <a:xfrm>
            <a:off x="392113" y="503238"/>
            <a:ext cx="9224962"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“Diffuse large B-cell lymphoma (DLBCL), the most common subtype of non-Hodgkin's lymphoma … is </a:t>
            </a:r>
            <a:r>
              <a:rPr lang="en-US" altLang="en-US" sz="3200" u="sng">
                <a:latin typeface="Calibri" panose="020F0502020204030204" pitchFamily="34" charset="0"/>
              </a:rPr>
              <a:t>one disease in which attempts to define subgroups on the basis of morphology have largely failed</a:t>
            </a:r>
            <a:r>
              <a:rPr lang="en-US" altLang="en-US" sz="3200">
                <a:latin typeface="Calibri" panose="020F0502020204030204" pitchFamily="34" charset="0"/>
              </a:rPr>
              <a:t>…”</a:t>
            </a:r>
          </a:p>
          <a:p>
            <a:pPr algn="just"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algn="just"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“DLBCL … is clinically heterogeneous: </a:t>
            </a:r>
          </a:p>
          <a:p>
            <a:pPr algn="just" eaLnBrk="1">
              <a:lnSpc>
                <a:spcPct val="93000"/>
              </a:lnSpc>
              <a:buClr>
                <a:srgbClr val="000000"/>
              </a:buClr>
              <a:buSzPct val="100000"/>
              <a:buFont typeface="Times New Roman" panose="02020603050405020304" pitchFamily="18" charset="0"/>
              <a:buNone/>
            </a:pPr>
            <a:r>
              <a:rPr lang="en-US" altLang="en-US" sz="3200" u="sng">
                <a:latin typeface="Calibri" panose="020F0502020204030204" pitchFamily="34" charset="0"/>
              </a:rPr>
              <a:t>40% of patients respond well </a:t>
            </a:r>
            <a:r>
              <a:rPr lang="en-US" altLang="en-US" sz="3200">
                <a:latin typeface="Calibri" panose="020F0502020204030204" pitchFamily="34" charset="0"/>
              </a:rPr>
              <a:t>to current therapy and have prolonged survival, whereas </a:t>
            </a:r>
            <a:r>
              <a:rPr lang="en-US" altLang="en-US" sz="3200" u="sng">
                <a:latin typeface="Calibri" panose="020F0502020204030204" pitchFamily="34" charset="0"/>
              </a:rPr>
              <a:t>the remainder succumb</a:t>
            </a:r>
            <a:r>
              <a:rPr lang="en-US" altLang="en-US" sz="3200">
                <a:latin typeface="Calibri" panose="020F0502020204030204" pitchFamily="34" charset="0"/>
              </a:rPr>
              <a:t> to the disease. </a:t>
            </a:r>
          </a:p>
          <a:p>
            <a:pPr algn="just"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algn="just"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We proposed that this variability in natural history reflects unrecognized molecular heterogeneity in the tumours.”</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2723</Words>
  <Application>Microsoft Office PowerPoint</Application>
  <PresentationFormat>Custom</PresentationFormat>
  <Paragraphs>453</Paragraphs>
  <Slides>55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DejaVu Sans</vt:lpstr>
      <vt:lpstr>Times New Roman</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GigAssembler</dc:title>
  <dc:creator>Taejoon Kwon</dc:creator>
  <cp:lastModifiedBy>Marcotte</cp:lastModifiedBy>
  <cp:revision>97</cp:revision>
  <cp:lastPrinted>2017-03-20T22:16:26Z</cp:lastPrinted>
  <dcterms:created xsi:type="dcterms:W3CDTF">2011-03-08T14:45:39Z</dcterms:created>
  <dcterms:modified xsi:type="dcterms:W3CDTF">2022-03-21T15:00:06Z</dcterms:modified>
</cp:coreProperties>
</file>