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87" r:id="rId2"/>
    <p:sldId id="288" r:id="rId3"/>
    <p:sldId id="308" r:id="rId4"/>
    <p:sldId id="289" r:id="rId5"/>
    <p:sldId id="290" r:id="rId6"/>
    <p:sldId id="306" r:id="rId7"/>
    <p:sldId id="305" r:id="rId8"/>
    <p:sldId id="307" r:id="rId9"/>
    <p:sldId id="257" r:id="rId10"/>
    <p:sldId id="258" r:id="rId11"/>
    <p:sldId id="269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7" r:id="rId20"/>
    <p:sldId id="266" r:id="rId21"/>
    <p:sldId id="293" r:id="rId22"/>
    <p:sldId id="270" r:id="rId23"/>
    <p:sldId id="309" r:id="rId24"/>
    <p:sldId id="268" r:id="rId25"/>
    <p:sldId id="271" r:id="rId26"/>
    <p:sldId id="272" r:id="rId27"/>
    <p:sldId id="280" r:id="rId28"/>
    <p:sldId id="278" r:id="rId29"/>
    <p:sldId id="277" r:id="rId30"/>
    <p:sldId id="276" r:id="rId31"/>
    <p:sldId id="274" r:id="rId32"/>
    <p:sldId id="275" r:id="rId33"/>
    <p:sldId id="281" r:id="rId34"/>
    <p:sldId id="279" r:id="rId35"/>
    <p:sldId id="283" r:id="rId36"/>
    <p:sldId id="282" r:id="rId37"/>
    <p:sldId id="284" r:id="rId38"/>
    <p:sldId id="285" r:id="rId39"/>
    <p:sldId id="296" r:id="rId40"/>
    <p:sldId id="304" r:id="rId41"/>
    <p:sldId id="302" r:id="rId42"/>
    <p:sldId id="310" r:id="rId43"/>
    <p:sldId id="311" r:id="rId44"/>
    <p:sldId id="313" r:id="rId45"/>
    <p:sldId id="312" r:id="rId46"/>
    <p:sldId id="297" r:id="rId47"/>
    <p:sldId id="301" r:id="rId48"/>
    <p:sldId id="300" r:id="rId49"/>
    <p:sldId id="294" r:id="rId50"/>
    <p:sldId id="295" r:id="rId5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547" autoAdjust="0"/>
  </p:normalViewPr>
  <p:slideViewPr>
    <p:cSldViewPr>
      <p:cViewPr varScale="1">
        <p:scale>
          <a:sx n="112" d="100"/>
          <a:sy n="112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33" tIns="49517" rIns="99033" bIns="495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9033" tIns="49517" rIns="99033" bIns="49517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33" tIns="49517" rIns="99033" bIns="495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9033" tIns="49517" rIns="99033" bIns="49517" rtlCol="0" anchor="b"/>
          <a:lstStyle>
            <a:lvl1pPr algn="r">
              <a:defRPr sz="1300"/>
            </a:lvl1pPr>
          </a:lstStyle>
          <a:p>
            <a:fld id="{1FDB24DC-0292-4BFF-B0E9-F18C0E5F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1197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33" tIns="49517" rIns="99033" bIns="495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9033" tIns="49517" rIns="99033" bIns="49517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3" tIns="49517" rIns="99033" bIns="495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33" tIns="49517" rIns="99033" bIns="495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33" tIns="49517" rIns="99033" bIns="495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9033" tIns="49517" rIns="99033" bIns="49517" rtlCol="0" anchor="b"/>
          <a:lstStyle>
            <a:lvl1pPr algn="r">
              <a:defRPr sz="1300"/>
            </a:lvl1pPr>
          </a:lstStyle>
          <a:p>
            <a:fld id="{1E22DDEF-0DC8-482E-A0DE-2D065396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434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14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Horse-racing</a:t>
            </a:r>
            <a:r>
              <a:rPr lang="en-US" baseline="0" dirty="0"/>
              <a:t> (3:1 odds)</a:t>
            </a:r>
          </a:p>
          <a:p>
            <a:r>
              <a:rPr lang="en-US" baseline="0" dirty="0"/>
              <a:t>Medicine, disease 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Can’t test all alignments! </a:t>
            </a:r>
            <a:r>
              <a:rPr lang="en-US" sz="1300" dirty="0"/>
              <a:t>For two 100 amino acid proteins =&gt; 10</a:t>
            </a:r>
            <a:r>
              <a:rPr lang="en-US" sz="1300" baseline="30000" dirty="0"/>
              <a:t>59</a:t>
            </a:r>
            <a:r>
              <a:rPr lang="en-US" sz="1300" dirty="0"/>
              <a:t> possible alignments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with A gives a score of 5  (remember, the score equals </a:t>
            </a:r>
            <a:r>
              <a:rPr lang="en-US" sz="1300" i="1" dirty="0"/>
              <a:t>F</a:t>
            </a:r>
            <a:r>
              <a:rPr lang="en-US" sz="1300" dirty="0"/>
              <a:t>(</a:t>
            </a:r>
            <a:r>
              <a:rPr lang="en-US" sz="1300" i="1" dirty="0"/>
              <a:t>i</a:t>
            </a:r>
            <a:r>
              <a:rPr lang="en-US" sz="1300" dirty="0"/>
              <a:t>-1,</a:t>
            </a:r>
            <a:r>
              <a:rPr lang="en-US" sz="1300" i="1" dirty="0"/>
              <a:t>j</a:t>
            </a:r>
            <a:r>
              <a:rPr lang="en-US" sz="1300" dirty="0"/>
              <a:t>-1) + </a:t>
            </a:r>
            <a:r>
              <a:rPr lang="en-US" sz="1300" i="1" dirty="0"/>
              <a:t>s</a:t>
            </a:r>
            <a:r>
              <a:rPr lang="en-US" sz="1300" dirty="0"/>
              <a:t>(</a:t>
            </a:r>
            <a:r>
              <a:rPr lang="en-US" sz="1300" i="1" dirty="0" err="1"/>
              <a:t>x</a:t>
            </a:r>
            <a:r>
              <a:rPr lang="en-US" sz="1300" i="1" baseline="-25000" dirty="0" err="1"/>
              <a:t>i</a:t>
            </a:r>
            <a:r>
              <a:rPr lang="en-US" sz="1300" i="1" dirty="0" err="1"/>
              <a:t>,y</a:t>
            </a:r>
            <a:r>
              <a:rPr lang="en-US" sz="1300" i="1" baseline="-25000" dirty="0" err="1"/>
              <a:t>j</a:t>
            </a:r>
            <a:r>
              <a:rPr lang="en-US" sz="1300" dirty="0"/>
              <a:t>), which is 0+5=5 in this case).  </a:t>
            </a:r>
          </a:p>
          <a:p>
            <a:r>
              <a:rPr lang="en-US" sz="1300" dirty="0"/>
              <a:t>So, we write 5 in the A,A cell, and draw an arrow from the cell it came from, which is the P,E cell.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biopython.org/DIST/docs/tutorial/Tutorial.html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Typically, to be “biologically related” means to </a:t>
            </a:r>
            <a:r>
              <a:rPr lang="en-US" sz="2400" b="1" u="sng" dirty="0">
                <a:ea typeface="Times New Roman" pitchFamily="18" charset="0"/>
                <a:cs typeface="Calibri" pitchFamily="34" charset="0"/>
              </a:rPr>
              <a:t>share a common ancestor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.  In biology, we call this </a:t>
            </a:r>
            <a:r>
              <a:rPr lang="en-US" sz="2400" b="1" i="1" dirty="0">
                <a:ea typeface="Times New Roman" pitchFamily="18" charset="0"/>
                <a:cs typeface="Calibri" pitchFamily="34" charset="0"/>
              </a:rPr>
              <a:t>homologous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Two proteins sharing a common ancestor are said to be </a:t>
            </a:r>
            <a:r>
              <a:rPr lang="en-US" sz="2400" b="1" i="1" dirty="0">
                <a:ea typeface="Times New Roman" pitchFamily="18" charset="0"/>
                <a:cs typeface="Calibri" pitchFamily="34" charset="0"/>
              </a:rPr>
              <a:t>homologs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Homology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often implies structural similarity &amp; sometimes (not always) sequence similarity.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A statistically significant sequence or structural similarity can be used to infer homology (common ancestry).</a:t>
            </a:r>
          </a:p>
        </p:txBody>
      </p:sp>
      <p:pic>
        <p:nvPicPr>
          <p:cNvPr id="1026" name="Picture 2" descr="File:1GZX Haemoglob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41" y="1766835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Myoglob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0000">
            <a:off x="45069" y="3688099"/>
            <a:ext cx="2857470" cy="28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779" y="3059668"/>
            <a:ext cx="399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Myoglobin          &amp;          Hemoglobin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50292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19540" y="6642556"/>
            <a:ext cx="36006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http://en.wikipedia.org/wiki/File:Myoglobin.png &amp;  File:1GZX_Haemoglobin.png</a:t>
            </a:r>
          </a:p>
        </p:txBody>
      </p:sp>
    </p:spTree>
    <p:extLst>
      <p:ext uri="{BB962C8B-B14F-4D97-AF65-F5344CB8AC3E}">
        <p14:creationId xmlns:p14="http://schemas.microsoft.com/office/powerpoint/2010/main" val="26678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We’ll treat mutations as independent events. </a:t>
            </a:r>
          </a:p>
          <a:p>
            <a:endParaRPr lang="en-US" sz="2400" dirty="0"/>
          </a:p>
          <a:p>
            <a:r>
              <a:rPr lang="en-US" sz="2400" dirty="0"/>
              <a:t>This allows us to create an </a:t>
            </a:r>
            <a:r>
              <a:rPr lang="en-US" sz="2400" b="1" i="1" dirty="0"/>
              <a:t>additive scoring scheme.</a:t>
            </a:r>
          </a:p>
          <a:p>
            <a:r>
              <a:rPr lang="en-US" sz="2400" dirty="0"/>
              <a:t>The score for a sequence alignment will be the sum of the scores for aligning each of the individual positions in two sequences.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191000"/>
            <a:ext cx="565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kind of mutations should we expect?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8600" y="609600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Substitutions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deletions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 and deletions can be treated as equivalent events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by considering one or the other sequence as the reference, and are usually called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gaps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803" t="78513" r="77304"/>
          <a:stretch>
            <a:fillRect/>
          </a:stretch>
        </p:blipFill>
        <p:spPr bwMode="auto">
          <a:xfrm>
            <a:off x="2514600" y="3429000"/>
            <a:ext cx="4027089" cy="263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V="1">
            <a:off x="3124200" y="5562600"/>
            <a:ext cx="68738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5106988" y="5562600"/>
            <a:ext cx="53181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38800" y="5867400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gap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867400"/>
            <a:ext cx="2721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</a:t>
            </a:r>
            <a:endParaRPr lang="en-US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9916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Let’s consider two models:</a:t>
            </a:r>
          </a:p>
          <a:p>
            <a:endParaRPr lang="en-US" sz="2400" dirty="0"/>
          </a:p>
          <a:p>
            <a:r>
              <a:rPr lang="en-US" sz="2400" dirty="0"/>
              <a:t>First, a </a:t>
            </a:r>
            <a:r>
              <a:rPr lang="en-US" sz="2400" b="1" u="sng" dirty="0"/>
              <a:t>random</a:t>
            </a:r>
            <a:r>
              <a:rPr lang="en-US" sz="2400" dirty="0"/>
              <a:t> model, where amino acids in the sequences occur independently at some given frequencies.</a:t>
            </a:r>
          </a:p>
          <a:p>
            <a:endParaRPr lang="en-US" sz="2400" dirty="0"/>
          </a:p>
          <a:p>
            <a:r>
              <a:rPr lang="en-US" sz="2400" dirty="0"/>
              <a:t>The probability of observing an alignment between </a:t>
            </a:r>
            <a:r>
              <a:rPr lang="en-US" sz="2400" i="1" dirty="0"/>
              <a:t>x</a:t>
            </a:r>
            <a:r>
              <a:rPr lang="en-US" sz="2400" dirty="0"/>
              <a:t> and </a:t>
            </a:r>
            <a:r>
              <a:rPr lang="en-US" sz="2400" i="1" dirty="0"/>
              <a:t>y</a:t>
            </a:r>
            <a:r>
              <a:rPr lang="en-US" sz="2400" dirty="0"/>
              <a:t> is just the product of the frequencies (q) with which we find each amino acid.</a:t>
            </a:r>
          </a:p>
          <a:p>
            <a:endParaRPr lang="en-US" sz="2400" dirty="0"/>
          </a:p>
          <a:p>
            <a:r>
              <a:rPr lang="en-US" sz="2400" dirty="0"/>
              <a:t>We can write this as: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676775"/>
            <a:ext cx="381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482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this mean?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this mean?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009900" y="5524500"/>
            <a:ext cx="533400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800600" y="5486400"/>
            <a:ext cx="609600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3733800"/>
            <a:ext cx="4136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the capital pi mean?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762500" y="4305300"/>
            <a:ext cx="381000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1CEE2418-7270-9D9D-4832-264CCEADD854}"/>
              </a:ext>
            </a:extLst>
          </p:cNvPr>
          <p:cNvSpPr/>
          <p:nvPr/>
        </p:nvSpPr>
        <p:spPr>
          <a:xfrm>
            <a:off x="4444298" y="5372100"/>
            <a:ext cx="762000" cy="1485900"/>
          </a:xfrm>
          <a:prstGeom prst="arc">
            <a:avLst>
              <a:gd name="adj1" fmla="val 7905753"/>
              <a:gd name="adj2" fmla="val 15705244"/>
            </a:avLst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BD88FA-653F-5D0A-FDC1-97E9161EEBB3}"/>
              </a:ext>
            </a:extLst>
          </p:cNvPr>
          <p:cNvSpPr txBox="1"/>
          <p:nvPr/>
        </p:nvSpPr>
        <p:spPr>
          <a:xfrm>
            <a:off x="3429000" y="6477000"/>
            <a:ext cx="487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is just a counter indicating the sequence position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Second, a </a:t>
            </a:r>
            <a:r>
              <a:rPr lang="en-US" sz="2400" b="1" u="sng" dirty="0"/>
              <a:t>match</a:t>
            </a:r>
            <a:r>
              <a:rPr lang="en-US" sz="2400" dirty="0"/>
              <a:t> model, where amino acids at a given position in the alignment arise from some common ancestor with a probability given by the joint probability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ab</a:t>
            </a:r>
            <a:r>
              <a:rPr lang="en-US" sz="2400" dirty="0"/>
              <a:t>.  </a:t>
            </a:r>
          </a:p>
          <a:p>
            <a:endParaRPr lang="en-US" sz="2400" dirty="0"/>
          </a:p>
          <a:p>
            <a:r>
              <a:rPr lang="en-US" sz="2400" dirty="0"/>
              <a:t>So, under this model, the probability of the alignment is the product of the probabilities of seeing the individual amino acids aligned.</a:t>
            </a:r>
          </a:p>
          <a:p>
            <a:endParaRPr lang="en-US" sz="2400" dirty="0"/>
          </a:p>
          <a:p>
            <a:r>
              <a:rPr lang="en-US" sz="2400" dirty="0"/>
              <a:t>We can write that as: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114800"/>
            <a:ext cx="3409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66402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this mean?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this mean?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009900" y="52197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118802" y="51816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3272135"/>
            <a:ext cx="487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the capital pi mean again?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067300" y="38481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4572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To decide which model better describes an alignment, we’ll take the ratio: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0"/>
            <a:ext cx="5953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39696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Such a ratio of probabilities under 2 different models is called an </a:t>
            </a:r>
            <a:r>
              <a:rPr lang="en-US" sz="2400" b="1" i="1" dirty="0"/>
              <a:t>odds ratio</a:t>
            </a:r>
            <a:r>
              <a:rPr lang="en-US" sz="24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3200400"/>
            <a:ext cx="3747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did these mean again?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4953000"/>
            <a:ext cx="3588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else have you heard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odds ratios used?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5867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Basically: 	if the ratio &gt; 1, model </a:t>
            </a:r>
            <a:r>
              <a:rPr lang="en-US" sz="2400" i="1" dirty="0"/>
              <a:t>M</a:t>
            </a:r>
            <a:r>
              <a:rPr lang="en-US" sz="2400" dirty="0"/>
              <a:t> is more probable </a:t>
            </a:r>
          </a:p>
          <a:p>
            <a:r>
              <a:rPr lang="en-US" sz="2400" dirty="0"/>
              <a:t>		if &lt; 1, model </a:t>
            </a:r>
            <a:r>
              <a:rPr lang="en-US" sz="2400" i="1" dirty="0"/>
              <a:t>R</a:t>
            </a:r>
            <a:r>
              <a:rPr lang="en-US" sz="2400" dirty="0"/>
              <a:t> is more probable.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" y="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Now, to convert this to an 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additive score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we can simply take the logarithm of the odds ratio (called the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log odds ratio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14400"/>
            <a:ext cx="2428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362200" y="21336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is just the score for aligning one amino acid with another amino acid: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95600" y="16764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048000"/>
            <a:ext cx="3238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4800" y="44958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Here written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rather than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x</a:t>
            </a:r>
            <a:r>
              <a:rPr kumimoji="0" lang="en-US" sz="24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y</a:t>
            </a:r>
            <a:r>
              <a:rPr kumimoji="0" lang="en-US" sz="24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to emphasize that this score reflects the </a:t>
            </a:r>
            <a:r>
              <a:rPr kumimoji="0" lang="en-US" sz="24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inherent preference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of the two amino acids (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to be aligned. 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0"/>
            <a:ext cx="3511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Almost done with step 1…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last trick: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Take a big set of 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pre-aligned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protein sequence alignments (that are correct!) and </a:t>
            </a:r>
            <a:r>
              <a:rPr kumimoji="0" lang="en-US" sz="24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measure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all of the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pairwise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amino acid substitution scores (the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a,b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)’s).  Put them in a 20x20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amino acid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 matrix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:</a:t>
            </a: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This is the </a:t>
            </a:r>
            <a:r>
              <a:rPr lang="en-US" sz="2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BLOSUM50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matrix.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(The numbers are scaled &amp; rounded off to the nearest integer):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762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the score for </a:t>
            </a:r>
            <a:r>
              <a:rPr lang="en-US" sz="2400" dirty="0" err="1">
                <a:solidFill>
                  <a:srgbClr val="FF0000"/>
                </a:solidFill>
              </a:rPr>
              <a:t>aspartate</a:t>
            </a:r>
            <a:r>
              <a:rPr lang="en-US" sz="2400" dirty="0">
                <a:solidFill>
                  <a:srgbClr val="FF0000"/>
                </a:solidFill>
              </a:rPr>
              <a:t> (D) aligning with itself?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about </a:t>
            </a:r>
            <a:r>
              <a:rPr lang="en-US" sz="2400" dirty="0" err="1">
                <a:solidFill>
                  <a:srgbClr val="FF0000"/>
                </a:solidFill>
              </a:rPr>
              <a:t>aspartate</a:t>
            </a:r>
            <a:r>
              <a:rPr lang="en-US" sz="2400" dirty="0">
                <a:solidFill>
                  <a:srgbClr val="FF0000"/>
                </a:solidFill>
              </a:rPr>
              <a:t> with phenylalanine (F)?  Why?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01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In practice, searching for sequence or structural similarity is one of the most powerful computational approaches to discover a gene’s function. We can often gain insight about a protein from its homologs.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ea typeface="Times New Roman" pitchFamily="18" charset="0"/>
                <a:cs typeface="Calibri" pitchFamily="34" charset="0"/>
              </a:rPr>
              <a:t>For example, my lab discovered that </a:t>
            </a:r>
            <a:r>
              <a:rPr lang="en-US" sz="2400" dirty="0" err="1">
                <a:ea typeface="Times New Roman" pitchFamily="18" charset="0"/>
                <a:cs typeface="Calibri" pitchFamily="34" charset="0"/>
              </a:rPr>
              <a:t>myelinating</a:t>
            </a:r>
            <a:r>
              <a:rPr lang="en-US" sz="2400" dirty="0">
                <a:ea typeface="Times New Roman" pitchFamily="18" charset="0"/>
                <a:cs typeface="Calibri" pitchFamily="34" charset="0"/>
              </a:rPr>
              <a:t> the neurons in your brain reuses the same biochemical mechanism that phage use to make capsids.  The key breakthrough was recognizing that the human and phage proteins contained homologous domains.</a:t>
            </a:r>
          </a:p>
        </p:txBody>
      </p:sp>
      <p:pic>
        <p:nvPicPr>
          <p:cNvPr id="2050" name="Picture 2" descr="C:\Users\marcotte\Desktop\journal.pbio.1001624.g00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84512"/>
            <a:ext cx="7573884" cy="36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31434" y="6400800"/>
            <a:ext cx="141256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Li, Park, </a:t>
            </a:r>
            <a:r>
              <a:rPr lang="en-US" sz="1200" dirty="0" err="1"/>
              <a:t>Marcotte</a:t>
            </a:r>
            <a:endParaRPr lang="en-US" sz="1200" dirty="0"/>
          </a:p>
          <a:p>
            <a:r>
              <a:rPr lang="en-US" sz="1200" i="1" dirty="0" err="1"/>
              <a:t>PLoS</a:t>
            </a:r>
            <a:r>
              <a:rPr lang="en-US" sz="1200" i="1" dirty="0"/>
              <a:t> Biology </a:t>
            </a:r>
            <a:r>
              <a:rPr lang="en-US" sz="1200" dirty="0"/>
              <a:t>(2013)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4425434"/>
            <a:ext cx="228600" cy="22276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9600" y="4191000"/>
            <a:ext cx="3124200" cy="4688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62" y="4659868"/>
            <a:ext cx="11304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Homologs</a:t>
            </a:r>
          </a:p>
        </p:txBody>
      </p:sp>
    </p:spTree>
    <p:extLst>
      <p:ext uri="{BB962C8B-B14F-4D97-AF65-F5344CB8AC3E}">
        <p14:creationId xmlns:p14="http://schemas.microsoft.com/office/powerpoint/2010/main" val="2497154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" y="152400"/>
            <a:ext cx="8534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Using this matrix,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we can score any alignment as the sum of scores of individual pairs of amino acids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For example, the top alignment in our earlier example: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ets the score: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S(FlgA1,FlgA2) = – 1 – 2 – 2 + 2 + 4 + 6 + ... = 186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cs typeface="Arial" pitchFamily="34" charset="0"/>
              </a:rPr>
              <a:t>We also need to penalize </a:t>
            </a:r>
            <a:r>
              <a:rPr lang="en-US" sz="2400" b="1" u="sng" dirty="0">
                <a:cs typeface="Arial" pitchFamily="34" charset="0"/>
              </a:rPr>
              <a:t>gaps</a:t>
            </a:r>
            <a:r>
              <a:rPr lang="en-US" sz="2400" dirty="0">
                <a:cs typeface="Arial" pitchFamily="34" charset="0"/>
              </a:rPr>
              <a:t>.  For now, let’s just use a constant penalty </a:t>
            </a:r>
            <a:r>
              <a:rPr lang="en-US" sz="2400" b="1" i="1" dirty="0">
                <a:cs typeface="Arial" pitchFamily="34" charset="0"/>
              </a:rPr>
              <a:t>d</a:t>
            </a:r>
            <a:r>
              <a:rPr lang="en-US" sz="2400" dirty="0">
                <a:cs typeface="Arial" pitchFamily="34" charset="0"/>
              </a:rPr>
              <a:t> for each amino acid gap in an alignment, </a:t>
            </a:r>
            <a:r>
              <a:rPr lang="en-US" sz="2400" i="1" dirty="0" err="1">
                <a:cs typeface="Arial" pitchFamily="34" charset="0"/>
              </a:rPr>
              <a:t>i</a:t>
            </a:r>
            <a:r>
              <a:rPr lang="en-US" sz="2400" i="1" dirty="0">
                <a:cs typeface="Arial" pitchFamily="34" charset="0"/>
              </a:rPr>
              <a:t>. e</a:t>
            </a:r>
            <a:r>
              <a:rPr lang="en-US" sz="2400" dirty="0">
                <a:cs typeface="Arial" pitchFamily="34" charset="0"/>
              </a:rPr>
              <a:t>.: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cs typeface="Arial" pitchFamily="34" charset="0"/>
              </a:rPr>
              <a:t>	the penalty for a gap of length g = -g*d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0706" b="69591"/>
          <a:stretch>
            <a:fillRect/>
          </a:stretch>
        </p:blipFill>
        <p:spPr bwMode="auto">
          <a:xfrm>
            <a:off x="76200" y="2135998"/>
            <a:ext cx="8839200" cy="68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garet Oakley Dayhoff 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60" y="580072"/>
            <a:ext cx="2095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260" y="318764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Margaret </a:t>
            </a:r>
            <a:r>
              <a:rPr lang="en-US" dirty="0" err="1"/>
              <a:t>Dayhoff</a:t>
            </a:r>
            <a:r>
              <a:rPr lang="en-US" dirty="0"/>
              <a:t> (1925-1983)</a:t>
            </a:r>
          </a:p>
          <a:p>
            <a:pPr algn="ctr"/>
            <a:r>
              <a:rPr lang="en-US" dirty="0"/>
              <a:t>Developed point accepted mutation matrices</a:t>
            </a:r>
          </a:p>
          <a:p>
            <a:pPr algn="ctr"/>
            <a:r>
              <a:rPr lang="en-US" dirty="0"/>
              <a:t>(PAM matrices) </a:t>
            </a:r>
          </a:p>
          <a:p>
            <a:endParaRPr lang="en-US" dirty="0"/>
          </a:p>
        </p:txBody>
      </p:sp>
      <p:pic>
        <p:nvPicPr>
          <p:cNvPr id="1030" name="Picture 6" descr="http://research.fhcrc.org/content/dam/stripe/henikoff/headshots_227x227/jorja_henikoff_438x4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4" t="22525" r="2097" b="5146"/>
          <a:stretch/>
        </p:blipFill>
        <p:spPr bwMode="auto">
          <a:xfrm>
            <a:off x="6286131" y="1171384"/>
            <a:ext cx="2453178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search.fhcrc.org/content/dam/stripe/henikoff/headshots_227x227/steve_henikoff_227x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33" y="761047"/>
            <a:ext cx="21621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55195" y="3780472"/>
            <a:ext cx="3030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Steve and </a:t>
            </a:r>
            <a:r>
              <a:rPr lang="en-US" dirty="0" err="1"/>
              <a:t>Jorja</a:t>
            </a:r>
            <a:r>
              <a:rPr lang="en-US" dirty="0"/>
              <a:t> </a:t>
            </a:r>
            <a:r>
              <a:rPr lang="en-US" dirty="0" err="1"/>
              <a:t>Henikoff</a:t>
            </a:r>
            <a:endParaRPr lang="en-US" dirty="0"/>
          </a:p>
          <a:p>
            <a:pPr algn="ctr"/>
            <a:r>
              <a:rPr lang="en-US" dirty="0"/>
              <a:t>Developed BLOSUM matrices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33" y="4419711"/>
            <a:ext cx="41354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Calibrated for different evolutionary times</a:t>
            </a:r>
          </a:p>
          <a:p>
            <a:r>
              <a:rPr lang="en-US" dirty="0"/>
              <a:t>PAM-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i="1" dirty="0"/>
              <a:t>n</a:t>
            </a:r>
            <a:r>
              <a:rPr lang="en-US" dirty="0"/>
              <a:t> substitutions per 100 residues</a:t>
            </a:r>
          </a:p>
          <a:p>
            <a:r>
              <a:rPr lang="en-US" dirty="0"/>
              <a:t>   e.g. matrices from PAM1 to PAM250</a:t>
            </a:r>
          </a:p>
          <a:p>
            <a:r>
              <a:rPr lang="en-US" dirty="0"/>
              <a:t>measure PAM1,</a:t>
            </a:r>
          </a:p>
          <a:p>
            <a:r>
              <a:rPr lang="en-US" dirty="0"/>
              <a:t>   calculate higher PAMs from that</a:t>
            </a:r>
          </a:p>
          <a:p>
            <a:endParaRPr lang="en-US" u="sng" dirty="0"/>
          </a:p>
          <a:p>
            <a:r>
              <a:rPr lang="en-US" u="sng" dirty="0"/>
              <a:t>Explicit model of evolution</a:t>
            </a:r>
          </a:p>
          <a:p>
            <a:r>
              <a:rPr lang="en-US" dirty="0"/>
              <a:t>   (calculated using a phylogenetic tree)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8233" y="4419600"/>
            <a:ext cx="47395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Calibrated for different % identity sequences</a:t>
            </a:r>
          </a:p>
          <a:p>
            <a:r>
              <a:rPr lang="en-US" dirty="0"/>
              <a:t>BLOSUM-</a:t>
            </a:r>
            <a:r>
              <a:rPr lang="en-US" i="1" dirty="0"/>
              <a:t>n</a:t>
            </a:r>
            <a:r>
              <a:rPr lang="en-US" dirty="0"/>
              <a:t> = for sequences of about </a:t>
            </a:r>
            <a:r>
              <a:rPr lang="en-US" i="1" dirty="0"/>
              <a:t>n</a:t>
            </a:r>
            <a:r>
              <a:rPr lang="en-US" dirty="0"/>
              <a:t> % identity</a:t>
            </a:r>
          </a:p>
          <a:p>
            <a:r>
              <a:rPr lang="en-US" dirty="0"/>
              <a:t>averages substitution probabilities over</a:t>
            </a:r>
          </a:p>
          <a:p>
            <a:r>
              <a:rPr lang="en-US" dirty="0"/>
              <a:t>   sequence clusters, gives better estimates</a:t>
            </a:r>
          </a:p>
          <a:p>
            <a:r>
              <a:rPr lang="en-US" dirty="0"/>
              <a:t>   for highly divergent cases</a:t>
            </a:r>
          </a:p>
          <a:p>
            <a:endParaRPr lang="en-US" u="sng" dirty="0"/>
          </a:p>
          <a:p>
            <a:r>
              <a:rPr lang="en-US" u="sng" dirty="0"/>
              <a:t>Implicit model of evolution</a:t>
            </a:r>
          </a:p>
          <a:p>
            <a:r>
              <a:rPr lang="en-US" dirty="0"/>
              <a:t>   (calculated from blocks of aligned sequences)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2781" y="-16276"/>
            <a:ext cx="6354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     PAM 		vs. 		   BLOSUM</a:t>
            </a:r>
          </a:p>
        </p:txBody>
      </p:sp>
    </p:spTree>
    <p:extLst>
      <p:ext uri="{BB962C8B-B14F-4D97-AF65-F5344CB8AC3E}">
        <p14:creationId xmlns:p14="http://schemas.microsoft.com/office/powerpoint/2010/main" val="61107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4BCBD-D426-4E2C-9F79-76029C586017}"/>
                  </a:ext>
                </a:extLst>
              </p:cNvPr>
              <p:cNvSpPr txBox="1"/>
              <p:nvPr/>
            </p:nvSpPr>
            <p:spPr>
              <a:xfrm>
                <a:off x="914400" y="1066800"/>
                <a:ext cx="7848600" cy="3449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itchFamily="18" charset="0"/>
                    <a:cs typeface="Calibri" pitchFamily="34" charset="0"/>
                  </a:rPr>
                  <a:t>A sense of scale:</a:t>
                </a:r>
              </a:p>
              <a:p>
                <a:endParaRPr lang="en-US" sz="2800" b="1" dirty="0">
                  <a:ea typeface="Times New Roman" pitchFamily="18" charset="0"/>
                  <a:cs typeface="Calibri" pitchFamily="34" charset="0"/>
                </a:endParaRPr>
              </a:p>
              <a:p>
                <a:r>
                  <a:rPr kumimoji="0" lang="en-US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itchFamily="18" charset="0"/>
                    <a:cs typeface="Calibri" pitchFamily="34" charset="0"/>
                  </a:rPr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8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𝟐</m:t>
                              </m:r>
                              <m:r>
                                <a:rPr kumimoji="0" lang="en-US" sz="28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8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𝒏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≈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𝟐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/>
                  <a:t> possible global alignments between two sequences of length n if we use gaps</a:t>
                </a:r>
              </a:p>
              <a:p>
                <a:endParaRPr lang="en-US" sz="2800" b="1" dirty="0"/>
              </a:p>
              <a:p>
                <a:r>
                  <a:rPr lang="en-US" sz="2800" b="1" dirty="0"/>
                  <a:t>So, with 2 sequences of length 100, that’s 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sup>
                    </m:sSup>
                  </m:oMath>
                </a14:m>
                <a:r>
                  <a:rPr lang="en-US" sz="2800" b="1" dirty="0"/>
                  <a:t> possible alignments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4BCBD-D426-4E2C-9F79-76029C586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66800"/>
                <a:ext cx="7848600" cy="3449342"/>
              </a:xfrm>
              <a:prstGeom prst="rect">
                <a:avLst/>
              </a:prstGeom>
              <a:blipFill>
                <a:blip r:embed="rId2"/>
                <a:stretch>
                  <a:fillRect l="-1553" t="-1590" b="-4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922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91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We’ll use something called </a:t>
            </a:r>
            <a:r>
              <a:rPr lang="en-US" sz="2400" b="1" i="1" dirty="0"/>
              <a:t>dynamic programming.</a:t>
            </a:r>
          </a:p>
          <a:p>
            <a:endParaRPr lang="en-US" sz="2400" b="1" i="1" dirty="0"/>
          </a:p>
          <a:p>
            <a:r>
              <a:rPr lang="en-US" sz="2400" dirty="0"/>
              <a:t>This is </a:t>
            </a:r>
            <a:r>
              <a:rPr lang="en-US" sz="2400" b="1" dirty="0"/>
              <a:t>mathematically guaranteed </a:t>
            </a:r>
            <a:r>
              <a:rPr lang="en-US" sz="2400" dirty="0"/>
              <a:t>to find the best scoring alignment, and uses </a:t>
            </a:r>
            <a:r>
              <a:rPr lang="en-US" sz="2400" b="1" i="1" dirty="0"/>
              <a:t>recursion.   </a:t>
            </a:r>
            <a:r>
              <a:rPr lang="en-US" sz="2400" dirty="0"/>
              <a:t>This means problems are broken into sub-problems, which are in turn broken into sub-problems, etc, until the simplest sub-problems can be solved.</a:t>
            </a:r>
          </a:p>
          <a:p>
            <a:endParaRPr lang="en-US" sz="2400" dirty="0"/>
          </a:p>
          <a:p>
            <a:r>
              <a:rPr lang="en-US" sz="2400" dirty="0"/>
              <a:t>We’re going to find the best </a:t>
            </a:r>
            <a:r>
              <a:rPr lang="en-US" sz="2400" b="1" i="1" dirty="0"/>
              <a:t>local</a:t>
            </a:r>
            <a:r>
              <a:rPr lang="en-US" sz="2400" dirty="0"/>
              <a:t> alignment—the best matching</a:t>
            </a:r>
          </a:p>
          <a:p>
            <a:r>
              <a:rPr lang="en-US" sz="2400" dirty="0"/>
              <a:t>internal alignment—without forcing </a:t>
            </a:r>
            <a:r>
              <a:rPr lang="en-US" sz="2400" u="sng" dirty="0"/>
              <a:t>all</a:t>
            </a:r>
            <a:r>
              <a:rPr lang="en-US" sz="2400" dirty="0"/>
              <a:t> of the amino acids to align (i.e. to match </a:t>
            </a:r>
            <a:r>
              <a:rPr lang="en-US" sz="2400" b="1" i="1" dirty="0"/>
              <a:t>globally</a:t>
            </a:r>
            <a:r>
              <a:rPr lang="en-US" sz="2400" dirty="0"/>
              <a:t>).</a:t>
            </a:r>
          </a:p>
          <a:p>
            <a:endParaRPr lang="en-US" sz="2400" dirty="0">
              <a:latin typeface="Courier" pitchFamily="49" charset="0"/>
            </a:endParaRPr>
          </a:p>
          <a:p>
            <a:r>
              <a:rPr lang="en-US" sz="2400" dirty="0">
                <a:latin typeface="Courier" pitchFamily="49" charset="0"/>
              </a:rPr>
              <a:t>			     ATGCAT</a:t>
            </a:r>
          </a:p>
          <a:p>
            <a:r>
              <a:rPr lang="en-US" sz="2400" dirty="0">
                <a:latin typeface="Courier" pitchFamily="49" charset="0"/>
              </a:rPr>
              <a:t>			     ATGCAT</a:t>
            </a:r>
          </a:p>
          <a:p>
            <a:endParaRPr lang="en-US" sz="2400" dirty="0"/>
          </a:p>
          <a:p>
            <a:r>
              <a:rPr lang="en-US" sz="2400" dirty="0"/>
              <a:t>			</a:t>
            </a:r>
            <a:r>
              <a:rPr lang="en-US" sz="2400" dirty="0">
                <a:latin typeface="Courier" pitchFamily="49" charset="0"/>
              </a:rPr>
              <a:t>ACGTTATGCATGACGTA</a:t>
            </a:r>
          </a:p>
          <a:p>
            <a:r>
              <a:rPr lang="en-US" sz="2400" dirty="0">
                <a:latin typeface="Courier" pitchFamily="49" charset="0"/>
              </a:rPr>
              <a:t>			-C---ATGCAT----T-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419600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i.e., this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562600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 this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46482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5791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Here’s the main idea: </a:t>
            </a:r>
          </a:p>
          <a:p>
            <a:r>
              <a:rPr lang="en-US" sz="2400" dirty="0"/>
              <a:t>We’ll make a </a:t>
            </a:r>
            <a:r>
              <a:rPr lang="en-US" sz="2400" b="1" i="1" dirty="0"/>
              <a:t>path matrix</a:t>
            </a:r>
            <a:r>
              <a:rPr lang="en-US" sz="2400" dirty="0"/>
              <a:t>, showing the possible alignments and their scores.  There are simple rules for how to fill in the matrix.  </a:t>
            </a:r>
            <a:r>
              <a:rPr lang="en-US" sz="2400" b="1" i="1" u="sng" dirty="0"/>
              <a:t>This will test all possible alignments &amp; give us the top-scoring alignment between the two sequences</a:t>
            </a:r>
            <a:r>
              <a:rPr lang="en-US" sz="2400" u="sng" dirty="0"/>
              <a:t>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43754"/>
            <a:ext cx="8382000" cy="284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2399" y="228600"/>
            <a:ext cx="899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Here are the rules:</a:t>
            </a:r>
          </a:p>
          <a:p>
            <a:r>
              <a:rPr lang="en-US" sz="2400" dirty="0"/>
              <a:t>For a given square in the matrix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 err="1"/>
              <a:t>i</a:t>
            </a:r>
            <a:r>
              <a:rPr lang="en-US" sz="2400" dirty="0" err="1"/>
              <a:t>,</a:t>
            </a:r>
            <a:r>
              <a:rPr lang="en-US" sz="2400" i="1" dirty="0" err="1"/>
              <a:t>j</a:t>
            </a:r>
            <a:r>
              <a:rPr lang="en-US" sz="2400" dirty="0"/>
              <a:t>), we look at the squares to its left 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-1,</a:t>
            </a:r>
            <a:r>
              <a:rPr lang="en-US" sz="2400" i="1" dirty="0"/>
              <a:t>j</a:t>
            </a:r>
            <a:r>
              <a:rPr lang="en-US" sz="2400" dirty="0"/>
              <a:t>) , top 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i,j</a:t>
            </a:r>
            <a:r>
              <a:rPr lang="en-US" sz="2400" dirty="0"/>
              <a:t>-1) , and top-left 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-1,</a:t>
            </a:r>
            <a:r>
              <a:rPr lang="en-US" sz="2400" i="1" dirty="0"/>
              <a:t>j</a:t>
            </a:r>
            <a:r>
              <a:rPr lang="en-US" sz="2400" dirty="0"/>
              <a:t>-1).    Each should have a score. </a:t>
            </a:r>
          </a:p>
          <a:p>
            <a:endParaRPr lang="en-US" sz="2400" dirty="0"/>
          </a:p>
          <a:p>
            <a:r>
              <a:rPr lang="en-US" sz="2400" dirty="0"/>
              <a:t>We consider </a:t>
            </a:r>
            <a:r>
              <a:rPr lang="en-US" sz="2400" b="1" u="sng" dirty="0"/>
              <a:t>3 possible events </a:t>
            </a:r>
            <a:r>
              <a:rPr lang="en-US" sz="2400" dirty="0"/>
              <a:t>&amp; </a:t>
            </a:r>
            <a:r>
              <a:rPr lang="en-US" sz="2400" b="1" u="sng" dirty="0"/>
              <a:t>choose the one scoring the highest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(1)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is aligned to 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j</a:t>
            </a:r>
            <a:r>
              <a:rPr lang="en-US" sz="2400" dirty="0"/>
              <a:t>	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-1,</a:t>
            </a:r>
            <a:r>
              <a:rPr lang="en-US" sz="2400" i="1" dirty="0"/>
              <a:t>j</a:t>
            </a:r>
            <a:r>
              <a:rPr lang="en-US" sz="2400" dirty="0"/>
              <a:t>-1) + </a:t>
            </a:r>
            <a:r>
              <a:rPr lang="en-US" sz="2400" i="1" dirty="0"/>
              <a:t>s</a:t>
            </a:r>
            <a:r>
              <a:rPr lang="en-US" sz="2400" dirty="0"/>
              <a:t>(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i</a:t>
            </a:r>
            <a:r>
              <a:rPr lang="en-US" sz="2400" i="1" dirty="0" err="1"/>
              <a:t>,y</a:t>
            </a:r>
            <a:r>
              <a:rPr lang="en-US" sz="2400" i="1" baseline="-25000" dirty="0" err="1"/>
              <a:t>j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(2)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is aligned to a gap	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-1,</a:t>
            </a:r>
            <a:r>
              <a:rPr lang="en-US" sz="2400" i="1" dirty="0"/>
              <a:t>j</a:t>
            </a:r>
            <a:r>
              <a:rPr lang="en-US" sz="2400" dirty="0"/>
              <a:t>) – </a:t>
            </a:r>
            <a:r>
              <a:rPr lang="en-US" sz="2400" i="1" dirty="0"/>
              <a:t>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(3) 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j</a:t>
            </a:r>
            <a:r>
              <a:rPr lang="en-US" sz="2400" dirty="0"/>
              <a:t> is aligned to a gap	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,</a:t>
            </a:r>
            <a:r>
              <a:rPr lang="en-US" sz="2400" i="1" dirty="0"/>
              <a:t>j</a:t>
            </a:r>
            <a:r>
              <a:rPr lang="en-US" sz="2400" dirty="0"/>
              <a:t>-1) – </a:t>
            </a:r>
            <a:r>
              <a:rPr lang="en-US" sz="2400" i="1" dirty="0"/>
              <a:t>d</a:t>
            </a:r>
            <a:r>
              <a:rPr lang="en-US" sz="2400" dirty="0"/>
              <a:t>    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For this example, we’ll use </a:t>
            </a:r>
            <a:r>
              <a:rPr lang="en-US" sz="2400" i="1" dirty="0"/>
              <a:t>d</a:t>
            </a:r>
            <a:r>
              <a:rPr lang="en-US" sz="2400" dirty="0"/>
              <a:t> = 8.  We also set the left-most &amp; top-most entries to zero.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1790700" y="2247901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5295900" y="2324101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Just two more rules:</a:t>
            </a:r>
          </a:p>
          <a:p>
            <a:endParaRPr lang="en-US" sz="2400" b="1" u="sng" dirty="0"/>
          </a:p>
          <a:p>
            <a:pPr lvl="0"/>
            <a:r>
              <a:rPr lang="en-US" sz="2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If the score is negative, set it equal to zero.</a:t>
            </a:r>
          </a:p>
          <a:p>
            <a:pPr lvl="0"/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At each step, we also keep track of which event was chosen by </a:t>
            </a:r>
            <a:r>
              <a:rPr lang="en-US" sz="2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drawing an arrow from the cell we just filled back to the cell which contributed its score to this one.</a:t>
            </a:r>
          </a:p>
          <a:p>
            <a:pPr lvl="0"/>
            <a:endParaRPr lang="en-US" sz="2400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400" b="1" dirty="0">
                <a:latin typeface="Calibri" pitchFamily="34" charset="0"/>
                <a:cs typeface="Calibri" pitchFamily="34" charset="0"/>
              </a:rPr>
              <a:t>That’s it!   Just repeat this to fill the entire matrix.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u="sng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SW-5"/>
          <p:cNvPicPr>
            <a:picLocks noChangeAspect="1" noChangeArrowheads="1"/>
          </p:cNvPicPr>
          <p:nvPr/>
        </p:nvPicPr>
        <p:blipFill>
          <a:blip r:embed="rId3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28956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1616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4277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938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599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2259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57200" y="609600"/>
            <a:ext cx="683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Here we go!   Start with the borders  &amp; the first entry.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286000" y="1066800"/>
            <a:ext cx="3810000" cy="15240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" y="5638800"/>
            <a:ext cx="868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is this zero?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What’s the score from our BLOSSUM matrix for substituting H for P?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4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3902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563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224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1885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4545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04800" y="5410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Terrible!  Again, none of the possible give positive scores.    </a:t>
            </a:r>
          </a:p>
          <a:p>
            <a:r>
              <a:rPr lang="en-US" sz="2400" dirty="0"/>
              <a:t>We have to go a bit further in before we find a positive score…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609600"/>
            <a:ext cx="168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Next round!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7A4AF-1B4C-4490-A85D-8C0D6F1C7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07" t="17738" r="18831" b="64341"/>
          <a:stretch/>
        </p:blipFill>
        <p:spPr>
          <a:xfrm>
            <a:off x="228600" y="1600200"/>
            <a:ext cx="3429000" cy="1356528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C16F230-E5EF-4CD7-BE80-798002D2A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6600"/>
            <a:ext cx="7768354" cy="342900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6E6C2C6-695D-4136-920C-DDB5A1795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&amp; for a very timely example, here’s the “trillion dollar” paper from the McLellan lab that the SARS-CoV-2 vaccines are designed from based on homology to MERS and SARS spike antigens</a:t>
            </a:r>
            <a:endParaRPr lang="en-US" sz="2400" dirty="0"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55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39624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2284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4945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76063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SW-5"/>
          <p:cNvPicPr>
            <a:picLocks noChangeAspect="1" noChangeArrowheads="1"/>
          </p:cNvPicPr>
          <p:nvPr/>
        </p:nvPicPr>
        <p:blipFill>
          <a:blip r:embed="rId6"/>
          <a:srcRect l="38933" t="6358" b="87947"/>
          <a:stretch>
            <a:fillRect/>
          </a:stretch>
        </p:blipFill>
        <p:spPr bwMode="auto">
          <a:xfrm>
            <a:off x="3962400" y="2133599"/>
            <a:ext cx="5083866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609600"/>
            <a:ext cx="6102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few more rounds, and a positive score at last!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5943600"/>
            <a:ext cx="3339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did we get this one?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6"/>
          <a:srcRect l="46400" t="6358" b="87947"/>
          <a:stretch>
            <a:fillRect/>
          </a:stretch>
        </p:blipFill>
        <p:spPr bwMode="auto">
          <a:xfrm>
            <a:off x="4419600" y="2133599"/>
            <a:ext cx="4462270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42849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69457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960657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" y="609600"/>
            <a:ext cx="30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&amp; a few more rounds…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209800" y="48768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4200" y="5943600"/>
            <a:ext cx="297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mean?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whole thing filled in!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Now, find the optimal alignment using a </a:t>
            </a:r>
            <a:r>
              <a:rPr lang="en-US" sz="2400" b="1" i="1" dirty="0" err="1"/>
              <a:t>traceback</a:t>
            </a:r>
            <a:r>
              <a:rPr lang="en-US" sz="2400" dirty="0"/>
              <a:t> process: </a:t>
            </a:r>
          </a:p>
          <a:p>
            <a:r>
              <a:rPr lang="en-US" sz="2400" b="1" dirty="0"/>
              <a:t>	Look for the highest score, then follow the arrows back.</a:t>
            </a:r>
          </a:p>
          <a:p>
            <a:r>
              <a:rPr lang="en-US" sz="2400" b="1" dirty="0"/>
              <a:t>	The alignment “grows” from right to left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228600"/>
            <a:ext cx="8598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gives the following alignment:</a:t>
            </a:r>
          </a:p>
          <a:p>
            <a:r>
              <a:rPr lang="en-US" sz="2400" dirty="0"/>
              <a:t>	</a:t>
            </a:r>
          </a:p>
          <a:p>
            <a:endParaRPr lang="en-US" sz="2400" dirty="0"/>
          </a:p>
          <a:p>
            <a:r>
              <a:rPr lang="en-US" sz="2400" dirty="0"/>
              <a:t>(Note: for gaps, the arrow points to the sequence that gets the gap)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304800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algorithm </a:t>
            </a:r>
            <a:r>
              <a:rPr lang="en-US" sz="2400" u="sng" dirty="0"/>
              <a:t>always</a:t>
            </a:r>
            <a:r>
              <a:rPr lang="en-US" sz="2400" dirty="0"/>
              <a:t> gives the best alignment.  </a:t>
            </a:r>
          </a:p>
          <a:p>
            <a:endParaRPr lang="en-US" sz="2400" dirty="0"/>
          </a:p>
          <a:p>
            <a:r>
              <a:rPr lang="en-US" sz="2400" u="sng" dirty="0"/>
              <a:t>Every</a:t>
            </a:r>
            <a:r>
              <a:rPr lang="en-US" sz="2400" dirty="0"/>
              <a:t> pair of sequences can be aligned in </a:t>
            </a:r>
            <a:r>
              <a:rPr lang="en-US" sz="2400" u="sng" dirty="0"/>
              <a:t>some</a:t>
            </a:r>
            <a:r>
              <a:rPr lang="en-US" sz="2400" dirty="0"/>
              <a:t> fashion.</a:t>
            </a:r>
          </a:p>
          <a:p>
            <a:endParaRPr lang="en-US" sz="2400" b="1" dirty="0"/>
          </a:p>
          <a:p>
            <a:r>
              <a:rPr lang="en-US" sz="2400" b="1" dirty="0"/>
              <a:t>So, when is a score “good enough”? 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How can we figure this out?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Here’s one approach:</a:t>
            </a:r>
          </a:p>
          <a:p>
            <a:endParaRPr lang="en-US" sz="2400" b="1" dirty="0"/>
          </a:p>
          <a:p>
            <a:r>
              <a:rPr lang="en-US" sz="2400" b="1" dirty="0"/>
              <a:t>Shuffle one sequence.  Calculate the best alignment &amp; its score.</a:t>
            </a:r>
          </a:p>
          <a:p>
            <a:r>
              <a:rPr lang="en-US" sz="2400" b="1" dirty="0"/>
              <a:t>	Repeat 1000 times.</a:t>
            </a:r>
          </a:p>
          <a:p>
            <a:endParaRPr lang="en-US" sz="2400" dirty="0"/>
          </a:p>
          <a:p>
            <a:r>
              <a:rPr lang="en-US" sz="2400" dirty="0"/>
              <a:t>If we never see a score as high as the real one, we say the real score has &lt;1 in a 1000 chance of happening just by luck.</a:t>
            </a:r>
          </a:p>
          <a:p>
            <a:endParaRPr lang="en-US" sz="2400" dirty="0"/>
          </a:p>
          <a:p>
            <a:r>
              <a:rPr lang="en-US" sz="2400" dirty="0"/>
              <a:t>But if we want something that only occurs &lt; 1 in a million, we’d have to shuffle 1,000,000 times…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Luckily, alignment scores follow a well-behaved distribution,</a:t>
            </a:r>
          </a:p>
          <a:p>
            <a:r>
              <a:rPr lang="en-US" sz="2400" dirty="0"/>
              <a:t>the </a:t>
            </a:r>
            <a:r>
              <a:rPr lang="en-US" sz="2400" b="1" i="1" dirty="0"/>
              <a:t>extreme value distribution</a:t>
            </a:r>
            <a:r>
              <a:rPr lang="en-US" sz="2400" dirty="0"/>
              <a:t>, so we can do a few trials &amp; fit to this.</a:t>
            </a:r>
            <a:endParaRPr lang="en-US" sz="2400" b="1" i="1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5629275" cy="257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724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3962400"/>
            <a:ext cx="370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random trials  &amp; their average score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6362700" y="45339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581900" y="44577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0" y="6096000"/>
            <a:ext cx="262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Describe the shape &amp; can</a:t>
            </a:r>
          </a:p>
          <a:p>
            <a:r>
              <a:rPr lang="en-US" dirty="0"/>
              <a:t>be fit from a few trials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134100" y="55245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515100" y="55245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5600699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p-value gives the significance of your alignment.</a:t>
            </a:r>
          </a:p>
          <a:p>
            <a:r>
              <a:rPr lang="en-US" dirty="0"/>
              <a:t>But, if we search a database and perform many alignments, </a:t>
            </a:r>
            <a:r>
              <a:rPr lang="en-US" u="sng" dirty="0"/>
              <a:t>we still need something more </a:t>
            </a:r>
            <a:r>
              <a:rPr lang="en-US" dirty="0"/>
              <a:t>(next time).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  <a:r>
              <a:rPr lang="en-US" sz="3200" u="sng" dirty="0"/>
              <a:t>Local</a:t>
            </a:r>
            <a:r>
              <a:rPr lang="en-US" sz="3200" dirty="0"/>
              <a:t> vs. </a:t>
            </a:r>
            <a:r>
              <a:rPr lang="en-US" sz="3200" u="sng" dirty="0"/>
              <a:t>global</a:t>
            </a:r>
            <a:r>
              <a:rPr lang="en-US" sz="3200" dirty="0"/>
              <a:t> alignments</a:t>
            </a:r>
          </a:p>
          <a:p>
            <a:r>
              <a:rPr lang="en-US" sz="3200" dirty="0"/>
              <a:t>How might you force the full sequences to align?</a:t>
            </a:r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6019800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53272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541" y="3810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Sequence alignment algorithms such 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BLAST, PSI-BLAST, FASTA, and the </a:t>
            </a:r>
            <a:r>
              <a:rPr lang="en-US" sz="2400" b="1" dirty="0"/>
              <a:t>Needleman–</a:t>
            </a:r>
            <a:r>
              <a:rPr lang="en-US" sz="2400" b="1" dirty="0" err="1"/>
              <a:t>Wunsch</a:t>
            </a:r>
            <a:r>
              <a:rPr lang="en-US" sz="2400" b="1" dirty="0"/>
              <a:t> &amp;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Smith-Waterman algorithms arguably comprise some of the most important driver technologies of modern biology and underlie the sequencing revolution.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So, let’s start learning bioinformatics algorithms by learning how to align two protein sequences.</a:t>
            </a:r>
          </a:p>
        </p:txBody>
      </p:sp>
    </p:spTree>
    <p:extLst>
      <p:ext uri="{BB962C8B-B14F-4D97-AF65-F5344CB8AC3E}">
        <p14:creationId xmlns:p14="http://schemas.microsoft.com/office/powerpoint/2010/main" val="2447371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  <a:r>
              <a:rPr lang="en-US" sz="3200" u="sng" dirty="0"/>
              <a:t>Local</a:t>
            </a:r>
            <a:r>
              <a:rPr lang="en-US" sz="3200" dirty="0"/>
              <a:t> vs. </a:t>
            </a:r>
            <a:r>
              <a:rPr lang="en-US" sz="3200" u="sng" dirty="0"/>
              <a:t>global</a:t>
            </a:r>
            <a:r>
              <a:rPr lang="en-US" sz="3200" dirty="0"/>
              <a:t> alignments</a:t>
            </a:r>
          </a:p>
          <a:p>
            <a:r>
              <a:rPr lang="en-US" sz="3200" dirty="0"/>
              <a:t>How might you force the full sequences to align?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9600" y="1371600"/>
            <a:ext cx="75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few tiny changes:</a:t>
            </a:r>
          </a:p>
          <a:p>
            <a:endParaRPr lang="en-US" sz="2400" dirty="0"/>
          </a:p>
          <a:p>
            <a:r>
              <a:rPr lang="en-US" sz="2400" dirty="0"/>
              <a:t>Initialize only the top left cell of the path matrix to zero</a:t>
            </a:r>
          </a:p>
          <a:p>
            <a:r>
              <a:rPr lang="en-US" sz="2400" dirty="0"/>
              <a:t>	(not all top and left cells).</a:t>
            </a:r>
          </a:p>
          <a:p>
            <a:endParaRPr lang="en-US" sz="2400" dirty="0"/>
          </a:p>
          <a:p>
            <a:r>
              <a:rPr lang="en-US" sz="2400" dirty="0"/>
              <a:t>Leave the negative values (don’t set them to zero).</a:t>
            </a:r>
          </a:p>
          <a:p>
            <a:endParaRPr lang="en-US" sz="2400" dirty="0"/>
          </a:p>
          <a:p>
            <a:r>
              <a:rPr lang="en-US" sz="2400" dirty="0"/>
              <a:t>The optimal alignment should start at the </a:t>
            </a:r>
            <a:r>
              <a:rPr lang="en-US" sz="2400" u="sng" dirty="0"/>
              <a:t>top left</a:t>
            </a:r>
            <a:r>
              <a:rPr lang="en-US" sz="2400" dirty="0"/>
              <a:t> cell and finish at the </a:t>
            </a:r>
            <a:r>
              <a:rPr lang="en-US" sz="2400" u="sng" dirty="0"/>
              <a:t>bottom right</a:t>
            </a:r>
            <a:r>
              <a:rPr lang="en-US" sz="2400" dirty="0"/>
              <a:t> cell of the path matrix.  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Start the trace-back at the </a:t>
            </a:r>
            <a:r>
              <a:rPr lang="en-US" sz="2400" u="sng" dirty="0"/>
              <a:t>bottom right </a:t>
            </a:r>
            <a:r>
              <a:rPr lang="en-US" sz="2400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214606405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  <a:r>
              <a:rPr lang="en-US" sz="3200" u="sng" dirty="0"/>
              <a:t>Local</a:t>
            </a:r>
            <a:r>
              <a:rPr lang="en-US" sz="3200" dirty="0"/>
              <a:t> vs. </a:t>
            </a:r>
            <a:r>
              <a:rPr lang="en-US" sz="3200" u="sng" dirty="0"/>
              <a:t>global</a:t>
            </a:r>
            <a:r>
              <a:rPr lang="en-US" sz="3200" dirty="0"/>
              <a:t> alignments</a:t>
            </a:r>
          </a:p>
          <a:p>
            <a:r>
              <a:rPr lang="en-US" sz="3200" dirty="0"/>
              <a:t>How might you force the full sequences to align?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7701" y="1852144"/>
            <a:ext cx="8122722" cy="5045563"/>
            <a:chOff x="647701" y="1852144"/>
            <a:chExt cx="8122722" cy="5045563"/>
          </a:xfrm>
        </p:grpSpPr>
        <p:pic>
          <p:nvPicPr>
            <p:cNvPr id="5122" name="Picture 2" descr="NM-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1" y="1852144"/>
              <a:ext cx="8122722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572000" y="5943600"/>
              <a:ext cx="2819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HEAGAWGHE-E</a:t>
              </a:r>
            </a:p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--P-AW-HEAE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070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AAF42F-8CB5-A70B-379E-C3507AC9FE42}"/>
              </a:ext>
            </a:extLst>
          </p:cNvPr>
          <p:cNvSpPr txBox="1"/>
          <p:nvPr/>
        </p:nvSpPr>
        <p:spPr>
          <a:xfrm>
            <a:off x="228600" y="0"/>
            <a:ext cx="8003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can you try this yourself using </a:t>
            </a:r>
            <a:r>
              <a:rPr lang="en-US" sz="3200" dirty="0" err="1"/>
              <a:t>BioPython</a:t>
            </a:r>
            <a:r>
              <a:rPr lang="en-US" sz="3200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174A6F-954B-148A-35E6-0AF561C50F95}"/>
              </a:ext>
            </a:extLst>
          </p:cNvPr>
          <p:cNvSpPr/>
          <p:nvPr/>
        </p:nvSpPr>
        <p:spPr>
          <a:xfrm>
            <a:off x="114300" y="533400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BioPython</a:t>
            </a:r>
            <a:r>
              <a:rPr lang="en-US" dirty="0"/>
              <a:t> can perform a wide variety of sequence alignments, DNA/protein, local/global, dynamic programming, BLAST, different scoring schemes, </a:t>
            </a:r>
            <a:r>
              <a:rPr lang="en-US" dirty="0" err="1"/>
              <a:t>etc</a:t>
            </a:r>
            <a:r>
              <a:rPr lang="en-US" dirty="0"/>
              <a:t>, &amp; is a great environment to learn and play with these approaches.  Here’s a minimal use case to start you off: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26DD67-A885-94F8-5195-71FC9135A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68" t="28461" r="22501" b="17693"/>
          <a:stretch/>
        </p:blipFill>
        <p:spPr>
          <a:xfrm>
            <a:off x="76200" y="1600200"/>
            <a:ext cx="8910807" cy="50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50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A02957-26C6-B32D-546D-2F346664B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25" t="25798" r="22501" b="11539"/>
          <a:stretch/>
        </p:blipFill>
        <p:spPr>
          <a:xfrm>
            <a:off x="474784" y="1468314"/>
            <a:ext cx="8135816" cy="53647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F2059C-5334-6E59-C4F2-B10FF9A67CE0}"/>
              </a:ext>
            </a:extLst>
          </p:cNvPr>
          <p:cNvSpPr txBox="1"/>
          <p:nvPr/>
        </p:nvSpPr>
        <p:spPr>
          <a:xfrm>
            <a:off x="0" y="7620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Using </a:t>
            </a:r>
            <a:r>
              <a:rPr lang="en-US" sz="2400" dirty="0" err="1"/>
              <a:t>BioPython</a:t>
            </a:r>
            <a:r>
              <a:rPr lang="en-US" sz="2400" dirty="0"/>
              <a:t>, you can change every aspect of the scoring &amp; substitution matrices, as well as run BLAST locally or in the cloud.</a:t>
            </a:r>
          </a:p>
          <a:p>
            <a:pPr algn="ctr"/>
            <a:endParaRPr lang="en-US" sz="800" dirty="0"/>
          </a:p>
          <a:p>
            <a:pPr algn="ctr"/>
            <a:r>
              <a:rPr lang="en-US" sz="2000" dirty="0"/>
              <a:t>e.g. here’s the BLOSUM62 matrix, along w/ many others that </a:t>
            </a:r>
            <a:r>
              <a:rPr lang="en-US" sz="2000" dirty="0" err="1"/>
              <a:t>BioPython</a:t>
            </a:r>
            <a:r>
              <a:rPr lang="en-US" sz="2000" dirty="0"/>
              <a:t> knows about:</a:t>
            </a:r>
          </a:p>
        </p:txBody>
      </p:sp>
    </p:spTree>
    <p:extLst>
      <p:ext uri="{BB962C8B-B14F-4D97-AF65-F5344CB8AC3E}">
        <p14:creationId xmlns:p14="http://schemas.microsoft.com/office/powerpoint/2010/main" val="4615541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E19A0C-4E7A-857B-E665-4FD7505D9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27" t="28461" r="45833" b="2308"/>
          <a:stretch/>
        </p:blipFill>
        <p:spPr>
          <a:xfrm>
            <a:off x="228599" y="685800"/>
            <a:ext cx="5319677" cy="6019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182989-237A-7E7B-9FAC-A310F4A4CE8F}"/>
              </a:ext>
            </a:extLst>
          </p:cNvPr>
          <p:cNvSpPr txBox="1"/>
          <p:nvPr/>
        </p:nvSpPr>
        <p:spPr>
          <a:xfrm>
            <a:off x="228600" y="0"/>
            <a:ext cx="8756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Putting it all together, here’s the example alignment we did manually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421BA5-F93D-6ABD-C764-CF310F8A79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3" t="19338" r="17500" b="11674"/>
          <a:stretch/>
        </p:blipFill>
        <p:spPr>
          <a:xfrm>
            <a:off x="5715000" y="2133600"/>
            <a:ext cx="3359573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EB9000-74E5-DA92-4267-F92B4F417002}"/>
              </a:ext>
            </a:extLst>
          </p:cNvPr>
          <p:cNvSpPr txBox="1"/>
          <p:nvPr/>
        </p:nvSpPr>
        <p:spPr>
          <a:xfrm>
            <a:off x="5950485" y="1676400"/>
            <a:ext cx="288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was our earlier version:</a:t>
            </a:r>
          </a:p>
        </p:txBody>
      </p:sp>
    </p:spTree>
    <p:extLst>
      <p:ext uri="{BB962C8B-B14F-4D97-AF65-F5344CB8AC3E}">
        <p14:creationId xmlns:p14="http://schemas.microsoft.com/office/powerpoint/2010/main" val="5798864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76BEE3-C555-422C-E985-AB06A810F314}"/>
              </a:ext>
            </a:extLst>
          </p:cNvPr>
          <p:cNvSpPr/>
          <p:nvPr/>
        </p:nvSpPr>
        <p:spPr>
          <a:xfrm>
            <a:off x="228600" y="914400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You can read more about using </a:t>
            </a:r>
            <a:r>
              <a:rPr lang="en-US" sz="2800" b="1" dirty="0" err="1"/>
              <a:t>BioPython</a:t>
            </a:r>
            <a:r>
              <a:rPr lang="en-US" sz="2800" b="1" dirty="0"/>
              <a:t> for sequence analyses &amp; get example code at: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>
                <a:hlinkClick r:id="rId2"/>
              </a:rPr>
              <a:t>https://biopython.org/DIST/docs/tutorial/Tutorial.html</a:t>
            </a:r>
            <a:r>
              <a:rPr lang="en-US" sz="2800" b="1" dirty="0"/>
              <a:t>  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Chapter 7 is all about how to perform pairwise sequence alignments</a:t>
            </a:r>
          </a:p>
        </p:txBody>
      </p:sp>
    </p:spTree>
    <p:extLst>
      <p:ext uri="{BB962C8B-B14F-4D97-AF65-F5344CB8AC3E}">
        <p14:creationId xmlns:p14="http://schemas.microsoft.com/office/powerpoint/2010/main" val="42719789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6557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</a:p>
          <a:p>
            <a:r>
              <a:rPr lang="en-US" sz="3200" dirty="0"/>
              <a:t>What about overlapping sequences?</a:t>
            </a:r>
          </a:p>
          <a:p>
            <a:r>
              <a:rPr lang="en-US" sz="3200" dirty="0"/>
              <a:t>e.g. as in ‘shotgun sequencing’ genomes where </a:t>
            </a:r>
          </a:p>
          <a:p>
            <a:r>
              <a:rPr lang="en-US" sz="3200" dirty="0"/>
              <a:t>   ‘</a:t>
            </a:r>
            <a:r>
              <a:rPr lang="en-US" sz="3200" dirty="0" err="1"/>
              <a:t>contigs</a:t>
            </a:r>
            <a:r>
              <a:rPr lang="en-US" sz="3200" dirty="0"/>
              <a:t>’ are built up from overlapping sequences</a:t>
            </a:r>
          </a:p>
        </p:txBody>
      </p:sp>
      <p:pic>
        <p:nvPicPr>
          <p:cNvPr id="3074" name="Picture 2" descr="cont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70931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96127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62776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</a:p>
          <a:p>
            <a:r>
              <a:rPr lang="en-US" sz="3200" dirty="0"/>
              <a:t>What about overlapping sequences?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Modify global alignment to </a:t>
            </a:r>
            <a:r>
              <a:rPr lang="en-US" sz="2400" u="sng" dirty="0"/>
              <a:t>not penalize overhangs:</a:t>
            </a:r>
          </a:p>
          <a:p>
            <a:endParaRPr lang="en-US" sz="2400" u="sng" dirty="0"/>
          </a:p>
          <a:p>
            <a:r>
              <a:rPr lang="en-US" sz="2400" dirty="0"/>
              <a:t>The optimal alignment should start at the </a:t>
            </a:r>
            <a:r>
              <a:rPr lang="en-US" sz="2400" u="sng" dirty="0"/>
              <a:t>top</a:t>
            </a:r>
            <a:r>
              <a:rPr lang="en-US" sz="2400" dirty="0"/>
              <a:t> or </a:t>
            </a:r>
            <a:r>
              <a:rPr lang="en-US" sz="2400" u="sng" dirty="0"/>
              <a:t>left</a:t>
            </a:r>
            <a:r>
              <a:rPr lang="en-US" sz="2400" dirty="0"/>
              <a:t> edge and finish at the </a:t>
            </a:r>
            <a:r>
              <a:rPr lang="en-US" sz="2400" u="sng" dirty="0"/>
              <a:t>bottom</a:t>
            </a:r>
            <a:r>
              <a:rPr lang="en-US" sz="2400" dirty="0"/>
              <a:t> or </a:t>
            </a:r>
            <a:r>
              <a:rPr lang="en-US" sz="2400" u="sng" dirty="0"/>
              <a:t>right</a:t>
            </a:r>
            <a:r>
              <a:rPr lang="en-US" sz="2400" dirty="0"/>
              <a:t> edge of the path matrix.  </a:t>
            </a:r>
          </a:p>
          <a:p>
            <a:endParaRPr lang="en-US" sz="2400" dirty="0"/>
          </a:p>
          <a:p>
            <a:r>
              <a:rPr lang="en-US" sz="2400" dirty="0"/>
              <a:t>Set these boundary conditions 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i,0</a:t>
            </a:r>
            <a:r>
              <a:rPr lang="en-US" sz="2400" dirty="0"/>
              <a:t>) = 0 for </a:t>
            </a:r>
            <a:r>
              <a:rPr lang="en-US" sz="2400" i="1" dirty="0" err="1"/>
              <a:t>i</a:t>
            </a:r>
            <a:r>
              <a:rPr lang="en-US" sz="2400" dirty="0"/>
              <a:t>=1 to </a:t>
            </a:r>
            <a:r>
              <a:rPr lang="en-US" sz="2400" i="1" dirty="0"/>
              <a:t>n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0,j</a:t>
            </a:r>
            <a:r>
              <a:rPr lang="en-US" sz="2400" dirty="0"/>
              <a:t>) = 0 for </a:t>
            </a:r>
            <a:r>
              <a:rPr lang="en-US" sz="2400" i="1" dirty="0"/>
              <a:t>j</a:t>
            </a:r>
            <a:r>
              <a:rPr lang="en-US" sz="2400" dirty="0"/>
              <a:t>=1 to </a:t>
            </a:r>
            <a:r>
              <a:rPr lang="en-US" sz="2400" i="1" dirty="0"/>
              <a:t>m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Start the </a:t>
            </a:r>
            <a:r>
              <a:rPr lang="en-US" sz="2400" dirty="0" err="1"/>
              <a:t>traceback</a:t>
            </a:r>
            <a:r>
              <a:rPr lang="en-US" sz="2400" dirty="0"/>
              <a:t> at the cell with the highest score on the </a:t>
            </a:r>
            <a:r>
              <a:rPr lang="en-US" sz="2400" u="sng" dirty="0"/>
              <a:t>right</a:t>
            </a:r>
            <a:r>
              <a:rPr lang="en-US" sz="2400" dirty="0"/>
              <a:t> or </a:t>
            </a:r>
            <a:r>
              <a:rPr lang="en-US" sz="2400" u="sng" dirty="0"/>
              <a:t>bottom</a:t>
            </a:r>
            <a:r>
              <a:rPr lang="en-US" sz="2400" dirty="0"/>
              <a:t> border</a:t>
            </a:r>
          </a:p>
        </p:txBody>
      </p:sp>
    </p:spTree>
    <p:extLst>
      <p:ext uri="{BB962C8B-B14F-4D97-AF65-F5344CB8AC3E}">
        <p14:creationId xmlns:p14="http://schemas.microsoft.com/office/powerpoint/2010/main" val="412293051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6557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</a:p>
          <a:p>
            <a:r>
              <a:rPr lang="en-US" sz="3200" dirty="0"/>
              <a:t>What about overlapping sequences?</a:t>
            </a:r>
          </a:p>
          <a:p>
            <a:r>
              <a:rPr lang="en-US" sz="3200" dirty="0"/>
              <a:t>e.g. as in ‘shotgun sequencing’ genomes where </a:t>
            </a:r>
          </a:p>
          <a:p>
            <a:r>
              <a:rPr lang="en-US" sz="3200" dirty="0"/>
              <a:t>   ‘</a:t>
            </a:r>
            <a:r>
              <a:rPr lang="en-US" sz="3200" dirty="0" err="1"/>
              <a:t>contigs</a:t>
            </a:r>
            <a:r>
              <a:rPr lang="en-US" sz="3200" dirty="0"/>
              <a:t>’ are built up from overlapping sequences</a:t>
            </a:r>
          </a:p>
        </p:txBody>
      </p:sp>
      <p:pic>
        <p:nvPicPr>
          <p:cNvPr id="4098" name="Picture 2" descr="NM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4864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685800" y="5678269"/>
            <a:ext cx="1013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(overhang = HEA)	GAWGHEE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PAW-HEA   (overhang = E)</a:t>
            </a:r>
          </a:p>
        </p:txBody>
      </p:sp>
    </p:spTree>
    <p:extLst>
      <p:ext uri="{BB962C8B-B14F-4D97-AF65-F5344CB8AC3E}">
        <p14:creationId xmlns:p14="http://schemas.microsoft.com/office/powerpoint/2010/main" val="341966256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72016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</a:t>
            </a:r>
          </a:p>
          <a:p>
            <a:r>
              <a:rPr lang="en-US" sz="3200" dirty="0"/>
              <a:t>How might you find repetitive sequences?</a:t>
            </a:r>
          </a:p>
        </p:txBody>
      </p:sp>
      <p:pic>
        <p:nvPicPr>
          <p:cNvPr id="3" name="Picture 4" descr="File:PDB 3du1 E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3025"/>
            <a:ext cx="38300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3432952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Structure 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/>
              <a:t>HetL</a:t>
            </a:r>
            <a:endParaRPr lang="en-US" dirty="0"/>
          </a:p>
          <a:p>
            <a:pPr algn="ctr"/>
            <a:r>
              <a:rPr lang="en-US" sz="1000" dirty="0"/>
              <a:t>(from wiki, PMID18952182)</a:t>
            </a:r>
          </a:p>
        </p:txBody>
      </p:sp>
    </p:spTree>
    <p:extLst>
      <p:ext uri="{BB962C8B-B14F-4D97-AF65-F5344CB8AC3E}">
        <p14:creationId xmlns:p14="http://schemas.microsoft.com/office/powerpoint/2010/main" val="112198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1" y="762000"/>
            <a:ext cx="8153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Live demo:</a:t>
            </a:r>
          </a:p>
          <a:p>
            <a:endParaRPr lang="en-US" dirty="0"/>
          </a:p>
          <a:p>
            <a:r>
              <a:rPr lang="en-US" dirty="0"/>
              <a:t>http://blast.ncbi.nlm.nih.gov/Blast.cgi?PROGRAM=blastp&amp;BLAST_PROGRAMS=blastp&amp;PAGE_TYPE=BlastSearch&amp;SHOW_DEFAULTS=on&amp;LINK_LOC=blasthome</a:t>
            </a:r>
          </a:p>
          <a:p>
            <a:endParaRPr lang="en-US" dirty="0"/>
          </a:p>
          <a:p>
            <a:r>
              <a:rPr lang="en-US" dirty="0"/>
              <a:t>MVLSPADKTNVKAAWGKVGAHAGEYGAEALERMFLSFPTTKTYFPHFDLSHGSAQVKGHG KKVADALTNAVAHVDDMPNALSALSDLHAHKLRVDPVNFKLLSHCLLVTLAAHLPAEFTP AVHASLDKFLASVSTVLTSKYR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next few slides show the data from searching this dbase (#’s may be a bit different from the live version):</a:t>
            </a:r>
          </a:p>
          <a:p>
            <a:r>
              <a:rPr lang="en-US" dirty="0" err="1"/>
              <a:t>Title:All</a:t>
            </a:r>
            <a:r>
              <a:rPr lang="en-US" dirty="0"/>
              <a:t> non-redundant GenBank CDS </a:t>
            </a:r>
            <a:r>
              <a:rPr lang="en-US" dirty="0" err="1"/>
              <a:t>translations+PDB+SwissProt+PIR+PRF</a:t>
            </a:r>
            <a:r>
              <a:rPr lang="en-US" dirty="0"/>
              <a:t> excluding environmental samples from WGS projects</a:t>
            </a:r>
          </a:p>
          <a:p>
            <a:r>
              <a:rPr lang="en-US" dirty="0"/>
              <a:t>Molecule </a:t>
            </a:r>
            <a:r>
              <a:rPr lang="en-US" dirty="0" err="1"/>
              <a:t>Type:Protein</a:t>
            </a:r>
            <a:endParaRPr lang="en-US" dirty="0"/>
          </a:p>
          <a:p>
            <a:r>
              <a:rPr lang="en-US" dirty="0"/>
              <a:t>Update date:2024/01/11</a:t>
            </a:r>
          </a:p>
          <a:p>
            <a:r>
              <a:rPr lang="en-US" dirty="0"/>
              <a:t>Number of sequences:648450839</a:t>
            </a:r>
          </a:p>
        </p:txBody>
      </p:sp>
    </p:spTree>
    <p:extLst>
      <p:ext uri="{BB962C8B-B14F-4D97-AF65-F5344CB8AC3E}">
        <p14:creationId xmlns:p14="http://schemas.microsoft.com/office/powerpoint/2010/main" val="9303184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38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Align the sequence to itself and ignore the diagonal (optimal) alignment</a:t>
            </a:r>
          </a:p>
          <a:p>
            <a:r>
              <a:rPr lang="en-US" sz="2400" dirty="0"/>
              <a:t>	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High-scoring off-diagonal alignments will be repeats</a:t>
            </a:r>
          </a:p>
        </p:txBody>
      </p:sp>
      <p:pic>
        <p:nvPicPr>
          <p:cNvPr id="1026" name="Picture 2" descr="File:HglK dot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31241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PDB 3du1 EB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3025"/>
            <a:ext cx="38300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3432952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Structure 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/>
              <a:t>HetL</a:t>
            </a:r>
            <a:endParaRPr lang="en-US" dirty="0"/>
          </a:p>
          <a:p>
            <a:pPr algn="ctr"/>
            <a:r>
              <a:rPr lang="en-US" sz="1000" dirty="0"/>
              <a:t>(from wiki, PMID18952182)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5334000"/>
            <a:ext cx="3048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Dot plot (quick visualization of sequence similarity)</a:t>
            </a:r>
          </a:p>
          <a:p>
            <a:pPr algn="ctr"/>
            <a:r>
              <a:rPr lang="en-US" dirty="0"/>
              <a:t>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/>
              <a:t>HglK</a:t>
            </a:r>
            <a:r>
              <a:rPr lang="en-US" dirty="0"/>
              <a:t> protein vs. itself</a:t>
            </a:r>
          </a:p>
          <a:p>
            <a:pPr algn="ctr"/>
            <a:r>
              <a:rPr lang="en-US" sz="1000" dirty="0"/>
              <a:t>(http://en.wikipedia.org/wiki/Pentapeptide_repeat)</a:t>
            </a:r>
          </a:p>
        </p:txBody>
      </p:sp>
    </p:spTree>
    <p:extLst>
      <p:ext uri="{BB962C8B-B14F-4D97-AF65-F5344CB8AC3E}">
        <p14:creationId xmlns:p14="http://schemas.microsoft.com/office/powerpoint/2010/main" val="98883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96699B-13E1-3A41-BB38-33645848C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6" t="21143" r="18333" b="7950"/>
          <a:stretch/>
        </p:blipFill>
        <p:spPr>
          <a:xfrm>
            <a:off x="-17944" y="734938"/>
            <a:ext cx="9162278" cy="543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9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4202DD-F3EC-411C-8A60-24B6D34E6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" t="21852" r="38333" b="11481"/>
          <a:stretch/>
        </p:blipFill>
        <p:spPr>
          <a:xfrm>
            <a:off x="60362" y="609226"/>
            <a:ext cx="9023275" cy="56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6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7F744-9112-5AE0-8111-2998A4F23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7" t="21316" r="38736" b="26377"/>
          <a:stretch/>
        </p:blipFill>
        <p:spPr>
          <a:xfrm>
            <a:off x="5697" y="609600"/>
            <a:ext cx="8556813" cy="543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5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65372"/>
            <a:ext cx="8839200" cy="346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47800" y="0"/>
            <a:ext cx="6143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Protein sequence alignment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4446" y="6308690"/>
            <a:ext cx="806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(FYI, we’ll draw examples from Durbin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Biological Sequence Analysis</a:t>
            </a:r>
            <a:r>
              <a:rPr lang="en-US" dirty="0"/>
              <a:t>, Ch. 1 &amp; 2).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6773</TotalTime>
  <Words>3237</Words>
  <Application>Microsoft Office PowerPoint</Application>
  <PresentationFormat>On-screen Show (4:3)</PresentationFormat>
  <Paragraphs>321</Paragraphs>
  <Slides>50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Cambria Math</vt:lpstr>
      <vt:lpstr>Courier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marcotte</dc:creator>
  <cp:lastModifiedBy>Marcotte</cp:lastModifiedBy>
  <cp:revision>70</cp:revision>
  <cp:lastPrinted>2024-01-29T18:42:05Z</cp:lastPrinted>
  <dcterms:created xsi:type="dcterms:W3CDTF">2012-02-29T20:59:31Z</dcterms:created>
  <dcterms:modified xsi:type="dcterms:W3CDTF">2024-01-29T18:42:47Z</dcterms:modified>
</cp:coreProperties>
</file>