
<file path=[Content_Types].xml><?xml version="1.0" encoding="utf-8"?>
<Types xmlns="http://schemas.openxmlformats.org/package/2006/content-types">
  <Default Extension="emf" ContentType="image/x-emf"/>
  <Default Extension="jpeg" ContentType="image/jpeg"/>
  <Default Extension="m4v"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handoutMasterIdLst>
    <p:handoutMasterId r:id="rId39"/>
  </p:handoutMasterIdLst>
  <p:sldIdLst>
    <p:sldId id="2183" r:id="rId3"/>
    <p:sldId id="2212" r:id="rId4"/>
    <p:sldId id="2748" r:id="rId5"/>
    <p:sldId id="2919" r:id="rId6"/>
    <p:sldId id="2747" r:id="rId7"/>
    <p:sldId id="422" r:id="rId8"/>
    <p:sldId id="2187" r:id="rId9"/>
    <p:sldId id="2190" r:id="rId10"/>
    <p:sldId id="2200" r:id="rId11"/>
    <p:sldId id="2173" r:id="rId12"/>
    <p:sldId id="2174" r:id="rId13"/>
    <p:sldId id="2175" r:id="rId14"/>
    <p:sldId id="2201" r:id="rId15"/>
    <p:sldId id="2202" r:id="rId16"/>
    <p:sldId id="2203" r:id="rId17"/>
    <p:sldId id="2744" r:id="rId18"/>
    <p:sldId id="2205" r:id="rId19"/>
    <p:sldId id="2206" r:id="rId20"/>
    <p:sldId id="2746" r:id="rId21"/>
    <p:sldId id="2191" r:id="rId22"/>
    <p:sldId id="2192" r:id="rId23"/>
    <p:sldId id="2193" r:id="rId24"/>
    <p:sldId id="2194" r:id="rId25"/>
    <p:sldId id="2216" r:id="rId26"/>
    <p:sldId id="2195" r:id="rId27"/>
    <p:sldId id="2196" r:id="rId28"/>
    <p:sldId id="2197" r:id="rId29"/>
    <p:sldId id="2920" r:id="rId30"/>
    <p:sldId id="2236" r:id="rId31"/>
    <p:sldId id="2220" r:id="rId32"/>
    <p:sldId id="2226" r:id="rId33"/>
    <p:sldId id="2233" r:id="rId34"/>
    <p:sldId id="2234" r:id="rId35"/>
    <p:sldId id="2235" r:id="rId36"/>
    <p:sldId id="2217" r:id="rId37"/>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Arial" pitchFamily="34" charset="0"/>
        <a:ea typeface="+mn-ea"/>
        <a:cs typeface="+mn-cs"/>
      </a:defRPr>
    </a:lvl1pPr>
    <a:lvl2pPr marL="457200" algn="l" rtl="0" fontAlgn="base">
      <a:spcBef>
        <a:spcPct val="0"/>
      </a:spcBef>
      <a:spcAft>
        <a:spcPct val="0"/>
      </a:spcAft>
      <a:defRPr sz="1600" kern="1200">
        <a:solidFill>
          <a:schemeClr val="tx1"/>
        </a:solidFill>
        <a:latin typeface="Arial" pitchFamily="34" charset="0"/>
        <a:ea typeface="+mn-ea"/>
        <a:cs typeface="+mn-cs"/>
      </a:defRPr>
    </a:lvl2pPr>
    <a:lvl3pPr marL="914400" algn="l" rtl="0" fontAlgn="base">
      <a:spcBef>
        <a:spcPct val="0"/>
      </a:spcBef>
      <a:spcAft>
        <a:spcPct val="0"/>
      </a:spcAft>
      <a:defRPr sz="1600" kern="1200">
        <a:solidFill>
          <a:schemeClr val="tx1"/>
        </a:solidFill>
        <a:latin typeface="Arial" pitchFamily="34" charset="0"/>
        <a:ea typeface="+mn-ea"/>
        <a:cs typeface="+mn-cs"/>
      </a:defRPr>
    </a:lvl3pPr>
    <a:lvl4pPr marL="1371600" algn="l" rtl="0" fontAlgn="base">
      <a:spcBef>
        <a:spcPct val="0"/>
      </a:spcBef>
      <a:spcAft>
        <a:spcPct val="0"/>
      </a:spcAft>
      <a:defRPr sz="1600" kern="1200">
        <a:solidFill>
          <a:schemeClr val="tx1"/>
        </a:solidFill>
        <a:latin typeface="Arial" pitchFamily="34" charset="0"/>
        <a:ea typeface="+mn-ea"/>
        <a:cs typeface="+mn-cs"/>
      </a:defRPr>
    </a:lvl4pPr>
    <a:lvl5pPr marL="1828800" algn="l" rtl="0" fontAlgn="base">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FFFFFF"/>
    <a:srgbClr val="FFFF99"/>
    <a:srgbClr val="FFFF66"/>
    <a:srgbClr val="00FF00"/>
    <a:srgbClr val="33CC33"/>
    <a:srgbClr val="00CCFF"/>
    <a:srgbClr val="993300"/>
    <a:srgbClr val="008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421" autoAdjust="0"/>
    <p:restoredTop sz="89761" autoAdjust="0"/>
  </p:normalViewPr>
  <p:slideViewPr>
    <p:cSldViewPr>
      <p:cViewPr varScale="1">
        <p:scale>
          <a:sx n="125" d="100"/>
          <a:sy n="125" d="100"/>
        </p:scale>
        <p:origin x="155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299" name="Rectangle 3"/>
          <p:cNvSpPr>
            <a:spLocks noGrp="1" noChangeArrowheads="1"/>
          </p:cNvSpPr>
          <p:nvPr>
            <p:ph type="dt" sz="quarter" idx="1"/>
          </p:nvPr>
        </p:nvSpPr>
        <p:spPr bwMode="auto">
          <a:xfrm>
            <a:off x="4143064"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Times New Roman" pitchFamily="18" charset="0"/>
              </a:defRPr>
            </a:lvl1pPr>
          </a:lstStyle>
          <a:p>
            <a:pPr>
              <a:defRPr/>
            </a:pPr>
            <a:endParaRPr lang="en-US"/>
          </a:p>
        </p:txBody>
      </p:sp>
      <p:sp>
        <p:nvSpPr>
          <p:cNvPr id="439300" name="Rectangle 4"/>
          <p:cNvSpPr>
            <a:spLocks noGrp="1" noChangeArrowheads="1"/>
          </p:cNvSpPr>
          <p:nvPr>
            <p:ph type="ftr" sz="quarter" idx="2"/>
          </p:nvPr>
        </p:nvSpPr>
        <p:spPr bwMode="auto">
          <a:xfrm>
            <a:off x="1"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Times New Roman" pitchFamily="18" charset="0"/>
              </a:defRPr>
            </a:lvl1pPr>
          </a:lstStyle>
          <a:p>
            <a:pPr>
              <a:defRPr/>
            </a:pPr>
            <a:endParaRPr lang="en-US"/>
          </a:p>
        </p:txBody>
      </p:sp>
      <p:sp>
        <p:nvSpPr>
          <p:cNvPr id="439301" name="Rectangle 5"/>
          <p:cNvSpPr>
            <a:spLocks noGrp="1" noChangeArrowheads="1"/>
          </p:cNvSpPr>
          <p:nvPr>
            <p:ph type="sldNum" sz="quarter" idx="3"/>
          </p:nvPr>
        </p:nvSpPr>
        <p:spPr bwMode="auto">
          <a:xfrm>
            <a:off x="4143064" y="9120156"/>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Times New Roman" pitchFamily="18" charset="0"/>
              </a:defRPr>
            </a:lvl1pPr>
          </a:lstStyle>
          <a:p>
            <a:pPr>
              <a:defRPr/>
            </a:pPr>
            <a:fld id="{9DD78E74-D8D3-48EA-930C-7716062427CD}" type="slidenum">
              <a:rPr lang="en-US"/>
              <a:pPr>
                <a:defRPr/>
              </a:pPr>
              <a:t>‹#›</a:t>
            </a:fld>
            <a:endParaRPr lang="en-US"/>
          </a:p>
        </p:txBody>
      </p:sp>
    </p:spTree>
    <p:extLst>
      <p:ext uri="{BB962C8B-B14F-4D97-AF65-F5344CB8AC3E}">
        <p14:creationId xmlns:p14="http://schemas.microsoft.com/office/powerpoint/2010/main" val="24724772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1" y="0"/>
            <a:ext cx="3170475"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099" name="Rectangle 3"/>
          <p:cNvSpPr>
            <a:spLocks noGrp="1" noChangeArrowheads="1"/>
          </p:cNvSpPr>
          <p:nvPr>
            <p:ph type="dt" idx="1"/>
          </p:nvPr>
        </p:nvSpPr>
        <p:spPr bwMode="auto">
          <a:xfrm>
            <a:off x="4144728" y="0"/>
            <a:ext cx="3170474" cy="479403"/>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lvl1pPr algn="r" defTabSz="949038">
              <a:defRPr sz="1200">
                <a:latin typeface="Arial" pitchFamily="34" charset="0"/>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75916" y="4562542"/>
            <a:ext cx="5363372" cy="4317914"/>
          </a:xfrm>
          <a:prstGeom prst="rect">
            <a:avLst/>
          </a:prstGeom>
          <a:noFill/>
          <a:ln w="9525">
            <a:noFill/>
            <a:miter lim="800000"/>
            <a:headEnd/>
            <a:tailEnd/>
          </a:ln>
          <a:effectLst/>
        </p:spPr>
        <p:txBody>
          <a:bodyPr vert="horz" wrap="square" lIns="94832" tIns="47415" rIns="94832" bIns="474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1" y="9121797"/>
            <a:ext cx="3170475"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defTabSz="949038">
              <a:defRPr sz="1200">
                <a:latin typeface="Arial" pitchFamily="34" charset="0"/>
              </a:defRPr>
            </a:lvl1pPr>
          </a:lstStyle>
          <a:p>
            <a:pPr>
              <a:defRPr/>
            </a:pPr>
            <a:endParaRPr lang="en-US"/>
          </a:p>
        </p:txBody>
      </p:sp>
      <p:sp>
        <p:nvSpPr>
          <p:cNvPr id="132103" name="Rectangle 7"/>
          <p:cNvSpPr>
            <a:spLocks noGrp="1" noChangeArrowheads="1"/>
          </p:cNvSpPr>
          <p:nvPr>
            <p:ph type="sldNum" sz="quarter" idx="5"/>
          </p:nvPr>
        </p:nvSpPr>
        <p:spPr bwMode="auto">
          <a:xfrm>
            <a:off x="4144728" y="9121797"/>
            <a:ext cx="3170474" cy="479403"/>
          </a:xfrm>
          <a:prstGeom prst="rect">
            <a:avLst/>
          </a:prstGeom>
          <a:noFill/>
          <a:ln w="9525">
            <a:noFill/>
            <a:miter lim="800000"/>
            <a:headEnd/>
            <a:tailEnd/>
          </a:ln>
          <a:effectLst/>
        </p:spPr>
        <p:txBody>
          <a:bodyPr vert="horz" wrap="square" lIns="94832" tIns="47415" rIns="94832" bIns="47415" numCol="1" anchor="b" anchorCtr="0" compatLnSpc="1">
            <a:prstTxWarp prst="textNoShape">
              <a:avLst/>
            </a:prstTxWarp>
          </a:bodyPr>
          <a:lstStyle>
            <a:lvl1pPr algn="r" defTabSz="949038">
              <a:defRPr sz="1200">
                <a:latin typeface="Arial" pitchFamily="34" charset="0"/>
              </a:defRPr>
            </a:lvl1pPr>
          </a:lstStyle>
          <a:p>
            <a:pPr>
              <a:defRPr/>
            </a:pPr>
            <a:fld id="{E15946CA-3914-445D-8178-77E01C262380}" type="slidenum">
              <a:rPr lang="en-US"/>
              <a:pPr>
                <a:defRPr/>
              </a:pPr>
              <a:t>‹#›</a:t>
            </a:fld>
            <a:endParaRPr lang="en-US"/>
          </a:p>
        </p:txBody>
      </p:sp>
    </p:spTree>
    <p:extLst>
      <p:ext uri="{BB962C8B-B14F-4D97-AF65-F5344CB8AC3E}">
        <p14:creationId xmlns:p14="http://schemas.microsoft.com/office/powerpoint/2010/main" val="183838749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Conserved systems link genotype (DNA variation) with phenotype (variation</a:t>
            </a:r>
            <a:r>
              <a:rPr lang="en-US" baseline="0" dirty="0"/>
              <a:t> in appearance). </a:t>
            </a:r>
            <a:endParaRPr lang="en-US" dirty="0"/>
          </a:p>
        </p:txBody>
      </p:sp>
      <p:sp>
        <p:nvSpPr>
          <p:cNvPr id="4" name="Slide Number Placeholder 3"/>
          <p:cNvSpPr>
            <a:spLocks noGrp="1"/>
          </p:cNvSpPr>
          <p:nvPr>
            <p:ph type="sldNum" sz="quarter" idx="10"/>
          </p:nvPr>
        </p:nvSpPr>
        <p:spPr/>
        <p:txBody>
          <a:bodyPr/>
          <a:lstStyle/>
          <a:p>
            <a:pPr marL="0" marR="0" lvl="0" indent="0" algn="r" defTabSz="914778" rtl="0" eaLnBrk="1" fontAlgn="auto" latinLnBrk="0" hangingPunct="1">
              <a:lnSpc>
                <a:spcPct val="100000"/>
              </a:lnSpc>
              <a:spcBef>
                <a:spcPts val="0"/>
              </a:spcBef>
              <a:spcAft>
                <a:spcPts val="0"/>
              </a:spcAft>
              <a:buClrTx/>
              <a:buSzTx/>
              <a:buFontTx/>
              <a:buNone/>
              <a:tabLst/>
              <a:defRPr/>
            </a:pPr>
            <a:fld id="{AC23349C-E329-4D89-9533-3066EA398A43}"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77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0329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EFF1956-6BC8-40D0-9D23-2E9D9A90658F}" type="slidenum">
              <a:rPr lang="en-US" smtClean="0"/>
              <a:pPr/>
              <a:t>17</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971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14197A0-A199-4284-BEC0-6AA01E53F504}" type="slidenum">
              <a:rPr lang="en-US" smtClean="0"/>
              <a:pPr/>
              <a:t>18</a:t>
            </a:fld>
            <a:endParaRPr lang="en-US"/>
          </a:p>
        </p:txBody>
      </p:sp>
      <p:sp>
        <p:nvSpPr>
          <p:cNvPr id="113667" name="Rectangle 2"/>
          <p:cNvSpPr>
            <a:spLocks noGrp="1" noRot="1" noChangeAspect="1" noChangeArrowheads="1" noTextEdit="1"/>
          </p:cNvSpPr>
          <p:nvPr>
            <p:ph type="sldImg"/>
          </p:nvPr>
        </p:nvSpPr>
        <p:spPr>
          <a:xfrm>
            <a:off x="1258888" y="720725"/>
            <a:ext cx="4800600" cy="3600450"/>
          </a:xfrm>
          <a:ln/>
        </p:spPr>
      </p:sp>
      <p:sp>
        <p:nvSpPr>
          <p:cNvPr id="113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49123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37100BA-1382-44AA-A1E8-88AFD6AFB50F}" type="slidenum">
              <a:rPr lang="en-US" smtClean="0"/>
              <a:pPr/>
              <a:t>20</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0175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23B27E4-738D-4129-A103-3C4FBE891C18}" type="slidenum">
              <a:rPr lang="en-US" smtClean="0"/>
              <a:pPr/>
              <a:t>21</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46418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BF144FB-7518-4150-B112-6E7FC1D3B475}" type="slidenum">
              <a:rPr lang="en-US" smtClean="0"/>
              <a:pPr/>
              <a:t>23</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7304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4F5C2AC-0DC5-4E09-962B-881B922EEA95}" type="slidenum">
              <a:rPr lang="en-US" smtClean="0"/>
              <a:pPr/>
              <a:t>9</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858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9399E399-D4DE-4E19-B300-AE6D62613FE8}" type="slidenum">
              <a:rPr lang="en-US" sz="1200"/>
              <a:pPr eaLnBrk="1" hangingPunct="1"/>
              <a:t>10</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2494478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2CE2F8F-1DA9-4699-BA11-F61DD4319429}" type="slidenum">
              <a:rPr lang="en-US" smtClean="0"/>
              <a:pPr/>
              <a:t>11</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63816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038" eaLnBrk="0" hangingPunct="0">
              <a:defRPr sz="1700">
                <a:solidFill>
                  <a:schemeClr val="tx1"/>
                </a:solidFill>
                <a:latin typeface="Arial" pitchFamily="34" charset="0"/>
              </a:defRPr>
            </a:lvl1pPr>
            <a:lvl2pPr marL="772435" indent="-297090" defTabSz="949038" eaLnBrk="0" hangingPunct="0">
              <a:defRPr sz="1700">
                <a:solidFill>
                  <a:schemeClr val="tx1"/>
                </a:solidFill>
                <a:latin typeface="Arial" pitchFamily="34" charset="0"/>
              </a:defRPr>
            </a:lvl2pPr>
            <a:lvl3pPr marL="1188361" indent="-237672" defTabSz="949038" eaLnBrk="0" hangingPunct="0">
              <a:defRPr sz="1700">
                <a:solidFill>
                  <a:schemeClr val="tx1"/>
                </a:solidFill>
                <a:latin typeface="Arial" pitchFamily="34" charset="0"/>
              </a:defRPr>
            </a:lvl3pPr>
            <a:lvl4pPr marL="1663705" indent="-237672" defTabSz="949038" eaLnBrk="0" hangingPunct="0">
              <a:defRPr sz="1700">
                <a:solidFill>
                  <a:schemeClr val="tx1"/>
                </a:solidFill>
                <a:latin typeface="Arial" pitchFamily="34" charset="0"/>
              </a:defRPr>
            </a:lvl4pPr>
            <a:lvl5pPr marL="2139050" indent="-237672" defTabSz="949038" eaLnBrk="0" hangingPunct="0">
              <a:defRPr sz="1700">
                <a:solidFill>
                  <a:schemeClr val="tx1"/>
                </a:solidFill>
                <a:latin typeface="Arial" pitchFamily="34" charset="0"/>
              </a:defRPr>
            </a:lvl5pPr>
            <a:lvl6pPr marL="2614394" indent="-237672" defTabSz="949038" eaLnBrk="0" fontAlgn="base" hangingPunct="0">
              <a:spcBef>
                <a:spcPct val="0"/>
              </a:spcBef>
              <a:spcAft>
                <a:spcPct val="0"/>
              </a:spcAft>
              <a:defRPr sz="1700">
                <a:solidFill>
                  <a:schemeClr val="tx1"/>
                </a:solidFill>
                <a:latin typeface="Arial" pitchFamily="34" charset="0"/>
              </a:defRPr>
            </a:lvl6pPr>
            <a:lvl7pPr marL="3089738" indent="-237672" defTabSz="949038" eaLnBrk="0" fontAlgn="base" hangingPunct="0">
              <a:spcBef>
                <a:spcPct val="0"/>
              </a:spcBef>
              <a:spcAft>
                <a:spcPct val="0"/>
              </a:spcAft>
              <a:defRPr sz="1700">
                <a:solidFill>
                  <a:schemeClr val="tx1"/>
                </a:solidFill>
                <a:latin typeface="Arial" pitchFamily="34" charset="0"/>
              </a:defRPr>
            </a:lvl7pPr>
            <a:lvl8pPr marL="3565083" indent="-237672" defTabSz="949038" eaLnBrk="0" fontAlgn="base" hangingPunct="0">
              <a:spcBef>
                <a:spcPct val="0"/>
              </a:spcBef>
              <a:spcAft>
                <a:spcPct val="0"/>
              </a:spcAft>
              <a:defRPr sz="1700">
                <a:solidFill>
                  <a:schemeClr val="tx1"/>
                </a:solidFill>
                <a:latin typeface="Arial" pitchFamily="34" charset="0"/>
              </a:defRPr>
            </a:lvl8pPr>
            <a:lvl9pPr marL="4040427" indent="-237672" defTabSz="949038" eaLnBrk="0" fontAlgn="base" hangingPunct="0">
              <a:spcBef>
                <a:spcPct val="0"/>
              </a:spcBef>
              <a:spcAft>
                <a:spcPct val="0"/>
              </a:spcAft>
              <a:defRPr sz="1700">
                <a:solidFill>
                  <a:schemeClr val="tx1"/>
                </a:solidFill>
                <a:latin typeface="Arial" pitchFamily="34" charset="0"/>
              </a:defRPr>
            </a:lvl9pPr>
          </a:lstStyle>
          <a:p>
            <a:pPr eaLnBrk="1" hangingPunct="1"/>
            <a:fld id="{F77DE47C-0542-40BF-8083-FFF15BC5D491}" type="slidenum">
              <a:rPr lang="en-US" sz="1200"/>
              <a:pPr eaLnBrk="1" hangingPunct="1"/>
              <a:t>12</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endParaRPr lang="en-US"/>
          </a:p>
        </p:txBody>
      </p:sp>
    </p:spTree>
    <p:extLst>
      <p:ext uri="{BB962C8B-B14F-4D97-AF65-F5344CB8AC3E}">
        <p14:creationId xmlns:p14="http://schemas.microsoft.com/office/powerpoint/2010/main" val="97795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FA0D8D0-7380-432B-B0B5-27987210BAC0}" type="slidenum">
              <a:rPr lang="en-US" smtClean="0"/>
              <a:pPr/>
              <a:t>13</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6807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14</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6772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C08D340A-6256-4575-9125-1E8DED6AA0E0}" type="slidenum">
              <a:rPr lang="en-US" smtClean="0"/>
              <a:pPr/>
              <a:t>15</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138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778" rtl="0" eaLnBrk="1" fontAlgn="auto" latinLnBrk="0" hangingPunct="1">
              <a:lnSpc>
                <a:spcPct val="100000"/>
              </a:lnSpc>
              <a:spcBef>
                <a:spcPts val="0"/>
              </a:spcBef>
              <a:spcAft>
                <a:spcPts val="0"/>
              </a:spcAft>
              <a:buClrTx/>
              <a:buSzTx/>
              <a:buFontTx/>
              <a:buNone/>
              <a:tabLst/>
              <a:defRPr/>
            </a:pPr>
            <a:fld id="{C08D340A-6256-4575-9125-1E8DED6AA0E0}"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77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49492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AF9B38-637B-4432-8518-F06A91E2644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BC56D-7057-4146-8D9F-0C2BECA4815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5C975-111D-4A05-834B-92A331F8C29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CAF9B38-637B-4432-8518-F06A91E26442}" type="slidenum">
              <a:rPr lang="en-US" smtClean="0"/>
              <a:pPr>
                <a:defRPr/>
              </a:pPr>
              <a:t>‹#›</a:t>
            </a:fld>
            <a:endParaRPr lang="en-US"/>
          </a:p>
        </p:txBody>
      </p:sp>
    </p:spTree>
    <p:extLst>
      <p:ext uri="{BB962C8B-B14F-4D97-AF65-F5344CB8AC3E}">
        <p14:creationId xmlns:p14="http://schemas.microsoft.com/office/powerpoint/2010/main" val="323789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5E67063-CEB8-40B4-839A-EEBCB8B4B6BA}" type="slidenum">
              <a:rPr lang="en-US" smtClean="0"/>
              <a:pPr>
                <a:defRPr/>
              </a:pPr>
              <a:t>‹#›</a:t>
            </a:fld>
            <a:endParaRPr lang="en-US"/>
          </a:p>
        </p:txBody>
      </p:sp>
    </p:spTree>
    <p:extLst>
      <p:ext uri="{BB962C8B-B14F-4D97-AF65-F5344CB8AC3E}">
        <p14:creationId xmlns:p14="http://schemas.microsoft.com/office/powerpoint/2010/main" val="379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C98F9CC-9057-43BF-B289-7C711190F1ED}" type="slidenum">
              <a:rPr lang="en-US" smtClean="0"/>
              <a:pPr>
                <a:defRPr/>
              </a:pPr>
              <a:t>‹#›</a:t>
            </a:fld>
            <a:endParaRPr lang="en-US"/>
          </a:p>
        </p:txBody>
      </p:sp>
    </p:spTree>
    <p:extLst>
      <p:ext uri="{BB962C8B-B14F-4D97-AF65-F5344CB8AC3E}">
        <p14:creationId xmlns:p14="http://schemas.microsoft.com/office/powerpoint/2010/main" val="1435565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ED8D46D-E4D2-4DE2-B3E2-827EA4039757}" type="slidenum">
              <a:rPr lang="en-US" smtClean="0"/>
              <a:pPr>
                <a:defRPr/>
              </a:pPr>
              <a:t>‹#›</a:t>
            </a:fld>
            <a:endParaRPr lang="en-US"/>
          </a:p>
        </p:txBody>
      </p:sp>
    </p:spTree>
    <p:extLst>
      <p:ext uri="{BB962C8B-B14F-4D97-AF65-F5344CB8AC3E}">
        <p14:creationId xmlns:p14="http://schemas.microsoft.com/office/powerpoint/2010/main" val="217683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534F3CB-478B-48B5-87F1-7893E3025BAC}" type="slidenum">
              <a:rPr lang="en-US" smtClean="0"/>
              <a:pPr>
                <a:defRPr/>
              </a:pPr>
              <a:t>‹#›</a:t>
            </a:fld>
            <a:endParaRPr lang="en-US"/>
          </a:p>
        </p:txBody>
      </p:sp>
    </p:spTree>
    <p:extLst>
      <p:ext uri="{BB962C8B-B14F-4D97-AF65-F5344CB8AC3E}">
        <p14:creationId xmlns:p14="http://schemas.microsoft.com/office/powerpoint/2010/main" val="301586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4380811-7D73-4F76-9314-121164F36C6B}" type="slidenum">
              <a:rPr lang="en-US" smtClean="0"/>
              <a:pPr>
                <a:defRPr/>
              </a:pPr>
              <a:t>‹#›</a:t>
            </a:fld>
            <a:endParaRPr lang="en-US"/>
          </a:p>
        </p:txBody>
      </p:sp>
    </p:spTree>
    <p:extLst>
      <p:ext uri="{BB962C8B-B14F-4D97-AF65-F5344CB8AC3E}">
        <p14:creationId xmlns:p14="http://schemas.microsoft.com/office/powerpoint/2010/main" val="1105857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44BA79A-ECA0-4D99-86D1-FFD2BB536A90}" type="slidenum">
              <a:rPr lang="en-US" smtClean="0"/>
              <a:pPr>
                <a:defRPr/>
              </a:pPr>
              <a:t>‹#›</a:t>
            </a:fld>
            <a:endParaRPr lang="en-US"/>
          </a:p>
        </p:txBody>
      </p:sp>
    </p:spTree>
    <p:extLst>
      <p:ext uri="{BB962C8B-B14F-4D97-AF65-F5344CB8AC3E}">
        <p14:creationId xmlns:p14="http://schemas.microsoft.com/office/powerpoint/2010/main" val="1194830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A4B680-84C4-4244-BF8B-A2CBB4B35280}" type="slidenum">
              <a:rPr lang="en-US" smtClean="0"/>
              <a:pPr>
                <a:defRPr/>
              </a:pPr>
              <a:t>‹#›</a:t>
            </a:fld>
            <a:endParaRPr lang="en-US"/>
          </a:p>
        </p:txBody>
      </p:sp>
    </p:spTree>
    <p:extLst>
      <p:ext uri="{BB962C8B-B14F-4D97-AF65-F5344CB8AC3E}">
        <p14:creationId xmlns:p14="http://schemas.microsoft.com/office/powerpoint/2010/main" val="269429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E67063-CEB8-40B4-839A-EEBCB8B4B6B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CFDF24-9D9A-4E0F-853F-8BA2E548D917}" type="slidenum">
              <a:rPr lang="en-US" smtClean="0"/>
              <a:pPr>
                <a:defRPr/>
              </a:pPr>
              <a:t>‹#›</a:t>
            </a:fld>
            <a:endParaRPr lang="en-US"/>
          </a:p>
        </p:txBody>
      </p:sp>
    </p:spTree>
    <p:extLst>
      <p:ext uri="{BB962C8B-B14F-4D97-AF65-F5344CB8AC3E}">
        <p14:creationId xmlns:p14="http://schemas.microsoft.com/office/powerpoint/2010/main" val="1164268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1BC56D-7057-4146-8D9F-0C2BECA48157}" type="slidenum">
              <a:rPr lang="en-US" smtClean="0"/>
              <a:pPr>
                <a:defRPr/>
              </a:pPr>
              <a:t>‹#›</a:t>
            </a:fld>
            <a:endParaRPr lang="en-US"/>
          </a:p>
        </p:txBody>
      </p:sp>
    </p:spTree>
    <p:extLst>
      <p:ext uri="{BB962C8B-B14F-4D97-AF65-F5344CB8AC3E}">
        <p14:creationId xmlns:p14="http://schemas.microsoft.com/office/powerpoint/2010/main" val="3166799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E5C975-111D-4A05-834B-92A331F8C29D}" type="slidenum">
              <a:rPr lang="en-US" smtClean="0"/>
              <a:pPr>
                <a:defRPr/>
              </a:pPr>
              <a:t>‹#›</a:t>
            </a:fld>
            <a:endParaRPr lang="en-US"/>
          </a:p>
        </p:txBody>
      </p:sp>
    </p:spTree>
    <p:extLst>
      <p:ext uri="{BB962C8B-B14F-4D97-AF65-F5344CB8AC3E}">
        <p14:creationId xmlns:p14="http://schemas.microsoft.com/office/powerpoint/2010/main" val="1704540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8F9CC-9057-43BF-B289-7C711190F1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D8D46D-E4D2-4DE2-B3E2-827EA403975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34F3CB-478B-48B5-87F1-7893E3025BA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380811-7D73-4F76-9314-121164F36C6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4BA79A-ECA0-4D99-86D1-FFD2BB536A9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A4B680-84C4-4244-BF8B-A2CBB4B352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CFDF24-9D9A-4E0F-853F-8BA2E548D9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13D7B2D-BA64-417D-A1A9-848F3C20B9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3D7B2D-BA64-417D-A1A9-848F3C20B90C}" type="slidenum">
              <a:rPr lang="en-US" smtClean="0"/>
              <a:pPr>
                <a:defRPr/>
              </a:pPr>
              <a:t>‹#›</a:t>
            </a:fld>
            <a:endParaRPr lang="en-US"/>
          </a:p>
        </p:txBody>
      </p:sp>
    </p:spTree>
    <p:extLst>
      <p:ext uri="{BB962C8B-B14F-4D97-AF65-F5344CB8AC3E}">
        <p14:creationId xmlns:p14="http://schemas.microsoft.com/office/powerpoint/2010/main" val="583874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wm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24.wmf"/></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wmf"/><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3.wmf"/><Relationship Id="rId4" Type="http://schemas.openxmlformats.org/officeDocument/2006/relationships/image" Target="../media/image32.wmf"/></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media" Target="../media/media2.m4v"/><Relationship Id="rId7" Type="http://schemas.openxmlformats.org/officeDocument/2006/relationships/image" Target="../media/image41.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0.png"/><Relationship Id="rId5" Type="http://schemas.openxmlformats.org/officeDocument/2006/relationships/slideLayout" Target="../slideLayouts/slideLayout7.xml"/><Relationship Id="rId4" Type="http://schemas.openxmlformats.org/officeDocument/2006/relationships/video" Target="../media/media2.m4v"/></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533400" y="1524000"/>
            <a:ext cx="8153400" cy="1524000"/>
          </a:xfrm>
          <a:prstGeom prst="rect">
            <a:avLst/>
          </a:prstGeom>
        </p:spPr>
        <p:txBody>
          <a:bodyPr/>
          <a:lstStyle/>
          <a:p>
            <a:pPr algn="ctr">
              <a:defRPr/>
            </a:pPr>
            <a:r>
              <a:rPr lang="en-US" sz="6000" b="1" kern="0" dirty="0">
                <a:latin typeface="Calibri" pitchFamily="34" charset="0"/>
                <a:ea typeface="+mj-ea"/>
                <a:cs typeface="Calibri" pitchFamily="34" charset="0"/>
              </a:rPr>
              <a:t>Orthologs, Paralogs,</a:t>
            </a:r>
          </a:p>
          <a:p>
            <a:pPr algn="ctr">
              <a:defRPr/>
            </a:pPr>
            <a:r>
              <a:rPr lang="en-US" sz="6000" b="1" kern="0" dirty="0">
                <a:latin typeface="Calibri" pitchFamily="34" charset="0"/>
                <a:ea typeface="+mj-ea"/>
                <a:cs typeface="Calibri" pitchFamily="34" charset="0"/>
              </a:rPr>
              <a:t>and </a:t>
            </a:r>
            <a:r>
              <a:rPr lang="en-US" sz="6000" b="1" kern="0" dirty="0" err="1">
                <a:latin typeface="Calibri" pitchFamily="34" charset="0"/>
                <a:ea typeface="+mj-ea"/>
                <a:cs typeface="Calibri" pitchFamily="34" charset="0"/>
              </a:rPr>
              <a:t>Phenologs</a:t>
            </a:r>
            <a:endParaRPr lang="en-US" sz="6000" b="1" kern="0" dirty="0">
              <a:latin typeface="Calibri" pitchFamily="34" charset="0"/>
              <a:ea typeface="+mj-ea"/>
              <a:cs typeface="Calibri" pitchFamily="34" charset="0"/>
            </a:endParaRPr>
          </a:p>
          <a:p>
            <a:pPr algn="ctr">
              <a:defRPr/>
            </a:pPr>
            <a:r>
              <a:rPr lang="en-US" sz="4000" b="1" kern="0" dirty="0">
                <a:latin typeface="Calibri" pitchFamily="34" charset="0"/>
                <a:ea typeface="+mj-ea"/>
                <a:cs typeface="Calibri" pitchFamily="34" charset="0"/>
              </a:rPr>
              <a:t>Using bioinformatics to find new genes for genetic traits</a:t>
            </a:r>
          </a:p>
          <a:p>
            <a:pPr algn="ctr">
              <a:defRPr/>
            </a:pPr>
            <a:endParaRPr lang="en-US" sz="6000" b="1" kern="0" dirty="0">
              <a:latin typeface="Calibri" pitchFamily="34" charset="0"/>
              <a:ea typeface="+mj-ea"/>
              <a:cs typeface="Calibri" pitchFamily="34" charset="0"/>
            </a:endParaRPr>
          </a:p>
        </p:txBody>
      </p:sp>
      <p:sp>
        <p:nvSpPr>
          <p:cNvPr id="4" name="Rectangle 4"/>
          <p:cNvSpPr>
            <a:spLocks noChangeArrowheads="1"/>
          </p:cNvSpPr>
          <p:nvPr/>
        </p:nvSpPr>
        <p:spPr bwMode="auto">
          <a:xfrm>
            <a:off x="1371600" y="5181664"/>
            <a:ext cx="6598133"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dirty="0">
                <a:latin typeface="Calibri" pitchFamily="34" charset="0"/>
              </a:rPr>
              <a:t>BCH394P/364C Systems Biology / Bioinformatics</a:t>
            </a:r>
          </a:p>
        </p:txBody>
      </p:sp>
      <p:sp>
        <p:nvSpPr>
          <p:cNvPr id="5" name="Rectangle 6"/>
          <p:cNvSpPr>
            <a:spLocks noChangeArrowheads="1"/>
          </p:cNvSpPr>
          <p:nvPr/>
        </p:nvSpPr>
        <p:spPr bwMode="auto">
          <a:xfrm>
            <a:off x="1847521" y="5714520"/>
            <a:ext cx="5651335" cy="4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500" b="1">
                <a:latin typeface="Calibri" pitchFamily="34" charset="0"/>
              </a:rPr>
              <a:t>Edward Marcotte, Univ of Texas at Austin</a:t>
            </a:r>
            <a:endParaRPr lang="en-US" sz="2500">
              <a:latin typeface="Calibri" pitchFamily="34" charset="0"/>
            </a:endParaRPr>
          </a:p>
        </p:txBody>
      </p:sp>
    </p:spTree>
    <p:extLst>
      <p:ext uri="{BB962C8B-B14F-4D97-AF65-F5344CB8AC3E}">
        <p14:creationId xmlns:p14="http://schemas.microsoft.com/office/powerpoint/2010/main" val="1179471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3332"/>
          <a:stretch/>
        </p:blipFill>
        <p:spPr bwMode="auto">
          <a:xfrm>
            <a:off x="57561" y="1035050"/>
            <a:ext cx="41148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26787" name="Text Box 3"/>
          <p:cNvSpPr txBox="1">
            <a:spLocks noChangeArrowheads="1"/>
          </p:cNvSpPr>
          <p:nvPr/>
        </p:nvSpPr>
        <p:spPr bwMode="auto">
          <a:xfrm>
            <a:off x="0" y="-60325"/>
            <a:ext cx="9144000" cy="954107"/>
          </a:xfrm>
          <a:prstGeom prst="rect">
            <a:avLst/>
          </a:prstGeom>
          <a:noFill/>
          <a:ln w="9525" algn="ctr">
            <a:noFill/>
            <a:miter lim="800000"/>
            <a:headEnd/>
            <a:tailEnd/>
          </a:ln>
          <a:effectLst/>
        </p:spPr>
        <p:txBody>
          <a:bodyPr wrap="square">
            <a:spAutoFit/>
          </a:bodyPr>
          <a:lstStyle/>
          <a:p>
            <a:pPr algn="ctr">
              <a:defRPr/>
            </a:pPr>
            <a:r>
              <a:rPr lang="en-US" sz="2800" b="1" dirty="0">
                <a:effectLst>
                  <a:outerShdw blurRad="38100" dist="38100" dir="2700000" algn="tl">
                    <a:srgbClr val="C0C0C0"/>
                  </a:outerShdw>
                </a:effectLst>
                <a:latin typeface="Calibri" pitchFamily="34" charset="0"/>
              </a:rPr>
              <a:t>E.g., ‘high incidence of male’ </a:t>
            </a:r>
            <a:r>
              <a:rPr lang="en-US" sz="2800" b="1" i="1" dirty="0">
                <a:effectLst>
                  <a:outerShdw blurRad="38100" dist="38100" dir="2700000" algn="tl">
                    <a:srgbClr val="C0C0C0"/>
                  </a:outerShdw>
                </a:effectLst>
                <a:latin typeface="Calibri" pitchFamily="34" charset="0"/>
              </a:rPr>
              <a:t>C. </a:t>
            </a:r>
            <a:r>
              <a:rPr lang="en-US" sz="2800" b="1" i="1" dirty="0" err="1">
                <a:effectLst>
                  <a:outerShdw blurRad="38100" dist="38100" dir="2700000" algn="tl">
                    <a:srgbClr val="C0C0C0"/>
                  </a:outerShdw>
                </a:effectLst>
                <a:latin typeface="Calibri" pitchFamily="34" charset="0"/>
              </a:rPr>
              <a:t>elegans</a:t>
            </a:r>
            <a:r>
              <a:rPr lang="en-US" sz="2800" b="1" i="1" dirty="0">
                <a:effectLst>
                  <a:outerShdw blurRad="38100" dist="38100" dir="2700000" algn="tl">
                    <a:srgbClr val="C0C0C0"/>
                  </a:outerShdw>
                </a:effectLst>
                <a:latin typeface="Calibri" pitchFamily="34" charset="0"/>
              </a:rPr>
              <a:t> </a:t>
            </a:r>
            <a:r>
              <a:rPr lang="en-US" sz="2800" b="1" dirty="0">
                <a:effectLst>
                  <a:outerShdw blurRad="38100" dist="38100" dir="2700000" algn="tl">
                    <a:srgbClr val="C0C0C0"/>
                  </a:outerShdw>
                </a:effectLst>
                <a:latin typeface="Calibri" pitchFamily="34" charset="0"/>
              </a:rPr>
              <a:t>genes predict human breast/ovarian cancer genes</a:t>
            </a:r>
          </a:p>
        </p:txBody>
      </p:sp>
      <p:sp>
        <p:nvSpPr>
          <p:cNvPr id="22532" name="Rectangle 4"/>
          <p:cNvSpPr>
            <a:spLocks noChangeArrowheads="1"/>
          </p:cNvSpPr>
          <p:nvPr/>
        </p:nvSpPr>
        <p:spPr bwMode="auto">
          <a:xfrm>
            <a:off x="133761" y="990600"/>
            <a:ext cx="3810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5" name="Rectangle 4"/>
          <p:cNvSpPr/>
          <p:nvPr/>
        </p:nvSpPr>
        <p:spPr>
          <a:xfrm>
            <a:off x="3230870" y="2590800"/>
            <a:ext cx="134113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95" t="27070" r="-285" b="20421"/>
          <a:stretch/>
        </p:blipFill>
        <p:spPr bwMode="auto">
          <a:xfrm>
            <a:off x="3230870" y="3732758"/>
            <a:ext cx="301752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p:cNvSpPr txBox="1"/>
          <p:nvPr/>
        </p:nvSpPr>
        <p:spPr>
          <a:xfrm>
            <a:off x="6324600" y="4572000"/>
            <a:ext cx="1237839" cy="830997"/>
          </a:xfrm>
          <a:prstGeom prst="rect">
            <a:avLst/>
          </a:prstGeom>
          <a:noFill/>
        </p:spPr>
        <p:txBody>
          <a:bodyPr wrap="none" rtlCol="0">
            <a:spAutoFit/>
          </a:bodyPr>
          <a:lstStyle/>
          <a:p>
            <a:r>
              <a:rPr lang="en-US" sz="2400" b="1" dirty="0">
                <a:solidFill>
                  <a:srgbClr val="FF0000"/>
                </a:solidFill>
                <a:latin typeface="Calibri" pitchFamily="34" charset="0"/>
              </a:rPr>
              <a:t>includes</a:t>
            </a:r>
          </a:p>
          <a:p>
            <a:r>
              <a:rPr lang="en-US" sz="2400" b="1" dirty="0">
                <a:solidFill>
                  <a:srgbClr val="FF0000"/>
                </a:solidFill>
                <a:latin typeface="Calibri" pitchFamily="34" charset="0"/>
              </a:rPr>
              <a:t>BRCA1</a:t>
            </a:r>
          </a:p>
        </p:txBody>
      </p:sp>
      <p:cxnSp>
        <p:nvCxnSpPr>
          <p:cNvPr id="4" name="Straight Arrow Connector 3"/>
          <p:cNvCxnSpPr/>
          <p:nvPr/>
        </p:nvCxnSpPr>
        <p:spPr>
          <a:xfrm flipH="1">
            <a:off x="4739631" y="4987498"/>
            <a:ext cx="1508759" cy="50345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www.wormatlas.org/male/introduction/images/MaleIntroFIG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19200"/>
            <a:ext cx="4774737" cy="217239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202051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2" name="Line 26"/>
          <p:cNvSpPr>
            <a:spLocks noChangeShapeType="1"/>
          </p:cNvSpPr>
          <p:nvPr/>
        </p:nvSpPr>
        <p:spPr bwMode="auto">
          <a:xfrm>
            <a:off x="4659313" y="1447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graphicFrame>
        <p:nvGraphicFramePr>
          <p:cNvPr id="1852418" name="Group 2"/>
          <p:cNvGraphicFramePr>
            <a:graphicFrameLocks noGrp="1"/>
          </p:cNvGraphicFramePr>
          <p:nvPr>
            <p:extLst>
              <p:ext uri="{D42A27DB-BD31-4B8C-83A1-F6EECF244321}">
                <p14:modId xmlns:p14="http://schemas.microsoft.com/office/powerpoint/2010/main" val="4054509516"/>
              </p:ext>
            </p:extLst>
          </p:nvPr>
        </p:nvGraphicFramePr>
        <p:xfrm>
          <a:off x="2286000" y="1752600"/>
          <a:ext cx="5105400" cy="3108960"/>
        </p:xfrm>
        <a:graphic>
          <a:graphicData uri="http://schemas.openxmlformats.org/drawingml/2006/table">
            <a:tbl>
              <a:tblPr/>
              <a:tblGrid>
                <a:gridCol w="1905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5798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sng" strike="noStrike" cap="none" normalizeH="0" baseline="0" dirty="0">
                          <a:ln>
                            <a:noFill/>
                          </a:ln>
                          <a:solidFill>
                            <a:schemeClr val="tx1"/>
                          </a:solidFill>
                          <a:effectLst/>
                          <a:latin typeface="Arial" pitchFamily="34" charset="0"/>
                          <a:cs typeface="Arial" pitchFamily="34" charset="0"/>
                        </a:rPr>
                        <a:t>Organism</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 gene-phenotype</a:t>
                      </a:r>
                      <a:r>
                        <a:rPr kumimoji="0" lang="en-US" sz="2400" b="0" i="0" u="sng" strike="noStrike" cap="none" normalizeH="0" baseline="0" dirty="0">
                          <a:ln>
                            <a:noFill/>
                          </a:ln>
                          <a:solidFill>
                            <a:schemeClr val="tx1"/>
                          </a:solidFill>
                          <a:effectLst/>
                          <a:latin typeface="Arial" pitchFamily="34" charset="0"/>
                          <a:cs typeface="Arial" pitchFamily="34" charset="0"/>
                        </a:rPr>
                        <a:t> associations</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human</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1,923</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mouse</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cs typeface="Arial" pitchFamily="34" charset="0"/>
                        </a:rPr>
                        <a:t>74,250</a:t>
                      </a:r>
                      <a:endParaRPr kumimoji="0" lang="en-US" sz="2400" b="0" i="0" u="none" strike="noStrike" cap="none" normalizeH="0" baseline="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worm</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27,065</a:t>
                      </a:r>
                      <a:endParaRPr kumimoji="0" lang="en-US" sz="2400" b="0" i="0" u="none" strike="noStrike" cap="none" normalizeH="0" baseline="0" dirty="0">
                        <a:ln>
                          <a:noFill/>
                        </a:ln>
                        <a:solidFill>
                          <a:schemeClr val="tx1"/>
                        </a:solidFill>
                        <a:effectLst/>
                        <a:latin typeface="Times New Roman" pitchFamily="18"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yeast</a:t>
                      </a: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86,383</a:t>
                      </a: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r h="4211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chemeClr val="tx1"/>
                          </a:solidFill>
                          <a:effectLst/>
                          <a:latin typeface="Arial" pitchFamily="34" charset="0"/>
                          <a:cs typeface="Arial" pitchFamily="34" charset="0"/>
                        </a:rPr>
                        <a:t>Arabidopsis</a:t>
                      </a:r>
                      <a:endParaRPr kumimoji="0" lang="en-US" sz="2400" b="0" i="1" u="none" strike="noStrike" cap="none" normalizeH="0" baseline="0" dirty="0">
                        <a:ln>
                          <a:noFill/>
                        </a:ln>
                        <a:solidFill>
                          <a:schemeClr val="tx1"/>
                        </a:solidFill>
                        <a:effectLst/>
                        <a:latin typeface="Times New Roman" pitchFamily="18"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pitchFamily="34" charset="0"/>
                        </a:rPr>
                        <a:t>22,921</a:t>
                      </a: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4589" name="Text Box 17"/>
          <p:cNvSpPr txBox="1">
            <a:spLocks noChangeArrowheads="1"/>
          </p:cNvSpPr>
          <p:nvPr/>
        </p:nvSpPr>
        <p:spPr bwMode="auto">
          <a:xfrm>
            <a:off x="1608926" y="4876800"/>
            <a:ext cx="6100774" cy="830997"/>
          </a:xfrm>
          <a:prstGeom prst="rect">
            <a:avLst/>
          </a:prstGeom>
          <a:noFill/>
          <a:ln w="9525" algn="ctr">
            <a:noFill/>
            <a:miter lim="800000"/>
            <a:headEnd/>
            <a:tailEnd/>
          </a:ln>
        </p:spPr>
        <p:txBody>
          <a:bodyPr wrap="none">
            <a:spAutoFit/>
          </a:bodyPr>
          <a:lstStyle/>
          <a:p>
            <a:pPr algn="ctr"/>
            <a:r>
              <a:rPr lang="en-US" sz="2400" dirty="0">
                <a:latin typeface="Calibri" pitchFamily="34" charset="0"/>
              </a:rPr>
              <a:t>Spanning ~300 human diseases,</a:t>
            </a:r>
          </a:p>
          <a:p>
            <a:pPr algn="ctr"/>
            <a:r>
              <a:rPr lang="en-US" sz="2400" dirty="0">
                <a:latin typeface="Calibri" pitchFamily="34" charset="0"/>
              </a:rPr>
              <a:t>&gt;7,000 model organism mutational phenotypes</a:t>
            </a:r>
          </a:p>
        </p:txBody>
      </p:sp>
      <p:sp>
        <p:nvSpPr>
          <p:cNvPr id="24590" name="Text Box 18"/>
          <p:cNvSpPr txBox="1">
            <a:spLocks noChangeArrowheads="1"/>
          </p:cNvSpPr>
          <p:nvPr/>
        </p:nvSpPr>
        <p:spPr bwMode="auto">
          <a:xfrm>
            <a:off x="1293061" y="569893"/>
            <a:ext cx="6781986" cy="954107"/>
          </a:xfrm>
          <a:prstGeom prst="rect">
            <a:avLst/>
          </a:prstGeom>
          <a:noFill/>
          <a:ln w="9525" algn="ctr">
            <a:noFill/>
            <a:miter lim="800000"/>
            <a:headEnd/>
            <a:tailEnd/>
          </a:ln>
        </p:spPr>
        <p:txBody>
          <a:bodyPr wrap="none">
            <a:spAutoFit/>
          </a:bodyPr>
          <a:lstStyle/>
          <a:p>
            <a:pPr algn="ctr"/>
            <a:r>
              <a:rPr lang="en-US" sz="2800" dirty="0">
                <a:latin typeface="Calibri" pitchFamily="34" charset="0"/>
              </a:rPr>
              <a:t>Mining available databases + </a:t>
            </a:r>
          </a:p>
          <a:p>
            <a:pPr algn="ctr"/>
            <a:r>
              <a:rPr lang="en-US" sz="2800" dirty="0">
                <a:latin typeface="Calibri" pitchFamily="34" charset="0"/>
              </a:rPr>
              <a:t>manual collection from the primary literature</a:t>
            </a:r>
          </a:p>
        </p:txBody>
      </p:sp>
      <p:sp>
        <p:nvSpPr>
          <p:cNvPr id="1852443" name="Text Box 27"/>
          <p:cNvSpPr txBox="1">
            <a:spLocks noChangeArrowheads="1"/>
          </p:cNvSpPr>
          <p:nvPr/>
        </p:nvSpPr>
        <p:spPr bwMode="auto">
          <a:xfrm>
            <a:off x="168513" y="5943600"/>
            <a:ext cx="8775224" cy="769441"/>
          </a:xfrm>
          <a:prstGeom prst="rect">
            <a:avLst/>
          </a:prstGeom>
          <a:noFill/>
          <a:ln w="9525" algn="ctr">
            <a:noFill/>
            <a:miter lim="800000"/>
            <a:headEnd/>
            <a:tailEnd/>
          </a:ln>
          <a:effectLst/>
        </p:spPr>
        <p:txBody>
          <a:bodyPr wrap="none">
            <a:spAutoFit/>
          </a:bodyPr>
          <a:lstStyle/>
          <a:p>
            <a:pPr algn="ctr">
              <a:defRPr/>
            </a:pPr>
            <a:r>
              <a:rPr lang="en-US" sz="2200" b="1" dirty="0">
                <a:effectLst>
                  <a:outerShdw blurRad="38100" dist="38100" dir="2700000" algn="tl">
                    <a:srgbClr val="C0C0C0"/>
                  </a:outerShdw>
                </a:effectLst>
                <a:latin typeface="Calibri" pitchFamily="34" charset="0"/>
              </a:rPr>
              <a:t>Computational scan phenotypes for novel models of a disease of interest,</a:t>
            </a:r>
          </a:p>
          <a:p>
            <a:pPr algn="ctr">
              <a:defRPr/>
            </a:pPr>
            <a:r>
              <a:rPr lang="en-US" sz="2200" b="1" dirty="0">
                <a:effectLst>
                  <a:outerShdw blurRad="38100" dist="38100" dir="2700000" algn="tl">
                    <a:srgbClr val="C0C0C0"/>
                  </a:outerShdw>
                </a:effectLst>
                <a:latin typeface="Calibri" pitchFamily="34" charset="0"/>
              </a:rPr>
              <a:t>identify significant </a:t>
            </a:r>
            <a:r>
              <a:rPr lang="en-US" sz="2200" b="1" dirty="0" err="1">
                <a:effectLst>
                  <a:outerShdw blurRad="38100" dist="38100" dir="2700000" algn="tl">
                    <a:srgbClr val="C0C0C0"/>
                  </a:outerShdw>
                </a:effectLst>
                <a:latin typeface="Calibri" pitchFamily="34" charset="0"/>
              </a:rPr>
              <a:t>phenologs</a:t>
            </a:r>
            <a:r>
              <a:rPr lang="en-US" sz="2200" b="1" dirty="0">
                <a:effectLst>
                  <a:outerShdw blurRad="38100" dist="38100" dir="2700000" algn="tl">
                    <a:srgbClr val="C0C0C0"/>
                  </a:outerShdw>
                </a:effectLst>
                <a:latin typeface="Calibri" pitchFamily="34" charset="0"/>
              </a:rPr>
              <a:t> using permutation tests</a:t>
            </a:r>
          </a:p>
        </p:txBody>
      </p:sp>
      <p:sp>
        <p:nvSpPr>
          <p:cNvPr id="24594" name="Line 28"/>
          <p:cNvSpPr>
            <a:spLocks noChangeShapeType="1"/>
          </p:cNvSpPr>
          <p:nvPr/>
        </p:nvSpPr>
        <p:spPr bwMode="auto">
          <a:xfrm>
            <a:off x="4648200" y="5638800"/>
            <a:ext cx="0" cy="304800"/>
          </a:xfrm>
          <a:prstGeom prst="line">
            <a:avLst/>
          </a:prstGeom>
          <a:noFill/>
          <a:ln w="9525">
            <a:solidFill>
              <a:schemeClr val="tx1"/>
            </a:solidFill>
            <a:round/>
            <a:headEnd/>
            <a:tailEnd type="triangle" w="med" len="med"/>
          </a:ln>
        </p:spPr>
        <p:txBody>
          <a:bodyPr/>
          <a:lstStyle/>
          <a:p>
            <a:endParaRPr lang="en-US">
              <a:latin typeface="Calibri" pitchFamily="34" charset="0"/>
            </a:endParaRPr>
          </a:p>
        </p:txBody>
      </p:sp>
      <p:sp>
        <p:nvSpPr>
          <p:cNvPr id="1852445" name="Text Box 29"/>
          <p:cNvSpPr txBox="1">
            <a:spLocks noChangeArrowheads="1"/>
          </p:cNvSpPr>
          <p:nvPr/>
        </p:nvSpPr>
        <p:spPr bwMode="auto">
          <a:xfrm>
            <a:off x="1045250" y="0"/>
            <a:ext cx="7253525" cy="523220"/>
          </a:xfrm>
          <a:prstGeom prst="rect">
            <a:avLst/>
          </a:prstGeom>
          <a:noFill/>
          <a:ln w="9525" algn="ctr">
            <a:noFill/>
            <a:miter lim="800000"/>
            <a:headEnd/>
            <a:tailEnd/>
          </a:ln>
          <a:effectLst/>
        </p:spPr>
        <p:txBody>
          <a:bodyPr wrap="none">
            <a:spAutoFit/>
          </a:bodyPr>
          <a:lstStyle/>
          <a:p>
            <a:pPr algn="ctr">
              <a:defRPr/>
            </a:pPr>
            <a:r>
              <a:rPr lang="en-US" sz="2800" b="1" dirty="0">
                <a:effectLst>
                  <a:outerShdw blurRad="38100" dist="38100" dir="2700000" algn="tl">
                    <a:srgbClr val="C0C0C0"/>
                  </a:outerShdw>
                </a:effectLst>
                <a:latin typeface="Calibri" pitchFamily="34" charset="0"/>
              </a:rPr>
              <a:t>Building &amp; searching a collection of phenotypes</a:t>
            </a: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4351019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r="54965" b="59813"/>
          <a:stretch>
            <a:fillRect/>
          </a:stretch>
        </p:blipFill>
        <p:spPr bwMode="auto">
          <a:xfrm>
            <a:off x="1650206" y="688942"/>
            <a:ext cx="6350794" cy="594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91619" name="Text Box 3"/>
          <p:cNvSpPr txBox="1">
            <a:spLocks noChangeArrowheads="1"/>
          </p:cNvSpPr>
          <p:nvPr/>
        </p:nvSpPr>
        <p:spPr bwMode="auto">
          <a:xfrm>
            <a:off x="1790136" y="-83641"/>
            <a:ext cx="5448864" cy="769441"/>
          </a:xfrm>
          <a:prstGeom prst="rect">
            <a:avLst/>
          </a:prstGeom>
          <a:noFill/>
          <a:ln w="9525" algn="ctr">
            <a:noFill/>
            <a:miter lim="800000"/>
            <a:headEnd/>
            <a:tailEnd/>
          </a:ln>
          <a:effectLst/>
        </p:spPr>
        <p:txBody>
          <a:bodyPr wrap="none">
            <a:spAutoFit/>
          </a:bodyPr>
          <a:lstStyle/>
          <a:p>
            <a:pPr algn="ctr">
              <a:defRPr/>
            </a:pPr>
            <a:r>
              <a:rPr lang="en-US" sz="4400" b="1" dirty="0">
                <a:effectLst>
                  <a:outerShdw blurRad="38100" dist="38100" dir="2700000" algn="tl">
                    <a:srgbClr val="C0C0C0"/>
                  </a:outerShdw>
                </a:effectLst>
                <a:latin typeface="Calibri" pitchFamily="34" charset="0"/>
              </a:rPr>
              <a:t>Discovering </a:t>
            </a:r>
            <a:r>
              <a:rPr lang="en-US" sz="4400" b="1" dirty="0" err="1">
                <a:effectLst>
                  <a:outerShdw blurRad="38100" dist="38100" dir="2700000" algn="tl">
                    <a:srgbClr val="C0C0C0"/>
                  </a:outerShdw>
                </a:effectLst>
                <a:latin typeface="Calibri" pitchFamily="34" charset="0"/>
              </a:rPr>
              <a:t>phenologs</a:t>
            </a:r>
            <a:endParaRPr lang="en-US" sz="4400" b="1" dirty="0">
              <a:effectLst>
                <a:outerShdw blurRad="38100" dist="38100" dir="2700000" algn="tl">
                  <a:srgbClr val="C0C0C0"/>
                </a:outerShdw>
              </a:effectLst>
              <a:latin typeface="Calibri" pitchFamily="34" charset="0"/>
            </a:endParaRPr>
          </a:p>
        </p:txBody>
      </p:sp>
      <p:sp>
        <p:nvSpPr>
          <p:cNvPr id="21509" name="Rectangle 5"/>
          <p:cNvSpPr>
            <a:spLocks noChangeArrowheads="1"/>
          </p:cNvSpPr>
          <p:nvPr/>
        </p:nvSpPr>
        <p:spPr bwMode="auto">
          <a:xfrm>
            <a:off x="1752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21510" name="Rectangle 6"/>
          <p:cNvSpPr>
            <a:spLocks noChangeArrowheads="1"/>
          </p:cNvSpPr>
          <p:nvPr/>
        </p:nvSpPr>
        <p:spPr bwMode="auto">
          <a:xfrm>
            <a:off x="7467600" y="685800"/>
            <a:ext cx="457200" cy="4572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8"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212676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Text Box 11"/>
          <p:cNvSpPr txBox="1">
            <a:spLocks noChangeArrowheads="1"/>
          </p:cNvSpPr>
          <p:nvPr/>
        </p:nvSpPr>
        <p:spPr bwMode="auto">
          <a:xfrm>
            <a:off x="228600" y="2286000"/>
            <a:ext cx="8458200" cy="4401205"/>
          </a:xfrm>
          <a:prstGeom prst="rect">
            <a:avLst/>
          </a:prstGeom>
          <a:noFill/>
          <a:ln w="9525" algn="ctr">
            <a:noFill/>
            <a:miter lim="800000"/>
            <a:headEnd/>
            <a:tailEnd/>
          </a:ln>
        </p:spPr>
        <p:txBody>
          <a:bodyPr wrap="square">
            <a:spAutoFit/>
          </a:bodyPr>
          <a:lstStyle/>
          <a:p>
            <a:r>
              <a:rPr lang="en-US" sz="2800" b="1" dirty="0">
                <a:latin typeface="Calibri" pitchFamily="34" charset="0"/>
              </a:rPr>
              <a:t>yeast lovastatin sensitivity	        angiogenesis defects</a:t>
            </a:r>
          </a:p>
          <a:p>
            <a:endParaRPr lang="en-US" sz="2800" b="1" dirty="0">
              <a:latin typeface="Calibri" pitchFamily="34" charset="0"/>
            </a:endParaRPr>
          </a:p>
          <a:p>
            <a:r>
              <a:rPr lang="en-US" sz="2800" b="1" dirty="0">
                <a:latin typeface="Calibri" pitchFamily="34" charset="0"/>
              </a:rPr>
              <a:t>worm abnormal body wall	        gastrointestinal</a:t>
            </a:r>
          </a:p>
          <a:p>
            <a:r>
              <a:rPr lang="en-US" sz="2800" b="1" dirty="0">
                <a:latin typeface="Calibri" pitchFamily="34" charset="0"/>
              </a:rPr>
              <a:t>muscle cell polarization		        hemorrhage</a:t>
            </a:r>
          </a:p>
          <a:p>
            <a:endParaRPr lang="en-US" sz="2800" b="1" dirty="0">
              <a:latin typeface="Calibri" pitchFamily="34" charset="0"/>
            </a:endParaRPr>
          </a:p>
          <a:p>
            <a:r>
              <a:rPr lang="en-US" sz="2800" b="1" dirty="0">
                <a:latin typeface="Calibri" pitchFamily="34" charset="0"/>
              </a:rPr>
              <a:t>yeast </a:t>
            </a:r>
            <a:r>
              <a:rPr lang="en-US" sz="2800" b="1" dirty="0" err="1">
                <a:latin typeface="Calibri" pitchFamily="34" charset="0"/>
              </a:rPr>
              <a:t>hydroxyurea</a:t>
            </a:r>
            <a:r>
              <a:rPr lang="en-US" sz="2800" b="1" dirty="0">
                <a:latin typeface="Calibri" pitchFamily="34" charset="0"/>
              </a:rPr>
              <a:t> sensitivity	        hemolytic anemia </a:t>
            </a:r>
          </a:p>
          <a:p>
            <a:endParaRPr lang="en-US" sz="2800" b="1" dirty="0">
              <a:latin typeface="Calibri" pitchFamily="34" charset="0"/>
            </a:endParaRPr>
          </a:p>
          <a:p>
            <a:r>
              <a:rPr lang="en-US" sz="2800" b="1" dirty="0">
                <a:latin typeface="Calibri" pitchFamily="34" charset="0"/>
              </a:rPr>
              <a:t>plant cotyledon			        intellectual</a:t>
            </a:r>
          </a:p>
          <a:p>
            <a:r>
              <a:rPr lang="en-US" sz="2800" b="1" dirty="0">
                <a:latin typeface="Calibri" pitchFamily="34" charset="0"/>
              </a:rPr>
              <a:t>development defects		        disability</a:t>
            </a:r>
          </a:p>
          <a:p>
            <a:r>
              <a:rPr lang="en-US" sz="2800" b="1" dirty="0">
                <a:latin typeface="Calibri" pitchFamily="34" charset="0"/>
              </a:rPr>
              <a:t>		</a:t>
            </a:r>
          </a:p>
        </p:txBody>
      </p:sp>
      <p:sp>
        <p:nvSpPr>
          <p:cNvPr id="25609" name="Text Box 12"/>
          <p:cNvSpPr txBox="1">
            <a:spLocks noChangeArrowheads="1"/>
          </p:cNvSpPr>
          <p:nvPr/>
        </p:nvSpPr>
        <p:spPr bwMode="auto">
          <a:xfrm>
            <a:off x="533400" y="1752600"/>
            <a:ext cx="7392408" cy="461665"/>
          </a:xfrm>
          <a:prstGeom prst="rect">
            <a:avLst/>
          </a:prstGeom>
          <a:noFill/>
          <a:ln w="9525" algn="ctr">
            <a:noFill/>
            <a:miter lim="800000"/>
            <a:headEnd/>
            <a:tailEnd/>
          </a:ln>
        </p:spPr>
        <p:txBody>
          <a:bodyPr wrap="none">
            <a:spAutoFit/>
          </a:bodyPr>
          <a:lstStyle/>
          <a:p>
            <a:r>
              <a:rPr lang="en-US" sz="2400" u="sng" dirty="0">
                <a:latin typeface="Calibri" pitchFamily="34" charset="0"/>
              </a:rPr>
              <a:t>A defect in...</a:t>
            </a:r>
            <a:r>
              <a:rPr lang="en-US" sz="2400" dirty="0">
                <a:latin typeface="Calibri" pitchFamily="34" charset="0"/>
              </a:rPr>
              <a:t>			        	</a:t>
            </a:r>
            <a:r>
              <a:rPr lang="en-US" sz="2400" u="sng" dirty="0">
                <a:latin typeface="Calibri" pitchFamily="34" charset="0"/>
              </a:rPr>
              <a:t>suggests genes for ...</a:t>
            </a:r>
          </a:p>
        </p:txBody>
      </p:sp>
      <p:sp>
        <p:nvSpPr>
          <p:cNvPr id="1774611" name="Text Box 19"/>
          <p:cNvSpPr txBox="1">
            <a:spLocks noChangeArrowheads="1"/>
          </p:cNvSpPr>
          <p:nvPr/>
        </p:nvSpPr>
        <p:spPr bwMode="auto">
          <a:xfrm>
            <a:off x="0" y="12700"/>
            <a:ext cx="9144000" cy="1754326"/>
          </a:xfrm>
          <a:prstGeom prst="rect">
            <a:avLst/>
          </a:prstGeom>
          <a:noFill/>
          <a:ln w="9525" algn="ctr">
            <a:noFill/>
            <a:miter lim="800000"/>
            <a:headEnd/>
            <a:tailEnd/>
          </a:ln>
          <a:effectLst/>
        </p:spPr>
        <p:txBody>
          <a:bodyPr wrap="square">
            <a:spAutoFit/>
          </a:bodyPr>
          <a:lstStyle/>
          <a:p>
            <a:pPr algn="ctr">
              <a:defRPr/>
            </a:pPr>
            <a:r>
              <a:rPr lang="en-US" sz="3600" b="1" dirty="0">
                <a:latin typeface="Calibri" pitchFamily="34" charset="0"/>
              </a:rPr>
              <a:t>Computationally, we find many genes shared between human diseases and </a:t>
            </a:r>
          </a:p>
          <a:p>
            <a:pPr algn="ctr">
              <a:defRPr/>
            </a:pPr>
            <a:r>
              <a:rPr lang="en-US" sz="3600" b="1" dirty="0">
                <a:latin typeface="Calibri" pitchFamily="34" charset="0"/>
              </a:rPr>
              <a:t>mouse, yeast, worm, and even plant traits</a:t>
            </a:r>
          </a:p>
        </p:txBody>
      </p:sp>
      <p:cxnSp>
        <p:nvCxnSpPr>
          <p:cNvPr id="10" name="Straight Arrow Connector 9"/>
          <p:cNvCxnSpPr/>
          <p:nvPr/>
        </p:nvCxnSpPr>
        <p:spPr>
          <a:xfrm>
            <a:off x="4487863" y="25778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87863" y="3644682"/>
            <a:ext cx="846137" cy="0"/>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00600" y="4716945"/>
            <a:ext cx="533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038600" y="5778282"/>
            <a:ext cx="1295400" cy="1588"/>
          </a:xfrm>
          <a:prstGeom prst="straightConnector1">
            <a:avLst/>
          </a:prstGeom>
          <a:ln w="635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52400" y="4486602"/>
            <a:ext cx="830579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1107" y="3187482"/>
            <a:ext cx="830709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4800" y="1828800"/>
            <a:ext cx="8534400" cy="1348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2"/>
          <p:cNvSpPr txBox="1">
            <a:spLocks noChangeArrowheads="1"/>
          </p:cNvSpPr>
          <p:nvPr/>
        </p:nvSpPr>
        <p:spPr bwMode="auto">
          <a:xfrm>
            <a:off x="6010814" y="6457890"/>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a:p>
            <a:pPr algn="r" eaLnBrk="1" hangingPunct="1"/>
            <a:r>
              <a:rPr lang="en-US" sz="1000" dirty="0">
                <a:latin typeface="Calibri" pitchFamily="34" charset="0"/>
              </a:rPr>
              <a:t>Woods, </a:t>
            </a:r>
            <a:r>
              <a:rPr lang="en-US" sz="1000" dirty="0" err="1">
                <a:latin typeface="Calibri" pitchFamily="34" charset="0"/>
              </a:rPr>
              <a:t>Blom</a:t>
            </a:r>
            <a:r>
              <a:rPr lang="en-US" sz="1000" dirty="0">
                <a:latin typeface="Calibri" pitchFamily="34" charset="0"/>
              </a:rPr>
              <a:t> </a:t>
            </a:r>
            <a:r>
              <a:rPr lang="en-US" sz="1000" i="1" dirty="0">
                <a:latin typeface="Calibri" pitchFamily="34" charset="0"/>
              </a:rPr>
              <a:t>et al. BMC Bioinformatics</a:t>
            </a:r>
            <a:r>
              <a:rPr lang="en-US" sz="1000" dirty="0">
                <a:latin typeface="Calibri" pitchFamily="34" charset="0"/>
              </a:rPr>
              <a:t>, 14:203 (2013)</a:t>
            </a:r>
          </a:p>
        </p:txBody>
      </p:sp>
      <p:sp>
        <p:nvSpPr>
          <p:cNvPr id="6" name="Rectangle 5"/>
          <p:cNvSpPr/>
          <p:nvPr/>
        </p:nvSpPr>
        <p:spPr>
          <a:xfrm>
            <a:off x="152400" y="5334000"/>
            <a:ext cx="777340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Text Box 6"/>
          <p:cNvSpPr txBox="1">
            <a:spLocks noChangeArrowheads="1"/>
          </p:cNvSpPr>
          <p:nvPr/>
        </p:nvSpPr>
        <p:spPr bwMode="auto">
          <a:xfrm>
            <a:off x="4191000" y="716340"/>
            <a:ext cx="4800600" cy="1569660"/>
          </a:xfrm>
          <a:prstGeom prst="rect">
            <a:avLst/>
          </a:prstGeom>
          <a:noFill/>
          <a:ln w="9525" algn="ctr">
            <a:noFill/>
            <a:miter lim="800000"/>
            <a:headEnd/>
            <a:tailEnd/>
          </a:ln>
        </p:spPr>
        <p:txBody>
          <a:bodyPr wrap="square">
            <a:spAutoFit/>
          </a:bodyPr>
          <a:lstStyle/>
          <a:p>
            <a:pPr algn="ctr"/>
            <a:r>
              <a:rPr lang="en-US" sz="3200" b="1" dirty="0" err="1">
                <a:latin typeface="Calibri" pitchFamily="34" charset="0"/>
              </a:rPr>
              <a:t>Waardenburg</a:t>
            </a:r>
            <a:r>
              <a:rPr lang="en-US" sz="3200" b="1" dirty="0">
                <a:latin typeface="Calibri" pitchFamily="34" charset="0"/>
              </a:rPr>
              <a:t> syndrome accounts for ~2-5% of cases of deafness</a:t>
            </a:r>
          </a:p>
        </p:txBody>
      </p:sp>
      <p:pic>
        <p:nvPicPr>
          <p:cNvPr id="37897" name="Picture 9"/>
          <p:cNvPicPr>
            <a:picLocks noChangeAspect="1" noChangeArrowheads="1"/>
          </p:cNvPicPr>
          <p:nvPr/>
        </p:nvPicPr>
        <p:blipFill>
          <a:blip r:embed="rId3"/>
          <a:srcRect/>
          <a:stretch>
            <a:fillRect/>
          </a:stretch>
        </p:blipFill>
        <p:spPr bwMode="auto">
          <a:xfrm>
            <a:off x="310612" y="3124202"/>
            <a:ext cx="2589114" cy="3207162"/>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2946504" y="3124200"/>
            <a:ext cx="2893128" cy="3207163"/>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304800" y="304800"/>
            <a:ext cx="3688237" cy="2642569"/>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5873212" y="3124201"/>
            <a:ext cx="2889788" cy="3207162"/>
          </a:xfrm>
          <a:prstGeom prst="rect">
            <a:avLst/>
          </a:prstGeom>
          <a:noFill/>
          <a:ln w="9525" algn="ctr">
            <a:noFill/>
            <a:miter lim="800000"/>
            <a:headEnd/>
            <a:tailEnd/>
          </a:ln>
        </p:spPr>
      </p:pic>
      <p:sp>
        <p:nvSpPr>
          <p:cNvPr id="37901" name="Rectangle 13"/>
          <p:cNvSpPr>
            <a:spLocks noChangeArrowheads="1"/>
          </p:cNvSpPr>
          <p:nvPr/>
        </p:nvSpPr>
        <p:spPr bwMode="auto">
          <a:xfrm rot="-5400000">
            <a:off x="-915998" y="1827202"/>
            <a:ext cx="2226151" cy="215444"/>
          </a:xfrm>
          <a:prstGeom prst="rect">
            <a:avLst/>
          </a:prstGeom>
          <a:noFill/>
          <a:ln w="9525" algn="ctr">
            <a:noFill/>
            <a:miter lim="800000"/>
            <a:headEnd/>
            <a:tailEnd/>
          </a:ln>
        </p:spPr>
        <p:txBody>
          <a:bodyPr wrap="square" anchor="ctr">
            <a:spAutoFit/>
          </a:bodyPr>
          <a:lstStyle/>
          <a:p>
            <a:r>
              <a:rPr lang="en-US" sz="800" dirty="0"/>
              <a:t>Michael Murphy, M.D. </a:t>
            </a:r>
          </a:p>
        </p:txBody>
      </p:sp>
      <p:sp>
        <p:nvSpPr>
          <p:cNvPr id="37902" name="Text Box 14"/>
          <p:cNvSpPr txBox="1">
            <a:spLocks noChangeArrowheads="1"/>
          </p:cNvSpPr>
          <p:nvPr/>
        </p:nvSpPr>
        <p:spPr bwMode="auto">
          <a:xfrm rot="-5400000">
            <a:off x="-1473510" y="4555123"/>
            <a:ext cx="3352801" cy="338554"/>
          </a:xfrm>
          <a:prstGeom prst="rect">
            <a:avLst/>
          </a:prstGeom>
          <a:noFill/>
          <a:ln w="9525" algn="ctr">
            <a:noFill/>
            <a:miter lim="800000"/>
            <a:headEnd/>
            <a:tailEnd/>
          </a:ln>
        </p:spPr>
        <p:txBody>
          <a:bodyPr wrap="square">
            <a:spAutoFit/>
          </a:bodyPr>
          <a:lstStyle/>
          <a:p>
            <a:r>
              <a:rPr lang="en-US" sz="800" dirty="0"/>
              <a:t>Assorted websites, incl. www.verywell.com/waardenburg-syndrome-1048692, http://stephaniemariesanchez.blogspot.com/</a:t>
            </a:r>
          </a:p>
        </p:txBody>
      </p:sp>
    </p:spTree>
    <p:extLst>
      <p:ext uri="{BB962C8B-B14F-4D97-AF65-F5344CB8AC3E}">
        <p14:creationId xmlns:p14="http://schemas.microsoft.com/office/powerpoint/2010/main" val="1803346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07" t="16176" r="28634" b="32893"/>
          <a:stretch/>
        </p:blipFill>
        <p:spPr bwMode="auto">
          <a:xfrm>
            <a:off x="536830" y="1752600"/>
            <a:ext cx="8149970" cy="411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228600" y="381000"/>
            <a:ext cx="8936357" cy="584775"/>
          </a:xfrm>
          <a:prstGeom prst="rect">
            <a:avLst/>
          </a:prstGeom>
          <a:noFill/>
          <a:ln w="9525" algn="ctr">
            <a:noFill/>
            <a:miter lim="800000"/>
            <a:headEnd/>
            <a:tailEnd/>
          </a:ln>
        </p:spPr>
        <p:txBody>
          <a:bodyPr wrap="none">
            <a:spAutoFit/>
          </a:bodyPr>
          <a:lstStyle/>
          <a:p>
            <a:r>
              <a:rPr lang="en-US" sz="3200" b="1" dirty="0">
                <a:latin typeface="Calibri" pitchFamily="34" charset="0"/>
              </a:rPr>
              <a:t>Plants sense and respond to gravity </a:t>
            </a:r>
            <a:r>
              <a:rPr lang="en-US" sz="3200" b="1" dirty="0">
                <a:latin typeface="Calibri" pitchFamily="34" charset="0"/>
                <a:sym typeface="Wingdings" pitchFamily="2" charset="2"/>
              </a:rPr>
              <a:t> </a:t>
            </a:r>
            <a:r>
              <a:rPr lang="en-US" sz="3200" b="1" dirty="0" err="1">
                <a:latin typeface="Calibri" pitchFamily="34" charset="0"/>
              </a:rPr>
              <a:t>gravitropism</a:t>
            </a:r>
            <a:endParaRPr lang="en-US" sz="3200" b="1" dirty="0">
              <a:latin typeface="Calibri" pitchFamily="34" charset="0"/>
            </a:endParaRPr>
          </a:p>
        </p:txBody>
      </p:sp>
      <p:sp>
        <p:nvSpPr>
          <p:cNvPr id="37904" name="Text Box 16"/>
          <p:cNvSpPr txBox="1">
            <a:spLocks noChangeArrowheads="1"/>
          </p:cNvSpPr>
          <p:nvPr/>
        </p:nvSpPr>
        <p:spPr bwMode="auto">
          <a:xfrm>
            <a:off x="7064375" y="5888861"/>
            <a:ext cx="1622425" cy="336550"/>
          </a:xfrm>
          <a:prstGeom prst="rect">
            <a:avLst/>
          </a:prstGeom>
          <a:noFill/>
          <a:ln w="9525" algn="ctr">
            <a:noFill/>
            <a:miter lim="800000"/>
            <a:headEnd/>
            <a:tailEnd/>
          </a:ln>
        </p:spPr>
        <p:txBody>
          <a:bodyPr wrap="none">
            <a:spAutoFit/>
          </a:bodyPr>
          <a:lstStyle/>
          <a:p>
            <a:r>
              <a:rPr lang="en-US" sz="800" dirty="0" err="1"/>
              <a:t>Fukaki</a:t>
            </a:r>
            <a:r>
              <a:rPr lang="en-US" sz="800" dirty="0"/>
              <a:t> </a:t>
            </a:r>
            <a:r>
              <a:rPr lang="en-US" sz="800" i="1" dirty="0"/>
              <a:t> et al., The Plant Journal</a:t>
            </a:r>
          </a:p>
          <a:p>
            <a:r>
              <a:rPr lang="en-US" sz="800" dirty="0"/>
              <a:t>14, 425–430 (1998)</a:t>
            </a:r>
          </a:p>
        </p:txBody>
      </p:sp>
    </p:spTree>
    <p:extLst>
      <p:ext uri="{BB962C8B-B14F-4D97-AF65-F5344CB8AC3E}">
        <p14:creationId xmlns:p14="http://schemas.microsoft.com/office/powerpoint/2010/main" val="2342997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Text Box 2"/>
          <p:cNvSpPr txBox="1">
            <a:spLocks noChangeArrowheads="1"/>
          </p:cNvSpPr>
          <p:nvPr/>
        </p:nvSpPr>
        <p:spPr bwMode="auto">
          <a:xfrm>
            <a:off x="-38101" y="-36513"/>
            <a:ext cx="9182101" cy="1077218"/>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Plant gravitropism genes predict </a:t>
            </a:r>
            <a:r>
              <a:rPr kumimoji="0" lang="en-US" sz="3200" b="1" i="0" u="none"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 syndrome, a human congenital deafness syndrome</a:t>
            </a:r>
          </a:p>
        </p:txBody>
      </p:sp>
      <p:sp>
        <p:nvSpPr>
          <p:cNvPr id="37894" name="Text Box 6"/>
          <p:cNvSpPr txBox="1">
            <a:spLocks noChangeArrowheads="1"/>
          </p:cNvSpPr>
          <p:nvPr/>
        </p:nvSpPr>
        <p:spPr bwMode="auto">
          <a:xfrm>
            <a:off x="926739" y="6124575"/>
            <a:ext cx="2197461"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syndrome</a:t>
            </a:r>
          </a:p>
        </p:txBody>
      </p:sp>
      <p:sp>
        <p:nvSpPr>
          <p:cNvPr id="37895" name="Text Box 7"/>
          <p:cNvSpPr txBox="1">
            <a:spLocks noChangeArrowheads="1"/>
          </p:cNvSpPr>
          <p:nvPr/>
        </p:nvSpPr>
        <p:spPr bwMode="auto">
          <a:xfrm>
            <a:off x="4594766" y="4876800"/>
            <a:ext cx="567784" cy="1015663"/>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itchFamily="34" charset="0"/>
                <a:ea typeface="+mn-ea"/>
                <a:cs typeface="+mn-cs"/>
              </a:rPr>
              <a:t>~</a:t>
            </a:r>
          </a:p>
        </p:txBody>
      </p:sp>
      <p:sp>
        <p:nvSpPr>
          <p:cNvPr id="37896" name="Text Box 8"/>
          <p:cNvSpPr txBox="1">
            <a:spLocks noChangeArrowheads="1"/>
          </p:cNvSpPr>
          <p:nvPr/>
        </p:nvSpPr>
        <p:spPr bwMode="auto">
          <a:xfrm>
            <a:off x="6172200" y="6124575"/>
            <a:ext cx="1910844"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itchFamily="34" charset="0"/>
                <a:ea typeface="+mn-ea"/>
                <a:cs typeface="+mn-cs"/>
              </a:rPr>
              <a:t>Gravitropism</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defects</a:t>
            </a:r>
          </a:p>
        </p:txBody>
      </p:sp>
      <p:pic>
        <p:nvPicPr>
          <p:cNvPr id="37897" name="Picture 9"/>
          <p:cNvPicPr>
            <a:picLocks noChangeAspect="1" noChangeArrowheads="1"/>
          </p:cNvPicPr>
          <p:nvPr/>
        </p:nvPicPr>
        <p:blipFill>
          <a:blip r:embed="rId3"/>
          <a:srcRect/>
          <a:stretch>
            <a:fillRect/>
          </a:stretch>
        </p:blipFill>
        <p:spPr bwMode="auto">
          <a:xfrm>
            <a:off x="236538" y="4648200"/>
            <a:ext cx="1230312" cy="1524000"/>
          </a:xfrm>
          <a:prstGeom prst="rect">
            <a:avLst/>
          </a:prstGeom>
          <a:noFill/>
          <a:ln w="9525" algn="ctr">
            <a:noFill/>
            <a:miter lim="800000"/>
            <a:headEnd/>
            <a:tailEnd/>
          </a:ln>
        </p:spPr>
      </p:pic>
      <p:pic>
        <p:nvPicPr>
          <p:cNvPr id="37898" name="Picture 10"/>
          <p:cNvPicPr>
            <a:picLocks noChangeAspect="1" noChangeArrowheads="1"/>
          </p:cNvPicPr>
          <p:nvPr/>
        </p:nvPicPr>
        <p:blipFill>
          <a:blip r:embed="rId4"/>
          <a:srcRect l="20213" r="10106" b="48677"/>
          <a:stretch>
            <a:fillRect/>
          </a:stretch>
        </p:blipFill>
        <p:spPr bwMode="auto">
          <a:xfrm>
            <a:off x="1439863" y="4648200"/>
            <a:ext cx="1374775" cy="1524000"/>
          </a:xfrm>
          <a:prstGeom prst="rect">
            <a:avLst/>
          </a:prstGeom>
          <a:noFill/>
          <a:ln w="9525" algn="ctr">
            <a:noFill/>
            <a:miter lim="800000"/>
            <a:headEnd/>
            <a:tailEnd/>
          </a:ln>
        </p:spPr>
      </p:pic>
      <p:pic>
        <p:nvPicPr>
          <p:cNvPr id="37899" name="Picture 11"/>
          <p:cNvPicPr>
            <a:picLocks noChangeAspect="1" noChangeArrowheads="1"/>
          </p:cNvPicPr>
          <p:nvPr/>
        </p:nvPicPr>
        <p:blipFill>
          <a:blip r:embed="rId5"/>
          <a:srcRect/>
          <a:stretch>
            <a:fillRect/>
          </a:stretch>
        </p:blipFill>
        <p:spPr bwMode="auto">
          <a:xfrm>
            <a:off x="228600" y="3352800"/>
            <a:ext cx="1752600" cy="1255713"/>
          </a:xfrm>
          <a:prstGeom prst="rect">
            <a:avLst/>
          </a:prstGeom>
          <a:noFill/>
          <a:ln w="9525" algn="ctr">
            <a:noFill/>
            <a:miter lim="800000"/>
            <a:headEnd/>
            <a:tailEnd/>
          </a:ln>
        </p:spPr>
      </p:pic>
      <p:pic>
        <p:nvPicPr>
          <p:cNvPr id="37900" name="Picture 12"/>
          <p:cNvPicPr>
            <a:picLocks noChangeAspect="1" noChangeArrowheads="1"/>
          </p:cNvPicPr>
          <p:nvPr/>
        </p:nvPicPr>
        <p:blipFill>
          <a:blip r:embed="rId6"/>
          <a:srcRect b="17758"/>
          <a:stretch>
            <a:fillRect/>
          </a:stretch>
        </p:blipFill>
        <p:spPr bwMode="auto">
          <a:xfrm>
            <a:off x="2781300" y="4648200"/>
            <a:ext cx="1373188" cy="1524000"/>
          </a:xfrm>
          <a:prstGeom prst="rect">
            <a:avLst/>
          </a:prstGeom>
          <a:noFill/>
          <a:ln w="9525" algn="ctr">
            <a:noFill/>
            <a:miter lim="800000"/>
            <a:headEnd/>
            <a:tailEnd/>
          </a:ln>
        </p:spPr>
      </p:pic>
      <p:sp>
        <p:nvSpPr>
          <p:cNvPr id="37901" name="Rectangle 13"/>
          <p:cNvSpPr>
            <a:spLocks noChangeArrowheads="1"/>
          </p:cNvSpPr>
          <p:nvPr/>
        </p:nvSpPr>
        <p:spPr bwMode="auto">
          <a:xfrm rot="-5400000">
            <a:off x="-419403" y="3868966"/>
            <a:ext cx="1148071" cy="215444"/>
          </a:xfrm>
          <a:prstGeom prst="rect">
            <a:avLst/>
          </a:prstGeom>
          <a:noFill/>
          <a:ln w="9525" algn="ctr">
            <a:noFill/>
            <a:miter lim="800000"/>
            <a:headEnd/>
            <a:tailEnd/>
          </a:ln>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itchFamily="34" charset="0"/>
                <a:ea typeface="+mn-ea"/>
                <a:cs typeface="+mn-cs"/>
              </a:rPr>
              <a:t>Michael Murphy, M.D. </a:t>
            </a:r>
          </a:p>
        </p:txBody>
      </p:sp>
      <p:pic>
        <p:nvPicPr>
          <p:cNvPr id="37903" name="Picture 15"/>
          <p:cNvPicPr>
            <a:picLocks noChangeAspect="1" noChangeArrowheads="1"/>
          </p:cNvPicPr>
          <p:nvPr/>
        </p:nvPicPr>
        <p:blipFill>
          <a:blip r:embed="rId7"/>
          <a:srcRect/>
          <a:stretch>
            <a:fillRect/>
          </a:stretch>
        </p:blipFill>
        <p:spPr bwMode="auto">
          <a:xfrm>
            <a:off x="5573296" y="4586288"/>
            <a:ext cx="3200400" cy="1585912"/>
          </a:xfrm>
          <a:prstGeom prst="rect">
            <a:avLst/>
          </a:prstGeom>
          <a:noFill/>
          <a:ln w="9525" algn="ctr">
            <a:noFill/>
            <a:miter lim="800000"/>
            <a:headEnd/>
            <a:tailEnd/>
          </a:ln>
        </p:spPr>
      </p:pic>
      <p:sp>
        <p:nvSpPr>
          <p:cNvPr id="37904" name="Text Box 16"/>
          <p:cNvSpPr txBox="1">
            <a:spLocks noChangeArrowheads="1"/>
          </p:cNvSpPr>
          <p:nvPr/>
        </p:nvSpPr>
        <p:spPr bwMode="auto">
          <a:xfrm rot="-5400000">
            <a:off x="8163386" y="5213936"/>
            <a:ext cx="1470274" cy="338554"/>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pitchFamily="34" charset="0"/>
                <a:ea typeface="+mn-ea"/>
                <a:cs typeface="+mn-cs"/>
              </a:rPr>
              <a:t>Fukaki</a:t>
            </a: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Calibri" pitchFamily="34" charset="0"/>
                <a:ea typeface="+mn-ea"/>
                <a:cs typeface="+mn-cs"/>
              </a:rPr>
              <a:t> et al., The Plant Journal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rPr>
              <a:t>14, 425–430 (1998)</a:t>
            </a:r>
          </a:p>
        </p:txBody>
      </p:sp>
      <p:sp>
        <p:nvSpPr>
          <p:cNvPr id="37905" name="Text Box 18"/>
          <p:cNvSpPr txBox="1">
            <a:spLocks noChangeArrowheads="1"/>
          </p:cNvSpPr>
          <p:nvPr/>
        </p:nvSpPr>
        <p:spPr bwMode="auto">
          <a:xfrm>
            <a:off x="4613816" y="5029200"/>
            <a:ext cx="567784" cy="1015663"/>
          </a:xfrm>
          <a:prstGeom prst="rect">
            <a:avLst/>
          </a:prstGeom>
          <a:noFill/>
          <a:ln w="9525" algn="ctr">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20" name="TextBox 19"/>
          <p:cNvSpPr txBox="1"/>
          <p:nvPr/>
        </p:nvSpPr>
        <p:spPr>
          <a:xfrm>
            <a:off x="4813050" y="3085418"/>
            <a:ext cx="32766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rPr>
              <a:t>Human versions of these plant genes are </a:t>
            </a: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mn-cs"/>
              </a:rPr>
              <a:t>candidate </a:t>
            </a:r>
            <a:r>
              <a:rPr kumimoji="0" lang="en-US" sz="2000" b="1" i="0" u="sng" strike="noStrike" kern="1200" cap="none" spc="0" normalizeH="0" baseline="0" noProof="0" dirty="0" err="1">
                <a:ln>
                  <a:noFill/>
                </a:ln>
                <a:solidFill>
                  <a:prstClr val="black"/>
                </a:solidFill>
                <a:effectLst/>
                <a:uLnTx/>
                <a:uFillTx/>
                <a:latin typeface="Calibri" pitchFamily="34" charset="0"/>
                <a:ea typeface="+mn-ea"/>
                <a:cs typeface="+mn-cs"/>
              </a:rPr>
              <a:t>Waardenburg</a:t>
            </a: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mn-cs"/>
              </a:rPr>
              <a:t> genes</a:t>
            </a:r>
          </a:p>
        </p:txBody>
      </p:sp>
      <p:sp>
        <p:nvSpPr>
          <p:cNvPr id="21" name="Text Box 12"/>
          <p:cNvSpPr txBox="1">
            <a:spLocks noChangeArrowheads="1"/>
          </p:cNvSpPr>
          <p:nvPr/>
        </p:nvSpPr>
        <p:spPr bwMode="auto">
          <a:xfrm>
            <a:off x="6248400" y="6611778"/>
            <a:ext cx="297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itchFamily="34" charset="0"/>
                <a:ea typeface="+mn-ea"/>
                <a:cs typeface="+mn-cs"/>
              </a:rPr>
              <a:t>McGary</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et al</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PNAS </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107:6544-9 (2010)</a:t>
            </a:r>
          </a:p>
        </p:txBody>
      </p:sp>
      <p:sp>
        <p:nvSpPr>
          <p:cNvPr id="2" name="TextBox 1"/>
          <p:cNvSpPr txBox="1"/>
          <p:nvPr/>
        </p:nvSpPr>
        <p:spPr>
          <a:xfrm>
            <a:off x="744581" y="1410074"/>
            <a:ext cx="2590800"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a:ea typeface="+mn-ea"/>
                <a:cs typeface="+mn-cs"/>
              </a:rPr>
              <a:t>Waardenburg</a:t>
            </a:r>
            <a:r>
              <a:rPr kumimoji="0" lang="en-US" sz="2000" b="1" i="0" u="none" strike="noStrike" kern="1200" cap="none" spc="0" normalizeH="0" baseline="0" noProof="0" dirty="0">
                <a:ln>
                  <a:noFill/>
                </a:ln>
                <a:solidFill>
                  <a:prstClr val="black"/>
                </a:solidFill>
                <a:effectLst/>
                <a:uLnTx/>
                <a:uFillTx/>
                <a:latin typeface="Calibri"/>
                <a:ea typeface="+mn-ea"/>
                <a:cs typeface="+mn-cs"/>
              </a:rPr>
              <a:t> syndrome genes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(with plant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orthologs</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p>
        </p:txBody>
      </p:sp>
      <p:sp>
        <p:nvSpPr>
          <p:cNvPr id="23" name="TextBox 22"/>
          <p:cNvSpPr txBox="1"/>
          <p:nvPr/>
        </p:nvSpPr>
        <p:spPr>
          <a:xfrm>
            <a:off x="5773781" y="1410074"/>
            <a:ext cx="276061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Defective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gravitropism genes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(with human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orthologs</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p>
        </p:txBody>
      </p:sp>
      <p:sp>
        <p:nvSpPr>
          <p:cNvPr id="25" name="Oval 24"/>
          <p:cNvSpPr/>
          <p:nvPr/>
        </p:nvSpPr>
        <p:spPr>
          <a:xfrm>
            <a:off x="3457621" y="1295400"/>
            <a:ext cx="1552787" cy="1552787"/>
          </a:xfrm>
          <a:prstGeom prst="ellipse">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4114634" y="1295400"/>
            <a:ext cx="1552787" cy="1552787"/>
          </a:xfrm>
          <a:prstGeom prst="ellipse">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a:off x="4249781" y="1810183"/>
            <a:ext cx="64461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28" name="TextBox 27"/>
          <p:cNvSpPr txBox="1"/>
          <p:nvPr/>
        </p:nvSpPr>
        <p:spPr>
          <a:xfrm>
            <a:off x="5057821" y="1810183"/>
            <a:ext cx="3110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29" name="TextBox 28"/>
          <p:cNvSpPr txBox="1"/>
          <p:nvPr/>
        </p:nvSpPr>
        <p:spPr>
          <a:xfrm>
            <a:off x="3589872" y="1810183"/>
            <a:ext cx="3249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a:t>
            </a:r>
          </a:p>
        </p:txBody>
      </p:sp>
      <p:cxnSp>
        <p:nvCxnSpPr>
          <p:cNvPr id="24" name="Straight Arrow Connector 23"/>
          <p:cNvCxnSpPr/>
          <p:nvPr/>
        </p:nvCxnSpPr>
        <p:spPr>
          <a:xfrm>
            <a:off x="5083849" y="2559228"/>
            <a:ext cx="242260" cy="5369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335381" y="1676400"/>
            <a:ext cx="304800" cy="133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468981" y="1676400"/>
            <a:ext cx="304800" cy="133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rot="16200000">
            <a:off x="-634218" y="5351827"/>
            <a:ext cx="14545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https://www.pinterest.com/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pin/555561304003942032</a:t>
            </a:r>
          </a:p>
        </p:txBody>
      </p:sp>
    </p:spTree>
    <p:extLst>
      <p:ext uri="{BB962C8B-B14F-4D97-AF65-F5344CB8AC3E}">
        <p14:creationId xmlns:p14="http://schemas.microsoft.com/office/powerpoint/2010/main" val="2617404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Text Box 2"/>
          <p:cNvSpPr txBox="1">
            <a:spLocks noChangeArrowheads="1"/>
          </p:cNvSpPr>
          <p:nvPr/>
        </p:nvSpPr>
        <p:spPr bwMode="auto">
          <a:xfrm>
            <a:off x="346012" y="17463"/>
            <a:ext cx="8329396" cy="523220"/>
          </a:xfrm>
          <a:prstGeom prst="rect">
            <a:avLst/>
          </a:prstGeom>
          <a:noFill/>
          <a:ln w="9525" algn="ctr">
            <a:noFill/>
            <a:miter lim="800000"/>
            <a:headEnd/>
            <a:tailEnd/>
          </a:ln>
          <a:effectLst/>
        </p:spPr>
        <p:txBody>
          <a:bodyPr wrap="none">
            <a:spAutoFit/>
          </a:bodyPr>
          <a:lstStyle/>
          <a:p>
            <a:pPr algn="ctr">
              <a:defRPr/>
            </a:pPr>
            <a:r>
              <a:rPr lang="en-US" sz="2800" b="1" dirty="0" err="1">
                <a:effectLst>
                  <a:outerShdw blurRad="38100" dist="38100" dir="2700000" algn="tl">
                    <a:srgbClr val="C0C0C0"/>
                  </a:outerShdw>
                </a:effectLst>
                <a:latin typeface="Calibri" pitchFamily="34" charset="0"/>
              </a:rPr>
              <a:t>Waardenburg</a:t>
            </a:r>
            <a:r>
              <a:rPr lang="en-US" sz="2800" b="1" dirty="0">
                <a:effectLst>
                  <a:outerShdw blurRad="38100" dist="38100" dir="2700000" algn="tl">
                    <a:srgbClr val="C0C0C0"/>
                  </a:outerShdw>
                </a:effectLst>
                <a:latin typeface="Calibri" pitchFamily="34" charset="0"/>
              </a:rPr>
              <a:t> syndrome is a defect of neural crest cells</a:t>
            </a:r>
          </a:p>
        </p:txBody>
      </p:sp>
      <p:sp>
        <p:nvSpPr>
          <p:cNvPr id="38915" name="Text Box 3"/>
          <p:cNvSpPr txBox="1">
            <a:spLocks noChangeArrowheads="1"/>
          </p:cNvSpPr>
          <p:nvPr/>
        </p:nvSpPr>
        <p:spPr bwMode="auto">
          <a:xfrm>
            <a:off x="609600" y="5699125"/>
            <a:ext cx="2007281" cy="246221"/>
          </a:xfrm>
          <a:prstGeom prst="rect">
            <a:avLst/>
          </a:prstGeom>
          <a:noFill/>
          <a:ln w="9525" algn="ctr">
            <a:noFill/>
            <a:miter lim="800000"/>
            <a:headEnd/>
            <a:tailEnd/>
          </a:ln>
        </p:spPr>
        <p:txBody>
          <a:bodyPr wrap="none">
            <a:spAutoFit/>
          </a:bodyPr>
          <a:lstStyle/>
          <a:p>
            <a:r>
              <a:rPr lang="en-US" sz="1000">
                <a:latin typeface="Calibri" pitchFamily="34" charset="0"/>
              </a:rPr>
              <a:t>Heike &amp; Hing, </a:t>
            </a:r>
            <a:r>
              <a:rPr lang="en-US" sz="1000" i="1">
                <a:latin typeface="Calibri" pitchFamily="34" charset="0"/>
              </a:rPr>
              <a:t>Gene Reviews</a:t>
            </a:r>
            <a:r>
              <a:rPr lang="en-US" sz="1000">
                <a:latin typeface="Calibri" pitchFamily="34" charset="0"/>
              </a:rPr>
              <a:t> (2009)</a:t>
            </a:r>
          </a:p>
        </p:txBody>
      </p:sp>
      <p:pic>
        <p:nvPicPr>
          <p:cNvPr id="38916" name="Picture 4" descr="mhfmovFig4"/>
          <p:cNvPicPr>
            <a:picLocks noChangeAspect="1" noChangeArrowheads="1"/>
          </p:cNvPicPr>
          <p:nvPr/>
        </p:nvPicPr>
        <p:blipFill>
          <a:blip r:embed="rId3"/>
          <a:srcRect/>
          <a:stretch>
            <a:fillRect/>
          </a:stretch>
        </p:blipFill>
        <p:spPr bwMode="auto">
          <a:xfrm>
            <a:off x="152400" y="1508125"/>
            <a:ext cx="3086100" cy="4248150"/>
          </a:xfrm>
          <a:prstGeom prst="rect">
            <a:avLst/>
          </a:prstGeom>
          <a:noFill/>
          <a:ln w="9525">
            <a:noFill/>
            <a:miter lim="800000"/>
            <a:headEnd/>
            <a:tailEnd/>
          </a:ln>
        </p:spPr>
      </p:pic>
      <p:sp>
        <p:nvSpPr>
          <p:cNvPr id="38917" name="Text Box 5"/>
          <p:cNvSpPr txBox="1">
            <a:spLocks noChangeArrowheads="1"/>
          </p:cNvSpPr>
          <p:nvPr/>
        </p:nvSpPr>
        <p:spPr bwMode="auto">
          <a:xfrm>
            <a:off x="3657600" y="838200"/>
            <a:ext cx="5486400" cy="6001643"/>
          </a:xfrm>
          <a:prstGeom prst="rect">
            <a:avLst/>
          </a:prstGeom>
          <a:noFill/>
          <a:ln w="9525" algn="ctr">
            <a:noFill/>
            <a:miter lim="800000"/>
            <a:headEnd/>
            <a:tailEnd/>
          </a:ln>
        </p:spPr>
        <p:txBody>
          <a:bodyPr wrap="square">
            <a:spAutoFit/>
          </a:bodyPr>
          <a:lstStyle/>
          <a:p>
            <a:r>
              <a:rPr lang="en-US" sz="2000" dirty="0">
                <a:latin typeface="Calibri" pitchFamily="34" charset="0"/>
              </a:rPr>
              <a:t>Some WS correlates in other animals:</a:t>
            </a:r>
          </a:p>
          <a:p>
            <a:r>
              <a:rPr lang="en-US" sz="2000" dirty="0">
                <a:latin typeface="Calibri" pitchFamily="34" charset="0"/>
              </a:rPr>
              <a:t>Deafness in Dalmatian dogs (22% unilaterally deaf)</a:t>
            </a: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endParaRPr lang="en-US" sz="2000" dirty="0">
              <a:latin typeface="Calibri" pitchFamily="34" charset="0"/>
            </a:endParaRPr>
          </a:p>
          <a:p>
            <a:r>
              <a:rPr lang="en-US" sz="2000" dirty="0">
                <a:latin typeface="Calibri" pitchFamily="34" charset="0"/>
              </a:rPr>
              <a:t>Variations in the Blenheim spot of</a:t>
            </a:r>
          </a:p>
          <a:p>
            <a:r>
              <a:rPr lang="en-US" sz="2000" dirty="0">
                <a:latin typeface="Calibri" pitchFamily="34" charset="0"/>
              </a:rPr>
              <a:t>Cavalier King Charles Spaniels</a:t>
            </a:r>
          </a:p>
          <a:p>
            <a:r>
              <a:rPr lang="en-US" sz="2000" dirty="0">
                <a:latin typeface="Calibri" pitchFamily="34" charset="0"/>
              </a:rPr>
              <a:t> </a:t>
            </a:r>
          </a:p>
          <a:p>
            <a:endParaRPr lang="en-US" sz="2000" dirty="0">
              <a:latin typeface="Calibri" pitchFamily="34" charset="0"/>
            </a:endParaRPr>
          </a:p>
          <a:p>
            <a:endParaRPr lang="en-US" dirty="0">
              <a:latin typeface="Calibri" pitchFamily="34" charset="0"/>
            </a:endParaRPr>
          </a:p>
          <a:p>
            <a:endParaRPr lang="en-US" sz="1200" dirty="0">
              <a:latin typeface="Calibri" pitchFamily="34" charset="0"/>
            </a:endParaRPr>
          </a:p>
          <a:p>
            <a:r>
              <a:rPr lang="en-US" sz="2000" dirty="0">
                <a:latin typeface="Calibri" pitchFamily="34" charset="0"/>
              </a:rPr>
              <a:t>Association between white blue-eyed cats and deafness (noted by Darwin in 1859)</a:t>
            </a:r>
          </a:p>
          <a:p>
            <a:endParaRPr lang="en-US" sz="1200" dirty="0">
              <a:latin typeface="Calibri" pitchFamily="34" charset="0"/>
            </a:endParaRPr>
          </a:p>
          <a:p>
            <a:r>
              <a:rPr lang="en-US" sz="2000" dirty="0">
                <a:latin typeface="Calibri" pitchFamily="34" charset="0"/>
              </a:rPr>
              <a:t>White forelock and deafness/bowel blockage in foals				&amp; many more...</a:t>
            </a:r>
          </a:p>
        </p:txBody>
      </p:sp>
      <p:grpSp>
        <p:nvGrpSpPr>
          <p:cNvPr id="2" name="Group 7"/>
          <p:cNvGrpSpPr>
            <a:grpSpLocks/>
          </p:cNvGrpSpPr>
          <p:nvPr/>
        </p:nvGrpSpPr>
        <p:grpSpPr bwMode="auto">
          <a:xfrm>
            <a:off x="4038600" y="1587500"/>
            <a:ext cx="1520825" cy="1841500"/>
            <a:chOff x="4871" y="2575"/>
            <a:chExt cx="958" cy="1160"/>
          </a:xfrm>
        </p:grpSpPr>
        <p:pic>
          <p:nvPicPr>
            <p:cNvPr id="38922" name="Picture 8"/>
            <p:cNvPicPr>
              <a:picLocks noChangeAspect="1" noChangeArrowheads="1"/>
            </p:cNvPicPr>
            <p:nvPr/>
          </p:nvPicPr>
          <p:blipFill>
            <a:blip r:embed="rId4"/>
            <a:srcRect l="9599" t="6554" r="12798" b="6554"/>
            <a:stretch>
              <a:fillRect/>
            </a:stretch>
          </p:blipFill>
          <p:spPr bwMode="auto">
            <a:xfrm>
              <a:off x="4871" y="2575"/>
              <a:ext cx="958" cy="1048"/>
            </a:xfrm>
            <a:prstGeom prst="rect">
              <a:avLst/>
            </a:prstGeom>
            <a:noFill/>
            <a:ln w="9525" algn="ctr">
              <a:noFill/>
              <a:miter lim="800000"/>
              <a:headEnd/>
              <a:tailEnd/>
            </a:ln>
          </p:spPr>
        </p:pic>
        <p:sp>
          <p:nvSpPr>
            <p:cNvPr id="38923" name="Text Box 9"/>
            <p:cNvSpPr txBox="1">
              <a:spLocks noChangeArrowheads="1"/>
            </p:cNvSpPr>
            <p:nvPr/>
          </p:nvSpPr>
          <p:spPr bwMode="auto">
            <a:xfrm>
              <a:off x="4954" y="3600"/>
              <a:ext cx="710" cy="135"/>
            </a:xfrm>
            <a:prstGeom prst="rect">
              <a:avLst/>
            </a:prstGeom>
            <a:noFill/>
            <a:ln w="9525" algn="ctr">
              <a:noFill/>
              <a:miter lim="800000"/>
              <a:headEnd/>
              <a:tailEnd/>
            </a:ln>
          </p:spPr>
          <p:txBody>
            <a:bodyPr wrap="none">
              <a:spAutoFit/>
            </a:bodyPr>
            <a:lstStyle/>
            <a:p>
              <a:r>
                <a:rPr lang="en-US" sz="800">
                  <a:latin typeface="Calibri" pitchFamily="34" charset="0"/>
                </a:rPr>
                <a:t>www.petplanet.co.uk</a:t>
              </a:r>
            </a:p>
          </p:txBody>
        </p:sp>
      </p:grpSp>
      <p:sp>
        <p:nvSpPr>
          <p:cNvPr id="38919" name="Text Box 10"/>
          <p:cNvSpPr txBox="1">
            <a:spLocks noChangeArrowheads="1"/>
          </p:cNvSpPr>
          <p:nvPr/>
        </p:nvSpPr>
        <p:spPr bwMode="auto">
          <a:xfrm>
            <a:off x="137359" y="898525"/>
            <a:ext cx="3143169" cy="646331"/>
          </a:xfrm>
          <a:prstGeom prst="rect">
            <a:avLst/>
          </a:prstGeom>
          <a:noFill/>
          <a:ln w="9525" algn="ctr">
            <a:noFill/>
            <a:miter lim="800000"/>
            <a:headEnd/>
            <a:tailEnd/>
          </a:ln>
        </p:spPr>
        <p:txBody>
          <a:bodyPr wrap="none">
            <a:spAutoFit/>
          </a:bodyPr>
          <a:lstStyle/>
          <a:p>
            <a:pPr algn="ctr"/>
            <a:r>
              <a:rPr lang="en-US" sz="1800" dirty="0">
                <a:latin typeface="Calibri" pitchFamily="34" charset="0"/>
              </a:rPr>
              <a:t>Neural crest cells migrate</a:t>
            </a:r>
          </a:p>
          <a:p>
            <a:pPr algn="ctr"/>
            <a:r>
              <a:rPr lang="en-US" sz="1800" dirty="0">
                <a:latin typeface="Calibri" pitchFamily="34" charset="0"/>
              </a:rPr>
              <a:t>during embryonic development</a:t>
            </a:r>
          </a:p>
        </p:txBody>
      </p:sp>
      <p:pic>
        <p:nvPicPr>
          <p:cNvPr id="38920" name="Picture 11"/>
          <p:cNvPicPr>
            <a:picLocks noChangeAspect="1" noChangeArrowheads="1"/>
          </p:cNvPicPr>
          <p:nvPr/>
        </p:nvPicPr>
        <p:blipFill>
          <a:blip r:embed="rId5"/>
          <a:srcRect l="11850" t="6775" r="5078"/>
          <a:stretch>
            <a:fillRect/>
          </a:stretch>
        </p:blipFill>
        <p:spPr bwMode="auto">
          <a:xfrm>
            <a:off x="6981825" y="3429000"/>
            <a:ext cx="2009775" cy="1689100"/>
          </a:xfrm>
          <a:prstGeom prst="rect">
            <a:avLst/>
          </a:prstGeom>
          <a:noFill/>
          <a:ln w="9525" algn="ctr">
            <a:noFill/>
            <a:miter lim="800000"/>
            <a:headEnd/>
            <a:tailEnd/>
          </a:ln>
        </p:spPr>
      </p:pic>
      <p:sp>
        <p:nvSpPr>
          <p:cNvPr id="38921" name="Text Box 12"/>
          <p:cNvSpPr txBox="1">
            <a:spLocks noChangeArrowheads="1"/>
          </p:cNvSpPr>
          <p:nvPr/>
        </p:nvSpPr>
        <p:spPr bwMode="auto">
          <a:xfrm>
            <a:off x="7458417" y="5105400"/>
            <a:ext cx="1045479" cy="215444"/>
          </a:xfrm>
          <a:prstGeom prst="rect">
            <a:avLst/>
          </a:prstGeom>
          <a:noFill/>
          <a:ln w="9525" algn="ctr">
            <a:noFill/>
            <a:miter lim="800000"/>
            <a:headEnd/>
            <a:tailEnd/>
          </a:ln>
        </p:spPr>
        <p:txBody>
          <a:bodyPr wrap="none">
            <a:spAutoFit/>
          </a:bodyPr>
          <a:lstStyle/>
          <a:p>
            <a:pPr algn="ctr"/>
            <a:r>
              <a:rPr lang="en-US" sz="800">
                <a:latin typeface="Calibri" pitchFamily="34" charset="0"/>
              </a:rPr>
              <a:t>www.silvarcea.co.uk</a:t>
            </a:r>
          </a:p>
        </p:txBody>
      </p:sp>
    </p:spTree>
    <p:extLst>
      <p:ext uri="{BB962C8B-B14F-4D97-AF65-F5344CB8AC3E}">
        <p14:creationId xmlns:p14="http://schemas.microsoft.com/office/powerpoint/2010/main" val="1404978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0" y="1909763"/>
            <a:ext cx="8991600" cy="3729037"/>
          </a:xfrm>
          <a:prstGeom prst="rect">
            <a:avLst/>
          </a:prstGeom>
          <a:noFill/>
          <a:ln w="9525">
            <a:noFill/>
            <a:miter lim="800000"/>
            <a:headEnd/>
            <a:tailEnd/>
          </a:ln>
        </p:spPr>
      </p:pic>
      <p:pic>
        <p:nvPicPr>
          <p:cNvPr id="40964" name="Picture 5"/>
          <p:cNvPicPr>
            <a:picLocks noChangeAspect="1" noChangeArrowheads="1"/>
          </p:cNvPicPr>
          <p:nvPr/>
        </p:nvPicPr>
        <p:blipFill>
          <a:blip r:embed="rId4"/>
          <a:srcRect/>
          <a:stretch>
            <a:fillRect/>
          </a:stretch>
        </p:blipFill>
        <p:spPr bwMode="auto">
          <a:xfrm>
            <a:off x="5105400" y="1938338"/>
            <a:ext cx="225425" cy="280987"/>
          </a:xfrm>
          <a:prstGeom prst="rect">
            <a:avLst/>
          </a:prstGeom>
          <a:noFill/>
          <a:ln w="9525">
            <a:noFill/>
            <a:miter lim="800000"/>
            <a:headEnd/>
            <a:tailEnd/>
          </a:ln>
        </p:spPr>
      </p:pic>
      <p:sp>
        <p:nvSpPr>
          <p:cNvPr id="40965" name="Rectangle 6"/>
          <p:cNvSpPr>
            <a:spLocks noChangeArrowheads="1"/>
          </p:cNvSpPr>
          <p:nvPr/>
        </p:nvSpPr>
        <p:spPr bwMode="auto">
          <a:xfrm>
            <a:off x="3276600" y="1828800"/>
            <a:ext cx="152400" cy="3810000"/>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pic>
        <p:nvPicPr>
          <p:cNvPr id="40966" name="Picture 7"/>
          <p:cNvPicPr>
            <a:picLocks noChangeAspect="1" noChangeArrowheads="1"/>
          </p:cNvPicPr>
          <p:nvPr/>
        </p:nvPicPr>
        <p:blipFill>
          <a:blip r:embed="rId5"/>
          <a:srcRect/>
          <a:stretch>
            <a:fillRect/>
          </a:stretch>
        </p:blipFill>
        <p:spPr bwMode="auto">
          <a:xfrm>
            <a:off x="3486150" y="1938338"/>
            <a:ext cx="242888" cy="269875"/>
          </a:xfrm>
          <a:prstGeom prst="rect">
            <a:avLst/>
          </a:prstGeom>
          <a:noFill/>
          <a:ln w="9525">
            <a:noFill/>
            <a:miter lim="800000"/>
            <a:headEnd/>
            <a:tailEnd/>
          </a:ln>
        </p:spPr>
      </p:pic>
      <p:pic>
        <p:nvPicPr>
          <p:cNvPr id="40967" name="Picture 8"/>
          <p:cNvPicPr>
            <a:picLocks noChangeAspect="1" noChangeArrowheads="1"/>
          </p:cNvPicPr>
          <p:nvPr/>
        </p:nvPicPr>
        <p:blipFill>
          <a:blip r:embed="rId5"/>
          <a:srcRect/>
          <a:stretch>
            <a:fillRect/>
          </a:stretch>
        </p:blipFill>
        <p:spPr bwMode="auto">
          <a:xfrm>
            <a:off x="5087938" y="3911600"/>
            <a:ext cx="322262" cy="269875"/>
          </a:xfrm>
          <a:prstGeom prst="rect">
            <a:avLst/>
          </a:prstGeom>
          <a:noFill/>
          <a:ln w="9525">
            <a:noFill/>
            <a:miter lim="800000"/>
            <a:headEnd/>
            <a:tailEnd/>
          </a:ln>
        </p:spPr>
      </p:pic>
      <p:sp>
        <p:nvSpPr>
          <p:cNvPr id="9" name="Text Box 3"/>
          <p:cNvSpPr txBox="1">
            <a:spLocks noChangeArrowheads="1"/>
          </p:cNvSpPr>
          <p:nvPr/>
        </p:nvSpPr>
        <p:spPr bwMode="auto">
          <a:xfrm>
            <a:off x="-46851" y="65088"/>
            <a:ext cx="9114651" cy="2062103"/>
          </a:xfrm>
          <a:prstGeom prst="rect">
            <a:avLst/>
          </a:prstGeom>
          <a:noFill/>
          <a:ln w="9525" algn="ctr">
            <a:noFill/>
            <a:miter lim="800000"/>
            <a:headEnd/>
            <a:tailEnd/>
          </a:ln>
          <a:effectLst/>
        </p:spPr>
        <p:txBody>
          <a:bodyPr wrap="square">
            <a:spAutoFit/>
          </a:bodyPr>
          <a:lstStyle/>
          <a:p>
            <a:pPr algn="ctr">
              <a:defRPr/>
            </a:pPr>
            <a:r>
              <a:rPr lang="en-US" sz="3200" b="1" dirty="0">
                <a:effectLst>
                  <a:outerShdw blurRad="38100" dist="38100" dir="2700000" algn="tl">
                    <a:srgbClr val="C0C0C0"/>
                  </a:outerShdw>
                </a:effectLst>
                <a:latin typeface="Calibri" pitchFamily="34" charset="0"/>
              </a:rPr>
              <a:t>Sure enough, inactivating one of the genes—predicted from plants—in a tadpole disrupts neural crest cells, consistent with </a:t>
            </a:r>
            <a:r>
              <a:rPr lang="en-US" sz="3200" b="1" dirty="0" err="1">
                <a:effectLst>
                  <a:outerShdw blurRad="38100" dist="38100" dir="2700000" algn="tl">
                    <a:srgbClr val="C0C0C0"/>
                  </a:outerShdw>
                </a:effectLst>
                <a:latin typeface="Calibri" pitchFamily="34" charset="0"/>
              </a:rPr>
              <a:t>Waardenburg</a:t>
            </a:r>
            <a:r>
              <a:rPr lang="en-US" sz="3200" b="1" dirty="0">
                <a:effectLst>
                  <a:outerShdw blurRad="38100" dist="38100" dir="2700000" algn="tl">
                    <a:srgbClr val="C0C0C0"/>
                  </a:outerShdw>
                </a:effectLst>
                <a:latin typeface="Calibri" pitchFamily="34" charset="0"/>
              </a:rPr>
              <a:t> syndrome</a:t>
            </a:r>
          </a:p>
          <a:p>
            <a:pPr algn="ctr">
              <a:defRPr/>
            </a:pPr>
            <a:endParaRPr lang="en-US" sz="3200" b="1" dirty="0">
              <a:effectLst>
                <a:outerShdw blurRad="38100" dist="38100" dir="2700000" algn="tl">
                  <a:srgbClr val="C0C0C0"/>
                </a:outerShdw>
              </a:effectLst>
              <a:latin typeface="Calibri" pitchFamily="34" charset="0"/>
            </a:endParaRPr>
          </a:p>
        </p:txBody>
      </p:sp>
      <p:sp>
        <p:nvSpPr>
          <p:cNvPr id="10" name="TextBox 9"/>
          <p:cNvSpPr txBox="1"/>
          <p:nvPr/>
        </p:nvSpPr>
        <p:spPr>
          <a:xfrm>
            <a:off x="354281" y="5638800"/>
            <a:ext cx="1245919" cy="338554"/>
          </a:xfrm>
          <a:prstGeom prst="rect">
            <a:avLst/>
          </a:prstGeom>
          <a:noFill/>
        </p:spPr>
        <p:txBody>
          <a:bodyPr wrap="none" rtlCol="0">
            <a:spAutoFit/>
          </a:bodyPr>
          <a:lstStyle/>
          <a:p>
            <a:r>
              <a:rPr lang="en-US" dirty="0">
                <a:latin typeface="Calibri" pitchFamily="34" charset="0"/>
              </a:rPr>
              <a:t>Frog embryo</a:t>
            </a:r>
          </a:p>
        </p:txBody>
      </p:sp>
      <p:sp>
        <p:nvSpPr>
          <p:cNvPr id="11"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204974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rabidopsis.info/images/arabidopsis_ed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83" y="2700547"/>
            <a:ext cx="1428750" cy="213360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69036" y="4661356"/>
            <a:ext cx="90762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arabidopsis.info</a:t>
            </a:r>
          </a:p>
        </p:txBody>
      </p:sp>
      <p:sp>
        <p:nvSpPr>
          <p:cNvPr id="3" name="TextBox 2"/>
          <p:cNvSpPr txBox="1"/>
          <p:nvPr/>
        </p:nvSpPr>
        <p:spPr>
          <a:xfrm>
            <a:off x="3505200" y="1256943"/>
            <a:ext cx="1885324"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Last common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ancestor</a:t>
            </a:r>
          </a:p>
        </p:txBody>
      </p:sp>
      <p:sp>
        <p:nvSpPr>
          <p:cNvPr id="4" name="TextBox 3"/>
          <p:cNvSpPr txBox="1"/>
          <p:nvPr/>
        </p:nvSpPr>
        <p:spPr>
          <a:xfrm>
            <a:off x="2286000" y="2938433"/>
            <a:ext cx="84542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Plant</a:t>
            </a:r>
          </a:p>
        </p:txBody>
      </p:sp>
      <p:cxnSp>
        <p:nvCxnSpPr>
          <p:cNvPr id="9" name="Straight Connector 8"/>
          <p:cNvCxnSpPr/>
          <p:nvPr/>
        </p:nvCxnSpPr>
        <p:spPr>
          <a:xfrm rot="5400000">
            <a:off x="4156571" y="22739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352800" y="25362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419600" y="25362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human-davinci"/>
          <p:cNvPicPr>
            <a:picLocks noChangeAspect="1" noChangeArrowheads="1"/>
          </p:cNvPicPr>
          <p:nvPr/>
        </p:nvPicPr>
        <p:blipFill>
          <a:blip r:embed="rId3"/>
          <a:srcRect l="7248" t="10773" r="9665" b="26933"/>
          <a:stretch>
            <a:fillRect/>
          </a:stretch>
        </p:blipFill>
        <p:spPr bwMode="auto">
          <a:xfrm>
            <a:off x="6792912" y="2841010"/>
            <a:ext cx="1893888" cy="1905000"/>
          </a:xfrm>
          <a:prstGeom prst="rect">
            <a:avLst/>
          </a:prstGeom>
          <a:noFill/>
          <a:ln w="9525">
            <a:noFill/>
            <a:miter lim="800000"/>
            <a:headEnd/>
            <a:tailEnd/>
          </a:ln>
        </p:spPr>
      </p:pic>
      <p:sp>
        <p:nvSpPr>
          <p:cNvPr id="19" name="TextBox 18"/>
          <p:cNvSpPr txBox="1"/>
          <p:nvPr/>
        </p:nvSpPr>
        <p:spPr>
          <a:xfrm>
            <a:off x="5379428" y="4831140"/>
            <a:ext cx="1959191" cy="156966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Genes now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used to direct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neural crest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cell migration</a:t>
            </a:r>
          </a:p>
        </p:txBody>
      </p:sp>
      <p:sp>
        <p:nvSpPr>
          <p:cNvPr id="20" name="TextBox 19"/>
          <p:cNvSpPr txBox="1"/>
          <p:nvPr/>
        </p:nvSpPr>
        <p:spPr>
          <a:xfrm>
            <a:off x="1413547" y="4831140"/>
            <a:ext cx="2350772" cy="156966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Genes now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used to direct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polarized growth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in </a:t>
            </a:r>
            <a:r>
              <a:rPr kumimoji="0" lang="en-US" sz="2400" b="1" i="0" u="none" strike="noStrike" kern="1200" cap="none" spc="0" normalizeH="0" baseline="0" noProof="0" dirty="0" err="1">
                <a:ln>
                  <a:noFill/>
                </a:ln>
                <a:solidFill>
                  <a:srgbClr val="00B050"/>
                </a:solidFill>
                <a:effectLst/>
                <a:uLnTx/>
                <a:uFillTx/>
                <a:latin typeface="Calibri" pitchFamily="34" charset="0"/>
                <a:ea typeface="+mn-ea"/>
                <a:cs typeface="Calibri" pitchFamily="34" charset="0"/>
              </a:rPr>
              <a:t>gravitropism</a:t>
            </a:r>
            <a:endPar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endParaRPr>
          </a:p>
        </p:txBody>
      </p:sp>
      <p:cxnSp>
        <p:nvCxnSpPr>
          <p:cNvPr id="21" name="Straight Connector 20"/>
          <p:cNvCxnSpPr/>
          <p:nvPr/>
        </p:nvCxnSpPr>
        <p:spPr>
          <a:xfrm rot="5400000">
            <a:off x="4232771" y="25025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429000" y="27648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495800" y="27648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048000" y="32220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6" name="Straight Connector 25"/>
          <p:cNvCxnSpPr>
            <a:stCxn id="24" idx="0"/>
          </p:cNvCxnSpPr>
          <p:nvPr/>
        </p:nvCxnSpPr>
        <p:spPr>
          <a:xfrm rot="16200000" flipH="1">
            <a:off x="2647949" y="44983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648200" y="32220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9" name="Straight Connector 28"/>
          <p:cNvCxnSpPr/>
          <p:nvPr/>
        </p:nvCxnSpPr>
        <p:spPr>
          <a:xfrm rot="5400000">
            <a:off x="5536220" y="44675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94398" y="2938433"/>
            <a:ext cx="11112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Human</a:t>
            </a:r>
          </a:p>
        </p:txBody>
      </p:sp>
      <p:sp>
        <p:nvSpPr>
          <p:cNvPr id="31" name="TextBox 30"/>
          <p:cNvSpPr txBox="1"/>
          <p:nvPr/>
        </p:nvSpPr>
        <p:spPr>
          <a:xfrm>
            <a:off x="3886200" y="2087940"/>
            <a:ext cx="37338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Set of genes in LCA</a:t>
            </a:r>
          </a:p>
        </p:txBody>
      </p:sp>
      <p:cxnSp>
        <p:nvCxnSpPr>
          <p:cNvPr id="34" name="Straight Arrow Connector 33"/>
          <p:cNvCxnSpPr/>
          <p:nvPr/>
        </p:nvCxnSpPr>
        <p:spPr>
          <a:xfrm>
            <a:off x="3733800" y="53556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87940" y="4907340"/>
            <a:ext cx="177664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Orthologous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genes</a:t>
            </a:r>
          </a:p>
        </p:txBody>
      </p:sp>
      <p:sp>
        <p:nvSpPr>
          <p:cNvPr id="25" name="Text Box 7"/>
          <p:cNvSpPr txBox="1">
            <a:spLocks noChangeArrowheads="1"/>
          </p:cNvSpPr>
          <p:nvPr/>
        </p:nvSpPr>
        <p:spPr bwMode="auto">
          <a:xfrm>
            <a:off x="0" y="-76200"/>
            <a:ext cx="9144000" cy="1200329"/>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itchFamily="34" charset="0"/>
                <a:ea typeface="+mn-ea"/>
                <a:cs typeface="+mn-cs"/>
              </a:rPr>
              <a:t>Conservation and “repurposing” of core cell machinery across deep evolutionary time </a:t>
            </a:r>
          </a:p>
        </p:txBody>
      </p:sp>
      <p:sp>
        <p:nvSpPr>
          <p:cNvPr id="33" name="Text Box 12"/>
          <p:cNvSpPr txBox="1">
            <a:spLocks noChangeArrowheads="1"/>
          </p:cNvSpPr>
          <p:nvPr/>
        </p:nvSpPr>
        <p:spPr bwMode="auto">
          <a:xfrm>
            <a:off x="6248400" y="6611778"/>
            <a:ext cx="297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itchFamily="34" charset="0"/>
                <a:ea typeface="+mn-ea"/>
                <a:cs typeface="+mn-cs"/>
              </a:rPr>
              <a:t>McGary</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et al</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PNAS </a:t>
            </a: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mn-cs"/>
              </a:rPr>
              <a:t>107:6544-9 (2010)</a:t>
            </a:r>
          </a:p>
        </p:txBody>
      </p:sp>
    </p:spTree>
    <p:extLst>
      <p:ext uri="{BB962C8B-B14F-4D97-AF65-F5344CB8AC3E}">
        <p14:creationId xmlns:p14="http://schemas.microsoft.com/office/powerpoint/2010/main" val="1530013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0"/>
            <a:ext cx="9144000" cy="707886"/>
          </a:xfrm>
          <a:prstGeom prst="rect">
            <a:avLst/>
          </a:prstGeom>
          <a:noFill/>
          <a:ln w="9525" algn="ctr">
            <a:noFill/>
            <a:miter lim="800000"/>
            <a:headEnd/>
            <a:tailEnd/>
          </a:ln>
          <a:effectLst/>
        </p:spPr>
        <p:txBody>
          <a:bodyPr wrap="square">
            <a:spAutoFit/>
          </a:bodyPr>
          <a:lstStyle/>
          <a:p>
            <a:pPr algn="ctr">
              <a:defRPr/>
            </a:pPr>
            <a:r>
              <a:rPr lang="en-US" sz="4000" b="1" dirty="0">
                <a:latin typeface="Calibri" pitchFamily="34" charset="0"/>
              </a:rPr>
              <a:t>Are </a:t>
            </a:r>
            <a:r>
              <a:rPr lang="en-US" sz="4000" b="1" i="1" dirty="0">
                <a:latin typeface="Calibri" pitchFamily="34" charset="0"/>
              </a:rPr>
              <a:t>you</a:t>
            </a:r>
            <a:r>
              <a:rPr lang="en-US" sz="4000" b="1" dirty="0">
                <a:latin typeface="Calibri" pitchFamily="34" charset="0"/>
              </a:rPr>
              <a:t> a research parasite?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67" t="13187" r="40953" b="10327"/>
          <a:stretch/>
        </p:blipFill>
        <p:spPr bwMode="auto">
          <a:xfrm>
            <a:off x="86686" y="1219200"/>
            <a:ext cx="5029200" cy="455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6550223"/>
            <a:ext cx="4267200" cy="307777"/>
          </a:xfrm>
          <a:prstGeom prst="rect">
            <a:avLst/>
          </a:prstGeom>
        </p:spPr>
        <p:txBody>
          <a:bodyPr wrap="square">
            <a:spAutoFit/>
          </a:bodyPr>
          <a:lstStyle/>
          <a:p>
            <a:r>
              <a:rPr lang="en-US" sz="1400" dirty="0">
                <a:latin typeface="Calibri" pitchFamily="34" charset="0"/>
              </a:rPr>
              <a:t>http://www.nejm.org/doi/full/10.1056/NEJMe1516564</a:t>
            </a:r>
          </a:p>
        </p:txBody>
      </p:sp>
      <p:sp>
        <p:nvSpPr>
          <p:cNvPr id="5" name="TextBox 4"/>
          <p:cNvSpPr txBox="1"/>
          <p:nvPr/>
        </p:nvSpPr>
        <p:spPr>
          <a:xfrm>
            <a:off x="5791200" y="914400"/>
            <a:ext cx="3276600" cy="4216539"/>
          </a:xfrm>
          <a:prstGeom prst="rect">
            <a:avLst/>
          </a:prstGeom>
          <a:noFill/>
        </p:spPr>
        <p:txBody>
          <a:bodyPr wrap="square" rtlCol="0">
            <a:spAutoFit/>
          </a:bodyPr>
          <a:lstStyle/>
          <a:p>
            <a:pPr algn="ctr"/>
            <a:r>
              <a:rPr lang="en-US" sz="2400" b="1" dirty="0">
                <a:latin typeface="Calibri" pitchFamily="34" charset="0"/>
              </a:rPr>
              <a:t>“The aerial view of the concept of data sharing is beautiful.” </a:t>
            </a:r>
          </a:p>
          <a:p>
            <a:pPr algn="ctr"/>
            <a:endParaRPr lang="en-US" sz="1400" b="1" dirty="0">
              <a:latin typeface="Calibri" pitchFamily="34" charset="0"/>
            </a:endParaRPr>
          </a:p>
          <a:p>
            <a:pPr algn="ctr"/>
            <a:r>
              <a:rPr lang="en-US" sz="2400" b="1" dirty="0">
                <a:latin typeface="Calibri" pitchFamily="34" charset="0"/>
              </a:rPr>
              <a:t>[but!]</a:t>
            </a:r>
          </a:p>
          <a:p>
            <a:pPr algn="ctr"/>
            <a:endParaRPr lang="en-US" sz="1400" b="1" dirty="0">
              <a:latin typeface="Calibri" pitchFamily="34" charset="0"/>
            </a:endParaRPr>
          </a:p>
          <a:p>
            <a:pPr algn="ctr"/>
            <a:r>
              <a:rPr lang="en-US" sz="2400" b="1" dirty="0">
                <a:latin typeface="Calibri" pitchFamily="34" charset="0"/>
              </a:rPr>
              <a:t>A … concern … is that a new class of research person will emerge…the system will be taken over by …  </a:t>
            </a:r>
          </a:p>
          <a:p>
            <a:pPr algn="ctr"/>
            <a:r>
              <a:rPr lang="en-US" sz="2400" b="1" dirty="0">
                <a:latin typeface="Calibri" pitchFamily="34" charset="0"/>
              </a:rPr>
              <a:t>“</a:t>
            </a:r>
            <a:r>
              <a:rPr lang="en-US" sz="2400" b="1" dirty="0">
                <a:solidFill>
                  <a:srgbClr val="FF0000"/>
                </a:solidFill>
                <a:latin typeface="Calibri" pitchFamily="34" charset="0"/>
              </a:rPr>
              <a:t>research parasites</a:t>
            </a:r>
            <a:r>
              <a:rPr lang="en-US" sz="2400" b="1" dirty="0">
                <a:latin typeface="Calibri" pitchFamily="34" charset="0"/>
              </a:rPr>
              <a:t>.”</a:t>
            </a:r>
          </a:p>
        </p:txBody>
      </p:sp>
      <p:sp>
        <p:nvSpPr>
          <p:cNvPr id="2" name="TextBox 1">
            <a:extLst>
              <a:ext uri="{FF2B5EF4-FFF2-40B4-BE49-F238E27FC236}">
                <a16:creationId xmlns:a16="http://schemas.microsoft.com/office/drawing/2014/main" id="{9B357AD9-5AC2-46D2-9445-52E2437B526C}"/>
              </a:ext>
            </a:extLst>
          </p:cNvPr>
          <p:cNvSpPr txBox="1"/>
          <p:nvPr/>
        </p:nvSpPr>
        <p:spPr>
          <a:xfrm>
            <a:off x="5207466" y="5473005"/>
            <a:ext cx="3886200" cy="1200329"/>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“[they might] use another group’s data for their own ends… or even use the data to try to disprove what the original investigators had posited”</a:t>
            </a:r>
          </a:p>
        </p:txBody>
      </p:sp>
    </p:spTree>
    <p:extLst>
      <p:ext uri="{BB962C8B-B14F-4D97-AF65-F5344CB8AC3E}">
        <p14:creationId xmlns:p14="http://schemas.microsoft.com/office/powerpoint/2010/main" val="394619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66887" y="1065687"/>
            <a:ext cx="6691313" cy="5792313"/>
            <a:chOff x="1766887" y="1065687"/>
            <a:chExt cx="6691313" cy="5792313"/>
          </a:xfrm>
        </p:grpSpPr>
        <p:pic>
          <p:nvPicPr>
            <p:cNvPr id="26626" name="Picture 2"/>
            <p:cNvPicPr>
              <a:picLocks noChangeAspect="1" noChangeArrowheads="1"/>
            </p:cNvPicPr>
            <p:nvPr/>
          </p:nvPicPr>
          <p:blipFill>
            <a:blip r:embed="rId3"/>
            <a:srcRect/>
            <a:stretch>
              <a:fillRect/>
            </a:stretch>
          </p:blipFill>
          <p:spPr bwMode="auto">
            <a:xfrm>
              <a:off x="6043613" y="1065687"/>
              <a:ext cx="2414587" cy="5639913"/>
            </a:xfrm>
            <a:prstGeom prst="rect">
              <a:avLst/>
            </a:prstGeom>
            <a:noFill/>
            <a:ln w="9525" algn="ctr">
              <a:noFill/>
              <a:miter lim="800000"/>
              <a:headEnd/>
              <a:tailEnd/>
            </a:ln>
          </p:spPr>
        </p:pic>
        <p:sp>
          <p:nvSpPr>
            <p:cNvPr id="26627" name="Text Box 3"/>
            <p:cNvSpPr txBox="1">
              <a:spLocks noChangeArrowheads="1"/>
            </p:cNvSpPr>
            <p:nvPr/>
          </p:nvSpPr>
          <p:spPr bwMode="auto">
            <a:xfrm>
              <a:off x="6732588" y="6629400"/>
              <a:ext cx="1039812" cy="214313"/>
            </a:xfrm>
            <a:prstGeom prst="rect">
              <a:avLst/>
            </a:prstGeom>
            <a:noFill/>
            <a:ln w="9525" algn="ctr">
              <a:noFill/>
              <a:miter lim="800000"/>
              <a:headEnd/>
              <a:tailEnd/>
            </a:ln>
          </p:spPr>
          <p:txBody>
            <a:bodyPr wrap="none">
              <a:spAutoFit/>
            </a:bodyPr>
            <a:lstStyle/>
            <a:p>
              <a:r>
                <a:rPr lang="en-US" sz="800" dirty="0"/>
                <a:t>Dorling Kindersley </a:t>
              </a:r>
            </a:p>
          </p:txBody>
        </p:sp>
        <p:pic>
          <p:nvPicPr>
            <p:cNvPr id="26628" name="Picture 4"/>
            <p:cNvPicPr>
              <a:picLocks noChangeAspect="1" noChangeArrowheads="1"/>
            </p:cNvPicPr>
            <p:nvPr/>
          </p:nvPicPr>
          <p:blipFill>
            <a:blip r:embed="rId4"/>
            <a:srcRect/>
            <a:stretch>
              <a:fillRect/>
            </a:stretch>
          </p:blipFill>
          <p:spPr bwMode="auto">
            <a:xfrm>
              <a:off x="1846491" y="4267200"/>
              <a:ext cx="2424743" cy="2362200"/>
            </a:xfrm>
            <a:prstGeom prst="rect">
              <a:avLst/>
            </a:prstGeom>
            <a:noFill/>
            <a:ln w="9525" algn="ctr">
              <a:noFill/>
              <a:miter lim="800000"/>
              <a:headEnd/>
              <a:tailEnd/>
            </a:ln>
          </p:spPr>
        </p:pic>
        <p:sp>
          <p:nvSpPr>
            <p:cNvPr id="26629" name="Text Box 5"/>
            <p:cNvSpPr txBox="1">
              <a:spLocks noChangeArrowheads="1"/>
            </p:cNvSpPr>
            <p:nvPr/>
          </p:nvSpPr>
          <p:spPr bwMode="auto">
            <a:xfrm>
              <a:off x="1766887" y="6643688"/>
              <a:ext cx="1281113" cy="214312"/>
            </a:xfrm>
            <a:prstGeom prst="rect">
              <a:avLst/>
            </a:prstGeom>
            <a:noFill/>
            <a:ln w="9525" algn="ctr">
              <a:noFill/>
              <a:miter lim="800000"/>
              <a:headEnd/>
              <a:tailEnd/>
            </a:ln>
          </p:spPr>
          <p:txBody>
            <a:bodyPr wrap="none">
              <a:spAutoFit/>
            </a:bodyPr>
            <a:lstStyle/>
            <a:p>
              <a:r>
                <a:rPr lang="en-US" sz="800"/>
                <a:t>www.chemistryland.com</a:t>
              </a:r>
            </a:p>
          </p:txBody>
        </p:sp>
        <p:sp>
          <p:nvSpPr>
            <p:cNvPr id="26630" name="Text Box 6"/>
            <p:cNvSpPr txBox="1">
              <a:spLocks noChangeArrowheads="1"/>
            </p:cNvSpPr>
            <p:nvPr/>
          </p:nvSpPr>
          <p:spPr bwMode="auto">
            <a:xfrm>
              <a:off x="2209800" y="3565525"/>
              <a:ext cx="4027449" cy="400110"/>
            </a:xfrm>
            <a:prstGeom prst="rect">
              <a:avLst/>
            </a:prstGeom>
            <a:noFill/>
            <a:ln w="9525" algn="ctr">
              <a:noFill/>
              <a:miter lim="800000"/>
              <a:headEnd/>
              <a:tailEnd/>
            </a:ln>
          </p:spPr>
          <p:txBody>
            <a:bodyPr wrap="none">
              <a:spAutoFit/>
            </a:bodyPr>
            <a:lstStyle/>
            <a:p>
              <a:r>
                <a:rPr lang="en-US" sz="2000" b="1" dirty="0">
                  <a:latin typeface="Calibri" pitchFamily="34" charset="0"/>
                </a:rPr>
                <a:t>Can these really tell us about these?</a:t>
              </a:r>
            </a:p>
          </p:txBody>
        </p:sp>
        <p:sp>
          <p:nvSpPr>
            <p:cNvPr id="26631" name="Line 7"/>
            <p:cNvSpPr>
              <a:spLocks noChangeShapeType="1"/>
            </p:cNvSpPr>
            <p:nvPr/>
          </p:nvSpPr>
          <p:spPr bwMode="auto">
            <a:xfrm>
              <a:off x="3200400" y="3886200"/>
              <a:ext cx="0" cy="304800"/>
            </a:xfrm>
            <a:prstGeom prst="line">
              <a:avLst/>
            </a:prstGeom>
            <a:noFill/>
            <a:ln w="38100">
              <a:solidFill>
                <a:schemeClr val="tx1"/>
              </a:solidFill>
              <a:round/>
              <a:headEnd/>
              <a:tailEnd type="triangle" w="med" len="med"/>
            </a:ln>
          </p:spPr>
          <p:txBody>
            <a:bodyPr/>
            <a:lstStyle/>
            <a:p>
              <a:endParaRPr lang="en-US"/>
            </a:p>
          </p:txBody>
        </p:sp>
        <p:sp>
          <p:nvSpPr>
            <p:cNvPr id="26632" name="Freeform 8"/>
            <p:cNvSpPr>
              <a:spLocks/>
            </p:cNvSpPr>
            <p:nvPr/>
          </p:nvSpPr>
          <p:spPr bwMode="auto">
            <a:xfrm>
              <a:off x="5562600" y="3124200"/>
              <a:ext cx="762000" cy="508000"/>
            </a:xfrm>
            <a:custGeom>
              <a:avLst/>
              <a:gdLst>
                <a:gd name="T0" fmla="*/ 2147483647 w 344"/>
                <a:gd name="T1" fmla="*/ 2147483647 h 320"/>
                <a:gd name="T2" fmla="*/ 2147483647 w 344"/>
                <a:gd name="T3" fmla="*/ 2147483647 h 320"/>
                <a:gd name="T4" fmla="*/ 2147483647 w 344"/>
                <a:gd name="T5" fmla="*/ 2147483647 h 320"/>
                <a:gd name="T6" fmla="*/ 0 60000 65536"/>
                <a:gd name="T7" fmla="*/ 0 60000 65536"/>
                <a:gd name="T8" fmla="*/ 0 60000 65536"/>
                <a:gd name="T9" fmla="*/ 0 w 344"/>
                <a:gd name="T10" fmla="*/ 0 h 320"/>
                <a:gd name="T11" fmla="*/ 344 w 344"/>
                <a:gd name="T12" fmla="*/ 320 h 320"/>
              </a:gdLst>
              <a:ahLst/>
              <a:cxnLst>
                <a:cxn ang="T6">
                  <a:pos x="T0" y="T1"/>
                </a:cxn>
                <a:cxn ang="T7">
                  <a:pos x="T2" y="T3"/>
                </a:cxn>
                <a:cxn ang="T8">
                  <a:pos x="T4" y="T5"/>
                </a:cxn>
              </a:cxnLst>
              <a:rect l="T9" t="T10" r="T11" b="T12"/>
              <a:pathLst>
                <a:path w="344" h="320">
                  <a:moveTo>
                    <a:pt x="8" y="320"/>
                  </a:moveTo>
                  <a:cubicBezTo>
                    <a:pt x="4" y="192"/>
                    <a:pt x="0" y="64"/>
                    <a:pt x="56" y="32"/>
                  </a:cubicBezTo>
                  <a:cubicBezTo>
                    <a:pt x="112" y="0"/>
                    <a:pt x="296" y="112"/>
                    <a:pt x="344" y="128"/>
                  </a:cubicBezTo>
                </a:path>
              </a:pathLst>
            </a:custGeom>
            <a:noFill/>
            <a:ln w="38100">
              <a:solidFill>
                <a:schemeClr val="tx1"/>
              </a:solidFill>
              <a:round/>
              <a:headEnd/>
              <a:tailEnd type="triangle" w="med" len="med"/>
            </a:ln>
          </p:spPr>
          <p:txBody>
            <a:bodyPr/>
            <a:lstStyle/>
            <a:p>
              <a:endParaRPr lang="en-US"/>
            </a:p>
          </p:txBody>
        </p:sp>
      </p:grpSp>
      <p:sp>
        <p:nvSpPr>
          <p:cNvPr id="1836045" name="Text Box 13"/>
          <p:cNvSpPr txBox="1">
            <a:spLocks noChangeArrowheads="1"/>
          </p:cNvSpPr>
          <p:nvPr/>
        </p:nvSpPr>
        <p:spPr bwMode="auto">
          <a:xfrm>
            <a:off x="257389" y="-76200"/>
            <a:ext cx="8886612" cy="954107"/>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Another example: Yeast genes linked to statin sensitivity</a:t>
            </a:r>
          </a:p>
          <a:p>
            <a:pPr algn="ctr">
              <a:defRPr/>
            </a:pPr>
            <a:r>
              <a:rPr lang="en-US" sz="2800" b="1" dirty="0">
                <a:latin typeface="Calibri" pitchFamily="34" charset="0"/>
              </a:rPr>
              <a:t>predict blood vessel defects</a:t>
            </a:r>
          </a:p>
        </p:txBody>
      </p:sp>
      <p:sp>
        <p:nvSpPr>
          <p:cNvPr id="15" name="TextBox 14"/>
          <p:cNvSpPr txBox="1"/>
          <p:nvPr/>
        </p:nvSpPr>
        <p:spPr>
          <a:xfrm>
            <a:off x="1066800" y="2445603"/>
            <a:ext cx="3276600" cy="1015663"/>
          </a:xfrm>
          <a:prstGeom prst="rect">
            <a:avLst/>
          </a:prstGeom>
          <a:noFill/>
        </p:spPr>
        <p:txBody>
          <a:bodyPr wrap="square" rtlCol="0">
            <a:spAutoFit/>
          </a:bodyPr>
          <a:lstStyle/>
          <a:p>
            <a:pPr algn="ctr"/>
            <a:r>
              <a:rPr lang="en-US" sz="2000" dirty="0">
                <a:latin typeface="Calibri" pitchFamily="34" charset="0"/>
              </a:rPr>
              <a:t>The human versions of these yeast genes are </a:t>
            </a:r>
            <a:r>
              <a:rPr lang="en-US" sz="2000" u="sng" dirty="0">
                <a:latin typeface="Calibri" pitchFamily="34" charset="0"/>
              </a:rPr>
              <a:t>candidate angiogenesis genes</a:t>
            </a:r>
          </a:p>
        </p:txBody>
      </p:sp>
      <p:grpSp>
        <p:nvGrpSpPr>
          <p:cNvPr id="2" name="Group 1"/>
          <p:cNvGrpSpPr/>
          <p:nvPr/>
        </p:nvGrpSpPr>
        <p:grpSpPr>
          <a:xfrm>
            <a:off x="-152400" y="1024753"/>
            <a:ext cx="4337362" cy="1524345"/>
            <a:chOff x="152400" y="1024753"/>
            <a:chExt cx="3210922" cy="1128463"/>
          </a:xfrm>
        </p:grpSpPr>
        <p:pic>
          <p:nvPicPr>
            <p:cNvPr id="26634" name="Picture 10"/>
            <p:cNvPicPr>
              <a:picLocks noChangeAspect="1" noChangeArrowheads="1"/>
            </p:cNvPicPr>
            <p:nvPr/>
          </p:nvPicPr>
          <p:blipFill>
            <a:blip r:embed="rId5"/>
            <a:srcRect l="3475" t="3228" r="17376" b="51646"/>
            <a:stretch>
              <a:fillRect/>
            </a:stretch>
          </p:blipFill>
          <p:spPr bwMode="auto">
            <a:xfrm>
              <a:off x="287443" y="1024753"/>
              <a:ext cx="3075879" cy="943534"/>
            </a:xfrm>
            <a:prstGeom prst="rect">
              <a:avLst/>
            </a:prstGeom>
            <a:noFill/>
            <a:ln w="9525" algn="ctr">
              <a:noFill/>
              <a:miter lim="800000"/>
              <a:headEnd/>
              <a:tailEnd/>
            </a:ln>
          </p:spPr>
        </p:pic>
        <p:sp>
          <p:nvSpPr>
            <p:cNvPr id="21" name="Rectangle 20"/>
            <p:cNvSpPr/>
            <p:nvPr/>
          </p:nvSpPr>
          <p:spPr>
            <a:xfrm>
              <a:off x="152400" y="1752600"/>
              <a:ext cx="1024550" cy="40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p:nvPr/>
        </p:nvCxnSpPr>
        <p:spPr>
          <a:xfrm rot="16200000" flipH="1">
            <a:off x="2514596" y="2189020"/>
            <a:ext cx="360223" cy="24938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a:t>
            </a:r>
          </a:p>
          <a:p>
            <a:pPr algn="r" eaLnBrk="1" hangingPunct="1"/>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5440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9"/>
          <p:cNvSpPr txBox="1">
            <a:spLocks noChangeArrowheads="1"/>
          </p:cNvSpPr>
          <p:nvPr/>
        </p:nvSpPr>
        <p:spPr bwMode="auto">
          <a:xfrm>
            <a:off x="2385104" y="4267200"/>
            <a:ext cx="4926798" cy="892552"/>
          </a:xfrm>
          <a:prstGeom prst="rect">
            <a:avLst/>
          </a:prstGeom>
          <a:noFill/>
          <a:ln w="9525" algn="ctr">
            <a:noFill/>
            <a:miter lim="800000"/>
            <a:headEnd/>
            <a:tailEnd/>
          </a:ln>
          <a:effectLst/>
        </p:spPr>
        <p:txBody>
          <a:bodyPr wrap="none">
            <a:spAutoFit/>
          </a:bodyPr>
          <a:lstStyle/>
          <a:p>
            <a:pPr algn="ctr">
              <a:defRPr/>
            </a:pPr>
            <a:r>
              <a:rPr lang="en-US" sz="2600" b="1" dirty="0">
                <a:latin typeface="Calibri" pitchFamily="34" charset="0"/>
              </a:rPr>
              <a:t>&amp; angiogenesis defects in cultured</a:t>
            </a:r>
          </a:p>
          <a:p>
            <a:pPr algn="ctr">
              <a:defRPr/>
            </a:pPr>
            <a:r>
              <a:rPr lang="en-US" sz="2600" b="1" dirty="0">
                <a:latin typeface="Calibri" pitchFamily="34" charset="0"/>
              </a:rPr>
              <a:t>human umbilical vein cells</a:t>
            </a:r>
          </a:p>
        </p:txBody>
      </p:sp>
      <p:sp>
        <p:nvSpPr>
          <p:cNvPr id="1532931" name="Text Box 3"/>
          <p:cNvSpPr txBox="1">
            <a:spLocks noChangeArrowheads="1"/>
          </p:cNvSpPr>
          <p:nvPr/>
        </p:nvSpPr>
        <p:spPr bwMode="auto">
          <a:xfrm>
            <a:off x="1811790" y="2286000"/>
            <a:ext cx="5671233" cy="523220"/>
          </a:xfrm>
          <a:prstGeom prst="rect">
            <a:avLst/>
          </a:prstGeom>
          <a:noFill/>
          <a:ln w="9525" algn="ctr">
            <a:noFill/>
            <a:miter lim="800000"/>
            <a:headEnd/>
            <a:tailEnd/>
          </a:ln>
          <a:effectLst/>
        </p:spPr>
        <p:txBody>
          <a:bodyPr wrap="none">
            <a:spAutoFit/>
          </a:bodyPr>
          <a:lstStyle/>
          <a:p>
            <a:pPr algn="ctr">
              <a:defRPr/>
            </a:pPr>
            <a:r>
              <a:rPr lang="en-US" sz="2800" b="1">
                <a:latin typeface="Calibri" pitchFamily="34" charset="0"/>
              </a:rPr>
              <a:t>hemorrhaging in later stage embryos</a:t>
            </a:r>
          </a:p>
        </p:txBody>
      </p:sp>
      <p:pic>
        <p:nvPicPr>
          <p:cNvPr id="28676" name="Picture 4"/>
          <p:cNvPicPr>
            <a:picLocks noChangeAspect="1" noChangeArrowheads="1"/>
          </p:cNvPicPr>
          <p:nvPr/>
        </p:nvPicPr>
        <p:blipFill>
          <a:blip r:embed="rId3"/>
          <a:srcRect/>
          <a:stretch>
            <a:fillRect/>
          </a:stretch>
        </p:blipFill>
        <p:spPr bwMode="auto">
          <a:xfrm>
            <a:off x="1143000" y="533400"/>
            <a:ext cx="6934200" cy="1774825"/>
          </a:xfrm>
          <a:prstGeom prst="rect">
            <a:avLst/>
          </a:prstGeom>
          <a:noFill/>
          <a:ln w="9525" algn="ctr">
            <a:noFill/>
            <a:miter lim="800000"/>
            <a:headEnd/>
            <a:tailEnd/>
          </a:ln>
        </p:spPr>
      </p:pic>
      <p:pic>
        <p:nvPicPr>
          <p:cNvPr id="28677" name="Picture 5"/>
          <p:cNvPicPr>
            <a:picLocks noChangeAspect="1" noChangeArrowheads="1"/>
          </p:cNvPicPr>
          <p:nvPr/>
        </p:nvPicPr>
        <p:blipFill>
          <a:blip r:embed="rId4"/>
          <a:srcRect/>
          <a:stretch>
            <a:fillRect/>
          </a:stretch>
        </p:blipFill>
        <p:spPr bwMode="auto">
          <a:xfrm>
            <a:off x="1143000" y="2751138"/>
            <a:ext cx="6934200" cy="1592262"/>
          </a:xfrm>
          <a:prstGeom prst="rect">
            <a:avLst/>
          </a:prstGeom>
          <a:noFill/>
          <a:ln w="9525" algn="ctr">
            <a:noFill/>
            <a:miter lim="800000"/>
            <a:headEnd/>
            <a:tailEnd/>
          </a:ln>
        </p:spPr>
      </p:pic>
      <p:pic>
        <p:nvPicPr>
          <p:cNvPr id="28678" name="Picture 6"/>
          <p:cNvPicPr>
            <a:picLocks noChangeAspect="1" noChangeArrowheads="1"/>
          </p:cNvPicPr>
          <p:nvPr/>
        </p:nvPicPr>
        <p:blipFill>
          <a:blip r:embed="rId5"/>
          <a:srcRect/>
          <a:stretch>
            <a:fillRect/>
          </a:stretch>
        </p:blipFill>
        <p:spPr bwMode="auto">
          <a:xfrm>
            <a:off x="1143000" y="5029200"/>
            <a:ext cx="6934200" cy="1612900"/>
          </a:xfrm>
          <a:prstGeom prst="rect">
            <a:avLst/>
          </a:prstGeom>
          <a:noFill/>
          <a:ln w="9525" algn="ctr">
            <a:noFill/>
            <a:miter lim="800000"/>
            <a:headEnd/>
            <a:tailEnd/>
          </a:ln>
        </p:spPr>
      </p:pic>
      <p:sp>
        <p:nvSpPr>
          <p:cNvPr id="1532935" name="Rectangle 7"/>
          <p:cNvSpPr>
            <a:spLocks noChangeArrowheads="1"/>
          </p:cNvSpPr>
          <p:nvPr/>
        </p:nvSpPr>
        <p:spPr bwMode="auto">
          <a:xfrm>
            <a:off x="838200" y="2362200"/>
            <a:ext cx="7467600" cy="20574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532938" name="Rectangle 10"/>
          <p:cNvSpPr>
            <a:spLocks noChangeArrowheads="1"/>
          </p:cNvSpPr>
          <p:nvPr/>
        </p:nvSpPr>
        <p:spPr bwMode="auto">
          <a:xfrm>
            <a:off x="304800" y="4343400"/>
            <a:ext cx="8610600" cy="2286000"/>
          </a:xfrm>
          <a:prstGeom prst="rect">
            <a:avLst/>
          </a:prstGeom>
          <a:solidFill>
            <a:schemeClr val="bg1"/>
          </a:solidFill>
          <a:ln w="9525" algn="ctr">
            <a:solidFill>
              <a:schemeClr val="bg1"/>
            </a:solidFill>
            <a:miter lim="800000"/>
            <a:headEnd/>
            <a:tailEnd/>
          </a:ln>
        </p:spPr>
        <p:txBody>
          <a:bodyPr wrap="none" anchor="ctr"/>
          <a:lstStyle/>
          <a:p>
            <a:endParaRPr lang="en-US"/>
          </a:p>
        </p:txBody>
      </p:sp>
      <p:sp>
        <p:nvSpPr>
          <p:cNvPr id="11" name="Text Box 2"/>
          <p:cNvSpPr txBox="1">
            <a:spLocks noChangeArrowheads="1"/>
          </p:cNvSpPr>
          <p:nvPr/>
        </p:nvSpPr>
        <p:spPr bwMode="auto">
          <a:xfrm>
            <a:off x="-118319" y="0"/>
            <a:ext cx="9329606" cy="523220"/>
          </a:xfrm>
          <a:prstGeom prst="rect">
            <a:avLst/>
          </a:prstGeom>
          <a:noFill/>
          <a:ln w="9525" algn="ctr">
            <a:noFill/>
            <a:miter lim="800000"/>
            <a:headEnd/>
            <a:tailEnd/>
          </a:ln>
          <a:effectLst/>
        </p:spPr>
        <p:txBody>
          <a:bodyPr wrap="none">
            <a:spAutoFit/>
          </a:bodyPr>
          <a:lstStyle/>
          <a:p>
            <a:pPr algn="ctr">
              <a:defRPr/>
            </a:pPr>
            <a:r>
              <a:rPr lang="en-US" sz="2800" b="1" dirty="0">
                <a:latin typeface="Calibri" pitchFamily="34" charset="0"/>
              </a:rPr>
              <a:t>Disrupting the SOX13 gene causes strong blood vessel defects</a:t>
            </a:r>
          </a:p>
        </p:txBody>
      </p:sp>
      <p:sp>
        <p:nvSpPr>
          <p:cNvPr id="14" name="Text Box 12"/>
          <p:cNvSpPr txBox="1">
            <a:spLocks noChangeArrowheads="1"/>
          </p:cNvSpPr>
          <p:nvPr/>
        </p:nvSpPr>
        <p:spPr bwMode="auto">
          <a:xfrm>
            <a:off x="6553200" y="6477000"/>
            <a:ext cx="259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a:t>
            </a:r>
          </a:p>
          <a:p>
            <a:pPr algn="r" eaLnBrk="1" hangingPunct="1"/>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7308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329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32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35" grpId="0" animBg="1"/>
      <p:bldP spid="15329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1180743"/>
            <a:ext cx="1885324" cy="830997"/>
          </a:xfrm>
          <a:prstGeom prst="rect">
            <a:avLst/>
          </a:prstGeom>
          <a:noFill/>
        </p:spPr>
        <p:txBody>
          <a:bodyPr wrap="none" rtlCol="0">
            <a:spAutoFit/>
          </a:bodyPr>
          <a:lstStyle/>
          <a:p>
            <a:pPr algn="ctr"/>
            <a:r>
              <a:rPr lang="en-US" sz="2400" b="1" dirty="0">
                <a:effectLst>
                  <a:outerShdw blurRad="38100" dist="38100" dir="2700000" algn="tl">
                    <a:srgbClr val="000000">
                      <a:alpha val="43137"/>
                    </a:srgbClr>
                  </a:outerShdw>
                </a:effectLst>
                <a:latin typeface="Calibri" pitchFamily="34" charset="0"/>
                <a:cs typeface="Calibri" pitchFamily="34" charset="0"/>
              </a:rPr>
              <a:t>Last common</a:t>
            </a:r>
          </a:p>
          <a:p>
            <a:pPr algn="ctr"/>
            <a:r>
              <a:rPr lang="en-US" sz="2400" b="1" dirty="0">
                <a:effectLst>
                  <a:outerShdw blurRad="38100" dist="38100" dir="2700000" algn="tl">
                    <a:srgbClr val="000000">
                      <a:alpha val="43137"/>
                    </a:srgbClr>
                  </a:outerShdw>
                </a:effectLst>
                <a:latin typeface="Calibri" pitchFamily="34" charset="0"/>
                <a:cs typeface="Calibri" pitchFamily="34" charset="0"/>
              </a:rPr>
              <a:t>ancestor</a:t>
            </a:r>
          </a:p>
        </p:txBody>
      </p:sp>
      <p:sp>
        <p:nvSpPr>
          <p:cNvPr id="4" name="TextBox 3"/>
          <p:cNvSpPr txBox="1"/>
          <p:nvPr/>
        </p:nvSpPr>
        <p:spPr>
          <a:xfrm>
            <a:off x="2438400" y="2862233"/>
            <a:ext cx="1111202"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Human</a:t>
            </a:r>
          </a:p>
        </p:txBody>
      </p:sp>
      <p:cxnSp>
        <p:nvCxnSpPr>
          <p:cNvPr id="9" name="Straight Connector 8"/>
          <p:cNvCxnSpPr/>
          <p:nvPr/>
        </p:nvCxnSpPr>
        <p:spPr>
          <a:xfrm rot="5400000">
            <a:off x="4385171" y="2197775"/>
            <a:ext cx="525264" cy="794"/>
          </a:xfrm>
          <a:prstGeom prst="line">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5814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H="1" flipV="1">
            <a:off x="4648200" y="2460010"/>
            <a:ext cx="1066800" cy="533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461371" y="2426375"/>
            <a:ext cx="525264" cy="794"/>
          </a:xfrm>
          <a:prstGeom prst="line">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6576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H="1" flipV="1">
            <a:off x="4724400" y="2688610"/>
            <a:ext cx="1066800" cy="533400"/>
          </a:xfrm>
          <a:prstGeom prst="straightConnector1">
            <a:avLst/>
          </a:prstGeom>
          <a:ln w="63500">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3276600" y="3145810"/>
            <a:ext cx="1295400" cy="1752600"/>
          </a:xfrm>
          <a:prstGeom prst="arc">
            <a:avLst>
              <a:gd name="adj1" fmla="val 10800021"/>
              <a:gd name="adj2" fmla="val 151170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a:stCxn id="24" idx="0"/>
          </p:cNvCxnSpPr>
          <p:nvPr/>
        </p:nvCxnSpPr>
        <p:spPr>
          <a:xfrm rot="16200000" flipH="1">
            <a:off x="2876549" y="4422156"/>
            <a:ext cx="800102" cy="1"/>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flipH="1">
            <a:off x="4876800" y="3145810"/>
            <a:ext cx="1295400" cy="1752600"/>
          </a:xfrm>
          <a:prstGeom prst="arc">
            <a:avLst>
              <a:gd name="adj1" fmla="val 10878301"/>
              <a:gd name="adj2" fmla="val 15135364"/>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p:nvPr/>
        </p:nvCxnSpPr>
        <p:spPr>
          <a:xfrm rot="5400000">
            <a:off x="5764820" y="4391391"/>
            <a:ext cx="814853" cy="92"/>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22998" y="2862233"/>
            <a:ext cx="855491"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Calibri" pitchFamily="34" charset="0"/>
                <a:cs typeface="Calibri" pitchFamily="34" charset="0"/>
              </a:rPr>
              <a:t>Yeast</a:t>
            </a:r>
          </a:p>
        </p:txBody>
      </p:sp>
      <p:sp>
        <p:nvSpPr>
          <p:cNvPr id="31" name="TextBox 30"/>
          <p:cNvSpPr txBox="1"/>
          <p:nvPr/>
        </p:nvSpPr>
        <p:spPr>
          <a:xfrm>
            <a:off x="3886200" y="1905000"/>
            <a:ext cx="3733800" cy="830997"/>
          </a:xfrm>
          <a:prstGeom prst="rect">
            <a:avLst/>
          </a:prstGeom>
          <a:noFill/>
        </p:spPr>
        <p:txBody>
          <a:bodyPr wrap="squar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 module</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in LCA</a:t>
            </a:r>
          </a:p>
        </p:txBody>
      </p:sp>
      <p:cxnSp>
        <p:nvCxnSpPr>
          <p:cNvPr id="34" name="Straight Arrow Connector 33"/>
          <p:cNvCxnSpPr/>
          <p:nvPr/>
        </p:nvCxnSpPr>
        <p:spPr>
          <a:xfrm>
            <a:off x="3962400" y="5279410"/>
            <a:ext cx="1447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80142" y="4831140"/>
            <a:ext cx="1449436" cy="461665"/>
          </a:xfrm>
          <a:prstGeom prst="rect">
            <a:avLst/>
          </a:prstGeom>
          <a:noFill/>
        </p:spPr>
        <p:txBody>
          <a:bodyPr wrap="none" rtlCol="0">
            <a:spAutoFit/>
          </a:bodyPr>
          <a:lstStyle/>
          <a:p>
            <a:pPr algn="ctr"/>
            <a:r>
              <a:rPr lang="en-US" sz="2400" b="1" dirty="0" err="1">
                <a:effectLst>
                  <a:outerShdw blurRad="38100" dist="38100" dir="2700000" algn="tl">
                    <a:srgbClr val="000000">
                      <a:alpha val="43137"/>
                    </a:srgbClr>
                  </a:outerShdw>
                </a:effectLst>
                <a:latin typeface="Calibri" pitchFamily="34" charset="0"/>
                <a:cs typeface="Calibri" pitchFamily="34" charset="0"/>
              </a:rPr>
              <a:t>Orthologs</a:t>
            </a:r>
            <a:endParaRPr lang="en-US" sz="2400" b="1" dirty="0">
              <a:effectLst>
                <a:outerShdw blurRad="38100" dist="38100" dir="2700000" algn="tl">
                  <a:srgbClr val="000000">
                    <a:alpha val="43137"/>
                  </a:srgbClr>
                </a:outerShdw>
              </a:effectLst>
              <a:latin typeface="Calibri" pitchFamily="34" charset="0"/>
              <a:cs typeface="Calibri" pitchFamily="34" charset="0"/>
            </a:endParaRPr>
          </a:p>
        </p:txBody>
      </p:sp>
      <p:sp>
        <p:nvSpPr>
          <p:cNvPr id="30" name="Text Box 12"/>
          <p:cNvSpPr txBox="1">
            <a:spLocks noChangeArrowheads="1"/>
          </p:cNvSpPr>
          <p:nvPr/>
        </p:nvSpPr>
        <p:spPr bwMode="auto">
          <a:xfrm>
            <a:off x="6705600" y="6550223"/>
            <a:ext cx="2676011" cy="307777"/>
          </a:xfrm>
          <a:prstGeom prst="rect">
            <a:avLst/>
          </a:prstGeom>
          <a:noFill/>
          <a:ln w="9525" algn="ctr">
            <a:noFill/>
            <a:miter lim="800000"/>
            <a:headEnd/>
            <a:tailEnd/>
          </a:ln>
        </p:spPr>
        <p:txBody>
          <a:bodyPr wrap="square">
            <a:spAutoFit/>
          </a:bodyPr>
          <a:lstStyle/>
          <a:p>
            <a:r>
              <a:rPr lang="en-US" sz="1400" dirty="0" err="1">
                <a:latin typeface="Calibri" pitchFamily="34" charset="0"/>
              </a:rPr>
              <a:t>McGary</a:t>
            </a:r>
            <a:r>
              <a:rPr lang="en-US" sz="1400" dirty="0">
                <a:latin typeface="Calibri" pitchFamily="34" charset="0"/>
              </a:rPr>
              <a:t>, Park </a:t>
            </a:r>
            <a:r>
              <a:rPr lang="en-US" sz="1400" i="1" dirty="0">
                <a:latin typeface="Calibri" pitchFamily="34" charset="0"/>
              </a:rPr>
              <a:t>et al</a:t>
            </a:r>
            <a:r>
              <a:rPr lang="en-US" sz="1400" dirty="0">
                <a:latin typeface="Calibri" pitchFamily="34" charset="0"/>
              </a:rPr>
              <a:t>. </a:t>
            </a:r>
            <a:r>
              <a:rPr lang="en-US" sz="1400" i="1" dirty="0">
                <a:latin typeface="Calibri" pitchFamily="34" charset="0"/>
              </a:rPr>
              <a:t>PNAS </a:t>
            </a:r>
            <a:r>
              <a:rPr lang="en-US" sz="1400" dirty="0">
                <a:latin typeface="Calibri" pitchFamily="34" charset="0"/>
              </a:rPr>
              <a:t>(2010)</a:t>
            </a:r>
          </a:p>
        </p:txBody>
      </p:sp>
      <p:pic>
        <p:nvPicPr>
          <p:cNvPr id="25" name="Picture 24" descr="human-davinci"/>
          <p:cNvPicPr>
            <a:picLocks noChangeAspect="1" noChangeArrowheads="1"/>
          </p:cNvPicPr>
          <p:nvPr/>
        </p:nvPicPr>
        <p:blipFill>
          <a:blip r:embed="rId2"/>
          <a:srcRect l="7248" t="10773" r="9665" b="26933"/>
          <a:stretch>
            <a:fillRect/>
          </a:stretch>
        </p:blipFill>
        <p:spPr bwMode="auto">
          <a:xfrm>
            <a:off x="457200" y="2764810"/>
            <a:ext cx="1893888" cy="1905000"/>
          </a:xfrm>
          <a:prstGeom prst="rect">
            <a:avLst/>
          </a:prstGeom>
          <a:noFill/>
          <a:ln w="9525">
            <a:noFill/>
            <a:miter lim="800000"/>
            <a:headEnd/>
            <a:tailEnd/>
          </a:ln>
        </p:spPr>
      </p:pic>
      <p:pic>
        <p:nvPicPr>
          <p:cNvPr id="32" name="Picture 4"/>
          <p:cNvPicPr>
            <a:picLocks noChangeAspect="1" noChangeArrowheads="1"/>
          </p:cNvPicPr>
          <p:nvPr/>
        </p:nvPicPr>
        <p:blipFill>
          <a:blip r:embed="rId3"/>
          <a:srcRect/>
          <a:stretch>
            <a:fillRect/>
          </a:stretch>
        </p:blipFill>
        <p:spPr bwMode="auto">
          <a:xfrm>
            <a:off x="6858000" y="2937847"/>
            <a:ext cx="1600200" cy="1558925"/>
          </a:xfrm>
          <a:prstGeom prst="rect">
            <a:avLst/>
          </a:prstGeom>
          <a:noFill/>
          <a:ln w="9525" algn="ctr">
            <a:noFill/>
            <a:miter lim="800000"/>
            <a:headEnd/>
            <a:tailEnd/>
          </a:ln>
        </p:spPr>
      </p:pic>
      <p:sp>
        <p:nvSpPr>
          <p:cNvPr id="33" name="TextBox 32"/>
          <p:cNvSpPr txBox="1"/>
          <p:nvPr/>
        </p:nvSpPr>
        <p:spPr>
          <a:xfrm>
            <a:off x="1974293" y="4754940"/>
            <a:ext cx="1606658" cy="1200329"/>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form blood</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vessels</a:t>
            </a:r>
          </a:p>
        </p:txBody>
      </p:sp>
      <p:sp>
        <p:nvSpPr>
          <p:cNvPr id="36" name="TextBox 35"/>
          <p:cNvSpPr txBox="1"/>
          <p:nvPr/>
        </p:nvSpPr>
        <p:spPr>
          <a:xfrm>
            <a:off x="5715000" y="4754940"/>
            <a:ext cx="1825050" cy="1200329"/>
          </a:xfrm>
          <a:prstGeom prst="rect">
            <a:avLst/>
          </a:prstGeom>
          <a:noFill/>
        </p:spPr>
        <p:txBody>
          <a:bodyPr wrap="none" rtlCol="0">
            <a:spAutoFit/>
          </a:bodyPr>
          <a:lstStyle/>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Genes </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maintain cell</a:t>
            </a:r>
          </a:p>
          <a:p>
            <a:pPr algn="ctr"/>
            <a:r>
              <a:rPr lang="en-US" sz="2400" b="1" dirty="0">
                <a:solidFill>
                  <a:srgbClr val="00B050"/>
                </a:solidFill>
                <a:effectLst>
                  <a:outerShdw blurRad="38100" dist="38100" dir="2700000" algn="tl">
                    <a:srgbClr val="000000">
                      <a:alpha val="43137"/>
                    </a:srgbClr>
                  </a:outerShdw>
                </a:effectLst>
                <a:latin typeface="Calibri" pitchFamily="34" charset="0"/>
                <a:cs typeface="Calibri" pitchFamily="34" charset="0"/>
              </a:rPr>
              <a:t>walls</a:t>
            </a:r>
          </a:p>
        </p:txBody>
      </p:sp>
      <p:sp>
        <p:nvSpPr>
          <p:cNvPr id="37" name="Rectangle 36"/>
          <p:cNvSpPr/>
          <p:nvPr/>
        </p:nvSpPr>
        <p:spPr>
          <a:xfrm>
            <a:off x="-69056" y="-34619"/>
            <a:ext cx="9365456" cy="954107"/>
          </a:xfrm>
          <a:prstGeom prst="rect">
            <a:avLst/>
          </a:prstGeom>
        </p:spPr>
        <p:txBody>
          <a:bodyPr wrap="square">
            <a:spAutoFit/>
          </a:bodyPr>
          <a:lstStyle/>
          <a:p>
            <a:pPr algn="ctr"/>
            <a:r>
              <a:rPr lang="en-US" sz="2800" b="1" dirty="0">
                <a:latin typeface="Calibri" pitchFamily="34" charset="0"/>
              </a:rPr>
              <a:t>A yeast model of angiogenesis  =  example of a deeply conserved, but “repurposed” gene module</a:t>
            </a:r>
          </a:p>
        </p:txBody>
      </p:sp>
    </p:spTree>
    <p:extLst>
      <p:ext uri="{BB962C8B-B14F-4D97-AF65-F5344CB8AC3E}">
        <p14:creationId xmlns:p14="http://schemas.microsoft.com/office/powerpoint/2010/main" val="2125626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a:srcRect l="32609" t="36202" r="39803" b="19006"/>
          <a:stretch>
            <a:fillRect/>
          </a:stretch>
        </p:blipFill>
        <p:spPr bwMode="auto">
          <a:xfrm>
            <a:off x="6477000" y="3792392"/>
            <a:ext cx="1976067" cy="1700155"/>
          </a:xfrm>
          <a:prstGeom prst="rect">
            <a:avLst/>
          </a:prstGeom>
          <a:noFill/>
          <a:ln w="9525" algn="ctr">
            <a:noFill/>
            <a:miter lim="800000"/>
            <a:headEnd/>
            <a:tailEnd/>
          </a:ln>
        </p:spPr>
      </p:pic>
      <p:sp>
        <p:nvSpPr>
          <p:cNvPr id="1879047" name="Text Box 7"/>
          <p:cNvSpPr txBox="1">
            <a:spLocks noChangeArrowheads="1"/>
          </p:cNvSpPr>
          <p:nvPr/>
        </p:nvSpPr>
        <p:spPr bwMode="auto">
          <a:xfrm>
            <a:off x="0" y="373559"/>
            <a:ext cx="9144000" cy="769441"/>
          </a:xfrm>
          <a:prstGeom prst="rect">
            <a:avLst/>
          </a:prstGeom>
          <a:noFill/>
          <a:ln w="9525" algn="ctr">
            <a:noFill/>
            <a:miter lim="800000"/>
            <a:headEnd/>
            <a:tailEnd/>
          </a:ln>
          <a:effectLst/>
        </p:spPr>
        <p:txBody>
          <a:bodyPr wrap="square">
            <a:spAutoFit/>
          </a:bodyPr>
          <a:lstStyle/>
          <a:p>
            <a:pPr algn="ctr"/>
            <a:r>
              <a:rPr lang="en-US" sz="4400" b="1" dirty="0">
                <a:latin typeface="Calibri" pitchFamily="34" charset="0"/>
              </a:rPr>
              <a:t>The yeast/angiogenesis gene module</a:t>
            </a:r>
          </a:p>
        </p:txBody>
      </p:sp>
      <p:pic>
        <p:nvPicPr>
          <p:cNvPr id="154626" name="Picture 2"/>
          <p:cNvPicPr>
            <a:picLocks noChangeAspect="1" noChangeArrowheads="1"/>
          </p:cNvPicPr>
          <p:nvPr/>
        </p:nvPicPr>
        <p:blipFill>
          <a:blip r:embed="rId4"/>
          <a:srcRect/>
          <a:stretch>
            <a:fillRect/>
          </a:stretch>
        </p:blipFill>
        <p:spPr bwMode="auto">
          <a:xfrm>
            <a:off x="838200" y="1911147"/>
            <a:ext cx="5148263" cy="4032453"/>
          </a:xfrm>
          <a:prstGeom prst="rect">
            <a:avLst/>
          </a:prstGeom>
          <a:noFill/>
          <a:ln w="9525" cap="flat" cmpd="sng" algn="ctr">
            <a:noFill/>
            <a:prstDash val="solid"/>
            <a:miter lim="800000"/>
            <a:headEnd/>
            <a:tailEnd/>
          </a:ln>
          <a:effectLst/>
        </p:spPr>
      </p:pic>
      <p:cxnSp>
        <p:nvCxnSpPr>
          <p:cNvPr id="8" name="Straight Arrow Connector 7"/>
          <p:cNvCxnSpPr/>
          <p:nvPr/>
        </p:nvCxnSpPr>
        <p:spPr>
          <a:xfrm rot="10800000">
            <a:off x="3429000" y="4501947"/>
            <a:ext cx="2971800" cy="228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7772400" y="3739947"/>
            <a:ext cx="626660" cy="762000"/>
          </a:xfrm>
          <a:prstGeom prst="arc">
            <a:avLst>
              <a:gd name="adj1" fmla="val 16200000"/>
              <a:gd name="adj2" fmla="val 98801"/>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8305800" y="35113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05800" y="5263947"/>
            <a:ext cx="152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24600" y="3435147"/>
            <a:ext cx="228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678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1447800" y="3244850"/>
            <a:ext cx="6196013" cy="3613150"/>
          </a:xfrm>
          <a:prstGeom prst="rect">
            <a:avLst/>
          </a:prstGeom>
          <a:noFill/>
          <a:ln w="9525" algn="ctr">
            <a:noFill/>
            <a:miter lim="800000"/>
            <a:headEnd/>
            <a:tailEnd/>
          </a:ln>
        </p:spPr>
      </p:pic>
      <p:sp>
        <p:nvSpPr>
          <p:cNvPr id="57347" name="Text Box 10"/>
          <p:cNvSpPr txBox="1">
            <a:spLocks noChangeArrowheads="1"/>
          </p:cNvSpPr>
          <p:nvPr/>
        </p:nvSpPr>
        <p:spPr bwMode="auto">
          <a:xfrm>
            <a:off x="-104775" y="3244850"/>
            <a:ext cx="1933575" cy="830263"/>
          </a:xfrm>
          <a:prstGeom prst="rect">
            <a:avLst/>
          </a:prstGeom>
          <a:noFill/>
          <a:ln w="9525" algn="ctr">
            <a:noFill/>
            <a:miter lim="800000"/>
            <a:headEnd/>
            <a:tailEnd/>
          </a:ln>
        </p:spPr>
        <p:txBody>
          <a:bodyPr wrap="none">
            <a:spAutoFit/>
          </a:bodyPr>
          <a:lstStyle/>
          <a:p>
            <a:pPr algn="ctr"/>
            <a:r>
              <a:rPr lang="en-US" b="1"/>
              <a:t>1144 assays from</a:t>
            </a:r>
          </a:p>
          <a:p>
            <a:pPr algn="ctr"/>
            <a:r>
              <a:rPr lang="en-US" b="1"/>
              <a:t>Hillenmeyer </a:t>
            </a:r>
            <a:r>
              <a:rPr lang="en-US" b="1" i="1"/>
              <a:t>et al.,</a:t>
            </a:r>
          </a:p>
          <a:p>
            <a:pPr algn="ctr"/>
            <a:r>
              <a:rPr lang="en-US" b="1" i="1"/>
              <a:t>Science</a:t>
            </a:r>
            <a:r>
              <a:rPr lang="en-US" b="1"/>
              <a:t> (2008)</a:t>
            </a:r>
          </a:p>
        </p:txBody>
      </p:sp>
      <p:pic>
        <p:nvPicPr>
          <p:cNvPr id="57348" name="Picture 17"/>
          <p:cNvPicPr>
            <a:picLocks noChangeAspect="1" noChangeArrowheads="1"/>
          </p:cNvPicPr>
          <p:nvPr/>
        </p:nvPicPr>
        <p:blipFill>
          <a:blip r:embed="rId3"/>
          <a:srcRect/>
          <a:stretch>
            <a:fillRect/>
          </a:stretch>
        </p:blipFill>
        <p:spPr bwMode="auto">
          <a:xfrm>
            <a:off x="7643813" y="3092450"/>
            <a:ext cx="1066800" cy="1039813"/>
          </a:xfrm>
          <a:prstGeom prst="rect">
            <a:avLst/>
          </a:prstGeom>
          <a:noFill/>
          <a:ln w="9525" algn="ctr">
            <a:noFill/>
            <a:miter lim="800000"/>
            <a:headEnd/>
            <a:tailEnd/>
          </a:ln>
        </p:spPr>
      </p:pic>
      <p:sp>
        <p:nvSpPr>
          <p:cNvPr id="57349" name="Text Box 18"/>
          <p:cNvSpPr txBox="1">
            <a:spLocks noChangeArrowheads="1"/>
          </p:cNvSpPr>
          <p:nvPr/>
        </p:nvSpPr>
        <p:spPr bwMode="auto">
          <a:xfrm>
            <a:off x="7796213" y="3975100"/>
            <a:ext cx="1017587" cy="184150"/>
          </a:xfrm>
          <a:prstGeom prst="rect">
            <a:avLst/>
          </a:prstGeom>
          <a:noFill/>
          <a:ln w="9525" algn="ctr">
            <a:noFill/>
            <a:miter lim="800000"/>
            <a:headEnd/>
            <a:tailEnd/>
          </a:ln>
        </p:spPr>
        <p:txBody>
          <a:bodyPr wrap="none">
            <a:spAutoFit/>
          </a:bodyPr>
          <a:lstStyle/>
          <a:p>
            <a:r>
              <a:rPr lang="en-US" sz="600"/>
              <a:t>www.chemistryland.com</a:t>
            </a:r>
          </a:p>
        </p:txBody>
      </p:sp>
      <p:sp>
        <p:nvSpPr>
          <p:cNvPr id="10" name="Text Box 11"/>
          <p:cNvSpPr txBox="1">
            <a:spLocks noChangeArrowheads="1"/>
          </p:cNvSpPr>
          <p:nvPr/>
        </p:nvSpPr>
        <p:spPr bwMode="auto">
          <a:xfrm>
            <a:off x="0" y="-76200"/>
            <a:ext cx="9144000" cy="830997"/>
          </a:xfrm>
          <a:prstGeom prst="rect">
            <a:avLst/>
          </a:prstGeom>
          <a:noFill/>
          <a:ln w="9525" algn="ctr">
            <a:noFill/>
            <a:miter lim="800000"/>
            <a:headEnd/>
            <a:tailEnd/>
          </a:ln>
          <a:effectLst/>
        </p:spPr>
        <p:txBody>
          <a:bodyPr>
            <a:spAutoFit/>
          </a:bodyPr>
          <a:lstStyle/>
          <a:p>
            <a:pPr algn="ctr">
              <a:defRPr/>
            </a:pPr>
            <a:r>
              <a:rPr lang="en-US" sz="2400" b="1" dirty="0">
                <a:effectLst>
                  <a:outerShdw blurRad="38100" dist="38100" dir="2700000" algn="tl">
                    <a:srgbClr val="C0C0C0"/>
                  </a:outerShdw>
                </a:effectLst>
              </a:rPr>
              <a:t>Chemicals that interact genetically with this module are candidate angiogenesis inhibitors</a:t>
            </a:r>
          </a:p>
        </p:txBody>
      </p:sp>
      <p:pic>
        <p:nvPicPr>
          <p:cNvPr id="57351" name="Picture 2"/>
          <p:cNvPicPr>
            <a:picLocks noChangeAspect="1" noChangeArrowheads="1"/>
          </p:cNvPicPr>
          <p:nvPr/>
        </p:nvPicPr>
        <p:blipFill>
          <a:blip r:embed="rId4"/>
          <a:srcRect/>
          <a:stretch>
            <a:fillRect/>
          </a:stretch>
        </p:blipFill>
        <p:spPr bwMode="auto">
          <a:xfrm>
            <a:off x="3200400" y="806450"/>
            <a:ext cx="2786063" cy="2178050"/>
          </a:xfrm>
          <a:prstGeom prst="rect">
            <a:avLst/>
          </a:prstGeom>
          <a:noFill/>
          <a:ln w="9525" algn="ctr">
            <a:noFill/>
            <a:miter lim="800000"/>
            <a:headEnd/>
            <a:tailEnd/>
          </a:ln>
        </p:spPr>
      </p:pic>
      <p:sp>
        <p:nvSpPr>
          <p:cNvPr id="11" name="Down Arrow 10"/>
          <p:cNvSpPr/>
          <p:nvPr/>
        </p:nvSpPr>
        <p:spPr>
          <a:xfrm>
            <a:off x="4343400" y="2787650"/>
            <a:ext cx="685800" cy="68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57873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l="51968" r="13228" b="62900"/>
          <a:stretch>
            <a:fillRect/>
          </a:stretch>
        </p:blipFill>
        <p:spPr bwMode="auto">
          <a:xfrm>
            <a:off x="3271838" y="2578100"/>
            <a:ext cx="2366962" cy="1155700"/>
          </a:xfrm>
          <a:prstGeom prst="rect">
            <a:avLst/>
          </a:prstGeom>
          <a:noFill/>
          <a:ln w="9525" algn="ctr">
            <a:noFill/>
            <a:miter lim="800000"/>
            <a:headEnd/>
            <a:tailEnd/>
          </a:ln>
        </p:spPr>
      </p:pic>
      <p:sp>
        <p:nvSpPr>
          <p:cNvPr id="53251" name="TextBox 2"/>
          <p:cNvSpPr txBox="1">
            <a:spLocks noChangeArrowheads="1"/>
          </p:cNvSpPr>
          <p:nvPr/>
        </p:nvSpPr>
        <p:spPr bwMode="auto">
          <a:xfrm>
            <a:off x="76200" y="3659187"/>
            <a:ext cx="8697061" cy="3108543"/>
          </a:xfrm>
          <a:prstGeom prst="rect">
            <a:avLst/>
          </a:prstGeom>
          <a:noFill/>
          <a:ln w="9525">
            <a:noFill/>
            <a:miter lim="800000"/>
            <a:headEnd/>
            <a:tailEnd/>
          </a:ln>
        </p:spPr>
        <p:txBody>
          <a:bodyPr wrap="none">
            <a:spAutoFit/>
          </a:bodyPr>
          <a:lstStyle/>
          <a:p>
            <a:pPr>
              <a:buFontTx/>
              <a:buChar char="-"/>
            </a:pPr>
            <a:endParaRPr lang="en-US" sz="2800" dirty="0">
              <a:latin typeface="Calibri" pitchFamily="34" charset="0"/>
            </a:endParaRPr>
          </a:p>
          <a:p>
            <a:endParaRPr lang="en-US" sz="2800" dirty="0">
              <a:latin typeface="Calibri" pitchFamily="34" charset="0"/>
            </a:endParaRPr>
          </a:p>
          <a:p>
            <a:pPr>
              <a:buFontTx/>
              <a:buChar char="-"/>
            </a:pPr>
            <a:r>
              <a:rPr lang="en-US" sz="2800" dirty="0">
                <a:latin typeface="Calibri" pitchFamily="34" charset="0"/>
              </a:rPr>
              <a:t> </a:t>
            </a:r>
            <a:r>
              <a:rPr lang="en-US" sz="2800" b="1" dirty="0">
                <a:latin typeface="Calibri" pitchFamily="34" charset="0"/>
              </a:rPr>
              <a:t>Approved by U.S. Food and Drug Administration in 1967</a:t>
            </a:r>
          </a:p>
          <a:p>
            <a:endParaRPr lang="en-US" sz="2800" dirty="0">
              <a:latin typeface="Calibri" pitchFamily="34" charset="0"/>
            </a:endParaRPr>
          </a:p>
          <a:p>
            <a:pPr>
              <a:buFontTx/>
              <a:buChar char="-"/>
            </a:pPr>
            <a:r>
              <a:rPr lang="en-US" sz="2800" dirty="0">
                <a:latin typeface="Calibri" pitchFamily="34" charset="0"/>
              </a:rPr>
              <a:t> Fungicide and </a:t>
            </a:r>
            <a:r>
              <a:rPr lang="en-US" sz="2800" dirty="0" err="1">
                <a:latin typeface="Calibri" pitchFamily="34" charset="0"/>
              </a:rPr>
              <a:t>parasiticide</a:t>
            </a:r>
            <a:endParaRPr lang="en-US" sz="2800" dirty="0">
              <a:latin typeface="Calibri" pitchFamily="34" charset="0"/>
            </a:endParaRPr>
          </a:p>
          <a:p>
            <a:pPr>
              <a:buFontTx/>
              <a:buChar char="-"/>
            </a:pPr>
            <a:r>
              <a:rPr lang="en-US" sz="2800" dirty="0">
                <a:latin typeface="Calibri" pitchFamily="34" charset="0"/>
              </a:rPr>
              <a:t> Not mutagenic or carcinogenic; 2 year dog safety trials</a:t>
            </a:r>
          </a:p>
          <a:p>
            <a:r>
              <a:rPr lang="en-US" sz="2800" dirty="0">
                <a:latin typeface="Calibri" pitchFamily="34" charset="0"/>
              </a:rPr>
              <a:t>- Off-patent, marketed as a generic</a:t>
            </a:r>
          </a:p>
        </p:txBody>
      </p:sp>
      <p:sp>
        <p:nvSpPr>
          <p:cNvPr id="4" name="Oval 3"/>
          <p:cNvSpPr/>
          <p:nvPr/>
        </p:nvSpPr>
        <p:spPr>
          <a:xfrm>
            <a:off x="0" y="4267200"/>
            <a:ext cx="91440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5" name="TextBox 4"/>
          <p:cNvSpPr txBox="1"/>
          <p:nvPr/>
        </p:nvSpPr>
        <p:spPr>
          <a:xfrm>
            <a:off x="184361" y="1676400"/>
            <a:ext cx="8862106" cy="954107"/>
          </a:xfrm>
          <a:prstGeom prst="rect">
            <a:avLst/>
          </a:prstGeom>
          <a:noFill/>
        </p:spPr>
        <p:txBody>
          <a:bodyPr wrap="none">
            <a:spAutoFit/>
          </a:bodyPr>
          <a:lstStyle/>
          <a:p>
            <a:pPr algn="ctr">
              <a:defRPr/>
            </a:pPr>
            <a:r>
              <a:rPr lang="en-US" sz="2800" b="1" dirty="0">
                <a:latin typeface="Calibri" pitchFamily="34" charset="0"/>
              </a:rPr>
              <a:t>TBZ = </a:t>
            </a:r>
            <a:r>
              <a:rPr lang="en-US" sz="2800" b="1" dirty="0" err="1">
                <a:latin typeface="Calibri" pitchFamily="34" charset="0"/>
              </a:rPr>
              <a:t>thiabendazole</a:t>
            </a:r>
            <a:endParaRPr lang="en-US" sz="2800" b="1" dirty="0">
              <a:latin typeface="Calibri" pitchFamily="34" charset="0"/>
            </a:endParaRPr>
          </a:p>
          <a:p>
            <a:pPr algn="ctr">
              <a:defRPr/>
            </a:pPr>
            <a:r>
              <a:rPr lang="en-US" sz="2800" b="1" dirty="0">
                <a:latin typeface="Calibri" pitchFamily="34" charset="0"/>
              </a:rPr>
              <a:t>FDA-approved antifungal drug with 40 years of safety data</a:t>
            </a:r>
          </a:p>
        </p:txBody>
      </p:sp>
      <p:sp>
        <p:nvSpPr>
          <p:cNvPr id="6" name="Text Box 5"/>
          <p:cNvSpPr txBox="1">
            <a:spLocks noChangeArrowheads="1"/>
          </p:cNvSpPr>
          <p:nvPr/>
        </p:nvSpPr>
        <p:spPr bwMode="auto">
          <a:xfrm>
            <a:off x="0" y="76200"/>
            <a:ext cx="9144000" cy="954107"/>
          </a:xfrm>
          <a:prstGeom prst="rect">
            <a:avLst/>
          </a:prstGeom>
          <a:noFill/>
          <a:ln w="9525" algn="ctr">
            <a:noFill/>
            <a:miter lim="800000"/>
            <a:headEnd/>
            <a:tailEnd/>
          </a:ln>
          <a:effectLst/>
        </p:spPr>
        <p:txBody>
          <a:bodyPr wrap="square">
            <a:spAutoFit/>
          </a:bodyPr>
          <a:lstStyle/>
          <a:p>
            <a:pPr algn="ctr">
              <a:defRPr/>
            </a:pPr>
            <a:r>
              <a:rPr lang="en-US" sz="2800" b="1" dirty="0">
                <a:latin typeface="Calibri" pitchFamily="34" charset="0"/>
              </a:rPr>
              <a:t>Screening for drugs that interact genetically with this yeast module led us to identify a new angiogenesis inhibitor</a:t>
            </a:r>
          </a:p>
        </p:txBody>
      </p:sp>
    </p:spTree>
    <p:extLst>
      <p:ext uri="{BB962C8B-B14F-4D97-AF65-F5344CB8AC3E}">
        <p14:creationId xmlns:p14="http://schemas.microsoft.com/office/powerpoint/2010/main" val="569900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76199" y="86380"/>
            <a:ext cx="9220200" cy="1200329"/>
          </a:xfrm>
          <a:prstGeom prst="rect">
            <a:avLst/>
          </a:prstGeom>
          <a:noFill/>
          <a:ln w="9525" algn="ctr">
            <a:noFill/>
            <a:miter lim="800000"/>
            <a:headEnd/>
            <a:tailEnd/>
          </a:ln>
          <a:effectLst/>
        </p:spPr>
        <p:txBody>
          <a:bodyPr wrap="square">
            <a:spAutoFit/>
          </a:bodyPr>
          <a:lstStyle/>
          <a:p>
            <a:pPr algn="ctr">
              <a:defRPr/>
            </a:pPr>
            <a:r>
              <a:rPr lang="en-US" sz="3600" b="1" dirty="0">
                <a:solidFill>
                  <a:srgbClr val="FFFFFF"/>
                </a:solidFill>
                <a:effectLst>
                  <a:outerShdw blurRad="38100" dist="38100" dir="2700000" algn="tl">
                    <a:srgbClr val="C0C0C0"/>
                  </a:outerShdw>
                </a:effectLst>
                <a:latin typeface="Calibri" pitchFamily="34" charset="0"/>
              </a:rPr>
              <a:t>Imaging the blood vessels of a living, transgenic tadpole in a dish of water</a:t>
            </a:r>
          </a:p>
        </p:txBody>
      </p:sp>
      <p:pic>
        <p:nvPicPr>
          <p:cNvPr id="263170" name="Picture 2"/>
          <p:cNvPicPr>
            <a:picLocks noChangeAspect="1" noChangeArrowheads="1"/>
          </p:cNvPicPr>
          <p:nvPr/>
        </p:nvPicPr>
        <p:blipFill>
          <a:blip r:embed="rId2"/>
          <a:srcRect l="672" t="2652" r="672" b="2652"/>
          <a:stretch>
            <a:fillRect/>
          </a:stretch>
        </p:blipFill>
        <p:spPr bwMode="auto">
          <a:xfrm>
            <a:off x="61472" y="2239255"/>
            <a:ext cx="9021056" cy="2195073"/>
          </a:xfrm>
          <a:prstGeom prst="rect">
            <a:avLst/>
          </a:prstGeom>
          <a:noFill/>
          <a:ln w="9525">
            <a:noFill/>
            <a:miter lim="800000"/>
            <a:headEnd/>
            <a:tailEnd/>
          </a:ln>
          <a:effectLst/>
        </p:spPr>
      </p:pic>
      <p:sp>
        <p:nvSpPr>
          <p:cNvPr id="7" name="Rectangle 6"/>
          <p:cNvSpPr/>
          <p:nvPr/>
        </p:nvSpPr>
        <p:spPr>
          <a:xfrm>
            <a:off x="76200" y="2286000"/>
            <a:ext cx="457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2400" y="2286000"/>
            <a:ext cx="12192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65458" y="4086477"/>
            <a:ext cx="1116701" cy="2346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4343400"/>
            <a:ext cx="699230" cy="276999"/>
          </a:xfrm>
          <a:prstGeom prst="rect">
            <a:avLst/>
          </a:prstGeom>
          <a:noFill/>
        </p:spPr>
        <p:txBody>
          <a:bodyPr wrap="none" rtlCol="0">
            <a:spAutoFit/>
          </a:bodyPr>
          <a:lstStyle/>
          <a:p>
            <a:r>
              <a:rPr lang="en-US" sz="1200" dirty="0">
                <a:solidFill>
                  <a:srgbClr val="FFFFFF"/>
                </a:solidFill>
              </a:rPr>
              <a:t>200 </a:t>
            </a:r>
            <a:r>
              <a:rPr lang="en-US" sz="1200" dirty="0">
                <a:solidFill>
                  <a:srgbClr val="FFFFFF"/>
                </a:solidFill>
                <a:latin typeface="Symbol" pitchFamily="18" charset="2"/>
              </a:rPr>
              <a:t>m</a:t>
            </a:r>
            <a:r>
              <a:rPr lang="en-US" sz="1200" dirty="0">
                <a:solidFill>
                  <a:srgbClr val="FFFFFF"/>
                </a:solidFill>
              </a:rPr>
              <a:t>m</a:t>
            </a:r>
          </a:p>
        </p:txBody>
      </p:sp>
      <p:sp>
        <p:nvSpPr>
          <p:cNvPr id="12" name="TextBox 4"/>
          <p:cNvSpPr txBox="1">
            <a:spLocks noChangeArrowheads="1"/>
          </p:cNvSpPr>
          <p:nvPr/>
        </p:nvSpPr>
        <p:spPr bwMode="auto">
          <a:xfrm>
            <a:off x="4226719" y="6019800"/>
            <a:ext cx="5145881" cy="461665"/>
          </a:xfrm>
          <a:prstGeom prst="rect">
            <a:avLst/>
          </a:prstGeom>
          <a:noFill/>
          <a:ln w="9525">
            <a:noFill/>
            <a:miter lim="800000"/>
            <a:headEnd/>
            <a:tailEnd/>
          </a:ln>
        </p:spPr>
        <p:txBody>
          <a:bodyPr wrap="square">
            <a:spAutoFit/>
          </a:bodyPr>
          <a:lstStyle/>
          <a:p>
            <a:r>
              <a:rPr lang="en-US" sz="2400" i="1" dirty="0" err="1">
                <a:solidFill>
                  <a:srgbClr val="00FF00"/>
                </a:solidFill>
              </a:rPr>
              <a:t>kdr:GFP</a:t>
            </a:r>
            <a:r>
              <a:rPr lang="en-US" sz="2400" dirty="0">
                <a:solidFill>
                  <a:srgbClr val="00FF00"/>
                </a:solidFill>
              </a:rPr>
              <a:t> transgenic </a:t>
            </a:r>
            <a:r>
              <a:rPr lang="en-US" sz="2400" i="1" dirty="0" err="1">
                <a:solidFill>
                  <a:srgbClr val="00FF00"/>
                </a:solidFill>
              </a:rPr>
              <a:t>Xenopus</a:t>
            </a:r>
            <a:r>
              <a:rPr lang="en-US" sz="2400" i="1" dirty="0">
                <a:solidFill>
                  <a:srgbClr val="00FF00"/>
                </a:solidFill>
              </a:rPr>
              <a:t> </a:t>
            </a:r>
            <a:r>
              <a:rPr lang="en-US" sz="2400" i="1" dirty="0" err="1">
                <a:solidFill>
                  <a:srgbClr val="00FF00"/>
                </a:solidFill>
              </a:rPr>
              <a:t>laevis</a:t>
            </a:r>
            <a:endParaRPr lang="en-US" sz="2400" i="1" dirty="0">
              <a:solidFill>
                <a:srgbClr val="00FF00"/>
              </a:solidFill>
            </a:endParaRPr>
          </a:p>
        </p:txBody>
      </p:sp>
    </p:spTree>
    <p:extLst>
      <p:ext uri="{BB962C8B-B14F-4D97-AF65-F5344CB8AC3E}">
        <p14:creationId xmlns:p14="http://schemas.microsoft.com/office/powerpoint/2010/main" val="591157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pplemental Movie 1.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bwMode="auto">
          <a:xfrm>
            <a:off x="228600" y="1295400"/>
            <a:ext cx="4267200" cy="3200400"/>
          </a:xfrm>
          <a:prstGeom prst="rect">
            <a:avLst/>
          </a:prstGeom>
          <a:noFill/>
          <a:ln w="9525">
            <a:noFill/>
            <a:miter lim="800000"/>
            <a:headEnd/>
            <a:tailEnd/>
          </a:ln>
        </p:spPr>
      </p:pic>
      <p:pic>
        <p:nvPicPr>
          <p:cNvPr id="3" name="Supplemental Movie 2.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rcRect/>
          <a:stretch>
            <a:fillRect/>
          </a:stretch>
        </p:blipFill>
        <p:spPr bwMode="auto">
          <a:xfrm>
            <a:off x="4724400" y="1295400"/>
            <a:ext cx="4267200" cy="3200400"/>
          </a:xfrm>
          <a:prstGeom prst="rect">
            <a:avLst/>
          </a:prstGeom>
          <a:noFill/>
          <a:ln w="9525">
            <a:noFill/>
            <a:miter lim="800000"/>
            <a:headEnd/>
            <a:tailEnd/>
          </a:ln>
        </p:spPr>
      </p:pic>
      <p:sp>
        <p:nvSpPr>
          <p:cNvPr id="4" name="Text Box 11"/>
          <p:cNvSpPr txBox="1">
            <a:spLocks noChangeArrowheads="1"/>
          </p:cNvSpPr>
          <p:nvPr/>
        </p:nvSpPr>
        <p:spPr bwMode="auto">
          <a:xfrm>
            <a:off x="211342" y="-152400"/>
            <a:ext cx="8664168" cy="1200329"/>
          </a:xfrm>
          <a:prstGeom prst="rect">
            <a:avLst/>
          </a:prstGeom>
          <a:noFill/>
          <a:ln w="9525" algn="ctr">
            <a:noFill/>
            <a:miter lim="800000"/>
            <a:headEnd/>
            <a:tailEnd/>
          </a:ln>
          <a:effectLst/>
        </p:spPr>
        <p:txBody>
          <a:bodyPr wrap="none">
            <a:spAutoFit/>
          </a:bodyPr>
          <a:lstStyle/>
          <a:p>
            <a:pPr algn="ctr">
              <a:defRPr/>
            </a:pPr>
            <a:r>
              <a:rPr lang="en-US" sz="3600" b="1" dirty="0">
                <a:latin typeface="Calibri" pitchFamily="34" charset="0"/>
              </a:rPr>
              <a:t>TBZ disrupts vascular integrity, making</a:t>
            </a:r>
          </a:p>
          <a:p>
            <a:pPr algn="ctr">
              <a:defRPr/>
            </a:pPr>
            <a:r>
              <a:rPr lang="en-US" sz="3600" b="1" dirty="0">
                <a:latin typeface="Calibri" pitchFamily="34" charset="0"/>
              </a:rPr>
              <a:t>vascular endothelial cells retract &amp; round up</a:t>
            </a:r>
          </a:p>
        </p:txBody>
      </p:sp>
      <p:pic>
        <p:nvPicPr>
          <p:cNvPr id="33799" name="Picture 2"/>
          <p:cNvPicPr>
            <a:picLocks noChangeAspect="1" noChangeArrowheads="1"/>
          </p:cNvPicPr>
          <p:nvPr/>
        </p:nvPicPr>
        <p:blipFill>
          <a:blip r:embed="rId7"/>
          <a:srcRect t="47905" b="28365"/>
          <a:stretch>
            <a:fillRect/>
          </a:stretch>
        </p:blipFill>
        <p:spPr bwMode="auto">
          <a:xfrm>
            <a:off x="1066800" y="4970463"/>
            <a:ext cx="7962900" cy="1735137"/>
          </a:xfrm>
          <a:prstGeom prst="rect">
            <a:avLst/>
          </a:prstGeom>
          <a:noFill/>
          <a:ln w="9525" algn="ctr">
            <a:noFill/>
            <a:miter lim="800000"/>
            <a:headEnd/>
            <a:tailEnd/>
          </a:ln>
        </p:spPr>
      </p:pic>
      <p:sp>
        <p:nvSpPr>
          <p:cNvPr id="17" name="Down Arrow 16"/>
          <p:cNvSpPr/>
          <p:nvPr/>
        </p:nvSpPr>
        <p:spPr>
          <a:xfrm>
            <a:off x="6629400" y="4572000"/>
            <a:ext cx="533400" cy="381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endParaRPr>
          </a:p>
        </p:txBody>
      </p:sp>
      <p:sp>
        <p:nvSpPr>
          <p:cNvPr id="33797" name="Text Box 5"/>
          <p:cNvSpPr txBox="1">
            <a:spLocks noChangeArrowheads="1"/>
          </p:cNvSpPr>
          <p:nvPr/>
        </p:nvSpPr>
        <p:spPr bwMode="auto">
          <a:xfrm>
            <a:off x="161565" y="968315"/>
            <a:ext cx="2627066" cy="400110"/>
          </a:xfrm>
          <a:prstGeom prst="rect">
            <a:avLst/>
          </a:prstGeom>
          <a:noFill/>
          <a:ln w="9525" algn="ctr">
            <a:noFill/>
            <a:miter lim="800000"/>
            <a:headEnd/>
            <a:tailEnd/>
          </a:ln>
        </p:spPr>
        <p:txBody>
          <a:bodyPr wrap="none">
            <a:spAutoFit/>
          </a:bodyPr>
          <a:lstStyle/>
          <a:p>
            <a:r>
              <a:rPr lang="en-US" sz="2000" b="1" dirty="0">
                <a:latin typeface="Calibri" pitchFamily="34" charset="0"/>
              </a:rPr>
              <a:t>Control (DMSO carrier)</a:t>
            </a:r>
          </a:p>
        </p:txBody>
      </p:sp>
      <p:sp>
        <p:nvSpPr>
          <p:cNvPr id="33798" name="Text Box 6"/>
          <p:cNvSpPr txBox="1">
            <a:spLocks noChangeArrowheads="1"/>
          </p:cNvSpPr>
          <p:nvPr/>
        </p:nvSpPr>
        <p:spPr bwMode="auto">
          <a:xfrm>
            <a:off x="4724400" y="971490"/>
            <a:ext cx="760849" cy="400110"/>
          </a:xfrm>
          <a:prstGeom prst="rect">
            <a:avLst/>
          </a:prstGeom>
          <a:noFill/>
          <a:ln w="9525" algn="ctr">
            <a:noFill/>
            <a:miter lim="800000"/>
            <a:headEnd/>
            <a:tailEnd/>
          </a:ln>
        </p:spPr>
        <p:txBody>
          <a:bodyPr wrap="none">
            <a:spAutoFit/>
          </a:bodyPr>
          <a:lstStyle/>
          <a:p>
            <a:r>
              <a:rPr lang="en-US" sz="2000" b="1" dirty="0">
                <a:latin typeface="Calibri" pitchFamily="34" charset="0"/>
              </a:rPr>
              <a:t>+ TBZ</a:t>
            </a:r>
          </a:p>
        </p:txBody>
      </p:sp>
      <p:sp>
        <p:nvSpPr>
          <p:cNvPr id="9" name="Text Box 38"/>
          <p:cNvSpPr txBox="1">
            <a:spLocks noChangeArrowheads="1"/>
          </p:cNvSpPr>
          <p:nvPr/>
        </p:nvSpPr>
        <p:spPr bwMode="auto">
          <a:xfrm>
            <a:off x="7388391" y="6611779"/>
            <a:ext cx="1755609" cy="246221"/>
          </a:xfrm>
          <a:prstGeom prst="rect">
            <a:avLst/>
          </a:prstGeom>
          <a:noFill/>
          <a:ln w="9525" algn="ctr">
            <a:noFill/>
            <a:miter lim="800000"/>
            <a:headEnd/>
            <a:tailEnd/>
          </a:ln>
        </p:spPr>
        <p:txBody>
          <a:bodyPr wrap="none">
            <a:spAutoFit/>
          </a:bodyPr>
          <a:lstStyle/>
          <a:p>
            <a:r>
              <a:rPr lang="en-US" sz="1000" dirty="0">
                <a:latin typeface="Calibri" pitchFamily="34" charset="0"/>
              </a:rPr>
              <a:t>Cha </a:t>
            </a:r>
            <a:r>
              <a:rPr lang="en-US" sz="1000" i="1" dirty="0">
                <a:latin typeface="Calibri" pitchFamily="34" charset="0"/>
              </a:rPr>
              <a:t>et al</a:t>
            </a:r>
            <a:r>
              <a:rPr lang="en-US" sz="1000" dirty="0">
                <a:latin typeface="Calibri" pitchFamily="34" charset="0"/>
              </a:rPr>
              <a:t>., </a:t>
            </a:r>
            <a:r>
              <a:rPr lang="en-US" sz="1000" i="1" dirty="0" err="1">
                <a:latin typeface="Calibri" pitchFamily="34" charset="0"/>
              </a:rPr>
              <a:t>PLoS</a:t>
            </a:r>
            <a:r>
              <a:rPr lang="en-US" sz="1000" i="1" dirty="0">
                <a:latin typeface="Calibri" pitchFamily="34" charset="0"/>
              </a:rPr>
              <a:t> Biology </a:t>
            </a:r>
            <a:r>
              <a:rPr lang="en-US" sz="1000" dirty="0">
                <a:latin typeface="Calibri" pitchFamily="34" charset="0"/>
              </a:rPr>
              <a:t>(2012)</a:t>
            </a:r>
          </a:p>
        </p:txBody>
      </p:sp>
    </p:spTree>
    <p:extLst>
      <p:ext uri="{BB962C8B-B14F-4D97-AF65-F5344CB8AC3E}">
        <p14:creationId xmlns:p14="http://schemas.microsoft.com/office/powerpoint/2010/main" val="97941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
            <a:extLst>
              <a:ext uri="{FF2B5EF4-FFF2-40B4-BE49-F238E27FC236}">
                <a16:creationId xmlns:a16="http://schemas.microsoft.com/office/drawing/2014/main" id="{BB21560E-DB4C-475C-8034-AE885DC52AFD}"/>
              </a:ext>
            </a:extLst>
          </p:cNvPr>
          <p:cNvSpPr txBox="1">
            <a:spLocks noChangeArrowheads="1"/>
          </p:cNvSpPr>
          <p:nvPr/>
        </p:nvSpPr>
        <p:spPr bwMode="auto">
          <a:xfrm>
            <a:off x="29361" y="0"/>
            <a:ext cx="9144000" cy="1200329"/>
          </a:xfrm>
          <a:prstGeom prst="rect">
            <a:avLst/>
          </a:prstGeom>
          <a:noFill/>
          <a:ln w="9525" algn="ctr">
            <a:noFill/>
            <a:miter lim="800000"/>
            <a:headEnd/>
            <a:tailEnd/>
          </a:ln>
          <a:effectLst/>
        </p:spPr>
        <p:txBody>
          <a:bodyPr>
            <a:spAutoFit/>
          </a:bodyPr>
          <a:lstStyle/>
          <a:p>
            <a:pPr algn="ctr">
              <a:defRPr/>
            </a:pPr>
            <a:r>
              <a:rPr lang="en-US" sz="3600" b="1" dirty="0">
                <a:latin typeface="Calibri" pitchFamily="34" charset="0"/>
              </a:rPr>
              <a:t>TBZ specifically inhibits just 1 of the 9 human beta tubulins, TUBB8, needed for angiogenesis</a:t>
            </a:r>
          </a:p>
        </p:txBody>
      </p:sp>
      <p:pic>
        <p:nvPicPr>
          <p:cNvPr id="4" name="Picture 3">
            <a:extLst>
              <a:ext uri="{FF2B5EF4-FFF2-40B4-BE49-F238E27FC236}">
                <a16:creationId xmlns:a16="http://schemas.microsoft.com/office/drawing/2014/main" id="{83D64E03-2976-4CCE-BD6D-9194E3DC8D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758" t="74445"/>
          <a:stretch/>
        </p:blipFill>
        <p:spPr>
          <a:xfrm>
            <a:off x="1447800" y="1376843"/>
            <a:ext cx="4057082" cy="2362200"/>
          </a:xfrm>
          <a:prstGeom prst="rect">
            <a:avLst/>
          </a:prstGeom>
        </p:spPr>
      </p:pic>
      <p:pic>
        <p:nvPicPr>
          <p:cNvPr id="6" name="Picture 5" descr="A collage of different types of intestines&#10;&#10;Description automatically generated">
            <a:extLst>
              <a:ext uri="{FF2B5EF4-FFF2-40B4-BE49-F238E27FC236}">
                <a16:creationId xmlns:a16="http://schemas.microsoft.com/office/drawing/2014/main" id="{6C626623-47C8-4552-B3EA-18B1A7609876}"/>
              </a:ext>
            </a:extLst>
          </p:cNvPr>
          <p:cNvPicPr>
            <a:picLocks noChangeAspect="1"/>
          </p:cNvPicPr>
          <p:nvPr/>
        </p:nvPicPr>
        <p:blipFill rotWithShape="1">
          <a:blip r:embed="rId3">
            <a:extLst>
              <a:ext uri="{28A0092B-C50C-407E-A947-70E740481C1C}">
                <a14:useLocalDpi xmlns:a14="http://schemas.microsoft.com/office/drawing/2010/main" val="0"/>
              </a:ext>
            </a:extLst>
          </a:blip>
          <a:srcRect l="51117" t="37309" b="34067"/>
          <a:stretch/>
        </p:blipFill>
        <p:spPr>
          <a:xfrm>
            <a:off x="4819082" y="3915557"/>
            <a:ext cx="3925279" cy="2622958"/>
          </a:xfrm>
          <a:prstGeom prst="rect">
            <a:avLst/>
          </a:prstGeom>
        </p:spPr>
      </p:pic>
      <p:pic>
        <p:nvPicPr>
          <p:cNvPr id="7" name="Picture 6" descr="A collage of different types of intestines&#10;&#10;Description automatically generated">
            <a:extLst>
              <a:ext uri="{FF2B5EF4-FFF2-40B4-BE49-F238E27FC236}">
                <a16:creationId xmlns:a16="http://schemas.microsoft.com/office/drawing/2014/main" id="{A0C7BAFC-4C44-4288-8F24-EFB921B3432A}"/>
              </a:ext>
            </a:extLst>
          </p:cNvPr>
          <p:cNvPicPr>
            <a:picLocks noChangeAspect="1"/>
          </p:cNvPicPr>
          <p:nvPr/>
        </p:nvPicPr>
        <p:blipFill rotWithShape="1">
          <a:blip r:embed="rId3">
            <a:extLst>
              <a:ext uri="{28A0092B-C50C-407E-A947-70E740481C1C}">
                <a14:useLocalDpi xmlns:a14="http://schemas.microsoft.com/office/drawing/2010/main" val="0"/>
              </a:ext>
            </a:extLst>
          </a:blip>
          <a:srcRect t="2963" r="51268" b="68889"/>
          <a:stretch/>
        </p:blipFill>
        <p:spPr>
          <a:xfrm>
            <a:off x="800933" y="3915557"/>
            <a:ext cx="3979215" cy="2622958"/>
          </a:xfrm>
          <a:prstGeom prst="rect">
            <a:avLst/>
          </a:prstGeom>
        </p:spPr>
      </p:pic>
      <p:sp>
        <p:nvSpPr>
          <p:cNvPr id="9" name="TextBox 8">
            <a:extLst>
              <a:ext uri="{FF2B5EF4-FFF2-40B4-BE49-F238E27FC236}">
                <a16:creationId xmlns:a16="http://schemas.microsoft.com/office/drawing/2014/main" id="{069248A7-7080-41EE-AF14-16FF86DED9AE}"/>
              </a:ext>
            </a:extLst>
          </p:cNvPr>
          <p:cNvSpPr txBox="1"/>
          <p:nvPr/>
        </p:nvSpPr>
        <p:spPr>
          <a:xfrm>
            <a:off x="6477000" y="6581001"/>
            <a:ext cx="2819400" cy="276999"/>
          </a:xfrm>
          <a:prstGeom prst="rect">
            <a:avLst/>
          </a:prstGeom>
          <a:noFill/>
        </p:spPr>
        <p:txBody>
          <a:bodyPr wrap="square">
            <a:spAutoFit/>
          </a:bodyPr>
          <a:lstStyle/>
          <a:p>
            <a:r>
              <a:rPr lang="en-US" sz="1200" dirty="0" err="1">
                <a:latin typeface="Calibri" panose="020F0502020204030204" pitchFamily="34" charset="0"/>
                <a:cs typeface="Calibri" panose="020F0502020204030204" pitchFamily="34" charset="0"/>
              </a:rPr>
              <a:t>Garge</a:t>
            </a:r>
            <a:r>
              <a:rPr lang="en-US" sz="1200" i="1" dirty="0">
                <a:latin typeface="Calibri" panose="020F0502020204030204" pitchFamily="34" charset="0"/>
                <a:cs typeface="Calibri" panose="020F0502020204030204" pitchFamily="34" charset="0"/>
              </a:rPr>
              <a:t> et al., Genetics</a:t>
            </a:r>
            <a:r>
              <a:rPr lang="en-US" sz="1200" dirty="0">
                <a:latin typeface="Calibri" panose="020F0502020204030204" pitchFamily="34" charset="0"/>
                <a:cs typeface="Calibri" panose="020F0502020204030204" pitchFamily="34" charset="0"/>
              </a:rPr>
              <a:t> 219:iyab101 (2021)</a:t>
            </a:r>
          </a:p>
        </p:txBody>
      </p:sp>
      <p:sp>
        <p:nvSpPr>
          <p:cNvPr id="10" name="TextBox 9">
            <a:extLst>
              <a:ext uri="{FF2B5EF4-FFF2-40B4-BE49-F238E27FC236}">
                <a16:creationId xmlns:a16="http://schemas.microsoft.com/office/drawing/2014/main" id="{3F6CC1F3-DDAB-45BB-9CA8-20508F8640E9}"/>
              </a:ext>
            </a:extLst>
          </p:cNvPr>
          <p:cNvSpPr txBox="1"/>
          <p:nvPr/>
        </p:nvSpPr>
        <p:spPr>
          <a:xfrm>
            <a:off x="457200" y="2069812"/>
            <a:ext cx="914400" cy="584775"/>
          </a:xfrm>
          <a:prstGeom prst="rect">
            <a:avLst/>
          </a:prstGeom>
          <a:noFill/>
        </p:spPr>
        <p:txBody>
          <a:bodyPr wrap="square" rtlCol="0">
            <a:spAutoFit/>
          </a:bodyPr>
          <a:lstStyle/>
          <a:p>
            <a:pPr algn="ctr"/>
            <a:r>
              <a:rPr lang="en-US" dirty="0"/>
              <a:t>Steric clashes</a:t>
            </a:r>
          </a:p>
        </p:txBody>
      </p:sp>
      <p:cxnSp>
        <p:nvCxnSpPr>
          <p:cNvPr id="14" name="Straight Arrow Connector 13">
            <a:extLst>
              <a:ext uri="{FF2B5EF4-FFF2-40B4-BE49-F238E27FC236}">
                <a16:creationId xmlns:a16="http://schemas.microsoft.com/office/drawing/2014/main" id="{8FC11D82-19BC-4525-B936-F4145E7629EA}"/>
              </a:ext>
            </a:extLst>
          </p:cNvPr>
          <p:cNvCxnSpPr>
            <a:cxnSpLocks/>
          </p:cNvCxnSpPr>
          <p:nvPr/>
        </p:nvCxnSpPr>
        <p:spPr>
          <a:xfrm>
            <a:off x="1295400" y="2362199"/>
            <a:ext cx="494467" cy="1356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957C60CE-B880-4BF0-9CAE-8ABE581C2A9E}"/>
              </a:ext>
            </a:extLst>
          </p:cNvPr>
          <p:cNvSpPr/>
          <p:nvPr/>
        </p:nvSpPr>
        <p:spPr>
          <a:xfrm>
            <a:off x="5847128" y="2303358"/>
            <a:ext cx="1273814" cy="1278042"/>
          </a:xfrm>
          <a:custGeom>
            <a:avLst/>
            <a:gdLst>
              <a:gd name="connsiteX0" fmla="*/ 0 w 1209439"/>
              <a:gd name="connsiteY0" fmla="*/ 43034 h 1326550"/>
              <a:gd name="connsiteX1" fmla="*/ 855677 w 1209439"/>
              <a:gd name="connsiteY1" fmla="*/ 76590 h 1326550"/>
              <a:gd name="connsiteX2" fmla="*/ 1208014 w 1209439"/>
              <a:gd name="connsiteY2" fmla="*/ 747710 h 1326550"/>
              <a:gd name="connsiteX3" fmla="*/ 956345 w 1209439"/>
              <a:gd name="connsiteY3" fmla="*/ 1326550 h 1326550"/>
              <a:gd name="connsiteX0" fmla="*/ 0 w 958237"/>
              <a:gd name="connsiteY0" fmla="*/ 82814 h 1366330"/>
              <a:gd name="connsiteX1" fmla="*/ 855677 w 958237"/>
              <a:gd name="connsiteY1" fmla="*/ 116370 h 1366330"/>
              <a:gd name="connsiteX2" fmla="*/ 956345 w 958237"/>
              <a:gd name="connsiteY2" fmla="*/ 1366330 h 1366330"/>
              <a:gd name="connsiteX0" fmla="*/ 0 w 1150858"/>
              <a:gd name="connsiteY0" fmla="*/ 16324 h 1299840"/>
              <a:gd name="connsiteX1" fmla="*/ 1107346 w 1150858"/>
              <a:gd name="connsiteY1" fmla="*/ 217660 h 1299840"/>
              <a:gd name="connsiteX2" fmla="*/ 956345 w 1150858"/>
              <a:gd name="connsiteY2" fmla="*/ 1299840 h 1299840"/>
              <a:gd name="connsiteX0" fmla="*/ 0 w 1201292"/>
              <a:gd name="connsiteY0" fmla="*/ 92956 h 1376472"/>
              <a:gd name="connsiteX1" fmla="*/ 1107346 w 1201292"/>
              <a:gd name="connsiteY1" fmla="*/ 294292 h 1376472"/>
              <a:gd name="connsiteX2" fmla="*/ 956345 w 1201292"/>
              <a:gd name="connsiteY2" fmla="*/ 1376472 h 1376472"/>
              <a:gd name="connsiteX0" fmla="*/ 0 w 1201292"/>
              <a:gd name="connsiteY0" fmla="*/ 114965 h 1398481"/>
              <a:gd name="connsiteX1" fmla="*/ 1107346 w 1201292"/>
              <a:gd name="connsiteY1" fmla="*/ 316301 h 1398481"/>
              <a:gd name="connsiteX2" fmla="*/ 956345 w 1201292"/>
              <a:gd name="connsiteY2" fmla="*/ 1398481 h 1398481"/>
              <a:gd name="connsiteX0" fmla="*/ 0 w 1256830"/>
              <a:gd name="connsiteY0" fmla="*/ 114965 h 1398481"/>
              <a:gd name="connsiteX1" fmla="*/ 1107346 w 1256830"/>
              <a:gd name="connsiteY1" fmla="*/ 316301 h 1398481"/>
              <a:gd name="connsiteX2" fmla="*/ 956345 w 1256830"/>
              <a:gd name="connsiteY2" fmla="*/ 1398481 h 1398481"/>
              <a:gd name="connsiteX0" fmla="*/ 0 w 1291038"/>
              <a:gd name="connsiteY0" fmla="*/ 37170 h 1152906"/>
              <a:gd name="connsiteX1" fmla="*/ 1107346 w 1291038"/>
              <a:gd name="connsiteY1" fmla="*/ 238506 h 1152906"/>
              <a:gd name="connsiteX2" fmla="*/ 1124124 w 1291038"/>
              <a:gd name="connsiteY2" fmla="*/ 1152906 h 1152906"/>
              <a:gd name="connsiteX0" fmla="*/ 0 w 1273814"/>
              <a:gd name="connsiteY0" fmla="*/ 37170 h 1152906"/>
              <a:gd name="connsiteX1" fmla="*/ 1107346 w 1273814"/>
              <a:gd name="connsiteY1" fmla="*/ 238506 h 1152906"/>
              <a:gd name="connsiteX2" fmla="*/ 1124124 w 1273814"/>
              <a:gd name="connsiteY2" fmla="*/ 1152906 h 1152906"/>
            </a:gdLst>
            <a:ahLst/>
            <a:cxnLst>
              <a:cxn ang="0">
                <a:pos x="connsiteX0" y="connsiteY0"/>
              </a:cxn>
              <a:cxn ang="0">
                <a:pos x="connsiteX1" y="connsiteY1"/>
              </a:cxn>
              <a:cxn ang="0">
                <a:pos x="connsiteX2" y="connsiteY2"/>
              </a:cxn>
            </a:cxnLst>
            <a:rect l="l" t="t" r="r" b="b"/>
            <a:pathLst>
              <a:path w="1273814" h="1152906">
                <a:moveTo>
                  <a:pt x="0" y="37170"/>
                </a:moveTo>
                <a:cubicBezTo>
                  <a:pt x="595619" y="-63497"/>
                  <a:pt x="919992" y="52550"/>
                  <a:pt x="1107346" y="238506"/>
                </a:cubicBezTo>
                <a:cubicBezTo>
                  <a:pt x="1294700" y="424462"/>
                  <a:pt x="1354821" y="775052"/>
                  <a:pt x="1124124" y="1152906"/>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09A5B8-6A3C-4451-9B13-C1D245311ADA}"/>
              </a:ext>
            </a:extLst>
          </p:cNvPr>
          <p:cNvSpPr txBox="1"/>
          <p:nvPr/>
        </p:nvSpPr>
        <p:spPr>
          <a:xfrm>
            <a:off x="7039761" y="1768289"/>
            <a:ext cx="2028039" cy="1077218"/>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Found 5 more, including benomyl &amp; </a:t>
            </a:r>
          </a:p>
          <a:p>
            <a:pPr algn="ctr"/>
            <a:r>
              <a:rPr lang="en-US" dirty="0">
                <a:latin typeface="Calibri" panose="020F0502020204030204" pitchFamily="34" charset="0"/>
                <a:cs typeface="Calibri" panose="020F0502020204030204" pitchFamily="34" charset="0"/>
              </a:rPr>
              <a:t>3 more FDA approved antifungal drugs</a:t>
            </a:r>
          </a:p>
        </p:txBody>
      </p:sp>
    </p:spTree>
    <p:extLst>
      <p:ext uri="{BB962C8B-B14F-4D97-AF65-F5344CB8AC3E}">
        <p14:creationId xmlns:p14="http://schemas.microsoft.com/office/powerpoint/2010/main" val="884306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524315"/>
          </a:xfrm>
          <a:prstGeom prst="rect">
            <a:avLst/>
          </a:prstGeom>
          <a:noFill/>
        </p:spPr>
        <p:txBody>
          <a:bodyPr wrap="square" rtlCol="0">
            <a:spAutoFit/>
          </a:bodyPr>
          <a:lstStyle/>
          <a:p>
            <a:pPr algn="ctr"/>
            <a:r>
              <a:rPr lang="en-US" sz="4800" b="1" dirty="0">
                <a:latin typeface="Myriad Pro" panose="020B0503030403020204" pitchFamily="34" charset="0"/>
              </a:rPr>
              <a:t>Let’s talk about how such projects play out in practice.</a:t>
            </a:r>
          </a:p>
          <a:p>
            <a:pPr algn="ctr"/>
            <a:endParaRPr lang="en-US" sz="4800" b="1" dirty="0">
              <a:latin typeface="Myriad Pro" panose="020B0503030403020204" pitchFamily="34" charset="0"/>
            </a:endParaRPr>
          </a:p>
          <a:p>
            <a:pPr algn="ctr"/>
            <a:r>
              <a:rPr lang="en-US" sz="4800" b="1" dirty="0">
                <a:latin typeface="Myriad Pro" panose="020B0503030403020204" pitchFamily="34" charset="0"/>
              </a:rPr>
              <a:t>How are discoveries made?</a:t>
            </a:r>
          </a:p>
          <a:p>
            <a:pPr algn="ctr"/>
            <a:r>
              <a:rPr lang="en-US" sz="4800" b="1" dirty="0">
                <a:latin typeface="Myriad Pro" panose="020B0503030403020204" pitchFamily="34" charset="0"/>
              </a:rPr>
              <a:t>How do you computationally explore ideas?</a:t>
            </a:r>
          </a:p>
        </p:txBody>
      </p:sp>
    </p:spTree>
    <p:extLst>
      <p:ext uri="{BB962C8B-B14F-4D97-AF65-F5344CB8AC3E}">
        <p14:creationId xmlns:p14="http://schemas.microsoft.com/office/powerpoint/2010/main" val="2592784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31079A-4609-4EED-B94A-942296DBF054}"/>
              </a:ext>
            </a:extLst>
          </p:cNvPr>
          <p:cNvPicPr>
            <a:picLocks noChangeAspect="1"/>
          </p:cNvPicPr>
          <p:nvPr/>
        </p:nvPicPr>
        <p:blipFill rotWithShape="1">
          <a:blip r:embed="rId2"/>
          <a:srcRect l="15833" t="45807" r="59908" b="2308"/>
          <a:stretch/>
        </p:blipFill>
        <p:spPr>
          <a:xfrm>
            <a:off x="1668011" y="3221373"/>
            <a:ext cx="2218189" cy="2569827"/>
          </a:xfrm>
          <a:prstGeom prst="rect">
            <a:avLst/>
          </a:prstGeom>
        </p:spPr>
      </p:pic>
      <p:pic>
        <p:nvPicPr>
          <p:cNvPr id="14" name="Picture 13">
            <a:extLst>
              <a:ext uri="{FF2B5EF4-FFF2-40B4-BE49-F238E27FC236}">
                <a16:creationId xmlns:a16="http://schemas.microsoft.com/office/drawing/2014/main" id="{C004F575-EE90-4B9E-9C84-3F76C0396FF2}"/>
              </a:ext>
            </a:extLst>
          </p:cNvPr>
          <p:cNvPicPr>
            <a:picLocks noChangeAspect="1"/>
          </p:cNvPicPr>
          <p:nvPr/>
        </p:nvPicPr>
        <p:blipFill rotWithShape="1">
          <a:blip r:embed="rId2"/>
          <a:srcRect l="59037" t="46315" r="16666" b="2308"/>
          <a:stretch/>
        </p:blipFill>
        <p:spPr>
          <a:xfrm>
            <a:off x="5334000" y="3246540"/>
            <a:ext cx="2221684" cy="2544660"/>
          </a:xfrm>
          <a:prstGeom prst="rect">
            <a:avLst/>
          </a:prstGeom>
        </p:spPr>
      </p:pic>
      <p:pic>
        <p:nvPicPr>
          <p:cNvPr id="3" name="Picture 2">
            <a:extLst>
              <a:ext uri="{FF2B5EF4-FFF2-40B4-BE49-F238E27FC236}">
                <a16:creationId xmlns:a16="http://schemas.microsoft.com/office/drawing/2014/main" id="{73C88D2A-3B14-410D-B128-A0883D86E3D9}"/>
              </a:ext>
            </a:extLst>
          </p:cNvPr>
          <p:cNvPicPr>
            <a:picLocks noChangeAspect="1"/>
          </p:cNvPicPr>
          <p:nvPr/>
        </p:nvPicPr>
        <p:blipFill rotWithShape="1">
          <a:blip r:embed="rId3"/>
          <a:srcRect l="15833" t="16154" r="14166" b="36154"/>
          <a:stretch/>
        </p:blipFill>
        <p:spPr>
          <a:xfrm>
            <a:off x="3787720" y="228600"/>
            <a:ext cx="5161935" cy="190500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9FE43077-8FD4-46AB-A94A-FEA687296280}"/>
              </a:ext>
            </a:extLst>
          </p:cNvPr>
          <p:cNvSpPr txBox="1"/>
          <p:nvPr/>
        </p:nvSpPr>
        <p:spPr>
          <a:xfrm>
            <a:off x="6172200" y="2169253"/>
            <a:ext cx="2819400" cy="338554"/>
          </a:xfrm>
          <a:prstGeom prst="rect">
            <a:avLst/>
          </a:prstGeom>
          <a:noFill/>
        </p:spPr>
        <p:txBody>
          <a:bodyPr wrap="square">
            <a:spAutoFit/>
          </a:bodyPr>
          <a:lstStyle/>
          <a:p>
            <a:r>
              <a:rPr lang="en-US" dirty="0"/>
              <a:t>https://researchparasite.com/</a:t>
            </a:r>
          </a:p>
        </p:txBody>
      </p:sp>
      <p:pic>
        <p:nvPicPr>
          <p:cNvPr id="7" name="Picture 6">
            <a:extLst>
              <a:ext uri="{FF2B5EF4-FFF2-40B4-BE49-F238E27FC236}">
                <a16:creationId xmlns:a16="http://schemas.microsoft.com/office/drawing/2014/main" id="{4717229E-81DD-4984-80AB-E63CCFCF17F2}"/>
              </a:ext>
            </a:extLst>
          </p:cNvPr>
          <p:cNvPicPr>
            <a:picLocks noChangeAspect="1"/>
          </p:cNvPicPr>
          <p:nvPr/>
        </p:nvPicPr>
        <p:blipFill rotWithShape="1">
          <a:blip r:embed="rId4"/>
          <a:srcRect l="27500" t="36154" r="28333" b="25385"/>
          <a:stretch/>
        </p:blipFill>
        <p:spPr>
          <a:xfrm>
            <a:off x="228600" y="381000"/>
            <a:ext cx="3361090" cy="1585420"/>
          </a:xfrm>
          <a:prstGeom prst="rect">
            <a:avLst/>
          </a:prstGeom>
          <a:effectLst>
            <a:outerShdw blurRad="50800" dist="38100" dir="2700000" algn="tl" rotWithShape="0">
              <a:prstClr val="black">
                <a:alpha val="40000"/>
              </a:prstClr>
            </a:outerShdw>
          </a:effectLst>
        </p:spPr>
      </p:pic>
      <p:sp>
        <p:nvSpPr>
          <p:cNvPr id="8" name="Arrow: Right 7">
            <a:extLst>
              <a:ext uri="{FF2B5EF4-FFF2-40B4-BE49-F238E27FC236}">
                <a16:creationId xmlns:a16="http://schemas.microsoft.com/office/drawing/2014/main" id="{54E1B79E-73B6-4934-AA96-42FBEE04BAEE}"/>
              </a:ext>
            </a:extLst>
          </p:cNvPr>
          <p:cNvSpPr/>
          <p:nvPr/>
        </p:nvSpPr>
        <p:spPr>
          <a:xfrm>
            <a:off x="3505200" y="1066800"/>
            <a:ext cx="5334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BAABD16-433C-45FA-B5A3-3E0A43444157}"/>
              </a:ext>
            </a:extLst>
          </p:cNvPr>
          <p:cNvPicPr>
            <a:picLocks noChangeAspect="1"/>
          </p:cNvPicPr>
          <p:nvPr/>
        </p:nvPicPr>
        <p:blipFill rotWithShape="1">
          <a:blip r:embed="rId2"/>
          <a:srcRect l="32500" t="25384" r="33333" b="68462"/>
          <a:stretch/>
        </p:blipFill>
        <p:spPr>
          <a:xfrm>
            <a:off x="3048000" y="2960615"/>
            <a:ext cx="3124200" cy="304801"/>
          </a:xfrm>
          <a:prstGeom prst="rect">
            <a:avLst/>
          </a:prstGeom>
        </p:spPr>
      </p:pic>
      <p:sp>
        <p:nvSpPr>
          <p:cNvPr id="15" name="Arrow: Right 14">
            <a:extLst>
              <a:ext uri="{FF2B5EF4-FFF2-40B4-BE49-F238E27FC236}">
                <a16:creationId xmlns:a16="http://schemas.microsoft.com/office/drawing/2014/main" id="{4E5CC6CE-AE4A-4552-ABD5-0C910AE69475}"/>
              </a:ext>
            </a:extLst>
          </p:cNvPr>
          <p:cNvSpPr/>
          <p:nvPr/>
        </p:nvSpPr>
        <p:spPr>
          <a:xfrm rot="6776804">
            <a:off x="4549620" y="2445003"/>
            <a:ext cx="5334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2E7EF73-C44F-442F-94A0-E655228EEA8B}"/>
              </a:ext>
            </a:extLst>
          </p:cNvPr>
          <p:cNvPicPr>
            <a:picLocks noChangeAspect="1"/>
          </p:cNvPicPr>
          <p:nvPr/>
        </p:nvPicPr>
        <p:blipFill rotWithShape="1">
          <a:blip r:embed="rId2"/>
          <a:srcRect l="39167" t="33351" r="40000" b="62774"/>
          <a:stretch/>
        </p:blipFill>
        <p:spPr>
          <a:xfrm>
            <a:off x="3657601" y="3355224"/>
            <a:ext cx="1905000" cy="191922"/>
          </a:xfrm>
          <a:prstGeom prst="rect">
            <a:avLst/>
          </a:prstGeom>
        </p:spPr>
      </p:pic>
      <p:sp>
        <p:nvSpPr>
          <p:cNvPr id="19" name="Arrow: Right 18">
            <a:extLst>
              <a:ext uri="{FF2B5EF4-FFF2-40B4-BE49-F238E27FC236}">
                <a16:creationId xmlns:a16="http://schemas.microsoft.com/office/drawing/2014/main" id="{FEC14540-92CD-4A15-A5A1-4EDAE627ECAF}"/>
              </a:ext>
            </a:extLst>
          </p:cNvPr>
          <p:cNvSpPr/>
          <p:nvPr/>
        </p:nvSpPr>
        <p:spPr>
          <a:xfrm rot="7775179">
            <a:off x="1579498" y="5336148"/>
            <a:ext cx="5334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613E08B-21D6-4EFD-99ED-F78D9476C26D}"/>
              </a:ext>
            </a:extLst>
          </p:cNvPr>
          <p:cNvSpPr txBox="1"/>
          <p:nvPr/>
        </p:nvSpPr>
        <p:spPr>
          <a:xfrm>
            <a:off x="0" y="5791200"/>
            <a:ext cx="6300132" cy="307777"/>
          </a:xfrm>
          <a:prstGeom prst="rect">
            <a:avLst/>
          </a:prstGeom>
          <a:noFill/>
        </p:spPr>
        <p:txBody>
          <a:bodyPr wrap="square">
            <a:spAutoFit/>
          </a:bodyPr>
          <a:lstStyle/>
          <a:p>
            <a:r>
              <a:rPr lang="en-US" sz="1400" b="1" dirty="0">
                <a:latin typeface="Calibri" panose="020F0502020204030204" pitchFamily="34" charset="0"/>
                <a:cs typeface="Calibri" panose="020F0502020204030204" pitchFamily="34" charset="0"/>
              </a:rPr>
              <a:t>Global analysis of the yeast knockout phenome</a:t>
            </a:r>
          </a:p>
        </p:txBody>
      </p:sp>
      <p:sp>
        <p:nvSpPr>
          <p:cNvPr id="23" name="TextBox 22">
            <a:extLst>
              <a:ext uri="{FF2B5EF4-FFF2-40B4-BE49-F238E27FC236}">
                <a16:creationId xmlns:a16="http://schemas.microsoft.com/office/drawing/2014/main" id="{361734CE-21E8-4A64-9031-ECB5F9A05427}"/>
              </a:ext>
            </a:extLst>
          </p:cNvPr>
          <p:cNvSpPr txBox="1"/>
          <p:nvPr/>
        </p:nvSpPr>
        <p:spPr>
          <a:xfrm>
            <a:off x="0" y="6028467"/>
            <a:ext cx="3150066" cy="307777"/>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Turco </a:t>
            </a:r>
            <a:r>
              <a:rPr lang="en-US" sz="1400" i="1" dirty="0">
                <a:latin typeface="Calibri" panose="020F0502020204030204" pitchFamily="34" charset="0"/>
                <a:cs typeface="Calibri" panose="020F0502020204030204" pitchFamily="34" charset="0"/>
              </a:rPr>
              <a:t>et al., Sci. Adv</a:t>
            </a:r>
            <a:r>
              <a:rPr lang="en-US" sz="1400" dirty="0">
                <a:latin typeface="Calibri" panose="020F0502020204030204" pitchFamily="34" charset="0"/>
                <a:cs typeface="Calibri" panose="020F0502020204030204" pitchFamily="34" charset="0"/>
              </a:rPr>
              <a:t>. 9:eadg5702 (2023) </a:t>
            </a:r>
          </a:p>
        </p:txBody>
      </p:sp>
      <p:sp>
        <p:nvSpPr>
          <p:cNvPr id="25" name="TextBox 24">
            <a:extLst>
              <a:ext uri="{FF2B5EF4-FFF2-40B4-BE49-F238E27FC236}">
                <a16:creationId xmlns:a16="http://schemas.microsoft.com/office/drawing/2014/main" id="{B3562B8A-FB7A-4B8E-8052-FCDE1DDF41BD}"/>
              </a:ext>
            </a:extLst>
          </p:cNvPr>
          <p:cNvSpPr txBox="1"/>
          <p:nvPr/>
        </p:nvSpPr>
        <p:spPr>
          <a:xfrm>
            <a:off x="15380" y="6248400"/>
            <a:ext cx="6300132" cy="523220"/>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Here, we describe the aggregation, harmonization, and analysis of ~14,500 yeast knockout screens, which we call Yeast Phenome…</a:t>
            </a:r>
          </a:p>
        </p:txBody>
      </p:sp>
      <p:pic>
        <p:nvPicPr>
          <p:cNvPr id="27" name="Graphic 26">
            <a:extLst>
              <a:ext uri="{FF2B5EF4-FFF2-40B4-BE49-F238E27FC236}">
                <a16:creationId xmlns:a16="http://schemas.microsoft.com/office/drawing/2014/main" id="{F9B0CA43-3B7F-467F-A47A-4E9F3D6E6A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85950" y="5448315"/>
            <a:ext cx="1958050" cy="73404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54674332-C1B9-4761-893B-ED8A3101CF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1800" y="6218008"/>
            <a:ext cx="2274116" cy="597578"/>
          </a:xfrm>
          <a:prstGeom prst="rect">
            <a:avLst/>
          </a:prstGeom>
        </p:spPr>
      </p:pic>
      <p:sp>
        <p:nvSpPr>
          <p:cNvPr id="32" name="Arrow: Right 31">
            <a:extLst>
              <a:ext uri="{FF2B5EF4-FFF2-40B4-BE49-F238E27FC236}">
                <a16:creationId xmlns:a16="http://schemas.microsoft.com/office/drawing/2014/main" id="{B0F42B8C-288D-4768-98D2-D194DFAC614C}"/>
              </a:ext>
            </a:extLst>
          </p:cNvPr>
          <p:cNvSpPr/>
          <p:nvPr/>
        </p:nvSpPr>
        <p:spPr>
          <a:xfrm rot="2811297">
            <a:off x="7212828" y="5015547"/>
            <a:ext cx="5334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564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740307"/>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a:pPr>
            <a:r>
              <a:rPr lang="en-US" sz="3200" b="1" dirty="0">
                <a:latin typeface="Myriad Pro" panose="020B0503030403020204" pitchFamily="34" charset="0"/>
              </a:rPr>
              <a:t>We had an idea, based on a puzzling observation:</a:t>
            </a:r>
          </a:p>
          <a:p>
            <a:r>
              <a:rPr lang="en-US" sz="800" b="1" dirty="0">
                <a:latin typeface="Myriad Pro" panose="020B0503030403020204" pitchFamily="34" charset="0"/>
              </a:rPr>
              <a:t> </a:t>
            </a:r>
          </a:p>
          <a:p>
            <a:pPr lvl="1"/>
            <a:r>
              <a:rPr lang="en-US" sz="3200" b="1" dirty="0">
                <a:latin typeface="Myriad Pro" panose="020B0503030403020204" pitchFamily="34" charset="0"/>
              </a:rPr>
              <a:t>Why do mutations in worm retinoblastoma genes induce ectopic vulva while a mutation in the human </a:t>
            </a:r>
            <a:r>
              <a:rPr lang="en-US" sz="3200" b="1" dirty="0" err="1">
                <a:latin typeface="Myriad Pro" panose="020B0503030403020204" pitchFamily="34" charset="0"/>
              </a:rPr>
              <a:t>ortholog</a:t>
            </a:r>
            <a:r>
              <a:rPr lang="en-US" sz="3200" b="1" dirty="0">
                <a:latin typeface="Myriad Pro" panose="020B0503030403020204" pitchFamily="34" charset="0"/>
              </a:rPr>
              <a:t> causes eye cancer?  </a:t>
            </a:r>
          </a:p>
          <a:p>
            <a:pPr lvl="1"/>
            <a:endParaRPr lang="en-US" sz="800" b="1" dirty="0">
              <a:latin typeface="Myriad Pro" panose="020B0503030403020204" pitchFamily="34" charset="0"/>
            </a:endParaRPr>
          </a:p>
          <a:p>
            <a:pPr lvl="1"/>
            <a:r>
              <a:rPr lang="en-US" sz="3200" b="1" dirty="0">
                <a:latin typeface="Myriad Pro" panose="020B0503030403020204" pitchFamily="34" charset="0"/>
              </a:rPr>
              <a:t>We weren’t interested in specific mechanism here, but rather the impact of organismal context on conserved systems.  In particular, </a:t>
            </a:r>
            <a:r>
              <a:rPr lang="en-US" sz="3200" b="1" i="1" dirty="0">
                <a:latin typeface="Myriad Pro" panose="020B0503030403020204" pitchFamily="34" charset="0"/>
              </a:rPr>
              <a:t>how do ever-more distant evolutionary models inform us about human disease?</a:t>
            </a:r>
          </a:p>
        </p:txBody>
      </p:sp>
    </p:spTree>
    <p:extLst>
      <p:ext uri="{BB962C8B-B14F-4D97-AF65-F5344CB8AC3E}">
        <p14:creationId xmlns:p14="http://schemas.microsoft.com/office/powerpoint/2010/main" val="4227171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19297590"/>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2"/>
            </a:pPr>
            <a:r>
              <a:rPr lang="en-US" sz="3200" b="1" dirty="0">
                <a:latin typeface="Myriad Pro" panose="020B0503030403020204" pitchFamily="34" charset="0"/>
              </a:rPr>
              <a:t>We thought about how this might be part of a large trend—does it illustrate a general principle? Could we could look for new cases systematically?</a:t>
            </a:r>
          </a:p>
          <a:p>
            <a:pPr marL="514350" indent="-514350">
              <a:buFont typeface="+mj-lt"/>
              <a:buAutoNum type="arabicPeriod" startAt="2"/>
            </a:pPr>
            <a:endParaRPr lang="en-US" sz="3200" b="1" dirty="0">
              <a:latin typeface="Myriad Pro" panose="020B0503030403020204" pitchFamily="34" charset="0"/>
            </a:endParaRPr>
          </a:p>
          <a:p>
            <a:pPr marL="514350" indent="-514350">
              <a:buFont typeface="+mj-lt"/>
              <a:buAutoNum type="arabicPeriod" startAt="2"/>
            </a:pPr>
            <a:r>
              <a:rPr lang="en-US" sz="3200" b="1" dirty="0">
                <a:latin typeface="Myriad Pro" panose="020B0503030403020204" pitchFamily="34" charset="0"/>
              </a:rPr>
              <a:t>We thought about other examples, mentally assembling what could serve as </a:t>
            </a:r>
            <a:r>
              <a:rPr lang="en-US" sz="3200" b="1" u="sng" dirty="0">
                <a:latin typeface="Myriad Pro" panose="020B0503030403020204" pitchFamily="34" charset="0"/>
              </a:rPr>
              <a:t>positive</a:t>
            </a:r>
            <a:r>
              <a:rPr lang="en-US" sz="3200" b="1" dirty="0">
                <a:latin typeface="Myriad Pro" panose="020B0503030403020204" pitchFamily="34" charset="0"/>
              </a:rPr>
              <a:t> and </a:t>
            </a:r>
            <a:r>
              <a:rPr lang="en-US" sz="3200" b="1" u="sng" dirty="0">
                <a:latin typeface="Myriad Pro" panose="020B0503030403020204" pitchFamily="34" charset="0"/>
              </a:rPr>
              <a:t>negative</a:t>
            </a:r>
            <a:r>
              <a:rPr lang="en-US" sz="3200" b="1" dirty="0">
                <a:latin typeface="Myriad Pro" panose="020B0503030403020204" pitchFamily="34" charset="0"/>
              </a:rPr>
              <a:t> control cases.  </a:t>
            </a:r>
            <a:r>
              <a:rPr lang="en-US" sz="3200" b="1" i="1" dirty="0">
                <a:latin typeface="Myriad Pro" panose="020B0503030403020204" pitchFamily="34" charset="0"/>
              </a:rPr>
              <a:t>i.e.</a:t>
            </a:r>
            <a:r>
              <a:rPr lang="en-US" sz="3200" b="1" dirty="0">
                <a:latin typeface="Myriad Pro" panose="020B0503030403020204" pitchFamily="34" charset="0"/>
              </a:rPr>
              <a:t> how to we decide if a systematic approach is working?</a:t>
            </a:r>
          </a:p>
          <a:p>
            <a:pPr marL="514350" indent="-514350">
              <a:buFont typeface="+mj-lt"/>
              <a:buAutoNum type="arabicPeriod" startAt="2"/>
            </a:pPr>
            <a:endParaRPr lang="en-US" sz="3200" b="1" dirty="0">
              <a:latin typeface="Myriad Pro" panose="020B0503030403020204" pitchFamily="34" charset="0"/>
            </a:endParaRPr>
          </a:p>
          <a:p>
            <a:pPr marL="514350" indent="-514350">
              <a:buFont typeface="+mj-lt"/>
              <a:buAutoNum type="arabicPeriod" startAt="2"/>
            </a:pPr>
            <a:endParaRPr lang="en-US" sz="3200" b="1" dirty="0">
              <a:latin typeface="Myriad Pro" panose="020B0503030403020204" pitchFamily="34" charset="0"/>
            </a:endParaRPr>
          </a:p>
          <a:p>
            <a:pPr marL="342900" indent="-342900">
              <a:buAutoNum type="arabicPeriod" startAt="2"/>
            </a:pPr>
            <a:r>
              <a:rPr lang="en-US" sz="3200" b="1" dirty="0">
                <a:latin typeface="Myriad Pro" panose="020B0503030403020204" pitchFamily="34" charset="0"/>
              </a:rPr>
              <a:t>A grad student (Kris </a:t>
            </a:r>
            <a:r>
              <a:rPr lang="en-US" sz="3200" b="1" dirty="0" err="1">
                <a:latin typeface="Myriad Pro" panose="020B0503030403020204" pitchFamily="34" charset="0"/>
              </a:rPr>
              <a:t>McGary</a:t>
            </a:r>
            <a:r>
              <a:rPr lang="en-US" sz="3200" b="1" dirty="0">
                <a:latin typeface="Myriad Pro" panose="020B0503030403020204" pitchFamily="34" charset="0"/>
              </a:rPr>
              <a:t>) started assembling relevant datasets.  We took heavy advantage of existing resources: model organism databases that had already pain-</a:t>
            </a:r>
            <a:r>
              <a:rPr lang="en-US" sz="3200" b="1" dirty="0" err="1">
                <a:latin typeface="Myriad Pro" panose="020B0503030403020204" pitchFamily="34" charset="0"/>
              </a:rPr>
              <a:t>stakingly</a:t>
            </a:r>
            <a:r>
              <a:rPr lang="en-US" sz="3200" b="1" dirty="0">
                <a:latin typeface="Myriad Pro" panose="020B0503030403020204" pitchFamily="34" charset="0"/>
              </a:rPr>
              <a:t> curated relevant data, large-scale screens reporting easy-to-process data.</a:t>
            </a:r>
          </a:p>
          <a:p>
            <a:pPr marL="342900" indent="-342900">
              <a:buAutoNum type="arabicPeriod" startAt="2"/>
            </a:pPr>
            <a:r>
              <a:rPr lang="en-US" sz="3200" b="1" dirty="0">
                <a:latin typeface="Myriad Pro" panose="020B0503030403020204" pitchFamily="34" charset="0"/>
              </a:rPr>
              <a:t>We started inventing/evaluating statistical models/algorithms, exploring the data and thinking about </a:t>
            </a:r>
            <a:r>
              <a:rPr lang="en-US" sz="3200" b="1" u="sng" dirty="0">
                <a:latin typeface="Myriad Pro" panose="020B0503030403020204" pitchFamily="34" charset="0"/>
              </a:rPr>
              <a:t>how</a:t>
            </a:r>
            <a:r>
              <a:rPr lang="en-US" sz="3200" b="1" dirty="0">
                <a:latin typeface="Myriad Pro" panose="020B0503030403020204" pitchFamily="34" charset="0"/>
              </a:rPr>
              <a:t> to search for the relevant trends.  We iterated steps 4/5 until we thought we understood the problem better.</a:t>
            </a:r>
          </a:p>
          <a:p>
            <a:pPr marL="342900" indent="-342900">
              <a:buAutoNum type="arabicPeriod" startAt="2"/>
            </a:pPr>
            <a:r>
              <a:rPr lang="en-US" sz="3200" b="1" dirty="0">
                <a:latin typeface="Myriad Pro" panose="020B0503030403020204" pitchFamily="34" charset="0"/>
              </a:rPr>
              <a:t>At some point, the lab bet a 6 pack of beer on the outcome:				Can we discover plant models of human disease?  </a:t>
            </a:r>
          </a:p>
          <a:p>
            <a:pPr marL="342900" indent="-342900">
              <a:buAutoNum type="arabicPeriod" startAt="2"/>
            </a:pPr>
            <a:r>
              <a:rPr lang="en-US" sz="3200" b="1" dirty="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342900" indent="-342900">
              <a:buAutoNum type="arabicPeriod" startAt="2"/>
            </a:pPr>
            <a:r>
              <a:rPr lang="en-US" sz="3200" b="1" dirty="0">
                <a:latin typeface="Myriad Pro" panose="020B0503030403020204" pitchFamily="34" charset="0"/>
              </a:rPr>
              <a:t>Some tests worked, some didn’t.  We went back &amp; thought about the ones that didn’t and refined how we prioritized the results.</a:t>
            </a:r>
          </a:p>
          <a:p>
            <a:pPr marL="342900" indent="-342900">
              <a:buAutoNum type="arabicPeriod" startAt="2"/>
            </a:pPr>
            <a:r>
              <a:rPr lang="en-US" sz="3200" b="1" dirty="0">
                <a:latin typeface="Myriad Pro" panose="020B0503030403020204" pitchFamily="34" charset="0"/>
              </a:rPr>
              <a:t>Iterate, iterate. Jackpot!  A plant model of deafness!  Shouting in the halls…</a:t>
            </a:r>
          </a:p>
        </p:txBody>
      </p:sp>
      <p:grpSp>
        <p:nvGrpSpPr>
          <p:cNvPr id="30" name="Group 29">
            <a:extLst>
              <a:ext uri="{FF2B5EF4-FFF2-40B4-BE49-F238E27FC236}">
                <a16:creationId xmlns:a16="http://schemas.microsoft.com/office/drawing/2014/main" id="{7F71E9EE-0D15-308D-379E-4305C6861CF9}"/>
              </a:ext>
            </a:extLst>
          </p:cNvPr>
          <p:cNvGrpSpPr/>
          <p:nvPr/>
        </p:nvGrpSpPr>
        <p:grpSpPr>
          <a:xfrm>
            <a:off x="76200" y="893777"/>
            <a:ext cx="8991600" cy="5659423"/>
            <a:chOff x="76200" y="893777"/>
            <a:chExt cx="8991600" cy="5659423"/>
          </a:xfrm>
        </p:grpSpPr>
        <p:grpSp>
          <p:nvGrpSpPr>
            <p:cNvPr id="15" name="Group 14">
              <a:extLst>
                <a:ext uri="{FF2B5EF4-FFF2-40B4-BE49-F238E27FC236}">
                  <a16:creationId xmlns:a16="http://schemas.microsoft.com/office/drawing/2014/main" id="{2FECA698-6D01-48D5-824C-92901AD722EB}"/>
                </a:ext>
              </a:extLst>
            </p:cNvPr>
            <p:cNvGrpSpPr/>
            <p:nvPr/>
          </p:nvGrpSpPr>
          <p:grpSpPr>
            <a:xfrm>
              <a:off x="457200" y="3311554"/>
              <a:ext cx="8610600" cy="3241646"/>
              <a:chOff x="457200" y="3311554"/>
              <a:chExt cx="8610600" cy="3241646"/>
            </a:xfrm>
          </p:grpSpPr>
          <p:sp>
            <p:nvSpPr>
              <p:cNvPr id="4" name="Rectangle: Rounded Corners 3">
                <a:extLst>
                  <a:ext uri="{FF2B5EF4-FFF2-40B4-BE49-F238E27FC236}">
                    <a16:creationId xmlns:a16="http://schemas.microsoft.com/office/drawing/2014/main" id="{CFEAA6EF-A19F-4B17-9E34-EE2FE0221796}"/>
                  </a:ext>
                </a:extLst>
              </p:cNvPr>
              <p:cNvSpPr/>
              <p:nvPr/>
            </p:nvSpPr>
            <p:spPr>
              <a:xfrm>
                <a:off x="457200" y="3810000"/>
                <a:ext cx="8610600" cy="2286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7C81A52F-E802-4E8C-9AFA-9297EA1CC31E}"/>
                  </a:ext>
                </a:extLst>
              </p:cNvPr>
              <p:cNvSpPr/>
              <p:nvPr/>
            </p:nvSpPr>
            <p:spPr>
              <a:xfrm>
                <a:off x="7376770" y="3458571"/>
                <a:ext cx="609600" cy="609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75BEDF92-80BF-41FF-9C05-055F19FBBD1B}"/>
                  </a:ext>
                </a:extLst>
              </p:cNvPr>
              <p:cNvSpPr/>
              <p:nvPr/>
            </p:nvSpPr>
            <p:spPr>
              <a:xfrm>
                <a:off x="5219700" y="3352800"/>
                <a:ext cx="609600" cy="609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F19DBEDA-9229-4503-95A0-20D929B8E587}"/>
                  </a:ext>
                </a:extLst>
              </p:cNvPr>
              <p:cNvSpPr/>
              <p:nvPr/>
            </p:nvSpPr>
            <p:spPr>
              <a:xfrm>
                <a:off x="3314700" y="3429000"/>
                <a:ext cx="609600" cy="609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850F47DE-4B14-4C1D-9437-8BEF7B3536A1}"/>
                  </a:ext>
                </a:extLst>
              </p:cNvPr>
              <p:cNvSpPr/>
              <p:nvPr/>
            </p:nvSpPr>
            <p:spPr>
              <a:xfrm>
                <a:off x="6478223" y="3311554"/>
                <a:ext cx="609600" cy="609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F28978C1-33AB-453E-8C89-EE9AF31D12C7}"/>
                  </a:ext>
                </a:extLst>
              </p:cNvPr>
              <p:cNvSpPr/>
              <p:nvPr/>
            </p:nvSpPr>
            <p:spPr>
              <a:xfrm>
                <a:off x="6934200" y="5638800"/>
                <a:ext cx="609600" cy="609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B441C286-8BD3-45F5-AFEC-DD0FD897D541}"/>
                  </a:ext>
                </a:extLst>
              </p:cNvPr>
              <p:cNvSpPr/>
              <p:nvPr/>
            </p:nvSpPr>
            <p:spPr>
              <a:xfrm>
                <a:off x="7810500" y="5486400"/>
                <a:ext cx="609600" cy="609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FFFA3037-7D8D-4B7A-8B97-471EB603A48A}"/>
                  </a:ext>
                </a:extLst>
              </p:cNvPr>
              <p:cNvSpPr/>
              <p:nvPr/>
            </p:nvSpPr>
            <p:spPr>
              <a:xfrm>
                <a:off x="1676400" y="5943600"/>
                <a:ext cx="609600" cy="609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C1632926-9F5F-4960-9D53-F2DCCB23A5A6}"/>
                  </a:ext>
                </a:extLst>
              </p:cNvPr>
              <p:cNvSpPr/>
              <p:nvPr/>
            </p:nvSpPr>
            <p:spPr>
              <a:xfrm>
                <a:off x="1276350" y="3352800"/>
                <a:ext cx="609600" cy="609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AFAE6618-6C1B-458A-B2AD-769DF2868F40}"/>
                  </a:ext>
                </a:extLst>
              </p:cNvPr>
              <p:cNvSpPr/>
              <p:nvPr/>
            </p:nvSpPr>
            <p:spPr>
              <a:xfrm>
                <a:off x="3677174" y="5943600"/>
                <a:ext cx="609600" cy="609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EE3CA142-65F8-475F-8664-EAD301DB964D}"/>
                  </a:ext>
                </a:extLst>
              </p:cNvPr>
              <p:cNvSpPr/>
              <p:nvPr/>
            </p:nvSpPr>
            <p:spPr>
              <a:xfrm>
                <a:off x="8458200" y="5377343"/>
                <a:ext cx="609600" cy="609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Rounded Corners 15">
              <a:extLst>
                <a:ext uri="{FF2B5EF4-FFF2-40B4-BE49-F238E27FC236}">
                  <a16:creationId xmlns:a16="http://schemas.microsoft.com/office/drawing/2014/main" id="{0AAD9D9C-EFDB-024C-DA0C-64A73C7606A4}"/>
                </a:ext>
              </a:extLst>
            </p:cNvPr>
            <p:cNvSpPr/>
            <p:nvPr/>
          </p:nvSpPr>
          <p:spPr>
            <a:xfrm>
              <a:off x="76200" y="893777"/>
              <a:ext cx="8991600" cy="2286000"/>
            </a:xfrm>
            <a:prstGeom prst="round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libri" panose="020F0502020204030204" pitchFamily="34" charset="0"/>
                  <a:cs typeface="Calibri" panose="020F0502020204030204" pitchFamily="34" charset="0"/>
                </a:rPr>
                <a:t>This might be the single most important lesson in the entire class:</a:t>
              </a:r>
            </a:p>
            <a:p>
              <a:pPr algn="ctr"/>
              <a:r>
                <a:rPr lang="en-US" sz="3600" b="1" dirty="0">
                  <a:solidFill>
                    <a:srgbClr val="FF0000"/>
                  </a:solidFill>
                  <a:latin typeface="Calibri" panose="020F0502020204030204" pitchFamily="34" charset="0"/>
                  <a:cs typeface="Calibri" panose="020F0502020204030204" pitchFamily="34" charset="0"/>
                </a:rPr>
                <a:t>Computational analyses need controls,</a:t>
              </a:r>
            </a:p>
            <a:p>
              <a:pPr algn="ctr"/>
              <a:r>
                <a:rPr lang="en-US" sz="3600" b="1" dirty="0">
                  <a:solidFill>
                    <a:srgbClr val="FF0000"/>
                  </a:solidFill>
                  <a:latin typeface="Calibri" panose="020F0502020204030204" pitchFamily="34" charset="0"/>
                  <a:cs typeface="Calibri" panose="020F0502020204030204" pitchFamily="34" charset="0"/>
                </a:rPr>
                <a:t>just like wet lab experiments.</a:t>
              </a:r>
            </a:p>
          </p:txBody>
        </p:sp>
        <p:cxnSp>
          <p:nvCxnSpPr>
            <p:cNvPr id="28" name="Straight Arrow Connector 27">
              <a:extLst>
                <a:ext uri="{FF2B5EF4-FFF2-40B4-BE49-F238E27FC236}">
                  <a16:creationId xmlns:a16="http://schemas.microsoft.com/office/drawing/2014/main" id="{605A16DD-2DCC-40CF-0F49-62FEA3A4F44C}"/>
                </a:ext>
              </a:extLst>
            </p:cNvPr>
            <p:cNvCxnSpPr>
              <a:cxnSpLocks/>
              <a:endCxn id="4" idx="0"/>
            </p:cNvCxnSpPr>
            <p:nvPr/>
          </p:nvCxnSpPr>
          <p:spPr>
            <a:xfrm>
              <a:off x="4762500" y="3179777"/>
              <a:ext cx="0" cy="630223"/>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343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4524315"/>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4"/>
            </a:pPr>
            <a:r>
              <a:rPr lang="en-US" sz="3200" b="1" dirty="0">
                <a:latin typeface="Myriad Pro" panose="020B0503030403020204" pitchFamily="34" charset="0"/>
              </a:rPr>
              <a:t>A grad student (Kris </a:t>
            </a:r>
            <a:r>
              <a:rPr lang="en-US" sz="3200" b="1" dirty="0" err="1">
                <a:latin typeface="Myriad Pro" panose="020B0503030403020204" pitchFamily="34" charset="0"/>
              </a:rPr>
              <a:t>McGary</a:t>
            </a:r>
            <a:r>
              <a:rPr lang="en-US" sz="3200" b="1" dirty="0">
                <a:latin typeface="Myriad Pro" panose="020B0503030403020204" pitchFamily="34" charset="0"/>
              </a:rPr>
              <a:t>) started assembling relevant datasets.  We took heavy advantage of existing resources: model organism databases that had already pain-</a:t>
            </a:r>
            <a:r>
              <a:rPr lang="en-US" sz="3200" b="1" dirty="0" err="1">
                <a:latin typeface="Myriad Pro" panose="020B0503030403020204" pitchFamily="34" charset="0"/>
              </a:rPr>
              <a:t>stakingly</a:t>
            </a:r>
            <a:r>
              <a:rPr lang="en-US" sz="3200" b="1" dirty="0">
                <a:latin typeface="Myriad Pro" panose="020B0503030403020204" pitchFamily="34" charset="0"/>
              </a:rPr>
              <a:t> curated relevant data, large-scale screens reporting easy-to-process data.</a:t>
            </a:r>
          </a:p>
        </p:txBody>
      </p:sp>
    </p:spTree>
    <p:extLst>
      <p:ext uri="{BB962C8B-B14F-4D97-AF65-F5344CB8AC3E}">
        <p14:creationId xmlns:p14="http://schemas.microsoft.com/office/powerpoint/2010/main" val="3550671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155531"/>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5"/>
            </a:pPr>
            <a:r>
              <a:rPr lang="en-US" sz="3200" b="1" dirty="0">
                <a:latin typeface="Myriad Pro" panose="020B0503030403020204" pitchFamily="34" charset="0"/>
              </a:rPr>
              <a:t>We started inventing/evaluating statistical models/algorithms, exploring the data and thinking about </a:t>
            </a:r>
            <a:r>
              <a:rPr lang="en-US" sz="3200" b="1" u="sng" dirty="0">
                <a:latin typeface="Myriad Pro" panose="020B0503030403020204" pitchFamily="34" charset="0"/>
              </a:rPr>
              <a:t>how</a:t>
            </a:r>
            <a:r>
              <a:rPr lang="en-US" sz="3200" b="1" dirty="0">
                <a:latin typeface="Myriad Pro" panose="020B0503030403020204" pitchFamily="34" charset="0"/>
              </a:rPr>
              <a:t> to search for the relevant trends.  We iterated these steps until we thought we understood the problem better.</a:t>
            </a:r>
          </a:p>
          <a:p>
            <a:pPr marL="514350" indent="-514350">
              <a:buFont typeface="+mj-lt"/>
              <a:buAutoNum type="arabicPeriod" startAt="5"/>
            </a:pPr>
            <a:endParaRPr lang="en-US" sz="3200" b="1" dirty="0">
              <a:latin typeface="Myriad Pro" panose="020B0503030403020204" pitchFamily="34" charset="0"/>
            </a:endParaRPr>
          </a:p>
          <a:p>
            <a:pPr marL="514350" indent="-514350">
              <a:buFont typeface="+mj-lt"/>
              <a:buAutoNum type="arabicPeriod" startAt="5"/>
            </a:pPr>
            <a:r>
              <a:rPr lang="en-US" sz="3200" b="1" dirty="0">
                <a:latin typeface="Myriad Pro" panose="020B0503030403020204" pitchFamily="34" charset="0"/>
              </a:rPr>
              <a:t>At some point, the lab bet a 6 pack of beer on the outcome:</a:t>
            </a:r>
          </a:p>
          <a:p>
            <a:r>
              <a:rPr lang="en-US" sz="1000" b="1" dirty="0">
                <a:latin typeface="Myriad Pro" panose="020B0503030403020204" pitchFamily="34" charset="0"/>
              </a:rPr>
              <a:t>				</a:t>
            </a:r>
          </a:p>
          <a:p>
            <a:r>
              <a:rPr lang="en-US" sz="3200" b="1" dirty="0">
                <a:latin typeface="Myriad Pro" panose="020B0503030403020204" pitchFamily="34" charset="0"/>
              </a:rPr>
              <a:t>   Can we discover plant models of human disease?  </a:t>
            </a:r>
          </a:p>
        </p:txBody>
      </p:sp>
    </p:spTree>
    <p:extLst>
      <p:ext uri="{BB962C8B-B14F-4D97-AF65-F5344CB8AC3E}">
        <p14:creationId xmlns:p14="http://schemas.microsoft.com/office/powerpoint/2010/main" val="3777212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96400" cy="6986528"/>
          </a:xfrm>
          <a:prstGeom prst="rect">
            <a:avLst/>
          </a:prstGeom>
          <a:noFill/>
        </p:spPr>
        <p:txBody>
          <a:bodyPr wrap="square" rtlCol="0">
            <a:spAutoFit/>
          </a:bodyPr>
          <a:lstStyle/>
          <a:p>
            <a:r>
              <a:rPr lang="en-US" sz="3200" b="1" dirty="0">
                <a:latin typeface="Myriad Pro" panose="020B0503030403020204" pitchFamily="34" charset="0"/>
              </a:rPr>
              <a:t>Let’s step through this particular discovery process:</a:t>
            </a:r>
          </a:p>
          <a:p>
            <a:endParaRPr lang="en-US" sz="3200" b="1" dirty="0">
              <a:latin typeface="Myriad Pro" panose="020B0503030403020204" pitchFamily="34" charset="0"/>
            </a:endParaRPr>
          </a:p>
          <a:p>
            <a:pPr marL="514350" indent="-514350">
              <a:buFont typeface="+mj-lt"/>
              <a:buAutoNum type="arabicPeriod" startAt="7"/>
            </a:pPr>
            <a:r>
              <a:rPr lang="en-US" sz="3200" b="1" dirty="0">
                <a:latin typeface="Myriad Pro" panose="020B0503030403020204" pitchFamily="34" charset="0"/>
              </a:rPr>
              <a:t>The algorithms predicted some remarkable and crazy results.  We had no option but to test or reject the new predictions, so began testing, thanks to collaborators in the Wallingford lab willing to sink a few weeks into high-risk experiments.</a:t>
            </a:r>
          </a:p>
          <a:p>
            <a:pPr marL="514350" indent="-514350">
              <a:buFont typeface="+mj-lt"/>
              <a:buAutoNum type="arabicPeriod" startAt="7"/>
            </a:pPr>
            <a:r>
              <a:rPr lang="en-US" sz="3200" b="1" dirty="0">
                <a:latin typeface="Myriad Pro" panose="020B0503030403020204" pitchFamily="34" charset="0"/>
              </a:rPr>
              <a:t>Some tests worked, some didn’t.  We went back &amp; thought about the ones that didn’t and refined how we prioritized the results.</a:t>
            </a:r>
          </a:p>
          <a:p>
            <a:pPr marL="514350" indent="-514350">
              <a:buFont typeface="+mj-lt"/>
              <a:buAutoNum type="arabicPeriod" startAt="7"/>
            </a:pPr>
            <a:r>
              <a:rPr lang="en-US" sz="3200" b="1" dirty="0">
                <a:latin typeface="Myriad Pro" panose="020B0503030403020204" pitchFamily="34" charset="0"/>
              </a:rPr>
              <a:t>Iterate, iterate. Jackpot!  A plant model of deafness!  Shouting in the halls…</a:t>
            </a:r>
          </a:p>
        </p:txBody>
      </p:sp>
    </p:spTree>
    <p:extLst>
      <p:ext uri="{BB962C8B-B14F-4D97-AF65-F5344CB8AC3E}">
        <p14:creationId xmlns:p14="http://schemas.microsoft.com/office/powerpoint/2010/main" val="3777212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81000" y="152400"/>
            <a:ext cx="8382000" cy="1295400"/>
          </a:xfrm>
          <a:prstGeom prst="rect">
            <a:avLst/>
          </a:prstGeom>
        </p:spPr>
        <p:txBody>
          <a:bodyPr/>
          <a:lstStyle/>
          <a:p>
            <a:pPr marL="342900" indent="-342900" algn="ctr">
              <a:lnSpc>
                <a:spcPct val="90000"/>
              </a:lnSpc>
              <a:spcBef>
                <a:spcPct val="20000"/>
              </a:spcBef>
              <a:defRPr/>
            </a:pPr>
            <a:r>
              <a:rPr lang="en-US" sz="4400" b="1" kern="0" dirty="0">
                <a:latin typeface="Calibri" pitchFamily="34" charset="0"/>
                <a:cs typeface="Calibri" pitchFamily="34" charset="0"/>
              </a:rPr>
              <a:t>Try it out yourself!</a:t>
            </a:r>
          </a:p>
          <a:p>
            <a:pPr marL="342900" indent="-342900" algn="ctr">
              <a:lnSpc>
                <a:spcPct val="90000"/>
              </a:lnSpc>
              <a:spcBef>
                <a:spcPct val="20000"/>
              </a:spcBef>
              <a:defRPr/>
            </a:pPr>
            <a:r>
              <a:rPr lang="en-US" sz="4400" b="1" kern="0" dirty="0">
                <a:latin typeface="Calibri" pitchFamily="34" charset="0"/>
                <a:cs typeface="Calibri" pitchFamily="34" charset="0"/>
              </a:rPr>
              <a:t>http://www.phenologs.org</a:t>
            </a:r>
          </a:p>
        </p:txBody>
      </p:sp>
      <p:sp>
        <p:nvSpPr>
          <p:cNvPr id="2" name="Rectangle 1"/>
          <p:cNvSpPr/>
          <p:nvPr/>
        </p:nvSpPr>
        <p:spPr>
          <a:xfrm>
            <a:off x="0" y="2133600"/>
            <a:ext cx="9144000" cy="3539430"/>
          </a:xfrm>
          <a:prstGeom prst="rect">
            <a:avLst/>
          </a:prstGeom>
        </p:spPr>
        <p:txBody>
          <a:bodyPr wrap="square">
            <a:spAutoFit/>
          </a:bodyPr>
          <a:lstStyle/>
          <a:p>
            <a:pPr algn="ctr"/>
            <a:r>
              <a:rPr lang="en-US" sz="2800" dirty="0">
                <a:latin typeface="Calibri" pitchFamily="34" charset="0"/>
              </a:rPr>
              <a:t>You can start by rediscovering the plant model of </a:t>
            </a:r>
            <a:r>
              <a:rPr lang="en-US" sz="2800" dirty="0" err="1">
                <a:latin typeface="Calibri" pitchFamily="34" charset="0"/>
              </a:rPr>
              <a:t>Waardenburg</a:t>
            </a:r>
            <a:r>
              <a:rPr lang="en-US" sz="2800" dirty="0">
                <a:latin typeface="Calibri" pitchFamily="34" charset="0"/>
              </a:rPr>
              <a:t> syndrome: </a:t>
            </a:r>
          </a:p>
          <a:p>
            <a:endParaRPr lang="en-US" sz="2800" dirty="0">
              <a:latin typeface="Calibri" pitchFamily="34" charset="0"/>
            </a:endParaRPr>
          </a:p>
          <a:p>
            <a:pPr algn="ctr"/>
            <a:r>
              <a:rPr lang="en-US" sz="2800" dirty="0">
                <a:latin typeface="Calibri" pitchFamily="34" charset="0"/>
              </a:rPr>
              <a:t>Search known diseases for "Waardenburg", or enter the human genes linked to Waardenburg (Entrez gene IDs 4286, 5077, 6591, 7299) to start.</a:t>
            </a:r>
          </a:p>
          <a:p>
            <a:endParaRPr lang="en-US" sz="2800" dirty="0">
              <a:latin typeface="Calibri" pitchFamily="34" charset="0"/>
            </a:endParaRPr>
          </a:p>
          <a:p>
            <a:pPr algn="ctr"/>
            <a:r>
              <a:rPr lang="en-US" sz="2800" b="1" dirty="0">
                <a:latin typeface="Calibri" pitchFamily="34" charset="0"/>
              </a:rPr>
              <a:t>Tools for finding orthologs are linked on the class website</a:t>
            </a:r>
          </a:p>
        </p:txBody>
      </p:sp>
    </p:spTree>
    <p:extLst>
      <p:ext uri="{BB962C8B-B14F-4D97-AF65-F5344CB8AC3E}">
        <p14:creationId xmlns:p14="http://schemas.microsoft.com/office/powerpoint/2010/main" val="176810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0486" y="2743200"/>
            <a:ext cx="9144000" cy="1524000"/>
          </a:xfrm>
          <a:prstGeom prst="rect">
            <a:avLst/>
          </a:prstGeom>
        </p:spPr>
        <p:txBody>
          <a:bodyPr/>
          <a:lstStyle/>
          <a:p>
            <a:pPr algn="ctr">
              <a:defRPr/>
            </a:pPr>
            <a:r>
              <a:rPr lang="en-US" sz="4000" b="1" kern="0" dirty="0">
                <a:latin typeface="Calibri" pitchFamily="34" charset="0"/>
                <a:ea typeface="+mj-ea"/>
                <a:cs typeface="Calibri" pitchFamily="34" charset="0"/>
              </a:rPr>
              <a:t>Today’s lecture gives a case study of using bioinformatics and public data to make new discoveries, specifically to discover new genes for genetic traits</a:t>
            </a:r>
          </a:p>
          <a:p>
            <a:pPr algn="ctr">
              <a:defRPr/>
            </a:pPr>
            <a:endParaRPr lang="en-US" sz="6000" b="1" kern="0" dirty="0">
              <a:latin typeface="Calibri" pitchFamily="34" charset="0"/>
              <a:ea typeface="+mj-ea"/>
              <a:cs typeface="Calibri" pitchFamily="34" charset="0"/>
            </a:endParaRPr>
          </a:p>
        </p:txBody>
      </p:sp>
      <p:sp>
        <p:nvSpPr>
          <p:cNvPr id="6" name="Text Box 4">
            <a:extLst>
              <a:ext uri="{FF2B5EF4-FFF2-40B4-BE49-F238E27FC236}">
                <a16:creationId xmlns:a16="http://schemas.microsoft.com/office/drawing/2014/main" id="{6415EA1C-BB66-4213-9A89-D0DF8B9332B1}"/>
              </a:ext>
            </a:extLst>
          </p:cNvPr>
          <p:cNvSpPr txBox="1">
            <a:spLocks noChangeArrowheads="1"/>
          </p:cNvSpPr>
          <p:nvPr/>
        </p:nvSpPr>
        <p:spPr bwMode="auto">
          <a:xfrm>
            <a:off x="0" y="609600"/>
            <a:ext cx="9144000" cy="1323439"/>
          </a:xfrm>
          <a:prstGeom prst="rect">
            <a:avLst/>
          </a:prstGeom>
          <a:noFill/>
          <a:ln w="9525" algn="ctr">
            <a:noFill/>
            <a:miter lim="800000"/>
            <a:headEnd/>
            <a:tailEnd/>
          </a:ln>
          <a:effectLst/>
        </p:spPr>
        <p:txBody>
          <a:bodyPr wrap="square">
            <a:spAutoFit/>
          </a:bodyPr>
          <a:lstStyle/>
          <a:p>
            <a:pPr algn="ctr">
              <a:defRPr/>
            </a:pPr>
            <a:r>
              <a:rPr lang="en-US" sz="4000" b="1" dirty="0">
                <a:latin typeface="Calibri" pitchFamily="34" charset="0"/>
              </a:rPr>
              <a:t>Are </a:t>
            </a:r>
            <a:r>
              <a:rPr lang="en-US" sz="4000" b="1" i="1" dirty="0">
                <a:latin typeface="Calibri" pitchFamily="34" charset="0"/>
              </a:rPr>
              <a:t>you</a:t>
            </a:r>
            <a:r>
              <a:rPr lang="en-US" sz="4000" b="1" dirty="0">
                <a:latin typeface="Calibri" pitchFamily="34" charset="0"/>
              </a:rPr>
              <a:t> a research parasite?</a:t>
            </a:r>
          </a:p>
          <a:p>
            <a:pPr algn="ctr">
              <a:defRPr/>
            </a:pPr>
            <a:r>
              <a:rPr lang="en-US" sz="4000" b="1" dirty="0">
                <a:latin typeface="Calibri" pitchFamily="34" charset="0"/>
              </a:rPr>
              <a:t>If not, you should be!</a:t>
            </a:r>
          </a:p>
        </p:txBody>
      </p:sp>
    </p:spTree>
    <p:extLst>
      <p:ext uri="{BB962C8B-B14F-4D97-AF65-F5344CB8AC3E}">
        <p14:creationId xmlns:p14="http://schemas.microsoft.com/office/powerpoint/2010/main" val="1352858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2B927B0-2271-5405-BD42-25023A4781BB}"/>
              </a:ext>
            </a:extLst>
          </p:cNvPr>
          <p:cNvSpPr txBox="1">
            <a:spLocks noChangeArrowheads="1"/>
          </p:cNvSpPr>
          <p:nvPr/>
        </p:nvSpPr>
        <p:spPr bwMode="auto">
          <a:xfrm>
            <a:off x="0" y="0"/>
            <a:ext cx="9144000" cy="707886"/>
          </a:xfrm>
          <a:prstGeom prst="rect">
            <a:avLst/>
          </a:prstGeom>
          <a:noFill/>
          <a:ln w="9525" algn="ctr">
            <a:noFill/>
            <a:miter lim="800000"/>
            <a:headEnd/>
            <a:tailEnd/>
          </a:ln>
          <a:effectLst/>
        </p:spPr>
        <p:txBody>
          <a:bodyPr wrap="square">
            <a:spAutoFit/>
          </a:bodyPr>
          <a:lstStyle/>
          <a:p>
            <a:pPr algn="ctr">
              <a:defRPr/>
            </a:pPr>
            <a:r>
              <a:rPr lang="en-US" sz="4000" b="1" dirty="0">
                <a:latin typeface="Calibri" pitchFamily="34" charset="0"/>
              </a:rPr>
              <a:t>Let’s think in the abstract for a moment:</a:t>
            </a:r>
          </a:p>
        </p:txBody>
      </p:sp>
      <p:sp>
        <p:nvSpPr>
          <p:cNvPr id="3" name="TextBox 2">
            <a:extLst>
              <a:ext uri="{FF2B5EF4-FFF2-40B4-BE49-F238E27FC236}">
                <a16:creationId xmlns:a16="http://schemas.microsoft.com/office/drawing/2014/main" id="{2C2002E1-B082-0803-54A2-3308D5F5BC4F}"/>
              </a:ext>
            </a:extLst>
          </p:cNvPr>
          <p:cNvSpPr txBox="1"/>
          <p:nvPr/>
        </p:nvSpPr>
        <p:spPr>
          <a:xfrm>
            <a:off x="76200" y="1312605"/>
            <a:ext cx="8991600" cy="1077218"/>
          </a:xfrm>
          <a:prstGeom prst="rect">
            <a:avLst/>
          </a:prstGeom>
          <a:noFill/>
        </p:spPr>
        <p:txBody>
          <a:bodyPr wrap="square" rtlCol="0">
            <a:spAutoFit/>
          </a:bodyPr>
          <a:lstStyle/>
          <a:p>
            <a:pPr algn="ctr"/>
            <a:r>
              <a:rPr lang="en-US" sz="3200" b="1" dirty="0">
                <a:latin typeface="Calibri" pitchFamily="34" charset="0"/>
              </a:rPr>
              <a:t>How are mouse models useful for studying human disease?  Are some models better than others?</a:t>
            </a:r>
          </a:p>
        </p:txBody>
      </p:sp>
      <p:sp>
        <p:nvSpPr>
          <p:cNvPr id="4" name="TextBox 3">
            <a:extLst>
              <a:ext uri="{FF2B5EF4-FFF2-40B4-BE49-F238E27FC236}">
                <a16:creationId xmlns:a16="http://schemas.microsoft.com/office/drawing/2014/main" id="{ED1DDDA7-A272-47D0-573E-2BFC64B7CF56}"/>
              </a:ext>
            </a:extLst>
          </p:cNvPr>
          <p:cNvSpPr txBox="1"/>
          <p:nvPr/>
        </p:nvSpPr>
        <p:spPr>
          <a:xfrm>
            <a:off x="76200" y="2768025"/>
            <a:ext cx="8991600" cy="584775"/>
          </a:xfrm>
          <a:prstGeom prst="rect">
            <a:avLst/>
          </a:prstGeom>
          <a:noFill/>
        </p:spPr>
        <p:txBody>
          <a:bodyPr wrap="square" rtlCol="0">
            <a:spAutoFit/>
          </a:bodyPr>
          <a:lstStyle/>
          <a:p>
            <a:pPr algn="ctr"/>
            <a:r>
              <a:rPr lang="en-US" sz="3200" b="1" dirty="0">
                <a:latin typeface="Calibri" pitchFamily="34" charset="0"/>
              </a:rPr>
              <a:t>What’s the worm equivalent of breast cancer?</a:t>
            </a:r>
          </a:p>
        </p:txBody>
      </p:sp>
      <p:sp>
        <p:nvSpPr>
          <p:cNvPr id="5" name="TextBox 4">
            <a:extLst>
              <a:ext uri="{FF2B5EF4-FFF2-40B4-BE49-F238E27FC236}">
                <a16:creationId xmlns:a16="http://schemas.microsoft.com/office/drawing/2014/main" id="{30C97730-4235-D2AD-41E3-DE4B58F63012}"/>
              </a:ext>
            </a:extLst>
          </p:cNvPr>
          <p:cNvSpPr txBox="1"/>
          <p:nvPr/>
        </p:nvSpPr>
        <p:spPr>
          <a:xfrm>
            <a:off x="76200" y="3733800"/>
            <a:ext cx="8991600" cy="1077218"/>
          </a:xfrm>
          <a:prstGeom prst="rect">
            <a:avLst/>
          </a:prstGeom>
          <a:noFill/>
        </p:spPr>
        <p:txBody>
          <a:bodyPr wrap="square" rtlCol="0">
            <a:spAutoFit/>
          </a:bodyPr>
          <a:lstStyle/>
          <a:p>
            <a:pPr algn="ctr"/>
            <a:r>
              <a:rPr lang="en-US" sz="3200" b="1" dirty="0">
                <a:latin typeface="Calibri" pitchFamily="34" charset="0"/>
              </a:rPr>
              <a:t>Are there plant versions of human diseases?  </a:t>
            </a:r>
          </a:p>
          <a:p>
            <a:pPr algn="ctr"/>
            <a:r>
              <a:rPr lang="en-US" sz="3200" b="1" dirty="0">
                <a:latin typeface="Calibri" pitchFamily="34" charset="0"/>
              </a:rPr>
              <a:t>Why would they possibly be useful?</a:t>
            </a:r>
          </a:p>
        </p:txBody>
      </p:sp>
    </p:spTree>
    <p:extLst>
      <p:ext uri="{BB962C8B-B14F-4D97-AF65-F5344CB8AC3E}">
        <p14:creationId xmlns:p14="http://schemas.microsoft.com/office/powerpoint/2010/main" val="389222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0" y="0"/>
            <a:ext cx="9067799" cy="1200329"/>
          </a:xfrm>
          <a:prstGeom prst="rect">
            <a:avLst/>
          </a:prstGeom>
          <a:noFill/>
          <a:ln w="9525" algn="ctr">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Conserved systems intermediate between organism-specific genotype and phenotype</a:t>
            </a:r>
          </a:p>
        </p:txBody>
      </p:sp>
      <p:sp>
        <p:nvSpPr>
          <p:cNvPr id="19" name="Freeform 255"/>
          <p:cNvSpPr>
            <a:spLocks/>
          </p:cNvSpPr>
          <p:nvPr/>
        </p:nvSpPr>
        <p:spPr bwMode="auto">
          <a:xfrm>
            <a:off x="7606825" y="2264347"/>
            <a:ext cx="0" cy="3271838"/>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0" name="Line 256"/>
          <p:cNvSpPr>
            <a:spLocks noChangeShapeType="1"/>
          </p:cNvSpPr>
          <p:nvPr/>
        </p:nvSpPr>
        <p:spPr bwMode="auto">
          <a:xfrm flipV="1">
            <a:off x="7606825" y="2264347"/>
            <a:ext cx="0" cy="32718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3" name="Freeform 259"/>
          <p:cNvSpPr>
            <a:spLocks/>
          </p:cNvSpPr>
          <p:nvPr/>
        </p:nvSpPr>
        <p:spPr bwMode="auto">
          <a:xfrm>
            <a:off x="3139356" y="6742112"/>
            <a:ext cx="0" cy="420688"/>
          </a:xfrm>
          <a:custGeom>
            <a:avLst/>
            <a:gdLst>
              <a:gd name="T0" fmla="*/ 265 h 265"/>
              <a:gd name="T1" fmla="*/ 0 h 265"/>
              <a:gd name="T2" fmla="*/ 265 h 265"/>
            </a:gdLst>
            <a:ahLst/>
            <a:cxnLst>
              <a:cxn ang="0">
                <a:pos x="0" y="T0"/>
              </a:cxn>
              <a:cxn ang="0">
                <a:pos x="0" y="T1"/>
              </a:cxn>
              <a:cxn ang="0">
                <a:pos x="0" y="T2"/>
              </a:cxn>
            </a:cxnLst>
            <a:rect l="0" t="0" r="r" b="b"/>
            <a:pathLst>
              <a:path h="265">
                <a:moveTo>
                  <a:pt x="0" y="265"/>
                </a:moveTo>
                <a:lnTo>
                  <a:pt x="0" y="0"/>
                </a:lnTo>
                <a:lnTo>
                  <a:pt x="0" y="265"/>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4" name="Line 260"/>
          <p:cNvSpPr>
            <a:spLocks noChangeShapeType="1"/>
          </p:cNvSpPr>
          <p:nvPr/>
        </p:nvSpPr>
        <p:spPr bwMode="auto">
          <a:xfrm flipV="1">
            <a:off x="3139356" y="6742112"/>
            <a:ext cx="0" cy="4206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8" name="Line 275"/>
          <p:cNvSpPr>
            <a:spLocks noChangeShapeType="1"/>
          </p:cNvSpPr>
          <p:nvPr/>
        </p:nvSpPr>
        <p:spPr bwMode="auto">
          <a:xfrm>
            <a:off x="1731062" y="2015107"/>
            <a:ext cx="4313237" cy="0"/>
          </a:xfrm>
          <a:prstGeom prst="line">
            <a:avLst/>
          </a:prstGeom>
          <a:noFill/>
          <a:ln w="14288" cap="flat">
            <a:solidFill>
              <a:srgbClr val="2B39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9" name="Rectangle 276"/>
          <p:cNvSpPr>
            <a:spLocks noChangeArrowheads="1"/>
          </p:cNvSpPr>
          <p:nvPr/>
        </p:nvSpPr>
        <p:spPr bwMode="auto">
          <a:xfrm>
            <a:off x="2021575" y="1842069"/>
            <a:ext cx="484187"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0" name="Rectangle 277"/>
          <p:cNvSpPr>
            <a:spLocks noChangeArrowheads="1"/>
          </p:cNvSpPr>
          <p:nvPr/>
        </p:nvSpPr>
        <p:spPr bwMode="auto">
          <a:xfrm>
            <a:off x="3091550" y="1842069"/>
            <a:ext cx="968375"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1" name="Rectangle 278"/>
          <p:cNvSpPr>
            <a:spLocks noChangeArrowheads="1"/>
          </p:cNvSpPr>
          <p:nvPr/>
        </p:nvSpPr>
        <p:spPr bwMode="auto">
          <a:xfrm>
            <a:off x="4540937" y="1842069"/>
            <a:ext cx="722312" cy="346075"/>
          </a:xfrm>
          <a:prstGeom prst="rect">
            <a:avLst/>
          </a:prstGeom>
          <a:solidFill>
            <a:srgbClr val="2B39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2" name="Rectangle 279"/>
          <p:cNvSpPr>
            <a:spLocks noChangeArrowheads="1"/>
          </p:cNvSpPr>
          <p:nvPr/>
        </p:nvSpPr>
        <p:spPr bwMode="auto">
          <a:xfrm>
            <a:off x="1119113" y="1868007"/>
            <a:ext cx="4712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2B3990"/>
                </a:solidFill>
                <a:effectLst/>
                <a:uLnTx/>
                <a:uFillTx/>
                <a:latin typeface="Calibri"/>
                <a:ea typeface="+mn-ea"/>
                <a:cs typeface="Arial" panose="020B0604020202020204" pitchFamily="34" charset="0"/>
              </a:rPr>
              <a:t>DNA</a:t>
            </a: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4" name="Rectangle 281"/>
          <p:cNvSpPr>
            <a:spLocks noChangeArrowheads="1"/>
          </p:cNvSpPr>
          <p:nvPr/>
        </p:nvSpPr>
        <p:spPr bwMode="auto">
          <a:xfrm>
            <a:off x="2038251" y="1304535"/>
            <a:ext cx="18243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ED1C24"/>
                </a:solidFill>
                <a:effectLst/>
                <a:uLnTx/>
                <a:uFillTx/>
                <a:latin typeface="Calibri"/>
                <a:ea typeface="+mn-ea"/>
                <a:cs typeface="Arial" panose="020B0604020202020204" pitchFamily="34" charset="0"/>
              </a:rPr>
              <a:t>Genetic variation</a:t>
            </a:r>
            <a:endParaRPr kumimoji="0" lang="en-US" alt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3" name="Rectangle 290"/>
          <p:cNvSpPr>
            <a:spLocks noChangeArrowheads="1"/>
          </p:cNvSpPr>
          <p:nvPr/>
        </p:nvSpPr>
        <p:spPr bwMode="auto">
          <a:xfrm>
            <a:off x="3181061" y="1547055"/>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6" name="Rectangle 293"/>
          <p:cNvSpPr>
            <a:spLocks noChangeArrowheads="1"/>
          </p:cNvSpPr>
          <p:nvPr/>
        </p:nvSpPr>
        <p:spPr bwMode="auto">
          <a:xfrm>
            <a:off x="6587814" y="1465159"/>
            <a:ext cx="22642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genotype</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46" name="Group 145"/>
          <p:cNvGrpSpPr/>
          <p:nvPr/>
        </p:nvGrpSpPr>
        <p:grpSpPr>
          <a:xfrm>
            <a:off x="1743406" y="2291526"/>
            <a:ext cx="3819194" cy="1289874"/>
            <a:chOff x="1224695" y="1817284"/>
            <a:chExt cx="3819194" cy="1289874"/>
          </a:xfrm>
        </p:grpSpPr>
        <p:pic>
          <p:nvPicPr>
            <p:cNvPr id="60" name="Picture 59"/>
            <p:cNvPicPr>
              <a:picLocks noChangeAspect="1"/>
            </p:cNvPicPr>
            <p:nvPr/>
          </p:nvPicPr>
          <p:blipFill>
            <a:blip r:embed="rId3"/>
            <a:stretch>
              <a:fillRect/>
            </a:stretch>
          </p:blipFill>
          <p:spPr>
            <a:xfrm flipH="1">
              <a:off x="1224695" y="2415192"/>
              <a:ext cx="1849287" cy="518791"/>
            </a:xfrm>
            <a:prstGeom prst="rect">
              <a:avLst/>
            </a:prstGeom>
          </p:spPr>
        </p:pic>
        <p:sp>
          <p:nvSpPr>
            <p:cNvPr id="62" name="AutoShape 309"/>
            <p:cNvSpPr>
              <a:spLocks noChangeAspect="1" noChangeArrowheads="1" noTextEdit="1"/>
            </p:cNvSpPr>
            <p:nvPr/>
          </p:nvSpPr>
          <p:spPr bwMode="auto">
            <a:xfrm>
              <a:off x="4318402" y="2261021"/>
              <a:ext cx="725487"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68" name="Rectangle 135"/>
            <p:cNvSpPr>
              <a:spLocks noChangeArrowheads="1"/>
            </p:cNvSpPr>
            <p:nvPr/>
          </p:nvSpPr>
          <p:spPr bwMode="auto">
            <a:xfrm>
              <a:off x="2627237" y="2336434"/>
              <a:ext cx="13140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RNA/protein</a:t>
              </a: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82" name="Group 81"/>
            <p:cNvGrpSpPr/>
            <p:nvPr/>
          </p:nvGrpSpPr>
          <p:grpSpPr>
            <a:xfrm rot="10800000">
              <a:off x="2803638" y="1817284"/>
              <a:ext cx="225425" cy="427642"/>
              <a:chOff x="3070987" y="5468085"/>
              <a:chExt cx="225425" cy="427642"/>
            </a:xfrm>
          </p:grpSpPr>
          <p:grpSp>
            <p:nvGrpSpPr>
              <p:cNvPr id="83" name="Group 82"/>
              <p:cNvGrpSpPr/>
              <p:nvPr/>
            </p:nvGrpSpPr>
            <p:grpSpPr>
              <a:xfrm>
                <a:off x="3183699" y="5468085"/>
                <a:ext cx="0" cy="427642"/>
                <a:chOff x="3183699" y="5468085"/>
                <a:chExt cx="0" cy="427642"/>
              </a:xfrm>
            </p:grpSpPr>
            <p:sp>
              <p:nvSpPr>
                <p:cNvPr id="85"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6"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7"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84"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grpSp>
        <p:nvGrpSpPr>
          <p:cNvPr id="147" name="Group 146"/>
          <p:cNvGrpSpPr/>
          <p:nvPr/>
        </p:nvGrpSpPr>
        <p:grpSpPr>
          <a:xfrm>
            <a:off x="1107444" y="3537772"/>
            <a:ext cx="5049314" cy="2024828"/>
            <a:chOff x="286470" y="2863050"/>
            <a:chExt cx="5049314" cy="2024828"/>
          </a:xfrm>
        </p:grpSpPr>
        <p:sp>
          <p:nvSpPr>
            <p:cNvPr id="14" name="Rectangle 250"/>
            <p:cNvSpPr>
              <a:spLocks noChangeArrowheads="1"/>
            </p:cNvSpPr>
            <p:nvPr/>
          </p:nvSpPr>
          <p:spPr bwMode="auto">
            <a:xfrm>
              <a:off x="286470" y="3415210"/>
              <a:ext cx="5049314" cy="1342590"/>
            </a:xfrm>
            <a:prstGeom prst="rect">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8" name="Rectangle 254"/>
            <p:cNvSpPr>
              <a:spLocks noChangeArrowheads="1"/>
            </p:cNvSpPr>
            <p:nvPr/>
          </p:nvSpPr>
          <p:spPr bwMode="auto">
            <a:xfrm>
              <a:off x="1461477" y="3853811"/>
              <a:ext cx="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65" name="Rectangle 64"/>
            <p:cNvSpPr/>
            <p:nvPr/>
          </p:nvSpPr>
          <p:spPr>
            <a:xfrm>
              <a:off x="398226" y="3507543"/>
              <a:ext cx="1617929"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Deeply conserved systems</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0" name="Freeform 137"/>
            <p:cNvSpPr>
              <a:spLocks/>
            </p:cNvSpPr>
            <p:nvPr/>
          </p:nvSpPr>
          <p:spPr bwMode="auto">
            <a:xfrm>
              <a:off x="2986336" y="4464015"/>
              <a:ext cx="0" cy="423863"/>
            </a:xfrm>
            <a:custGeom>
              <a:avLst/>
              <a:gdLst>
                <a:gd name="T0" fmla="*/ 267 h 267"/>
                <a:gd name="T1" fmla="*/ 0 h 267"/>
                <a:gd name="T2" fmla="*/ 267 h 267"/>
              </a:gdLst>
              <a:ahLst/>
              <a:cxnLst>
                <a:cxn ang="0">
                  <a:pos x="0" y="T0"/>
                </a:cxn>
                <a:cxn ang="0">
                  <a:pos x="0" y="T1"/>
                </a:cxn>
                <a:cxn ang="0">
                  <a:pos x="0" y="T2"/>
                </a:cxn>
              </a:cxnLst>
              <a:rect l="0" t="0" r="r" b="b"/>
              <a:pathLst>
                <a:path h="267">
                  <a:moveTo>
                    <a:pt x="0" y="267"/>
                  </a:moveTo>
                  <a:lnTo>
                    <a:pt x="0" y="0"/>
                  </a:lnTo>
                  <a:lnTo>
                    <a:pt x="0" y="267"/>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1" name="Line 138"/>
            <p:cNvSpPr>
              <a:spLocks noChangeShapeType="1"/>
            </p:cNvSpPr>
            <p:nvPr/>
          </p:nvSpPr>
          <p:spPr bwMode="auto">
            <a:xfrm flipV="1">
              <a:off x="2986336" y="4464015"/>
              <a:ext cx="0" cy="4238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88" name="Group 87"/>
            <p:cNvGrpSpPr/>
            <p:nvPr/>
          </p:nvGrpSpPr>
          <p:grpSpPr>
            <a:xfrm rot="10800000">
              <a:off x="2518959" y="2863050"/>
              <a:ext cx="358614" cy="617474"/>
              <a:chOff x="3183699" y="5468085"/>
              <a:chExt cx="358614" cy="617474"/>
            </a:xfrm>
          </p:grpSpPr>
          <p:grpSp>
            <p:nvGrpSpPr>
              <p:cNvPr id="89" name="Group 88"/>
              <p:cNvGrpSpPr/>
              <p:nvPr/>
            </p:nvGrpSpPr>
            <p:grpSpPr>
              <a:xfrm>
                <a:off x="3183699" y="5468085"/>
                <a:ext cx="245901" cy="617474"/>
                <a:chOff x="3183699" y="5468085"/>
                <a:chExt cx="245901" cy="617474"/>
              </a:xfrm>
            </p:grpSpPr>
            <p:sp>
              <p:nvSpPr>
                <p:cNvPr id="91"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2"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3" name="Line 284"/>
                <p:cNvSpPr>
                  <a:spLocks noChangeShapeType="1"/>
                </p:cNvSpPr>
                <p:nvPr/>
              </p:nvSpPr>
              <p:spPr bwMode="auto">
                <a:xfrm flipV="1">
                  <a:off x="3429600" y="5829972"/>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90" name="Freeform 285"/>
              <p:cNvSpPr>
                <a:spLocks/>
              </p:cNvSpPr>
              <p:nvPr/>
            </p:nvSpPr>
            <p:spPr bwMode="auto">
              <a:xfrm>
                <a:off x="3316888" y="5657917"/>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33" name="Oval 144"/>
            <p:cNvSpPr>
              <a:spLocks noChangeArrowheads="1"/>
            </p:cNvSpPr>
            <p:nvPr/>
          </p:nvSpPr>
          <p:spPr bwMode="auto">
            <a:xfrm>
              <a:off x="3443793" y="3904413"/>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4" name="Oval 145"/>
            <p:cNvSpPr>
              <a:spLocks noChangeArrowheads="1"/>
            </p:cNvSpPr>
            <p:nvPr/>
          </p:nvSpPr>
          <p:spPr bwMode="auto">
            <a:xfrm>
              <a:off x="3636103" y="418285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6" name="Oval 147"/>
            <p:cNvSpPr>
              <a:spLocks noChangeArrowheads="1"/>
            </p:cNvSpPr>
            <p:nvPr/>
          </p:nvSpPr>
          <p:spPr bwMode="auto">
            <a:xfrm>
              <a:off x="3438345" y="421588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8" name="Oval 149"/>
            <p:cNvSpPr>
              <a:spLocks noChangeArrowheads="1"/>
            </p:cNvSpPr>
            <p:nvPr/>
          </p:nvSpPr>
          <p:spPr bwMode="auto">
            <a:xfrm>
              <a:off x="3630213" y="3957124"/>
              <a:ext cx="257175"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9" name="Oval 150"/>
            <p:cNvSpPr>
              <a:spLocks noChangeArrowheads="1"/>
            </p:cNvSpPr>
            <p:nvPr/>
          </p:nvSpPr>
          <p:spPr bwMode="auto">
            <a:xfrm>
              <a:off x="3255782" y="4172336"/>
              <a:ext cx="252413"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7" name="Oval 148"/>
            <p:cNvSpPr>
              <a:spLocks noChangeArrowheads="1"/>
            </p:cNvSpPr>
            <p:nvPr/>
          </p:nvSpPr>
          <p:spPr bwMode="auto">
            <a:xfrm>
              <a:off x="3428614" y="400569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3" name="Oval 144"/>
            <p:cNvSpPr>
              <a:spLocks noChangeArrowheads="1"/>
            </p:cNvSpPr>
            <p:nvPr/>
          </p:nvSpPr>
          <p:spPr bwMode="auto">
            <a:xfrm>
              <a:off x="3255782" y="3939233"/>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5" name="Group 4">
            <a:extLst>
              <a:ext uri="{FF2B5EF4-FFF2-40B4-BE49-F238E27FC236}">
                <a16:creationId xmlns:a16="http://schemas.microsoft.com/office/drawing/2014/main" id="{439525CD-4E8B-4CC8-8D8F-A17C875F91C6}"/>
              </a:ext>
            </a:extLst>
          </p:cNvPr>
          <p:cNvGrpSpPr/>
          <p:nvPr/>
        </p:nvGrpSpPr>
        <p:grpSpPr>
          <a:xfrm>
            <a:off x="1154165" y="2343998"/>
            <a:ext cx="7697860" cy="4352894"/>
            <a:chOff x="1154165" y="2343998"/>
            <a:chExt cx="7697860" cy="4352894"/>
          </a:xfrm>
        </p:grpSpPr>
        <p:grpSp>
          <p:nvGrpSpPr>
            <p:cNvPr id="2" name="Group 1"/>
            <p:cNvGrpSpPr/>
            <p:nvPr/>
          </p:nvGrpSpPr>
          <p:grpSpPr>
            <a:xfrm>
              <a:off x="6587814" y="2343998"/>
              <a:ext cx="2264211" cy="4352894"/>
              <a:chOff x="6381832" y="2333860"/>
              <a:chExt cx="2264211" cy="4352894"/>
            </a:xfrm>
          </p:grpSpPr>
          <p:sp>
            <p:nvSpPr>
              <p:cNvPr id="21" name="Line 257"/>
              <p:cNvSpPr>
                <a:spLocks noChangeShapeType="1"/>
              </p:cNvSpPr>
              <p:nvPr/>
            </p:nvSpPr>
            <p:spPr bwMode="auto">
              <a:xfrm flipV="1">
                <a:off x="7427332" y="2333860"/>
                <a:ext cx="14471" cy="3481899"/>
              </a:xfrm>
              <a:prstGeom prst="line">
                <a:avLst/>
              </a:prstGeom>
              <a:noFill/>
              <a:ln w="7143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2" name="Freeform 258"/>
              <p:cNvSpPr>
                <a:spLocks/>
              </p:cNvSpPr>
              <p:nvPr/>
            </p:nvSpPr>
            <p:spPr bwMode="auto">
              <a:xfrm rot="10800000">
                <a:off x="7324706" y="5806480"/>
                <a:ext cx="214313" cy="185738"/>
              </a:xfrm>
              <a:custGeom>
                <a:avLst/>
                <a:gdLst>
                  <a:gd name="T0" fmla="*/ 135 w 135"/>
                  <a:gd name="T1" fmla="*/ 117 h 117"/>
                  <a:gd name="T2" fmla="*/ 67 w 135"/>
                  <a:gd name="T3" fmla="*/ 0 h 117"/>
                  <a:gd name="T4" fmla="*/ 0 w 135"/>
                  <a:gd name="T5" fmla="*/ 117 h 117"/>
                  <a:gd name="T6" fmla="*/ 135 w 135"/>
                  <a:gd name="T7" fmla="*/ 117 h 117"/>
                </a:gdLst>
                <a:ahLst/>
                <a:cxnLst>
                  <a:cxn ang="0">
                    <a:pos x="T0" y="T1"/>
                  </a:cxn>
                  <a:cxn ang="0">
                    <a:pos x="T2" y="T3"/>
                  </a:cxn>
                  <a:cxn ang="0">
                    <a:pos x="T4" y="T5"/>
                  </a:cxn>
                  <a:cxn ang="0">
                    <a:pos x="T6" y="T7"/>
                  </a:cxn>
                </a:cxnLst>
                <a:rect l="0" t="0" r="r" b="b"/>
                <a:pathLst>
                  <a:path w="135" h="117">
                    <a:moveTo>
                      <a:pt x="135" y="117"/>
                    </a:moveTo>
                    <a:lnTo>
                      <a:pt x="67" y="0"/>
                    </a:lnTo>
                    <a:lnTo>
                      <a:pt x="0" y="117"/>
                    </a:lnTo>
                    <a:lnTo>
                      <a:pt x="135"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3" name="Rectangle 269"/>
              <p:cNvSpPr>
                <a:spLocks noChangeArrowheads="1"/>
              </p:cNvSpPr>
              <p:nvPr/>
            </p:nvSpPr>
            <p:spPr bwMode="auto">
              <a:xfrm>
                <a:off x="6381832" y="5948090"/>
                <a:ext cx="22642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Phenotype </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9" name="Freeform 286"/>
              <p:cNvSpPr>
                <a:spLocks/>
              </p:cNvSpPr>
              <p:nvPr/>
            </p:nvSpPr>
            <p:spPr bwMode="auto">
              <a:xfrm>
                <a:off x="7057247" y="2334667"/>
                <a:ext cx="0" cy="3271837"/>
              </a:xfrm>
              <a:custGeom>
                <a:avLst/>
                <a:gdLst>
                  <a:gd name="T0" fmla="*/ 2061 h 2061"/>
                  <a:gd name="T1" fmla="*/ 0 h 2061"/>
                  <a:gd name="T2" fmla="*/ 2061 h 2061"/>
                </a:gdLst>
                <a:ahLst/>
                <a:cxnLst>
                  <a:cxn ang="0">
                    <a:pos x="0" y="T0"/>
                  </a:cxn>
                  <a:cxn ang="0">
                    <a:pos x="0" y="T1"/>
                  </a:cxn>
                  <a:cxn ang="0">
                    <a:pos x="0" y="T2"/>
                  </a:cxn>
                </a:cxnLst>
                <a:rect l="0" t="0" r="r" b="b"/>
                <a:pathLst>
                  <a:path h="2061">
                    <a:moveTo>
                      <a:pt x="0" y="2061"/>
                    </a:moveTo>
                    <a:lnTo>
                      <a:pt x="0" y="0"/>
                    </a:lnTo>
                    <a:lnTo>
                      <a:pt x="0" y="2061"/>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148" name="Group 147"/>
            <p:cNvGrpSpPr/>
            <p:nvPr/>
          </p:nvGrpSpPr>
          <p:grpSpPr>
            <a:xfrm>
              <a:off x="1154165" y="5523188"/>
              <a:ext cx="5170435" cy="1147317"/>
              <a:chOff x="574563" y="5180596"/>
              <a:chExt cx="5170435" cy="1147317"/>
            </a:xfrm>
          </p:grpSpPr>
          <p:sp>
            <p:nvSpPr>
              <p:cNvPr id="15" name="Rectangle 251"/>
              <p:cNvSpPr>
                <a:spLocks noChangeArrowheads="1"/>
              </p:cNvSpPr>
              <p:nvPr/>
            </p:nvSpPr>
            <p:spPr bwMode="auto">
              <a:xfrm>
                <a:off x="1403936" y="5650805"/>
                <a:ext cx="119204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Failure of systems</a:t>
                </a:r>
                <a:endParaRPr kumimoji="0" lang="en-US" altLang="en-US" sz="2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 name="Rectangle 252"/>
              <p:cNvSpPr>
                <a:spLocks noChangeArrowheads="1"/>
              </p:cNvSpPr>
              <p:nvPr/>
            </p:nvSpPr>
            <p:spPr bwMode="auto">
              <a:xfrm>
                <a:off x="3026838" y="5650805"/>
                <a:ext cx="207415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Organism-specific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context</a:t>
                </a:r>
              </a:p>
            </p:txBody>
          </p:sp>
          <p:sp>
            <p:nvSpPr>
              <p:cNvPr id="27" name="Freeform 263"/>
              <p:cNvSpPr>
                <a:spLocks/>
              </p:cNvSpPr>
              <p:nvPr/>
            </p:nvSpPr>
            <p:spPr bwMode="auto">
              <a:xfrm>
                <a:off x="5255252" y="6106501"/>
                <a:ext cx="417513" cy="0"/>
              </a:xfrm>
              <a:custGeom>
                <a:avLst/>
                <a:gdLst>
                  <a:gd name="T0" fmla="*/ 0 w 263"/>
                  <a:gd name="T1" fmla="*/ 263 w 263"/>
                  <a:gd name="T2" fmla="*/ 0 w 263"/>
                </a:gdLst>
                <a:ahLst/>
                <a:cxnLst>
                  <a:cxn ang="0">
                    <a:pos x="T0" y="0"/>
                  </a:cxn>
                  <a:cxn ang="0">
                    <a:pos x="T1" y="0"/>
                  </a:cxn>
                  <a:cxn ang="0">
                    <a:pos x="T2" y="0"/>
                  </a:cxn>
                </a:cxnLst>
                <a:rect l="0" t="0" r="r" b="b"/>
                <a:pathLst>
                  <a:path w="263">
                    <a:moveTo>
                      <a:pt x="0" y="0"/>
                    </a:moveTo>
                    <a:lnTo>
                      <a:pt x="263" y="0"/>
                    </a:lnTo>
                    <a:lnTo>
                      <a:pt x="0" y="0"/>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8" name="Line 264"/>
              <p:cNvSpPr>
                <a:spLocks noChangeShapeType="1"/>
              </p:cNvSpPr>
              <p:nvPr/>
            </p:nvSpPr>
            <p:spPr bwMode="auto">
              <a:xfrm>
                <a:off x="5255252" y="6106501"/>
                <a:ext cx="4175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20" name="Group 119"/>
              <p:cNvGrpSpPr/>
              <p:nvPr/>
            </p:nvGrpSpPr>
            <p:grpSpPr>
              <a:xfrm>
                <a:off x="5327485" y="5876647"/>
                <a:ext cx="417513" cy="225425"/>
                <a:chOff x="5922438" y="5852056"/>
                <a:chExt cx="417513" cy="225425"/>
              </a:xfrm>
            </p:grpSpPr>
            <p:sp>
              <p:nvSpPr>
                <p:cNvPr id="29" name="Line 265"/>
                <p:cNvSpPr>
                  <a:spLocks noChangeShapeType="1"/>
                </p:cNvSpPr>
                <p:nvPr/>
              </p:nvSpPr>
              <p:spPr bwMode="auto">
                <a:xfrm>
                  <a:off x="5922438" y="5964768"/>
                  <a:ext cx="255588" cy="0"/>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0" name="Freeform 266"/>
                <p:cNvSpPr>
                  <a:spLocks/>
                </p:cNvSpPr>
                <p:nvPr/>
              </p:nvSpPr>
              <p:spPr bwMode="auto">
                <a:xfrm>
                  <a:off x="6147863" y="5852056"/>
                  <a:ext cx="192088" cy="225425"/>
                </a:xfrm>
                <a:custGeom>
                  <a:avLst/>
                  <a:gdLst>
                    <a:gd name="T0" fmla="*/ 0 w 121"/>
                    <a:gd name="T1" fmla="*/ 142 h 142"/>
                    <a:gd name="T2" fmla="*/ 121 w 121"/>
                    <a:gd name="T3" fmla="*/ 71 h 142"/>
                    <a:gd name="T4" fmla="*/ 0 w 121"/>
                    <a:gd name="T5" fmla="*/ 0 h 142"/>
                    <a:gd name="T6" fmla="*/ 0 w 121"/>
                    <a:gd name="T7" fmla="*/ 142 h 142"/>
                  </a:gdLst>
                  <a:ahLst/>
                  <a:cxnLst>
                    <a:cxn ang="0">
                      <a:pos x="T0" y="T1"/>
                    </a:cxn>
                    <a:cxn ang="0">
                      <a:pos x="T2" y="T3"/>
                    </a:cxn>
                    <a:cxn ang="0">
                      <a:pos x="T4" y="T5"/>
                    </a:cxn>
                    <a:cxn ang="0">
                      <a:pos x="T6" y="T7"/>
                    </a:cxn>
                  </a:cxnLst>
                  <a:rect l="0" t="0" r="r" b="b"/>
                  <a:pathLst>
                    <a:path w="121" h="142">
                      <a:moveTo>
                        <a:pt x="0" y="142"/>
                      </a:moveTo>
                      <a:lnTo>
                        <a:pt x="121" y="71"/>
                      </a:lnTo>
                      <a:lnTo>
                        <a:pt x="0" y="0"/>
                      </a:lnTo>
                      <a:lnTo>
                        <a:pt x="0"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35" name="Rectangle 271"/>
              <p:cNvSpPr>
                <a:spLocks noChangeArrowheads="1"/>
              </p:cNvSpPr>
              <p:nvPr/>
            </p:nvSpPr>
            <p:spPr bwMode="auto">
              <a:xfrm>
                <a:off x="2708692" y="5773916"/>
                <a:ext cx="1795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endParaRPr kumimoji="0" lang="en-US" alt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00" name="Group 99"/>
              <p:cNvGrpSpPr/>
              <p:nvPr/>
            </p:nvGrpSpPr>
            <p:grpSpPr>
              <a:xfrm rot="10800000">
                <a:off x="2801413" y="5180596"/>
                <a:ext cx="225425" cy="427642"/>
                <a:chOff x="3070987" y="5468085"/>
                <a:chExt cx="225425" cy="427642"/>
              </a:xfrm>
            </p:grpSpPr>
            <p:grpSp>
              <p:nvGrpSpPr>
                <p:cNvPr id="101" name="Group 100"/>
                <p:cNvGrpSpPr/>
                <p:nvPr/>
              </p:nvGrpSpPr>
              <p:grpSpPr>
                <a:xfrm>
                  <a:off x="3183699" y="5468085"/>
                  <a:ext cx="0" cy="427642"/>
                  <a:chOff x="3183699" y="5468085"/>
                  <a:chExt cx="0" cy="427642"/>
                </a:xfrm>
              </p:grpSpPr>
              <p:sp>
                <p:nvSpPr>
                  <p:cNvPr id="103" name="Freeform 282"/>
                  <p:cNvSpPr>
                    <a:spLocks/>
                  </p:cNvSpPr>
                  <p:nvPr/>
                </p:nvSpPr>
                <p:spPr bwMode="auto">
                  <a:xfrm>
                    <a:off x="3183699" y="5468085"/>
                    <a:ext cx="0" cy="417512"/>
                  </a:xfrm>
                  <a:custGeom>
                    <a:avLst/>
                    <a:gdLst>
                      <a:gd name="T0" fmla="*/ 263 h 263"/>
                      <a:gd name="T1" fmla="*/ 0 h 263"/>
                      <a:gd name="T2" fmla="*/ 263 h 263"/>
                    </a:gdLst>
                    <a:ahLst/>
                    <a:cxnLst>
                      <a:cxn ang="0">
                        <a:pos x="0" y="T0"/>
                      </a:cxn>
                      <a:cxn ang="0">
                        <a:pos x="0" y="T1"/>
                      </a:cxn>
                      <a:cxn ang="0">
                        <a:pos x="0" y="T2"/>
                      </a:cxn>
                    </a:cxnLst>
                    <a:rect l="0" t="0" r="r" b="b"/>
                    <a:pathLst>
                      <a:path h="263">
                        <a:moveTo>
                          <a:pt x="0" y="263"/>
                        </a:moveTo>
                        <a:lnTo>
                          <a:pt x="0" y="0"/>
                        </a:lnTo>
                        <a:lnTo>
                          <a:pt x="0" y="263"/>
                        </a:lnTo>
                        <a:close/>
                      </a:path>
                    </a:pathLst>
                  </a:custGeom>
                  <a:solidFill>
                    <a:srgbClr val="2B39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4" name="Line 283"/>
                  <p:cNvSpPr>
                    <a:spLocks noChangeShapeType="1"/>
                  </p:cNvSpPr>
                  <p:nvPr/>
                </p:nvSpPr>
                <p:spPr bwMode="auto">
                  <a:xfrm flipV="1">
                    <a:off x="3183699" y="5468085"/>
                    <a:ext cx="0" cy="417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5" name="Line 284"/>
                  <p:cNvSpPr>
                    <a:spLocks noChangeShapeType="1"/>
                  </p:cNvSpPr>
                  <p:nvPr/>
                </p:nvSpPr>
                <p:spPr bwMode="auto">
                  <a:xfrm flipV="1">
                    <a:off x="3183699" y="5640140"/>
                    <a:ext cx="0" cy="255587"/>
                  </a:xfrm>
                  <a:prstGeom prst="line">
                    <a:avLst/>
                  </a:prstGeom>
                  <a:noFill/>
                  <a:ln w="746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02" name="Freeform 285"/>
                <p:cNvSpPr>
                  <a:spLocks/>
                </p:cNvSpPr>
                <p:nvPr/>
              </p:nvSpPr>
              <p:spPr bwMode="auto">
                <a:xfrm>
                  <a:off x="3070987" y="5468085"/>
                  <a:ext cx="225425" cy="192087"/>
                </a:xfrm>
                <a:custGeom>
                  <a:avLst/>
                  <a:gdLst>
                    <a:gd name="T0" fmla="*/ 142 w 142"/>
                    <a:gd name="T1" fmla="*/ 121 h 121"/>
                    <a:gd name="T2" fmla="*/ 71 w 142"/>
                    <a:gd name="T3" fmla="*/ 0 h 121"/>
                    <a:gd name="T4" fmla="*/ 0 w 142"/>
                    <a:gd name="T5" fmla="*/ 121 h 121"/>
                    <a:gd name="T6" fmla="*/ 142 w 142"/>
                    <a:gd name="T7" fmla="*/ 121 h 121"/>
                  </a:gdLst>
                  <a:ahLst/>
                  <a:cxnLst>
                    <a:cxn ang="0">
                      <a:pos x="T0" y="T1"/>
                    </a:cxn>
                    <a:cxn ang="0">
                      <a:pos x="T2" y="T3"/>
                    </a:cxn>
                    <a:cxn ang="0">
                      <a:pos x="T4" y="T5"/>
                    </a:cxn>
                    <a:cxn ang="0">
                      <a:pos x="T6" y="T7"/>
                    </a:cxn>
                  </a:cxnLst>
                  <a:rect l="0" t="0" r="r" b="b"/>
                  <a:pathLst>
                    <a:path w="142" h="121">
                      <a:moveTo>
                        <a:pt x="142" y="121"/>
                      </a:moveTo>
                      <a:lnTo>
                        <a:pt x="71" y="0"/>
                      </a:lnTo>
                      <a:lnTo>
                        <a:pt x="0" y="121"/>
                      </a:lnTo>
                      <a:lnTo>
                        <a:pt x="14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144" name="Group 143"/>
              <p:cNvGrpSpPr/>
              <p:nvPr/>
            </p:nvGrpSpPr>
            <p:grpSpPr>
              <a:xfrm>
                <a:off x="574563" y="5681613"/>
                <a:ext cx="657307" cy="596371"/>
                <a:chOff x="812975" y="5788305"/>
                <a:chExt cx="657307" cy="596371"/>
              </a:xfrm>
            </p:grpSpPr>
            <p:sp>
              <p:nvSpPr>
                <p:cNvPr id="135" name="Oval 144"/>
                <p:cNvSpPr>
                  <a:spLocks noChangeArrowheads="1"/>
                </p:cNvSpPr>
                <p:nvPr/>
              </p:nvSpPr>
              <p:spPr bwMode="auto">
                <a:xfrm>
                  <a:off x="1000986" y="5788305"/>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6" name="Oval 145"/>
                <p:cNvSpPr>
                  <a:spLocks noChangeArrowheads="1"/>
                </p:cNvSpPr>
                <p:nvPr/>
              </p:nvSpPr>
              <p:spPr bwMode="auto">
                <a:xfrm>
                  <a:off x="1213107" y="609447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7" name="Oval 147"/>
                <p:cNvSpPr>
                  <a:spLocks noChangeArrowheads="1"/>
                </p:cNvSpPr>
                <p:nvPr/>
              </p:nvSpPr>
              <p:spPr bwMode="auto">
                <a:xfrm>
                  <a:off x="997919" y="612750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8" name="Oval 149"/>
                <p:cNvSpPr>
                  <a:spLocks noChangeArrowheads="1"/>
                </p:cNvSpPr>
                <p:nvPr/>
              </p:nvSpPr>
              <p:spPr bwMode="auto">
                <a:xfrm>
                  <a:off x="1207217" y="5868738"/>
                  <a:ext cx="257175"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9" name="Oval 150"/>
                <p:cNvSpPr>
                  <a:spLocks noChangeArrowheads="1"/>
                </p:cNvSpPr>
                <p:nvPr/>
              </p:nvSpPr>
              <p:spPr bwMode="auto">
                <a:xfrm>
                  <a:off x="815356" y="6083950"/>
                  <a:ext cx="252413" cy="258763"/>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1" name="Rectangle 290"/>
                <p:cNvSpPr>
                  <a:spLocks noChangeArrowheads="1"/>
                </p:cNvSpPr>
                <p:nvPr/>
              </p:nvSpPr>
              <p:spPr bwMode="auto">
                <a:xfrm>
                  <a:off x="871843" y="6007035"/>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2" name="Oval 148"/>
                <p:cNvSpPr>
                  <a:spLocks noChangeArrowheads="1"/>
                </p:cNvSpPr>
                <p:nvPr/>
              </p:nvSpPr>
              <p:spPr bwMode="auto">
                <a:xfrm>
                  <a:off x="985807" y="5917311"/>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43" name="Oval 144"/>
                <p:cNvSpPr>
                  <a:spLocks noChangeArrowheads="1"/>
                </p:cNvSpPr>
                <p:nvPr/>
              </p:nvSpPr>
              <p:spPr bwMode="auto">
                <a:xfrm>
                  <a:off x="812975" y="5850847"/>
                  <a:ext cx="257175" cy="257175"/>
                </a:xfrm>
                <a:prstGeom prst="ellipse">
                  <a:avLst/>
                </a:prstGeom>
                <a:gradFill>
                  <a:gsLst>
                    <a:gs pos="0">
                      <a:schemeClr val="accent1">
                        <a:lumMod val="50000"/>
                      </a:schemeClr>
                    </a:gs>
                    <a:gs pos="50000">
                      <a:schemeClr val="bg1">
                        <a:shade val="67500"/>
                        <a:satMod val="115000"/>
                      </a:schemeClr>
                    </a:gs>
                    <a:gs pos="100000">
                      <a:schemeClr val="bg1">
                        <a:shade val="100000"/>
                        <a:satMod val="115000"/>
                      </a:schemeClr>
                    </a:gs>
                  </a:gsLst>
                  <a:lin ang="16200000" scaled="1"/>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grpSp>
      <p:sp>
        <p:nvSpPr>
          <p:cNvPr id="3" name="Slide Number Placeholder 2"/>
          <p:cNvSpPr>
            <a:spLocks noGrp="1"/>
          </p:cNvSpPr>
          <p:nvPr>
            <p:ph type="sldNum" sz="quarter" idx="12"/>
          </p:nvPr>
        </p:nvSpPr>
        <p:spPr>
          <a:xfrm>
            <a:off x="7337524" y="804799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9D4CCE-141B-4F49-A16D-B707EBFFF3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5" name="Rectangle 136"/>
          <p:cNvSpPr>
            <a:spLocks noChangeArrowheads="1"/>
          </p:cNvSpPr>
          <p:nvPr/>
        </p:nvSpPr>
        <p:spPr bwMode="auto">
          <a:xfrm>
            <a:off x="3253324" y="4174810"/>
            <a:ext cx="19584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a:ea typeface="+mn-ea"/>
                <a:cs typeface="+mn-cs"/>
              </a:rPr>
              <a:t>Protein assemblies</a:t>
            </a:r>
            <a:endParaRPr kumimoji="0" lang="en-US" alt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6" name="Rectangle 135"/>
          <p:cNvSpPr>
            <a:spLocks noChangeArrowheads="1"/>
          </p:cNvSpPr>
          <p:nvPr/>
        </p:nvSpPr>
        <p:spPr bwMode="auto">
          <a:xfrm>
            <a:off x="4946262" y="4989155"/>
            <a:ext cx="980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Pathways</a:t>
            </a:r>
          </a:p>
        </p:txBody>
      </p:sp>
      <p:sp>
        <p:nvSpPr>
          <p:cNvPr id="97" name="Rectangle 135"/>
          <p:cNvSpPr>
            <a:spLocks noChangeArrowheads="1"/>
          </p:cNvSpPr>
          <p:nvPr/>
        </p:nvSpPr>
        <p:spPr bwMode="auto">
          <a:xfrm>
            <a:off x="2667149" y="4935841"/>
            <a:ext cx="1021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Processes</a:t>
            </a:r>
          </a:p>
        </p:txBody>
      </p:sp>
      <p:sp>
        <p:nvSpPr>
          <p:cNvPr id="98" name="Oval 145"/>
          <p:cNvSpPr>
            <a:spLocks noChangeArrowheads="1"/>
          </p:cNvSpPr>
          <p:nvPr/>
        </p:nvSpPr>
        <p:spPr bwMode="auto">
          <a:xfrm>
            <a:off x="4547181" y="2998502"/>
            <a:ext cx="492722" cy="492722"/>
          </a:xfrm>
          <a:prstGeom prst="ellipse">
            <a:avLst/>
          </a:prstGeom>
          <a:gradFill flip="none" rotWithShape="1">
            <a:gsLst>
              <a:gs pos="0">
                <a:schemeClr val="accent1">
                  <a:lumMod val="50000"/>
                </a:schemeClr>
              </a:gs>
              <a:gs pos="50000">
                <a:schemeClr val="bg1">
                  <a:shade val="67500"/>
                  <a:satMod val="115000"/>
                </a:schemeClr>
              </a:gs>
              <a:gs pos="100000">
                <a:schemeClr val="bg1">
                  <a:shade val="100000"/>
                  <a:satMod val="115000"/>
                </a:schemeClr>
              </a:gs>
            </a:gsLst>
            <a:lin ang="16200000" scaled="1"/>
            <a:tileRect/>
          </a:gradFill>
          <a:ln w="39688" cap="flat">
            <a:solidFill>
              <a:srgbClr val="2B399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9" name="Rectangle 290"/>
          <p:cNvSpPr>
            <a:spLocks noChangeArrowheads="1"/>
          </p:cNvSpPr>
          <p:nvPr/>
        </p:nvSpPr>
        <p:spPr bwMode="auto">
          <a:xfrm>
            <a:off x="4722739" y="3060197"/>
            <a:ext cx="392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6" name="Rectangle 290"/>
          <p:cNvSpPr>
            <a:spLocks noChangeArrowheads="1"/>
          </p:cNvSpPr>
          <p:nvPr/>
        </p:nvSpPr>
        <p:spPr bwMode="auto">
          <a:xfrm>
            <a:off x="4142914" y="4769893"/>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7" name="Rectangle 290"/>
          <p:cNvSpPr>
            <a:spLocks noChangeArrowheads="1"/>
          </p:cNvSpPr>
          <p:nvPr/>
        </p:nvSpPr>
        <p:spPr bwMode="auto">
          <a:xfrm>
            <a:off x="2211556" y="2754197"/>
            <a:ext cx="141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ED1F24"/>
                </a:solidFill>
                <a:effectLst/>
                <a:uLnTx/>
                <a:uFillTx/>
                <a:latin typeface="Calibri"/>
                <a:ea typeface="+mn-ea"/>
                <a:cs typeface="Arial" panose="020B0604020202020204" pitchFamily="34" charset="0"/>
              </a:rPr>
              <a:t>x</a:t>
            </a:r>
            <a:endParaRPr kumimoji="0" lang="en-US" alt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94" name="Text Box 4">
            <a:extLst>
              <a:ext uri="{FF2B5EF4-FFF2-40B4-BE49-F238E27FC236}">
                <a16:creationId xmlns:a16="http://schemas.microsoft.com/office/drawing/2014/main" id="{2FEB83C2-560B-4C62-92CA-9DCC47A90D99}"/>
              </a:ext>
            </a:extLst>
          </p:cNvPr>
          <p:cNvSpPr txBox="1">
            <a:spLocks noChangeArrowheads="1"/>
          </p:cNvSpPr>
          <p:nvPr/>
        </p:nvSpPr>
        <p:spPr bwMode="auto">
          <a:xfrm>
            <a:off x="772963" y="3130496"/>
            <a:ext cx="7467600" cy="1200325"/>
          </a:xfrm>
          <a:prstGeom prst="rect">
            <a:avLst/>
          </a:prstGeom>
          <a:solidFill>
            <a:schemeClr val="bg1"/>
          </a:solidFill>
          <a:ln w="25400" algn="ctr">
            <a:solidFill>
              <a:schemeClr val="tx1"/>
            </a:solidFill>
            <a:miter lim="800000"/>
            <a:headEnd/>
            <a:tailEnd/>
          </a:ln>
          <a:effectLst/>
        </p:spPr>
        <p:txBody>
          <a:bodyPr wrap="square" lIns="91435" tIns="45718" rIns="91435" bIns="45718">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itchFamily="34" charset="0"/>
                <a:ea typeface="+mn-ea"/>
                <a:cs typeface="+mn-cs"/>
              </a:rPr>
              <a:t>The systems are conserved;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itchFamily="34" charset="0"/>
              </a:rPr>
              <a:t>t</a:t>
            </a:r>
            <a:r>
              <a:rPr kumimoji="0" lang="en-US" sz="3600" b="1" i="0" u="none" strike="noStrike" kern="1200" cap="none" spc="0" normalizeH="0" baseline="0" noProof="0" dirty="0">
                <a:ln>
                  <a:noFill/>
                </a:ln>
                <a:solidFill>
                  <a:prstClr val="black"/>
                </a:solidFill>
                <a:effectLst/>
                <a:uLnTx/>
                <a:uFillTx/>
                <a:latin typeface="Calibri" pitchFamily="34" charset="0"/>
                <a:ea typeface="+mn-ea"/>
                <a:cs typeface="+mn-cs"/>
              </a:rPr>
              <a:t>heir mutant phenotypes often differ</a:t>
            </a:r>
          </a:p>
        </p:txBody>
      </p:sp>
    </p:spTree>
    <p:extLst>
      <p:ext uri="{BB962C8B-B14F-4D97-AF65-F5344CB8AC3E}">
        <p14:creationId xmlns:p14="http://schemas.microsoft.com/office/powerpoint/2010/main" val="126285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3" grpId="0"/>
      <p:bldP spid="56" grpId="0"/>
      <p:bldP spid="95" grpId="0"/>
      <p:bldP spid="96" grpId="0"/>
      <p:bldP spid="97" grpId="0"/>
      <p:bldP spid="98" grpId="0" animBg="1"/>
      <p:bldP spid="99" grpId="0"/>
      <p:bldP spid="106" grpId="0"/>
      <p:bldP spid="107" grpId="0"/>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954107"/>
          </a:xfrm>
          <a:prstGeom prst="rect">
            <a:avLst/>
          </a:prstGeom>
          <a:noFill/>
        </p:spPr>
        <p:txBody>
          <a:bodyPr wrap="none" rtlCol="0">
            <a:spAutoFit/>
          </a:bodyPr>
          <a:lstStyle/>
          <a:p>
            <a:r>
              <a:rPr lang="en-US" sz="2800" b="1" dirty="0">
                <a:latin typeface="Calibri" pitchFamily="34" charset="0"/>
              </a:rPr>
              <a:t>A quick aside on terminology:</a:t>
            </a:r>
          </a:p>
          <a:p>
            <a:r>
              <a:rPr lang="en-US" sz="2800" b="1" dirty="0">
                <a:latin typeface="Calibri" pitchFamily="34" charset="0"/>
              </a:rPr>
              <a:t>Comparative evolution studies rely on finding orthologs </a:t>
            </a:r>
          </a:p>
        </p:txBody>
      </p:sp>
      <p:sp>
        <p:nvSpPr>
          <p:cNvPr id="12" name="TextBox 11"/>
          <p:cNvSpPr txBox="1"/>
          <p:nvPr/>
        </p:nvSpPr>
        <p:spPr>
          <a:xfrm>
            <a:off x="490561" y="1905000"/>
            <a:ext cx="8153400" cy="2677656"/>
          </a:xfrm>
          <a:prstGeom prst="rect">
            <a:avLst/>
          </a:prstGeom>
          <a:noFill/>
        </p:spPr>
        <p:txBody>
          <a:bodyPr wrap="square" rtlCol="0">
            <a:spAutoFit/>
          </a:bodyPr>
          <a:lstStyle/>
          <a:p>
            <a:r>
              <a:rPr lang="en-US" sz="2800" b="1" u="sng" dirty="0" err="1">
                <a:latin typeface="Calibri" pitchFamily="34" charset="0"/>
              </a:rPr>
              <a:t>Orthologs</a:t>
            </a:r>
            <a:r>
              <a:rPr lang="en-US" sz="2800" b="1" dirty="0">
                <a:latin typeface="Calibri" pitchFamily="34" charset="0"/>
              </a:rPr>
              <a:t> = genes from different species that derive from a single gene in the last common ancestor of the species </a:t>
            </a:r>
          </a:p>
          <a:p>
            <a:endParaRPr lang="en-US" sz="2800" b="1" dirty="0">
              <a:latin typeface="Calibri" pitchFamily="34" charset="0"/>
            </a:endParaRPr>
          </a:p>
          <a:p>
            <a:r>
              <a:rPr lang="en-US" sz="2800" b="1" u="sng" dirty="0" err="1">
                <a:latin typeface="Calibri" pitchFamily="34" charset="0"/>
              </a:rPr>
              <a:t>Paralogs</a:t>
            </a:r>
            <a:r>
              <a:rPr lang="en-US" sz="2800" b="1" dirty="0">
                <a:latin typeface="Calibri" pitchFamily="34" charset="0"/>
              </a:rPr>
              <a:t> = genes that derive from a single gene that was duplicated within a genome  </a:t>
            </a:r>
          </a:p>
        </p:txBody>
      </p:sp>
    </p:spTree>
    <p:extLst>
      <p:ext uri="{BB962C8B-B14F-4D97-AF65-F5344CB8AC3E}">
        <p14:creationId xmlns:p14="http://schemas.microsoft.com/office/powerpoint/2010/main" val="2718398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323" y="75127"/>
            <a:ext cx="8543877" cy="523220"/>
          </a:xfrm>
          <a:prstGeom prst="rect">
            <a:avLst/>
          </a:prstGeom>
          <a:noFill/>
        </p:spPr>
        <p:txBody>
          <a:bodyPr wrap="none" rtlCol="0">
            <a:spAutoFit/>
          </a:bodyPr>
          <a:lstStyle/>
          <a:p>
            <a:r>
              <a:rPr lang="en-US" sz="2800" b="1" dirty="0">
                <a:latin typeface="Calibri" pitchFamily="34" charset="0"/>
              </a:rPr>
              <a:t>Comparative evolution studies rely on finding </a:t>
            </a:r>
            <a:r>
              <a:rPr lang="en-US" sz="2800" b="1" dirty="0" err="1">
                <a:latin typeface="Calibri" pitchFamily="34" charset="0"/>
              </a:rPr>
              <a:t>orthologs</a:t>
            </a:r>
            <a:r>
              <a:rPr lang="en-US" sz="2800" b="1" dirty="0">
                <a:latin typeface="Calibri" pitchFamily="34" charset="0"/>
              </a:rPr>
              <a:t>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7557804"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6200" y="9144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282" y="6629400"/>
            <a:ext cx="2537682" cy="276999"/>
          </a:xfrm>
          <a:prstGeom prst="rect">
            <a:avLst/>
          </a:prstGeom>
          <a:noFill/>
        </p:spPr>
        <p:txBody>
          <a:bodyPr wrap="none" rtlCol="0">
            <a:spAutoFit/>
          </a:bodyPr>
          <a:lstStyle/>
          <a:p>
            <a:r>
              <a:rPr lang="en-US" sz="1200" i="1" dirty="0">
                <a:latin typeface="Calibri" pitchFamily="34" charset="0"/>
              </a:rPr>
              <a:t>Trends in Genetics</a:t>
            </a:r>
            <a:r>
              <a:rPr lang="en-US" sz="1200" dirty="0">
                <a:latin typeface="Calibri" pitchFamily="34" charset="0"/>
              </a:rPr>
              <a:t> 18:619–620 (2002)</a:t>
            </a:r>
          </a:p>
        </p:txBody>
      </p:sp>
      <p:sp>
        <p:nvSpPr>
          <p:cNvPr id="3" name="TextBox 2"/>
          <p:cNvSpPr txBox="1"/>
          <p:nvPr/>
        </p:nvSpPr>
        <p:spPr>
          <a:xfrm>
            <a:off x="7543800" y="1600200"/>
            <a:ext cx="1021626" cy="369332"/>
          </a:xfrm>
          <a:prstGeom prst="rect">
            <a:avLst/>
          </a:prstGeom>
          <a:noFill/>
        </p:spPr>
        <p:txBody>
          <a:bodyPr wrap="none" rtlCol="0">
            <a:spAutoFit/>
          </a:bodyPr>
          <a:lstStyle/>
          <a:p>
            <a:r>
              <a:rPr lang="en-US" sz="1800" b="1" i="1" dirty="0" err="1">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0" name="TextBox 9"/>
          <p:cNvSpPr txBox="1"/>
          <p:nvPr/>
        </p:nvSpPr>
        <p:spPr>
          <a:xfrm>
            <a:off x="7880628" y="2096869"/>
            <a:ext cx="1103187" cy="646331"/>
          </a:xfrm>
          <a:prstGeom prst="rect">
            <a:avLst/>
          </a:prstGeom>
          <a:noFill/>
        </p:spPr>
        <p:txBody>
          <a:bodyPr wrap="none" rtlCol="0">
            <a:spAutoFit/>
          </a:bodyPr>
          <a:lstStyle/>
          <a:p>
            <a:r>
              <a:rPr lang="en-US" sz="1800" b="1" i="1" dirty="0">
                <a:solidFill>
                  <a:srgbClr val="FF0000"/>
                </a:solidFill>
                <a:latin typeface="Calibri" pitchFamily="34" charset="0"/>
              </a:rPr>
              <a:t>Co-</a:t>
            </a:r>
          </a:p>
          <a:p>
            <a:r>
              <a:rPr lang="en-US" sz="1800" b="1" i="1" dirty="0" err="1">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4" name="Right Brace 3"/>
          <p:cNvSpPr/>
          <p:nvPr/>
        </p:nvSpPr>
        <p:spPr>
          <a:xfrm>
            <a:off x="7391400" y="14646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7543800" y="2819400"/>
            <a:ext cx="1021626" cy="369332"/>
          </a:xfrm>
          <a:prstGeom prst="rect">
            <a:avLst/>
          </a:prstGeom>
          <a:noFill/>
        </p:spPr>
        <p:txBody>
          <a:bodyPr wrap="none" rtlCol="0">
            <a:spAutoFit/>
          </a:bodyPr>
          <a:lstStyle/>
          <a:p>
            <a:r>
              <a:rPr lang="en-US" sz="1800" b="1" i="1" dirty="0" err="1">
                <a:solidFill>
                  <a:srgbClr val="FF0000"/>
                </a:solidFill>
                <a:latin typeface="Calibri" pitchFamily="34" charset="0"/>
              </a:rPr>
              <a:t>Paralogs</a:t>
            </a:r>
            <a:endParaRPr lang="en-US" sz="1800" b="1" i="1" dirty="0">
              <a:solidFill>
                <a:srgbClr val="FF0000"/>
              </a:solidFill>
              <a:latin typeface="Calibri" pitchFamily="34" charset="0"/>
            </a:endParaRPr>
          </a:p>
        </p:txBody>
      </p:sp>
      <p:sp>
        <p:nvSpPr>
          <p:cNvPr id="12" name="Right Brace 11"/>
          <p:cNvSpPr/>
          <p:nvPr/>
        </p:nvSpPr>
        <p:spPr>
          <a:xfrm>
            <a:off x="7391400" y="26838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a:off x="7696200" y="2074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7543800" y="4114800"/>
            <a:ext cx="1135247" cy="369332"/>
          </a:xfrm>
          <a:prstGeom prst="rect">
            <a:avLst/>
          </a:prstGeom>
          <a:noFill/>
        </p:spPr>
        <p:txBody>
          <a:bodyPr wrap="none" rtlCol="0">
            <a:spAutoFit/>
          </a:bodyPr>
          <a:lstStyle/>
          <a:p>
            <a:r>
              <a:rPr lang="en-US" sz="1800" b="1" i="1" dirty="0" err="1">
                <a:solidFill>
                  <a:srgbClr val="FF0000"/>
                </a:solidFill>
                <a:latin typeface="Calibri" pitchFamily="34" charset="0"/>
              </a:rPr>
              <a:t>Orthologs</a:t>
            </a:r>
            <a:endParaRPr lang="en-US" sz="1800" b="1" i="1" dirty="0">
              <a:solidFill>
                <a:srgbClr val="FF0000"/>
              </a:solidFill>
              <a:latin typeface="Calibri" pitchFamily="34" charset="0"/>
            </a:endParaRPr>
          </a:p>
        </p:txBody>
      </p:sp>
      <p:sp>
        <p:nvSpPr>
          <p:cNvPr id="15" name="Right Brace 14"/>
          <p:cNvSpPr/>
          <p:nvPr/>
        </p:nvSpPr>
        <p:spPr>
          <a:xfrm>
            <a:off x="7391400" y="3979277"/>
            <a:ext cx="152400" cy="668923"/>
          </a:xfrm>
          <a:prstGeom prst="rightBrace">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722785" y="5534561"/>
            <a:ext cx="3497415" cy="1323439"/>
          </a:xfrm>
          <a:prstGeom prst="rect">
            <a:avLst/>
          </a:prstGeom>
          <a:noFill/>
        </p:spPr>
        <p:txBody>
          <a:bodyPr wrap="square" rtlCol="0">
            <a:spAutoFit/>
          </a:bodyPr>
          <a:lstStyle/>
          <a:p>
            <a:pPr algn="r"/>
            <a:r>
              <a:rPr lang="en-US" b="1" dirty="0">
                <a:solidFill>
                  <a:srgbClr val="FF0000"/>
                </a:solidFill>
              </a:rPr>
              <a:t>In/out-</a:t>
            </a:r>
            <a:r>
              <a:rPr lang="en-US" b="1" dirty="0" err="1">
                <a:solidFill>
                  <a:srgbClr val="FF0000"/>
                </a:solidFill>
              </a:rPr>
              <a:t>paralogs</a:t>
            </a:r>
            <a:r>
              <a:rPr lang="en-US" b="1" dirty="0">
                <a:solidFill>
                  <a:srgbClr val="FF0000"/>
                </a:solidFill>
              </a:rPr>
              <a:t>: </a:t>
            </a:r>
            <a:r>
              <a:rPr lang="en-US" b="1" dirty="0" err="1">
                <a:solidFill>
                  <a:srgbClr val="FF0000"/>
                </a:solidFill>
              </a:rPr>
              <a:t>paralogs</a:t>
            </a:r>
            <a:r>
              <a:rPr lang="en-US" b="1" dirty="0">
                <a:solidFill>
                  <a:srgbClr val="FF0000"/>
                </a:solidFill>
              </a:rPr>
              <a:t> that evolved by gene duplication after/before the speciation event separating the lineages under consideration</a:t>
            </a:r>
          </a:p>
        </p:txBody>
      </p:sp>
      <p:sp>
        <p:nvSpPr>
          <p:cNvPr id="16" name="TextBox 15"/>
          <p:cNvSpPr txBox="1"/>
          <p:nvPr/>
        </p:nvSpPr>
        <p:spPr>
          <a:xfrm>
            <a:off x="7162800" y="685800"/>
            <a:ext cx="1440047" cy="646331"/>
          </a:xfrm>
          <a:prstGeom prst="rect">
            <a:avLst/>
          </a:prstGeom>
          <a:noFill/>
        </p:spPr>
        <p:txBody>
          <a:bodyPr wrap="square" rtlCol="0">
            <a:spAutoFit/>
          </a:bodyPr>
          <a:lstStyle/>
          <a:p>
            <a:r>
              <a:rPr lang="en-US" sz="1800" b="1" i="1" dirty="0" err="1">
                <a:solidFill>
                  <a:srgbClr val="FF0000"/>
                </a:solidFill>
                <a:latin typeface="Calibri" pitchFamily="34" charset="0"/>
              </a:rPr>
              <a:t>Ortholog</a:t>
            </a:r>
            <a:r>
              <a:rPr lang="en-US" sz="1800" b="1" i="1" dirty="0">
                <a:solidFill>
                  <a:srgbClr val="FF0000"/>
                </a:solidFill>
                <a:latin typeface="Calibri" pitchFamily="34" charset="0"/>
              </a:rPr>
              <a:t> to all the rest</a:t>
            </a:r>
          </a:p>
        </p:txBody>
      </p:sp>
    </p:spTree>
    <p:extLst>
      <p:ext uri="{BB962C8B-B14F-4D97-AF65-F5344CB8AC3E}">
        <p14:creationId xmlns:p14="http://schemas.microsoft.com/office/powerpoint/2010/main" val="3896177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762000" y="1981200"/>
            <a:ext cx="7391400" cy="3640138"/>
          </a:xfrm>
          <a:prstGeom prst="rect">
            <a:avLst/>
          </a:prstGeom>
          <a:noFill/>
          <a:ln w="9525" algn="ctr">
            <a:noFill/>
            <a:miter lim="800000"/>
            <a:headEnd/>
            <a:tailEnd/>
          </a:ln>
        </p:spPr>
      </p:pic>
      <p:sp>
        <p:nvSpPr>
          <p:cNvPr id="1788931" name="Text Box 3"/>
          <p:cNvSpPr txBox="1">
            <a:spLocks noChangeArrowheads="1"/>
          </p:cNvSpPr>
          <p:nvPr/>
        </p:nvSpPr>
        <p:spPr bwMode="auto">
          <a:xfrm>
            <a:off x="30259" y="-76200"/>
            <a:ext cx="9224769" cy="1569660"/>
          </a:xfrm>
          <a:prstGeom prst="rect">
            <a:avLst/>
          </a:prstGeom>
          <a:noFill/>
          <a:ln w="9525" algn="ctr">
            <a:noFill/>
            <a:miter lim="800000"/>
            <a:headEnd/>
            <a:tailEnd/>
          </a:ln>
          <a:effectLst/>
        </p:spPr>
        <p:txBody>
          <a:bodyPr wrap="none">
            <a:spAutoFit/>
          </a:bodyPr>
          <a:lstStyle/>
          <a:p>
            <a:pPr algn="ctr">
              <a:defRPr/>
            </a:pPr>
            <a:r>
              <a:rPr lang="en-US" sz="3200" b="1" dirty="0" err="1">
                <a:effectLst>
                  <a:outerShdw blurRad="38100" dist="38100" dir="2700000" algn="tl">
                    <a:srgbClr val="C0C0C0"/>
                  </a:outerShdw>
                </a:effectLst>
                <a:latin typeface="Calibri" pitchFamily="34" charset="0"/>
              </a:rPr>
              <a:t>Phenologs</a:t>
            </a:r>
            <a:r>
              <a:rPr lang="en-US" sz="3200" b="1" dirty="0">
                <a:effectLst>
                  <a:outerShdw blurRad="38100" dist="38100" dir="2700000" algn="tl">
                    <a:srgbClr val="C0C0C0"/>
                  </a:outerShdw>
                </a:effectLst>
                <a:latin typeface="Calibri" pitchFamily="34" charset="0"/>
              </a:rPr>
              <a:t> = significantly overlapping sets of</a:t>
            </a:r>
          </a:p>
          <a:p>
            <a:pPr algn="ctr">
              <a:defRPr/>
            </a:pPr>
            <a:r>
              <a:rPr lang="en-US" sz="3200" b="1" dirty="0" err="1">
                <a:effectLst>
                  <a:outerShdw blurRad="38100" dist="38100" dir="2700000" algn="tl">
                    <a:srgbClr val="C0C0C0"/>
                  </a:outerShdw>
                </a:effectLst>
                <a:latin typeface="Calibri" pitchFamily="34" charset="0"/>
              </a:rPr>
              <a:t>orthologous</a:t>
            </a:r>
            <a:r>
              <a:rPr lang="en-US" sz="3200" b="1" dirty="0">
                <a:effectLst>
                  <a:outerShdw blurRad="38100" dist="38100" dir="2700000" algn="tl">
                    <a:srgbClr val="C0C0C0"/>
                  </a:outerShdw>
                </a:effectLst>
                <a:latin typeface="Calibri" pitchFamily="34" charset="0"/>
              </a:rPr>
              <a:t> genes, such that each gene in a given set</a:t>
            </a:r>
          </a:p>
          <a:p>
            <a:pPr algn="ctr">
              <a:defRPr/>
            </a:pPr>
            <a:r>
              <a:rPr lang="en-US" sz="3200" b="1" dirty="0">
                <a:effectLst>
                  <a:outerShdw blurRad="38100" dist="38100" dir="2700000" algn="tl">
                    <a:srgbClr val="C0C0C0"/>
                  </a:outerShdw>
                </a:effectLst>
                <a:latin typeface="Calibri" pitchFamily="34" charset="0"/>
              </a:rPr>
              <a:t>gives rise to the same phenotype in that organism</a:t>
            </a:r>
          </a:p>
        </p:txBody>
      </p:sp>
      <p:sp>
        <p:nvSpPr>
          <p:cNvPr id="18436" name="Text Box 5"/>
          <p:cNvSpPr txBox="1">
            <a:spLocks noChangeArrowheads="1"/>
          </p:cNvSpPr>
          <p:nvPr/>
        </p:nvSpPr>
        <p:spPr bwMode="auto">
          <a:xfrm>
            <a:off x="3100388" y="1584325"/>
            <a:ext cx="1439112" cy="369332"/>
          </a:xfrm>
          <a:prstGeom prst="rect">
            <a:avLst/>
          </a:prstGeom>
          <a:noFill/>
          <a:ln w="9525" algn="ctr">
            <a:noFill/>
            <a:miter lim="800000"/>
            <a:headEnd/>
            <a:tailEnd/>
          </a:ln>
        </p:spPr>
        <p:txBody>
          <a:bodyPr wrap="none">
            <a:spAutoFit/>
          </a:bodyPr>
          <a:lstStyle/>
          <a:p>
            <a:r>
              <a:rPr lang="en-US" sz="1800" dirty="0">
                <a:latin typeface="Calibri" pitchFamily="34" charset="0"/>
              </a:rPr>
              <a:t>(e.g., human)</a:t>
            </a:r>
          </a:p>
        </p:txBody>
      </p:sp>
      <p:sp>
        <p:nvSpPr>
          <p:cNvPr id="18437" name="Text Box 6"/>
          <p:cNvSpPr txBox="1">
            <a:spLocks noChangeArrowheads="1"/>
          </p:cNvSpPr>
          <p:nvPr/>
        </p:nvSpPr>
        <p:spPr bwMode="auto">
          <a:xfrm>
            <a:off x="6805613" y="1584325"/>
            <a:ext cx="1327992" cy="369332"/>
          </a:xfrm>
          <a:prstGeom prst="rect">
            <a:avLst/>
          </a:prstGeom>
          <a:noFill/>
          <a:ln w="9525" algn="ctr">
            <a:noFill/>
            <a:miter lim="800000"/>
            <a:headEnd/>
            <a:tailEnd/>
          </a:ln>
        </p:spPr>
        <p:txBody>
          <a:bodyPr wrap="none">
            <a:spAutoFit/>
          </a:bodyPr>
          <a:lstStyle/>
          <a:p>
            <a:r>
              <a:rPr lang="en-US" sz="1800">
                <a:latin typeface="Calibri" pitchFamily="34" charset="0"/>
              </a:rPr>
              <a:t>(e.g., worm)</a:t>
            </a:r>
          </a:p>
        </p:txBody>
      </p:sp>
      <p:sp>
        <p:nvSpPr>
          <p:cNvPr id="18438" name="Text Box 7"/>
          <p:cNvSpPr txBox="1">
            <a:spLocks noChangeArrowheads="1"/>
          </p:cNvSpPr>
          <p:nvPr/>
        </p:nvSpPr>
        <p:spPr bwMode="auto">
          <a:xfrm>
            <a:off x="1727200" y="5454650"/>
            <a:ext cx="2042354" cy="369332"/>
          </a:xfrm>
          <a:prstGeom prst="rect">
            <a:avLst/>
          </a:prstGeom>
          <a:noFill/>
          <a:ln w="9525" algn="ctr">
            <a:noFill/>
            <a:miter lim="800000"/>
            <a:headEnd/>
            <a:tailEnd/>
          </a:ln>
        </p:spPr>
        <p:txBody>
          <a:bodyPr wrap="none">
            <a:spAutoFit/>
          </a:bodyPr>
          <a:lstStyle/>
          <a:p>
            <a:r>
              <a:rPr lang="en-US" sz="1800">
                <a:latin typeface="Calibri" pitchFamily="34" charset="0"/>
              </a:rPr>
              <a:t>(e.g., breast cancer)</a:t>
            </a:r>
          </a:p>
        </p:txBody>
      </p:sp>
      <p:sp>
        <p:nvSpPr>
          <p:cNvPr id="18439" name="Text Box 8"/>
          <p:cNvSpPr txBox="1">
            <a:spLocks noChangeArrowheads="1"/>
          </p:cNvSpPr>
          <p:nvPr/>
        </p:nvSpPr>
        <p:spPr bwMode="auto">
          <a:xfrm>
            <a:off x="5461000" y="5454650"/>
            <a:ext cx="3153812" cy="369332"/>
          </a:xfrm>
          <a:prstGeom prst="rect">
            <a:avLst/>
          </a:prstGeom>
          <a:noFill/>
          <a:ln w="9525" algn="ctr">
            <a:noFill/>
            <a:miter lim="800000"/>
            <a:headEnd/>
            <a:tailEnd/>
          </a:ln>
        </p:spPr>
        <p:txBody>
          <a:bodyPr wrap="none">
            <a:spAutoFit/>
          </a:bodyPr>
          <a:lstStyle/>
          <a:p>
            <a:r>
              <a:rPr lang="en-US" sz="1800">
                <a:latin typeface="Calibri" pitchFamily="34" charset="0"/>
              </a:rPr>
              <a:t>(e.g., specific worm phenotype)</a:t>
            </a:r>
          </a:p>
        </p:txBody>
      </p:sp>
      <p:sp>
        <p:nvSpPr>
          <p:cNvPr id="9" name="Text Box 12"/>
          <p:cNvSpPr txBox="1">
            <a:spLocks noChangeArrowheads="1"/>
          </p:cNvSpPr>
          <p:nvPr/>
        </p:nvSpPr>
        <p:spPr bwMode="auto">
          <a:xfrm>
            <a:off x="6705600" y="6611778"/>
            <a:ext cx="259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r>
              <a:rPr lang="en-US" sz="1000" dirty="0" err="1">
                <a:latin typeface="Calibri" pitchFamily="34" charset="0"/>
              </a:rPr>
              <a:t>McGary</a:t>
            </a:r>
            <a:r>
              <a:rPr lang="en-US" sz="1000" dirty="0">
                <a:latin typeface="Calibri" pitchFamily="34" charset="0"/>
              </a:rPr>
              <a:t>, Park </a:t>
            </a:r>
            <a:r>
              <a:rPr lang="en-US" sz="1000" i="1" dirty="0">
                <a:latin typeface="Calibri" pitchFamily="34" charset="0"/>
              </a:rPr>
              <a:t>et al</a:t>
            </a:r>
            <a:r>
              <a:rPr lang="en-US" sz="1000" dirty="0">
                <a:latin typeface="Calibri" pitchFamily="34" charset="0"/>
              </a:rPr>
              <a:t>. </a:t>
            </a:r>
            <a:r>
              <a:rPr lang="en-US" sz="1000" i="1" dirty="0">
                <a:latin typeface="Calibri" pitchFamily="34" charset="0"/>
              </a:rPr>
              <a:t>PNAS </a:t>
            </a:r>
            <a:r>
              <a:rPr lang="en-US" sz="1000" dirty="0">
                <a:latin typeface="Calibri" pitchFamily="34" charset="0"/>
              </a:rPr>
              <a:t>107:6544-9 (2010)</a:t>
            </a:r>
          </a:p>
        </p:txBody>
      </p:sp>
    </p:spTree>
    <p:extLst>
      <p:ext uri="{BB962C8B-B14F-4D97-AF65-F5344CB8AC3E}">
        <p14:creationId xmlns:p14="http://schemas.microsoft.com/office/powerpoint/2010/main" val="1381085137"/>
      </p:ext>
    </p:extLst>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46894</TotalTime>
  <Words>2036</Words>
  <Application>Microsoft Office PowerPoint</Application>
  <PresentationFormat>On-screen Show (4:3)</PresentationFormat>
  <Paragraphs>306</Paragraphs>
  <Slides>35</Slides>
  <Notes>14</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Arial</vt:lpstr>
      <vt:lpstr>Calibri</vt:lpstr>
      <vt:lpstr>Myriad Pro</vt:lpstr>
      <vt:lpstr>Symbol</vt:lpstr>
      <vt:lpstr>Times New Roman</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ICMB,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Marcotte</dc:creator>
  <cp:lastModifiedBy>Marcotte</cp:lastModifiedBy>
  <cp:revision>1835</cp:revision>
  <cp:lastPrinted>2023-04-05T23:55:22Z</cp:lastPrinted>
  <dcterms:created xsi:type="dcterms:W3CDTF">2002-09-07T00:42:37Z</dcterms:created>
  <dcterms:modified xsi:type="dcterms:W3CDTF">2024-04-11T15:35:36Z</dcterms:modified>
</cp:coreProperties>
</file>