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33" r:id="rId2"/>
    <p:sldId id="540" r:id="rId3"/>
    <p:sldId id="559" r:id="rId4"/>
    <p:sldId id="541" r:id="rId5"/>
    <p:sldId id="560" r:id="rId6"/>
    <p:sldId id="544" r:id="rId7"/>
    <p:sldId id="626" r:id="rId8"/>
    <p:sldId id="546" r:id="rId9"/>
    <p:sldId id="568" r:id="rId10"/>
    <p:sldId id="562" r:id="rId11"/>
    <p:sldId id="571" r:id="rId12"/>
    <p:sldId id="565" r:id="rId13"/>
    <p:sldId id="572" r:id="rId14"/>
    <p:sldId id="575" r:id="rId15"/>
    <p:sldId id="584" r:id="rId16"/>
    <p:sldId id="585" r:id="rId17"/>
    <p:sldId id="586" r:id="rId18"/>
    <p:sldId id="588" r:id="rId19"/>
    <p:sldId id="606" r:id="rId20"/>
    <p:sldId id="631" r:id="rId21"/>
    <p:sldId id="629" r:id="rId22"/>
    <p:sldId id="632" r:id="rId23"/>
    <p:sldId id="638" r:id="rId24"/>
    <p:sldId id="645" r:id="rId25"/>
    <p:sldId id="646" r:id="rId26"/>
    <p:sldId id="591" r:id="rId27"/>
    <p:sldId id="618" r:id="rId28"/>
    <p:sldId id="619" r:id="rId29"/>
    <p:sldId id="620" r:id="rId30"/>
    <p:sldId id="644" r:id="rId31"/>
    <p:sldId id="634" r:id="rId32"/>
    <p:sldId id="597" r:id="rId33"/>
    <p:sldId id="598" r:id="rId34"/>
    <p:sldId id="599" r:id="rId35"/>
    <p:sldId id="600" r:id="rId36"/>
    <p:sldId id="601" r:id="rId37"/>
    <p:sldId id="602" r:id="rId38"/>
    <p:sldId id="640" r:id="rId39"/>
    <p:sldId id="639" r:id="rId40"/>
    <p:sldId id="641" r:id="rId41"/>
    <p:sldId id="603" r:id="rId42"/>
    <p:sldId id="604" r:id="rId43"/>
    <p:sldId id="642" r:id="rId44"/>
    <p:sldId id="605" r:id="rId4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26C0"/>
    <a:srgbClr val="00CCFF"/>
    <a:srgbClr val="993300"/>
    <a:srgbClr val="008080"/>
    <a:srgbClr val="6600CC"/>
    <a:srgbClr val="FF0000"/>
    <a:srgbClr val="00CC00"/>
    <a:srgbClr val="DDDDD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66" autoAdjust="0"/>
    <p:restoredTop sz="94696" autoAdjust="0"/>
  </p:normalViewPr>
  <p:slideViewPr>
    <p:cSldViewPr>
      <p:cViewPr varScale="1">
        <p:scale>
          <a:sx n="114" d="100"/>
          <a:sy n="114" d="100"/>
        </p:scale>
        <p:origin x="23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>
            <a:extLst>
              <a:ext uri="{FF2B5EF4-FFF2-40B4-BE49-F238E27FC236}">
                <a16:creationId xmlns:a16="http://schemas.microsoft.com/office/drawing/2014/main" id="{8FBEAC60-C2EB-F84E-03AF-51A72326C8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992" tIns="47496" rIns="94992" bIns="474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23" name="Rectangle 3">
            <a:extLst>
              <a:ext uri="{FF2B5EF4-FFF2-40B4-BE49-F238E27FC236}">
                <a16:creationId xmlns:a16="http://schemas.microsoft.com/office/drawing/2014/main" id="{2A84DD25-7561-9B92-5F96-9933E3F259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962" y="0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992" tIns="47496" rIns="94992" bIns="474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24" name="Rectangle 4">
            <a:extLst>
              <a:ext uri="{FF2B5EF4-FFF2-40B4-BE49-F238E27FC236}">
                <a16:creationId xmlns:a16="http://schemas.microsoft.com/office/drawing/2014/main" id="{E187847E-BD02-57E7-842C-41287224C0F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813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992" tIns="47496" rIns="94992" bIns="4749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25" name="Rectangle 5">
            <a:extLst>
              <a:ext uri="{FF2B5EF4-FFF2-40B4-BE49-F238E27FC236}">
                <a16:creationId xmlns:a16="http://schemas.microsoft.com/office/drawing/2014/main" id="{3C32A66F-B9EC-6FF4-91EF-B148285DEB8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2962" y="9120813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992" tIns="47496" rIns="94992" bIns="474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095186-82D0-457D-81BA-6AF62B9ED8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F0E7E283-CD78-3084-FDA8-8E051AD2D3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defTabSz="96641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47F05A7-9CCE-46FF-7A9D-4B16E8CAA3C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618" y="0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algn="r" defTabSz="96641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F9049A8-5389-23C4-D747-448E5372F75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95135B89-9D92-3D41-E49B-85C5B66CE0E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693" y="4561226"/>
            <a:ext cx="5363817" cy="43185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>
            <a:extLst>
              <a:ext uri="{FF2B5EF4-FFF2-40B4-BE49-F238E27FC236}">
                <a16:creationId xmlns:a16="http://schemas.microsoft.com/office/drawing/2014/main" id="{F9F878C3-6C31-97C3-5341-F3BB0246323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2452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defTabSz="96641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>
            <a:extLst>
              <a:ext uri="{FF2B5EF4-FFF2-40B4-BE49-F238E27FC236}">
                <a16:creationId xmlns:a16="http://schemas.microsoft.com/office/drawing/2014/main" id="{F6AD72AF-7FC1-1088-9CF4-9453282FD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18" y="9122452"/>
            <a:ext cx="3170583" cy="4787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algn="r" defTabSz="964974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698D2-2227-412B-A904-BF60F9EED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6CCF19-8E7A-3B49-35A2-F1D1483D24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69CA4E-5B58-4132-B273-78312892940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9298C89-5448-A478-F18B-C7CD50FE0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DB4F5FC-6217-70E4-095B-F2FD353D8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9" name="Date Placeholder 1">
            <a:extLst>
              <a:ext uri="{FF2B5EF4-FFF2-40B4-BE49-F238E27FC236}">
                <a16:creationId xmlns:a16="http://schemas.microsoft.com/office/drawing/2014/main" id="{1B674A1B-0C7B-0344-08F9-685FA280CD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8079262-334F-733F-40D1-6911AA7AF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2CB07F-D346-45A8-B2F6-9FB3AAEA870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485BD45-ACC7-8F97-FFC4-176C04D15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355E59E-E7AF-0BA9-46D7-1D65827EF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9" name="Date Placeholder 1">
            <a:extLst>
              <a:ext uri="{FF2B5EF4-FFF2-40B4-BE49-F238E27FC236}">
                <a16:creationId xmlns:a16="http://schemas.microsoft.com/office/drawing/2014/main" id="{AF0093B5-C435-1800-00C2-DB03EC44D0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E733A91-1CFC-309A-86C0-CA5206A49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6FD8046-F5C8-424C-914E-BB57318CC7A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C64E002-72CD-0159-91E7-C79D03A544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BD16C9EC-6A70-05E2-A209-CD6799CCB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7" name="Date Placeholder 1">
            <a:extLst>
              <a:ext uri="{FF2B5EF4-FFF2-40B4-BE49-F238E27FC236}">
                <a16:creationId xmlns:a16="http://schemas.microsoft.com/office/drawing/2014/main" id="{18430B51-4195-4779-78AF-F6DD944F95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1D6D796-DDB5-9FFE-BF10-6AA0E1351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41323B-AD0A-49EB-A43C-347E94AD9FD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FB15A8D-4F74-0CEC-08C3-F443FD18E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D55D9E3-F1C2-5824-D8AF-FA9B1AA94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25" name="Date Placeholder 1">
            <a:extLst>
              <a:ext uri="{FF2B5EF4-FFF2-40B4-BE49-F238E27FC236}">
                <a16:creationId xmlns:a16="http://schemas.microsoft.com/office/drawing/2014/main" id="{655520B5-3E67-7664-3CB7-58AD7421F5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F9B5F66E-BA13-1A42-0CA0-220CFD539E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898D2E52-8D13-87FE-5A9A-3892F1B22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A40CEA65-44F1-A78F-D824-69E83AD76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3ADE26-19C4-431D-BE38-3AACC920259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5" name="Date Placeholder 4">
            <a:extLst>
              <a:ext uri="{FF2B5EF4-FFF2-40B4-BE49-F238E27FC236}">
                <a16:creationId xmlns:a16="http://schemas.microsoft.com/office/drawing/2014/main" id="{7182A796-1928-4E7C-FEBC-E8D919F8B1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BE5EB9D-E5EA-44C0-FF27-28960954B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D05A28-BC4B-4A26-B4DA-E61780C649B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56A6ED6-F4D0-FBAA-F19C-768E2C33F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F1D1B55-C5FE-05BD-EA9B-6436E7175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7" name="Date Placeholder 1">
            <a:extLst>
              <a:ext uri="{FF2B5EF4-FFF2-40B4-BE49-F238E27FC236}">
                <a16:creationId xmlns:a16="http://schemas.microsoft.com/office/drawing/2014/main" id="{0FE23395-2366-2840-F88C-6162A0B630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3D5A1302-2BFD-7473-39D5-E25F06FDC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C979227-65A0-4231-BCB4-E8A61CFEE2D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D279920-C18D-A6E3-5DB9-89B9FE95C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F132C9F-4A9A-4BEA-EE68-2DC4144DC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5" name="Date Placeholder 1">
            <a:extLst>
              <a:ext uri="{FF2B5EF4-FFF2-40B4-BE49-F238E27FC236}">
                <a16:creationId xmlns:a16="http://schemas.microsoft.com/office/drawing/2014/main" id="{D9FE762E-2558-2820-8684-55D745FF03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B60D53D2-2351-FDFC-7FA8-ACCEBDBFC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DC3713-C799-46C9-9C6B-270775145B0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588EC2FB-8226-54E3-8122-AE55AB1A4A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423A3F9-5957-4C6C-95F3-0710EE5C8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3" name="Date Placeholder 1">
            <a:extLst>
              <a:ext uri="{FF2B5EF4-FFF2-40B4-BE49-F238E27FC236}">
                <a16:creationId xmlns:a16="http://schemas.microsoft.com/office/drawing/2014/main" id="{F0E2DEAA-175E-EF09-B399-EDDEE83B33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5B0FBCA2-19CA-295C-621A-9E9323EC1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775947-3552-4047-BB89-610D5AB5D2E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49557F8A-F744-34FC-7C12-33E77630F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AB9D2B-7425-1285-2343-DF2CE1296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41" name="Date Placeholder 1">
            <a:extLst>
              <a:ext uri="{FF2B5EF4-FFF2-40B4-BE49-F238E27FC236}">
                <a16:creationId xmlns:a16="http://schemas.microsoft.com/office/drawing/2014/main" id="{43D923D6-3EA3-AAAE-AE36-788AD12957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3BB9E5B-1633-383F-1060-BA33B5474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DEC22C-2ABA-472E-96AC-26E8FE37C6F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AF71794-2D7A-0DFA-E75C-6FD62EA35F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AB32C81-DCA3-EBCA-32A2-4E61D8B6D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9" name="Date Placeholder 1">
            <a:extLst>
              <a:ext uri="{FF2B5EF4-FFF2-40B4-BE49-F238E27FC236}">
                <a16:creationId xmlns:a16="http://schemas.microsoft.com/office/drawing/2014/main" id="{065FDBA6-0CA8-0569-9200-118623FE72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FADE50CB-D0D5-B8F7-0D2A-A90AEABB6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DED5AF-E3A2-44F3-8BCC-E850EA271E6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EBF3EE8-A537-5007-984B-C5CFB0EC8E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555AE6F-B3AE-89FA-67DF-FEE68FE1B7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7" name="Date Placeholder 1">
            <a:extLst>
              <a:ext uri="{FF2B5EF4-FFF2-40B4-BE49-F238E27FC236}">
                <a16:creationId xmlns:a16="http://schemas.microsoft.com/office/drawing/2014/main" id="{F3A3240F-9ACD-315B-11C7-004729F404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6E23146-C2AF-8075-0181-4D3DD4623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CA9420-D1C0-4E1F-BEF6-8888C41F10D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89F6219-867D-39CE-3C60-DE10E5644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9AEE98E-D6F1-B5B5-7509-D9556DAD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3" name="Date Placeholder 1">
            <a:extLst>
              <a:ext uri="{FF2B5EF4-FFF2-40B4-BE49-F238E27FC236}">
                <a16:creationId xmlns:a16="http://schemas.microsoft.com/office/drawing/2014/main" id="{F20117CC-85BA-7DD6-CD78-5DAED1AB07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3EA41158-79AA-2C6F-A199-0C5303C06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5F3E82-2CC7-4E2B-958E-80A5E1B19F3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ABA9A94-9F87-579A-89F0-EC1DDF0EE6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720BC076-60DB-6451-5706-C50B794D8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1" name="Date Placeholder 1">
            <a:extLst>
              <a:ext uri="{FF2B5EF4-FFF2-40B4-BE49-F238E27FC236}">
                <a16:creationId xmlns:a16="http://schemas.microsoft.com/office/drawing/2014/main" id="{7E688CD1-F3F9-D7E5-06D6-528C47534F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 defTabSz="9649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defTabSz="964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AC97BC-DF1E-A54C-4B80-18DDD48CF8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AE120-40B3-DEA3-AE5C-2A1F73C1C5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6BC28B-2FF5-035B-11E1-B47E171AD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3E5AE-1138-457C-B6CF-8334582E6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42E78B-FD2D-7CAF-5383-CD6040F4A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4CB358-98BD-0198-7A49-E5EE4F7B3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2322FB-081A-F83F-20BC-4AF715B62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AAD28-848B-420A-B276-39B18AEEF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10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5A7438-CB2D-29D5-A674-96282AEBD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0BBA7-A437-F14B-BE70-B90406D9B9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1BD38D-629E-026C-8AFC-512091546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5329-5690-450C-B093-6D7A7E096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40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C32F4-A20E-CF32-6B6C-49F22FD03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6A65B6-EF59-209D-616B-D0A426777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05BBC-9A5A-29A9-F920-01EBD6ECE7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34B64-282E-49BA-B9F7-744387AEF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24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2DE58-1354-2A92-34F2-3FC3AA25F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601B5B-066B-27A2-3024-6FEA04EBAF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4B985E-AF9C-036C-2DD5-ED805891A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41FFB-C030-4AD7-AFF7-37FDBC2CFF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25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1F4BC3-BA3F-8233-C7F1-E8708F9CAD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4176F3-70E6-A7D2-0B9A-40025D3DF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C885D-29E9-22DE-E31C-5F5734EEF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AFDB7-B6B2-48C1-AD59-4162083C53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09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E790B8-B3EE-A7DB-E3DD-79AFC4E8AC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A72F24-A099-7B37-6AE1-907D4C55F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9DE36-683F-1F2C-3EA5-5B6A4C90D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8ACC-7D8E-4B69-87FF-E10DE2125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40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550B8E-C397-C82F-4CC4-77A193234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A05943-77AE-3643-2BA4-D27B056EB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1D71AA-8E05-F25A-C64A-935C5C94C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902AB-96F4-41BC-9575-F2534F311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0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1B2EEF-F583-3C58-F5C0-3F953BD5F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E50940-FB78-AB1A-777E-D52D66BCB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F97961-648D-54F9-5836-471BD039D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448DE-5B41-4314-9584-924823827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13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01D04D-9B85-6455-6C9E-58B65698F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3A56FB-CFD9-15F6-36AC-07ADC0A831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28609-A162-65DF-923E-F424ECA18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E2F68-56A9-4318-962C-A506FE101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6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88FAB3-5D9B-B818-D6B1-A6220C5E9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FE428-A5C5-6A27-D880-20ECF809A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5719E-B6D9-E4FC-B5D6-3F7C4B0E99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7F5F-1CAC-41EF-869C-0234678B6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00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E3846F1-701F-DBB8-36AA-43B247299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F7F105-9144-293F-FD64-0524020C4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EE3407B-DEA3-8E46-E8D6-45D32A02F2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C7F71B-BE6B-1CDE-9D61-A0D86863E3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5BA48F5-1F0C-C563-1033-D7D257A58F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3D6763-E218-475E-A16A-0E6FD1CE0B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file:///C:\Users\Marcotte\Documents\SpiderOak%20Hive\CLASSES%20and%20TEACHING\BCH394P-364C-Spring2022\Lecture%2022-23%20-%20Synthetic%20biology\media-2.mp4" TargetMode="External"/><Relationship Id="rId1" Type="http://schemas.microsoft.com/office/2007/relationships/media" Target="file:///C:\Users\Marcotte\Documents\SpiderOak%20Hive\CLASSES%20and%20TEACHING\BCH394P-364C-Spring2022\Lecture%2022-23%20-%20Synthetic%20biology\media-2.mp4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2-5932-2130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goodsell@scripps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2" Type="http://schemas.openxmlformats.org/officeDocument/2006/relationships/video" Target="file:///C:\Users\Marcotte\Documents\SpiderOak%20Hive\CLASSES%20and%20TEACHING\BCH394P-364C-Spring2020\Lecture%2022-23%20-%20Synthetic%20biology\tastiger1_bb.mp4" TargetMode="External"/><Relationship Id="rId1" Type="http://schemas.microsoft.com/office/2007/relationships/media" Target="file:///C:\Users\Marcotte\Documents\SpiderOak%20Hive\CLASSES%20and%20TEACHING\BCH394P-364C-Spring2020\Lecture%2022-23%20-%20Synthetic%20biology\tastiger1_bb.mp4" TargetMode="Externa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C7ADD80A-F4F2-DDB2-FDB2-A923ADBC6EB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Synthetic biology:</a:t>
            </a:r>
          </a:p>
          <a:p>
            <a:pPr algn="ctr" eaLnBrk="1" hangingPunct="1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Engineering new functions, cells, and even life?</a:t>
            </a:r>
          </a:p>
          <a:p>
            <a:pPr algn="ctr" eaLnBrk="1" hangingPunct="1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45E2CD95-5A86-1C3C-D614-34F0EC13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181600"/>
            <a:ext cx="65976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Calibri" panose="020F0502020204030204" pitchFamily="34" charset="0"/>
              </a:rPr>
              <a:t>BCH394P/364C Systems Biology / Bioinformatics</a:t>
            </a:r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4E58B796-07BA-66A3-B3F3-65E4F9D7F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715000"/>
            <a:ext cx="5651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latin typeface="Calibri" panose="020F0502020204030204" pitchFamily="34" charset="0"/>
              </a:rPr>
              <a:t>Edward Marcotte, Univ of Texas at Austin</a:t>
            </a:r>
            <a:endParaRPr lang="en-US" altLang="en-US" sz="25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25A0025-FBF9-565F-4AA0-594593EC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838200"/>
            <a:ext cx="3913187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85313FC1-5963-E695-887A-0C60C74E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14400" r="10751" b="14799"/>
          <a:stretch>
            <a:fillRect/>
          </a:stretch>
        </p:blipFill>
        <p:spPr bwMode="auto">
          <a:xfrm>
            <a:off x="4829175" y="1717675"/>
            <a:ext cx="1784350" cy="15335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5CAE99BE-B7C1-6897-E847-8588CD4B65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3449638"/>
          <a:ext cx="18415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6" imgW="4241270" imgH="3568254" progId="Photoshop.Image.6">
                  <p:embed/>
                </p:oleObj>
              </mc:Choice>
              <mc:Fallback>
                <p:oleObj name="Image" r:id="rId6" imgW="4241270" imgH="3568254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449638"/>
                        <a:ext cx="184150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57" name="Group 5">
            <a:extLst>
              <a:ext uri="{FF2B5EF4-FFF2-40B4-BE49-F238E27FC236}">
                <a16:creationId xmlns:a16="http://schemas.microsoft.com/office/drawing/2014/main" id="{805FE520-2767-9E7B-E25C-6A6F82D72ECA}"/>
              </a:ext>
            </a:extLst>
          </p:cNvPr>
          <p:cNvGrpSpPr>
            <a:grpSpLocks/>
          </p:cNvGrpSpPr>
          <p:nvPr/>
        </p:nvGrpSpPr>
        <p:grpSpPr bwMode="auto">
          <a:xfrm>
            <a:off x="6823075" y="1654175"/>
            <a:ext cx="1836738" cy="1622425"/>
            <a:chOff x="3767" y="711"/>
            <a:chExt cx="1157" cy="1022"/>
          </a:xfrm>
        </p:grpSpPr>
        <p:pic>
          <p:nvPicPr>
            <p:cNvPr id="23565" name="Picture 6">
              <a:extLst>
                <a:ext uri="{FF2B5EF4-FFF2-40B4-BE49-F238E27FC236}">
                  <a16:creationId xmlns:a16="http://schemas.microsoft.com/office/drawing/2014/main" id="{2363842F-0867-2733-B920-F27D6207B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0" t="16902" r="16290" b="22536"/>
            <a:stretch>
              <a:fillRect/>
            </a:stretch>
          </p:blipFill>
          <p:spPr bwMode="auto">
            <a:xfrm>
              <a:off x="3785" y="737"/>
              <a:ext cx="1135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6" name="Rectangle 7">
              <a:extLst>
                <a:ext uri="{FF2B5EF4-FFF2-40B4-BE49-F238E27FC236}">
                  <a16:creationId xmlns:a16="http://schemas.microsoft.com/office/drawing/2014/main" id="{F49D5459-4BBF-BF17-B554-00B58736F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" y="711"/>
              <a:ext cx="1157" cy="1022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23558" name="Object 8">
            <a:extLst>
              <a:ext uri="{FF2B5EF4-FFF2-40B4-BE49-F238E27FC236}">
                <a16:creationId xmlns:a16="http://schemas.microsoft.com/office/drawing/2014/main" id="{C9BEA9E3-81FF-7DB3-0840-1F69B6015F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9738" y="3460750"/>
          <a:ext cx="1911350" cy="155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9" imgW="1944463" imgH="1578733" progId="Photoshop.Image.6">
                  <p:embed/>
                </p:oleObj>
              </mc:Choice>
              <mc:Fallback>
                <p:oleObj name="Image" r:id="rId9" imgW="1944463" imgH="1578733" progId="Photoshop.Image.6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9738" y="3460750"/>
                        <a:ext cx="1911350" cy="155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Rectangle 9">
            <a:extLst>
              <a:ext uri="{FF2B5EF4-FFF2-40B4-BE49-F238E27FC236}">
                <a16:creationId xmlns:a16="http://schemas.microsoft.com/office/drawing/2014/main" id="{81491122-B512-9FEB-74F8-99B6668AC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3429000"/>
            <a:ext cx="1874838" cy="162242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3560" name="Rectangle 10">
            <a:extLst>
              <a:ext uri="{FF2B5EF4-FFF2-40B4-BE49-F238E27FC236}">
                <a16:creationId xmlns:a16="http://schemas.microsoft.com/office/drawing/2014/main" id="{912F5A63-2438-4C83-8613-2705C9B52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875" y="3436938"/>
            <a:ext cx="88900" cy="1668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3561" name="Text Box 11">
            <a:extLst>
              <a:ext uri="{FF2B5EF4-FFF2-40B4-BE49-F238E27FC236}">
                <a16:creationId xmlns:a16="http://schemas.microsoft.com/office/drawing/2014/main" id="{2E34F2B7-C785-87DB-ED5F-AB53E48D4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75" y="1222375"/>
            <a:ext cx="1800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Cph1/EnvZ</a:t>
            </a:r>
          </a:p>
        </p:txBody>
      </p:sp>
      <p:sp>
        <p:nvSpPr>
          <p:cNvPr id="23562" name="Text Box 12">
            <a:extLst>
              <a:ext uri="{FF2B5EF4-FFF2-40B4-BE49-F238E27FC236}">
                <a16:creationId xmlns:a16="http://schemas.microsoft.com/office/drawing/2014/main" id="{8632556C-68E5-D157-09A6-38AA2B41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1219200"/>
            <a:ext cx="9921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Mask</a:t>
            </a:r>
          </a:p>
        </p:txBody>
      </p:sp>
      <p:sp>
        <p:nvSpPr>
          <p:cNvPr id="23563" name="TextBox 1">
            <a:extLst>
              <a:ext uri="{FF2B5EF4-FFF2-40B4-BE49-F238E27FC236}">
                <a16:creationId xmlns:a16="http://schemas.microsoft.com/office/drawing/2014/main" id="{25AA464A-9DFA-4842-9C8D-1A29474D4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6096000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“Light cannon” developed by Aaron Chevalier, UT undergraduate</a:t>
            </a:r>
          </a:p>
        </p:txBody>
      </p:sp>
      <p:sp>
        <p:nvSpPr>
          <p:cNvPr id="23564" name="Text Box 6">
            <a:extLst>
              <a:ext uri="{FF2B5EF4-FFF2-40B4-BE49-F238E27FC236}">
                <a16:creationId xmlns:a16="http://schemas.microsoft.com/office/drawing/2014/main" id="{DFB7A904-E0B6-96D6-883B-7C0A12096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519863"/>
            <a:ext cx="40925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Levskaya</a:t>
            </a:r>
            <a:r>
              <a:rPr lang="en-US" altLang="en-US" sz="1600" i="1">
                <a:latin typeface="Calibri" panose="020F0502020204030204" pitchFamily="34" charset="0"/>
              </a:rPr>
              <a:t> et al. Nature</a:t>
            </a:r>
            <a:r>
              <a:rPr lang="en-US" altLang="en-US" sz="1600">
                <a:latin typeface="Calibri" panose="020F0502020204030204" pitchFamily="34" charset="0"/>
              </a:rPr>
              <a:t>, 438(7067):441-2 (2005)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dy_mask2">
            <a:extLst>
              <a:ext uri="{FF2B5EF4-FFF2-40B4-BE49-F238E27FC236}">
                <a16:creationId xmlns:a16="http://schemas.microsoft.com/office/drawing/2014/main" id="{9DB45CF0-9DDE-B6A7-D230-6E1E4B53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24113"/>
            <a:ext cx="1731963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IMG_1637">
            <a:extLst>
              <a:ext uri="{FF2B5EF4-FFF2-40B4-BE49-F238E27FC236}">
                <a16:creationId xmlns:a16="http://schemas.microsoft.com/office/drawing/2014/main" id="{A2819593-F680-2661-B450-CCC0AD5D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12675"/>
          <a:stretch>
            <a:fillRect/>
          </a:stretch>
        </p:blipFill>
        <p:spPr bwMode="auto">
          <a:xfrm>
            <a:off x="2489200" y="760413"/>
            <a:ext cx="627856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E2087B32-40CE-3C64-38A6-7D5F3234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84042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anose="020F0502020204030204" pitchFamily="34" charset="0"/>
              </a:rPr>
              <a:t>The first bacterial photograph  (coliroid?)...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2A8E0F19-CC1B-2504-1F25-F8F05B4C4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7938" y="5802313"/>
            <a:ext cx="36036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Great moments in contemporary images: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The virgin Maria on a tortilla...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Andy Ellington in a petri dish....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BE519D19-22FF-54E5-72F6-8CC7F7DC0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519863"/>
            <a:ext cx="40925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Levskaya</a:t>
            </a:r>
            <a:r>
              <a:rPr lang="en-US" altLang="en-US" sz="1600" i="1">
                <a:latin typeface="Calibri" panose="020F0502020204030204" pitchFamily="34" charset="0"/>
              </a:rPr>
              <a:t> et al. Nature</a:t>
            </a:r>
            <a:r>
              <a:rPr lang="en-US" altLang="en-US" sz="1600">
                <a:latin typeface="Calibri" panose="020F0502020204030204" pitchFamily="34" charset="0"/>
              </a:rPr>
              <a:t>, 438(7067):441-2 (2005)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arwin2">
            <a:extLst>
              <a:ext uri="{FF2B5EF4-FFF2-40B4-BE49-F238E27FC236}">
                <a16:creationId xmlns:a16="http://schemas.microsoft.com/office/drawing/2014/main" id="{65011BA9-DAD8-B5B6-A5AA-AD60299B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BD6412F4-9317-1936-D6CE-FF64DC1A9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3124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Calibri" panose="020F0502020204030204" pitchFamily="34" charset="0"/>
              </a:rPr>
              <a:t>Escherichia darwinia</a:t>
            </a:r>
          </a:p>
        </p:txBody>
      </p:sp>
      <p:sp>
        <p:nvSpPr>
          <p:cNvPr id="27652" name="Text Box 6">
            <a:extLst>
              <a:ext uri="{FF2B5EF4-FFF2-40B4-BE49-F238E27FC236}">
                <a16:creationId xmlns:a16="http://schemas.microsoft.com/office/drawing/2014/main" id="{90AF750B-8BD3-C504-CB64-544A0FDA0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6519863"/>
            <a:ext cx="21161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Image: Aaron Chevalier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55F92D05-E35F-5247-ED6B-C7D957B287ED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60350"/>
            <a:ext cx="6673850" cy="4565650"/>
            <a:chOff x="1442" y="203"/>
            <a:chExt cx="3942" cy="2599"/>
          </a:xfrm>
        </p:grpSpPr>
        <p:grpSp>
          <p:nvGrpSpPr>
            <p:cNvPr id="29730" name="Group 3">
              <a:extLst>
                <a:ext uri="{FF2B5EF4-FFF2-40B4-BE49-F238E27FC236}">
                  <a16:creationId xmlns:a16="http://schemas.microsoft.com/office/drawing/2014/main" id="{342444B8-D8C6-29BC-E8E5-0EC7B465E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2" y="203"/>
              <a:ext cx="3942" cy="2599"/>
              <a:chOff x="0" y="0"/>
              <a:chExt cx="3942" cy="2599"/>
            </a:xfrm>
          </p:grpSpPr>
          <p:pic>
            <p:nvPicPr>
              <p:cNvPr id="29732" name="Picture 4" descr="cp919 strain">
                <a:extLst>
                  <a:ext uri="{FF2B5EF4-FFF2-40B4-BE49-F238E27FC236}">
                    <a16:creationId xmlns:a16="http://schemas.microsoft.com/office/drawing/2014/main" id="{EECAFABC-7C11-16A4-9C10-5853CF0B1A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67" cy="1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33" name="Rectangle 5">
                <a:extLst>
                  <a:ext uri="{FF2B5EF4-FFF2-40B4-BE49-F238E27FC236}">
                    <a16:creationId xmlns:a16="http://schemas.microsoft.com/office/drawing/2014/main" id="{0243803E-893C-BC4B-EBF4-9E88A336B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7" y="1008"/>
                <a:ext cx="1461" cy="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29734" name="Picture 6" descr="light edge detection">
                <a:extLst>
                  <a:ext uri="{FF2B5EF4-FFF2-40B4-BE49-F238E27FC236}">
                    <a16:creationId xmlns:a16="http://schemas.microsoft.com/office/drawing/2014/main" id="{C4B3F7A3-FAFF-59D2-5DEF-7264F0736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60" t="58353" r="12471" b="9656"/>
              <a:stretch>
                <a:fillRect/>
              </a:stretch>
            </p:blipFill>
            <p:spPr bwMode="auto">
              <a:xfrm>
                <a:off x="1794" y="1053"/>
                <a:ext cx="2148" cy="1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31" name="Rectangle 7">
              <a:extLst>
                <a:ext uri="{FF2B5EF4-FFF2-40B4-BE49-F238E27FC236}">
                  <a16:creationId xmlns:a16="http://schemas.microsoft.com/office/drawing/2014/main" id="{9BB09BA1-B6B5-78CA-4966-6FCE73F9A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" y="766"/>
              <a:ext cx="1160" cy="4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Comic Sans MS" panose="030F0702030302020204" pitchFamily="66" charset="0"/>
              </a:endParaRPr>
            </a:p>
          </p:txBody>
        </p:sp>
      </p:grpSp>
      <p:sp>
        <p:nvSpPr>
          <p:cNvPr id="29699" name="Rectangle 9">
            <a:extLst>
              <a:ext uri="{FF2B5EF4-FFF2-40B4-BE49-F238E27FC236}">
                <a16:creationId xmlns:a16="http://schemas.microsoft.com/office/drawing/2014/main" id="{A40E5D17-069C-DA33-FAE4-6B724FC5B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3319463"/>
            <a:ext cx="1747837" cy="3482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0" name="Rectangle 10">
            <a:extLst>
              <a:ext uri="{FF2B5EF4-FFF2-40B4-BE49-F238E27FC236}">
                <a16:creationId xmlns:a16="http://schemas.microsoft.com/office/drawing/2014/main" id="{C81D5D8B-5DDA-241D-0542-A859649F0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3319463"/>
            <a:ext cx="2767013" cy="3482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1" name="Text Box 11">
            <a:extLst>
              <a:ext uri="{FF2B5EF4-FFF2-40B4-BE49-F238E27FC236}">
                <a16:creationId xmlns:a16="http://schemas.microsoft.com/office/drawing/2014/main" id="{BCF68E63-E63B-8989-E56C-03F75E84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3287713"/>
            <a:ext cx="523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t>Dark</a:t>
            </a:r>
          </a:p>
        </p:txBody>
      </p:sp>
      <p:sp>
        <p:nvSpPr>
          <p:cNvPr id="29702" name="Text Box 12">
            <a:extLst>
              <a:ext uri="{FF2B5EF4-FFF2-40B4-BE49-F238E27FC236}">
                <a16:creationId xmlns:a16="http://schemas.microsoft.com/office/drawing/2014/main" id="{553822FB-260F-700F-C7A9-2D218137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3284538"/>
            <a:ext cx="5635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Light</a:t>
            </a:r>
          </a:p>
        </p:txBody>
      </p:sp>
      <p:sp>
        <p:nvSpPr>
          <p:cNvPr id="29703" name="AutoShape 13">
            <a:extLst>
              <a:ext uri="{FF2B5EF4-FFF2-40B4-BE49-F238E27FC236}">
                <a16:creationId xmlns:a16="http://schemas.microsoft.com/office/drawing/2014/main" id="{AE655F2C-BA34-BEF8-6B4A-164376EACD07}"/>
              </a:ext>
            </a:extLst>
          </p:cNvPr>
          <p:cNvSpPr>
            <a:spLocks noChangeArrowheads="1"/>
          </p:cNvSpPr>
          <p:nvPr/>
        </p:nvSpPr>
        <p:spPr bwMode="auto">
          <a:xfrm rot="1582328">
            <a:off x="668338" y="3827463"/>
            <a:ext cx="498475" cy="1192212"/>
          </a:xfrm>
          <a:prstGeom prst="roundRect">
            <a:avLst>
              <a:gd name="adj" fmla="val 50000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4" name="AutoShape 14">
            <a:extLst>
              <a:ext uri="{FF2B5EF4-FFF2-40B4-BE49-F238E27FC236}">
                <a16:creationId xmlns:a16="http://schemas.microsoft.com/office/drawing/2014/main" id="{41C8491E-AC64-48F7-8ED1-60EFB82B74DF}"/>
              </a:ext>
            </a:extLst>
          </p:cNvPr>
          <p:cNvSpPr>
            <a:spLocks noChangeArrowheads="1"/>
          </p:cNvSpPr>
          <p:nvPr/>
        </p:nvSpPr>
        <p:spPr bwMode="auto">
          <a:xfrm rot="-1762776">
            <a:off x="646113" y="5126038"/>
            <a:ext cx="498475" cy="1192212"/>
          </a:xfrm>
          <a:prstGeom prst="roundRect">
            <a:avLst>
              <a:gd name="adj" fmla="val 50000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5" name="AutoShape 15">
            <a:extLst>
              <a:ext uri="{FF2B5EF4-FFF2-40B4-BE49-F238E27FC236}">
                <a16:creationId xmlns:a16="http://schemas.microsoft.com/office/drawing/2014/main" id="{4C604AF4-14DB-AAE0-5D37-83478E661416}"/>
              </a:ext>
            </a:extLst>
          </p:cNvPr>
          <p:cNvSpPr>
            <a:spLocks noChangeArrowheads="1"/>
          </p:cNvSpPr>
          <p:nvPr/>
        </p:nvSpPr>
        <p:spPr bwMode="auto">
          <a:xfrm rot="1389674">
            <a:off x="3830638" y="3667125"/>
            <a:ext cx="498475" cy="1192213"/>
          </a:xfrm>
          <a:prstGeom prst="roundRect">
            <a:avLst>
              <a:gd name="adj" fmla="val 50000"/>
            </a:avLst>
          </a:prstGeom>
          <a:solidFill>
            <a:srgbClr val="96969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6" name="AutoShape 16">
            <a:extLst>
              <a:ext uri="{FF2B5EF4-FFF2-40B4-BE49-F238E27FC236}">
                <a16:creationId xmlns:a16="http://schemas.microsoft.com/office/drawing/2014/main" id="{02238897-09DC-4ABC-58EA-6B96E12D726C}"/>
              </a:ext>
            </a:extLst>
          </p:cNvPr>
          <p:cNvSpPr>
            <a:spLocks noChangeArrowheads="1"/>
          </p:cNvSpPr>
          <p:nvPr/>
        </p:nvSpPr>
        <p:spPr bwMode="auto">
          <a:xfrm rot="1382099">
            <a:off x="3830638" y="5229225"/>
            <a:ext cx="498475" cy="1192213"/>
          </a:xfrm>
          <a:prstGeom prst="roundRect">
            <a:avLst>
              <a:gd name="adj" fmla="val 50000"/>
            </a:avLst>
          </a:prstGeom>
          <a:solidFill>
            <a:srgbClr val="969696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7" name="AutoShape 17">
            <a:extLst>
              <a:ext uri="{FF2B5EF4-FFF2-40B4-BE49-F238E27FC236}">
                <a16:creationId xmlns:a16="http://schemas.microsoft.com/office/drawing/2014/main" id="{74272AD8-2AAD-5EB5-67DE-1432AEFB7766}"/>
              </a:ext>
            </a:extLst>
          </p:cNvPr>
          <p:cNvSpPr>
            <a:spLocks noChangeArrowheads="1"/>
          </p:cNvSpPr>
          <p:nvPr/>
        </p:nvSpPr>
        <p:spPr bwMode="auto">
          <a:xfrm rot="4813608">
            <a:off x="2504281" y="3401220"/>
            <a:ext cx="498475" cy="1192212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8" name="AutoShape 18">
            <a:extLst>
              <a:ext uri="{FF2B5EF4-FFF2-40B4-BE49-F238E27FC236}">
                <a16:creationId xmlns:a16="http://schemas.microsoft.com/office/drawing/2014/main" id="{10F0BA62-D732-F6C3-DA3A-B5343FCF2478}"/>
              </a:ext>
            </a:extLst>
          </p:cNvPr>
          <p:cNvSpPr>
            <a:spLocks noChangeArrowheads="1"/>
          </p:cNvSpPr>
          <p:nvPr/>
        </p:nvSpPr>
        <p:spPr bwMode="auto">
          <a:xfrm rot="-4342094">
            <a:off x="2717800" y="4386263"/>
            <a:ext cx="498475" cy="11938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09" name="AutoShape 19">
            <a:extLst>
              <a:ext uri="{FF2B5EF4-FFF2-40B4-BE49-F238E27FC236}">
                <a16:creationId xmlns:a16="http://schemas.microsoft.com/office/drawing/2014/main" id="{A461E1FF-340B-5B55-854D-3637D40B054D}"/>
              </a:ext>
            </a:extLst>
          </p:cNvPr>
          <p:cNvSpPr>
            <a:spLocks noChangeArrowheads="1"/>
          </p:cNvSpPr>
          <p:nvPr/>
        </p:nvSpPr>
        <p:spPr bwMode="auto">
          <a:xfrm rot="-4915799">
            <a:off x="2609056" y="5522120"/>
            <a:ext cx="498475" cy="1192212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29710" name="Oval 20">
            <a:extLst>
              <a:ext uri="{FF2B5EF4-FFF2-40B4-BE49-F238E27FC236}">
                <a16:creationId xmlns:a16="http://schemas.microsoft.com/office/drawing/2014/main" id="{AD6FE9DE-F619-6094-B8E9-8591BE4E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3978275"/>
            <a:ext cx="277812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1" name="Oval 21">
            <a:extLst>
              <a:ext uri="{FF2B5EF4-FFF2-40B4-BE49-F238E27FC236}">
                <a16:creationId xmlns:a16="http://schemas.microsoft.com/office/drawing/2014/main" id="{BCD5201E-A05E-CAAD-7B83-8BA27008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895850"/>
            <a:ext cx="277812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2" name="Oval 22">
            <a:extLst>
              <a:ext uri="{FF2B5EF4-FFF2-40B4-BE49-F238E27FC236}">
                <a16:creationId xmlns:a16="http://schemas.microsoft.com/office/drawing/2014/main" id="{A87AEDAC-EC48-5537-B930-719CA8DB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063" y="5370513"/>
            <a:ext cx="277812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3" name="Oval 23">
            <a:extLst>
              <a:ext uri="{FF2B5EF4-FFF2-40B4-BE49-F238E27FC236}">
                <a16:creationId xmlns:a16="http://schemas.microsoft.com/office/drawing/2014/main" id="{BC7E14B8-33F8-181E-8A15-566240803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" y="5843588"/>
            <a:ext cx="277813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4" name="Oval 24">
            <a:extLst>
              <a:ext uri="{FF2B5EF4-FFF2-40B4-BE49-F238E27FC236}">
                <a16:creationId xmlns:a16="http://schemas.microsoft.com/office/drawing/2014/main" id="{4A2FF431-DB73-273C-24CE-33739E85E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313" y="3922713"/>
            <a:ext cx="277812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5" name="Oval 25">
            <a:extLst>
              <a:ext uri="{FF2B5EF4-FFF2-40B4-BE49-F238E27FC236}">
                <a16:creationId xmlns:a16="http://schemas.microsoft.com/office/drawing/2014/main" id="{BC359158-F753-76E7-F0A0-9B34A95E6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425" y="4651375"/>
            <a:ext cx="277813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6" name="Oval 26">
            <a:extLst>
              <a:ext uri="{FF2B5EF4-FFF2-40B4-BE49-F238E27FC236}">
                <a16:creationId xmlns:a16="http://schemas.microsoft.com/office/drawing/2014/main" id="{C528435E-7CC0-DF37-4BB1-050CFAEF9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4870450"/>
            <a:ext cx="277812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7" name="Oval 27">
            <a:extLst>
              <a:ext uri="{FF2B5EF4-FFF2-40B4-BE49-F238E27FC236}">
                <a16:creationId xmlns:a16="http://schemas.microsoft.com/office/drawing/2014/main" id="{A9A6CA98-62D9-C3B6-6FAE-4FF3B82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38" y="5878513"/>
            <a:ext cx="277812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8" name="Oval 28">
            <a:extLst>
              <a:ext uri="{FF2B5EF4-FFF2-40B4-BE49-F238E27FC236}">
                <a16:creationId xmlns:a16="http://schemas.microsoft.com/office/drawing/2014/main" id="{9EBB3FE0-7D58-A6CB-044F-F91FAB767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163" y="6156325"/>
            <a:ext cx="277812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19" name="Oval 29">
            <a:extLst>
              <a:ext uri="{FF2B5EF4-FFF2-40B4-BE49-F238E27FC236}">
                <a16:creationId xmlns:a16="http://schemas.microsoft.com/office/drawing/2014/main" id="{C01D0E10-4EFD-F949-8444-D77692897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4432300"/>
            <a:ext cx="277813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0" name="Oval 30">
            <a:extLst>
              <a:ext uri="{FF2B5EF4-FFF2-40B4-BE49-F238E27FC236}">
                <a16:creationId xmlns:a16="http://schemas.microsoft.com/office/drawing/2014/main" id="{CC1B76AD-35DE-FD5E-2B00-5CE309D0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5507038"/>
            <a:ext cx="277813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1" name="Oval 31">
            <a:extLst>
              <a:ext uri="{FF2B5EF4-FFF2-40B4-BE49-F238E27FC236}">
                <a16:creationId xmlns:a16="http://schemas.microsoft.com/office/drawing/2014/main" id="{161ED4BB-5642-AB51-5F75-7DDF0DB4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3702050"/>
            <a:ext cx="277812" cy="22066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2" name="Oval 32">
            <a:extLst>
              <a:ext uri="{FF2B5EF4-FFF2-40B4-BE49-F238E27FC236}">
                <a16:creationId xmlns:a16="http://schemas.microsoft.com/office/drawing/2014/main" id="{F0987383-943E-6F48-3FBB-EECC9F187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6307138"/>
            <a:ext cx="277813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3" name="Oval 33">
            <a:extLst>
              <a:ext uri="{FF2B5EF4-FFF2-40B4-BE49-F238E27FC236}">
                <a16:creationId xmlns:a16="http://schemas.microsoft.com/office/drawing/2014/main" id="{480AA5F0-6257-BF17-2522-0CBCEECDB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4338638"/>
            <a:ext cx="277813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4" name="Oval 34">
            <a:extLst>
              <a:ext uri="{FF2B5EF4-FFF2-40B4-BE49-F238E27FC236}">
                <a16:creationId xmlns:a16="http://schemas.microsoft.com/office/drawing/2014/main" id="{B85BEC4A-29D1-1821-54D4-6A22BAAF5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5830888"/>
            <a:ext cx="277812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5" name="Oval 35">
            <a:extLst>
              <a:ext uri="{FF2B5EF4-FFF2-40B4-BE49-F238E27FC236}">
                <a16:creationId xmlns:a16="http://schemas.microsoft.com/office/drawing/2014/main" id="{ED124D1B-CFAD-26E6-EE8D-80F94834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6088063"/>
            <a:ext cx="277812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6" name="Oval 36">
            <a:extLst>
              <a:ext uri="{FF2B5EF4-FFF2-40B4-BE49-F238E27FC236}">
                <a16:creationId xmlns:a16="http://schemas.microsoft.com/office/drawing/2014/main" id="{23CE92B2-ACAF-CCA6-18E7-16D207625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5335588"/>
            <a:ext cx="277813" cy="220662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  <a:latin typeface="Arial" panose="020B0604020202020204" pitchFamily="34" charset="0"/>
              </a:rPr>
              <a:t>HSL</a:t>
            </a:r>
          </a:p>
        </p:txBody>
      </p:sp>
      <p:sp>
        <p:nvSpPr>
          <p:cNvPr id="29727" name="Line 37">
            <a:extLst>
              <a:ext uri="{FF2B5EF4-FFF2-40B4-BE49-F238E27FC236}">
                <a16:creationId xmlns:a16="http://schemas.microsoft.com/office/drawing/2014/main" id="{9DD2557A-95BB-50A4-1180-51893C870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8925" y="4973638"/>
            <a:ext cx="568325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8" name="Text Box 38">
            <a:extLst>
              <a:ext uri="{FF2B5EF4-FFF2-40B4-BE49-F238E27FC236}">
                <a16:creationId xmlns:a16="http://schemas.microsoft.com/office/drawing/2014/main" id="{55DC5295-E74B-891E-B4DD-70ED1E2D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38100"/>
            <a:ext cx="27114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On to the 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detector...</a:t>
            </a:r>
          </a:p>
        </p:txBody>
      </p:sp>
      <p:sp>
        <p:nvSpPr>
          <p:cNvPr id="29729" name="Rectangle 1">
            <a:extLst>
              <a:ext uri="{FF2B5EF4-FFF2-40B4-BE49-F238E27FC236}">
                <a16:creationId xmlns:a16="http://schemas.microsoft.com/office/drawing/2014/main" id="{E2AFDA49-D12A-127B-6B24-4A3ED3715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6400800"/>
            <a:ext cx="325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Tabor</a:t>
            </a:r>
            <a:r>
              <a:rPr lang="en-US" altLang="en-US" sz="1400" i="1">
                <a:latin typeface="Calibri" panose="020F0502020204030204" pitchFamily="34" charset="0"/>
              </a:rPr>
              <a:t> et al., Cell</a:t>
            </a:r>
            <a:r>
              <a:rPr lang="en-US" altLang="en-US" sz="1400">
                <a:latin typeface="Calibri" panose="020F0502020204030204" pitchFamily="34" charset="0"/>
              </a:rPr>
              <a:t> 137(7):1272-1281 (2009)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tabor_fig_3a">
            <a:extLst>
              <a:ext uri="{FF2B5EF4-FFF2-40B4-BE49-F238E27FC236}">
                <a16:creationId xmlns:a16="http://schemas.microsoft.com/office/drawing/2014/main" id="{0E37A51C-0D9F-A0FB-200C-1E6822D6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5154" r="812" b="54916"/>
          <a:stretch>
            <a:fillRect/>
          </a:stretch>
        </p:blipFill>
        <p:spPr bwMode="auto">
          <a:xfrm>
            <a:off x="76200" y="2166938"/>
            <a:ext cx="90519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>
            <a:extLst>
              <a:ext uri="{FF2B5EF4-FFF2-40B4-BE49-F238E27FC236}">
                <a16:creationId xmlns:a16="http://schemas.microsoft.com/office/drawing/2014/main" id="{5D6928A9-2D6F-274F-4BCC-09CFFF2A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47838"/>
            <a:ext cx="87836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Projected Mask                   Photo strain	        Edge detector strain</a:t>
            </a:r>
          </a:p>
        </p:txBody>
      </p:sp>
      <p:sp>
        <p:nvSpPr>
          <p:cNvPr id="31748" name="Rectangle 7">
            <a:extLst>
              <a:ext uri="{FF2B5EF4-FFF2-40B4-BE49-F238E27FC236}">
                <a16:creationId xmlns:a16="http://schemas.microsoft.com/office/drawing/2014/main" id="{5B63C07E-128F-F3CA-A251-0B2F9B379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6564313"/>
            <a:ext cx="325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Tabor</a:t>
            </a:r>
            <a:r>
              <a:rPr lang="en-US" altLang="en-US" sz="1400" i="1">
                <a:latin typeface="Calibri" panose="020F0502020204030204" pitchFamily="34" charset="0"/>
              </a:rPr>
              <a:t> et al., Cell</a:t>
            </a:r>
            <a:r>
              <a:rPr lang="en-US" altLang="en-US" sz="1400">
                <a:latin typeface="Calibri" panose="020F0502020204030204" pitchFamily="34" charset="0"/>
              </a:rPr>
              <a:t> 137(7):1272-1281 (2009)</a:t>
            </a:r>
          </a:p>
        </p:txBody>
      </p:sp>
      <p:sp>
        <p:nvSpPr>
          <p:cNvPr id="31749" name="Text Box 7">
            <a:extLst>
              <a:ext uri="{FF2B5EF4-FFF2-40B4-BE49-F238E27FC236}">
                <a16:creationId xmlns:a16="http://schemas.microsoft.com/office/drawing/2014/main" id="{6CFDACC9-6ADD-8194-56AB-C60526FF7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112713"/>
            <a:ext cx="1878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anose="020F0502020204030204" pitchFamily="34" charset="0"/>
              </a:rPr>
              <a:t>It works!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>
            <a:extLst>
              <a:ext uri="{FF2B5EF4-FFF2-40B4-BE49-F238E27FC236}">
                <a16:creationId xmlns:a16="http://schemas.microsoft.com/office/drawing/2014/main" id="{75D76748-D67A-67A4-BC3B-B957B76D0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357" y="152400"/>
            <a:ext cx="6923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latin typeface="Calibri" panose="020F0502020204030204" pitchFamily="34" charset="0"/>
              </a:rPr>
              <a:t>Who needs nature?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latin typeface="Calibri" panose="020F0502020204030204" pitchFamily="34" charset="0"/>
              </a:rPr>
              <a:t>Made-to-order, designer organisms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5CFCBE4D-EB2A-2DF3-1E49-8A433C75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4767262"/>
            <a:ext cx="72612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We can now </a:t>
            </a:r>
            <a:r>
              <a:rPr lang="en-US" altLang="en-US" sz="2400" b="1" u="sng" dirty="0">
                <a:latin typeface="Calibri" panose="020F0502020204030204" pitchFamily="34" charset="0"/>
              </a:rPr>
              <a:t>manufacture</a:t>
            </a:r>
            <a:r>
              <a:rPr lang="en-US" altLang="en-US" sz="2400" b="1" dirty="0">
                <a:latin typeface="Calibri" panose="020F0502020204030204" pitchFamily="34" charset="0"/>
              </a:rPr>
              <a:t> a complete genome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from commodity chemicals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Therefore, we can program whatever changes we want,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assuming we can get it into cells…</a:t>
            </a:r>
          </a:p>
        </p:txBody>
      </p:sp>
      <p:sp>
        <p:nvSpPr>
          <p:cNvPr id="36869" name="Rectangle 1">
            <a:extLst>
              <a:ext uri="{FF2B5EF4-FFF2-40B4-BE49-F238E27FC236}">
                <a16:creationId xmlns:a16="http://schemas.microsoft.com/office/drawing/2014/main" id="{0F131A5C-21F1-8204-720C-2D2B5CEB5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065" y="4072680"/>
            <a:ext cx="10207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Calibri" panose="020F0502020204030204" pitchFamily="34" charset="0"/>
              </a:rPr>
              <a:t>www.genscript.com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9D1B6-517E-48FE-9F38-55F27AB36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9" t="26923" r="20940" b="45385"/>
          <a:stretch/>
        </p:blipFill>
        <p:spPr>
          <a:xfrm>
            <a:off x="245172" y="1899392"/>
            <a:ext cx="8577455" cy="217328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709C4D9-92C4-CF68-366B-5A495CD9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8600"/>
            <a:ext cx="71247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">
            <a:extLst>
              <a:ext uri="{FF2B5EF4-FFF2-40B4-BE49-F238E27FC236}">
                <a16:creationId xmlns:a16="http://schemas.microsoft.com/office/drawing/2014/main" id="{56F1F91A-B0DD-1A4F-BA6E-E6AC331FB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0"/>
            <a:ext cx="8763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“We report the design, synthesis, and assembly of the 1.08–mega–base pair </a:t>
            </a:r>
            <a:r>
              <a:rPr lang="en-US" altLang="en-US" sz="2400" i="1">
                <a:latin typeface="Calibri" panose="020F0502020204030204" pitchFamily="34" charset="0"/>
              </a:rPr>
              <a:t>Mycoplasma mycoides</a:t>
            </a:r>
            <a:r>
              <a:rPr lang="en-US" altLang="en-US" sz="2400">
                <a:latin typeface="Calibri" panose="020F0502020204030204" pitchFamily="34" charset="0"/>
              </a:rPr>
              <a:t> JCVI-syn1.0 genome starting from digitized genome sequence information and its transplantation into a </a:t>
            </a:r>
            <a:r>
              <a:rPr lang="en-US" altLang="en-US" sz="2400" i="1">
                <a:latin typeface="Calibri" panose="020F0502020204030204" pitchFamily="34" charset="0"/>
              </a:rPr>
              <a:t>M. capricolum </a:t>
            </a:r>
            <a:r>
              <a:rPr lang="en-US" altLang="en-US" sz="2400">
                <a:latin typeface="Calibri" panose="020F0502020204030204" pitchFamily="34" charset="0"/>
              </a:rPr>
              <a:t>recipient cell to create new </a:t>
            </a:r>
            <a:r>
              <a:rPr lang="en-US" altLang="en-US" sz="2400" i="1">
                <a:latin typeface="Calibri" panose="020F0502020204030204" pitchFamily="34" charset="0"/>
              </a:rPr>
              <a:t>M. mycoides</a:t>
            </a:r>
            <a:r>
              <a:rPr lang="en-US" altLang="en-US" sz="2400">
                <a:latin typeface="Calibri" panose="020F0502020204030204" pitchFamily="34" charset="0"/>
              </a:rPr>
              <a:t> cells that are controlled only by the synthetic chromosome.”</a:t>
            </a: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E17E8D45-A786-9FFB-704D-59114A7E8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488113"/>
            <a:ext cx="326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2 JULY 2010 VOL 329 SCIENCE</a:t>
            </a:r>
          </a:p>
        </p:txBody>
      </p:sp>
      <p:pic>
        <p:nvPicPr>
          <p:cNvPr id="37893" name="Picture 4" descr="Craig Venter">
            <a:extLst>
              <a:ext uri="{FF2B5EF4-FFF2-40B4-BE49-F238E27FC236}">
                <a16:creationId xmlns:a16="http://schemas.microsoft.com/office/drawing/2014/main" id="{0B630583-831A-554A-ED81-6B3FDD4E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821238"/>
            <a:ext cx="14859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3">
            <a:extLst>
              <a:ext uri="{FF2B5EF4-FFF2-40B4-BE49-F238E27FC236}">
                <a16:creationId xmlns:a16="http://schemas.microsoft.com/office/drawing/2014/main" id="{A06FD9B9-5225-5BA4-0467-BB17F6AA4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337300"/>
            <a:ext cx="13287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chemeClr val="bg1"/>
                </a:solidFill>
                <a:latin typeface="Calibri" panose="020F0502020204030204" pitchFamily="34" charset="0"/>
              </a:rPr>
              <a:t>http://science.docuwat.ch/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>
            <a:extLst>
              <a:ext uri="{FF2B5EF4-FFF2-40B4-BE49-F238E27FC236}">
                <a16:creationId xmlns:a16="http://schemas.microsoft.com/office/drawing/2014/main" id="{DCBDEE61-8556-6BBC-3FEC-9BD2B1A0C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0"/>
            <a:ext cx="8872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anose="020F0502020204030204" pitchFamily="34" charset="0"/>
              </a:rPr>
              <a:t>“Rebooting” bacteria with synthetic genomes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E69CBAB4-E317-AFC0-F467-9D2A7DFA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4610" r="64281" b="62233"/>
          <a:stretch>
            <a:fillRect/>
          </a:stretch>
        </p:blipFill>
        <p:spPr bwMode="auto">
          <a:xfrm>
            <a:off x="5335588" y="4030663"/>
            <a:ext cx="17494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:\Users\marcotte\Desktop\Zack\JVC1.png">
            <a:extLst>
              <a:ext uri="{FF2B5EF4-FFF2-40B4-BE49-F238E27FC236}">
                <a16:creationId xmlns:a16="http://schemas.microsoft.com/office/drawing/2014/main" id="{6777A7DF-8E70-CA63-F1D2-1BB1328D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1938"/>
            <a:ext cx="388620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>
            <a:extLst>
              <a:ext uri="{FF2B5EF4-FFF2-40B4-BE49-F238E27FC236}">
                <a16:creationId xmlns:a16="http://schemas.microsoft.com/office/drawing/2014/main" id="{39892CF8-0F73-EE73-3438-A4C083DF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64539" r="64281" b="3458"/>
          <a:stretch>
            <a:fillRect/>
          </a:stretch>
        </p:blipFill>
        <p:spPr bwMode="auto">
          <a:xfrm>
            <a:off x="5364163" y="1211263"/>
            <a:ext cx="16922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0">
            <a:extLst>
              <a:ext uri="{FF2B5EF4-FFF2-40B4-BE49-F238E27FC236}">
                <a16:creationId xmlns:a16="http://schemas.microsoft.com/office/drawing/2014/main" id="{8321A3BC-23E3-FA28-36CD-435B7134A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963863"/>
            <a:ext cx="205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Genome transplant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CA1282-1288-C7A4-5EB7-374B8C8849AA}"/>
              </a:ext>
            </a:extLst>
          </p:cNvPr>
          <p:cNvCxnSpPr/>
          <p:nvPr/>
        </p:nvCxnSpPr>
        <p:spPr>
          <a:xfrm rot="5400000">
            <a:off x="5829301" y="3432175"/>
            <a:ext cx="762000" cy="31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B144B222-F84A-03E5-2907-DE737DBB35EA}"/>
              </a:ext>
            </a:extLst>
          </p:cNvPr>
          <p:cNvSpPr/>
          <p:nvPr/>
        </p:nvSpPr>
        <p:spPr>
          <a:xfrm>
            <a:off x="1897063" y="3305175"/>
            <a:ext cx="4100512" cy="2689225"/>
          </a:xfrm>
          <a:custGeom>
            <a:avLst/>
            <a:gdLst>
              <a:gd name="connsiteX0" fmla="*/ 0 w 4101738"/>
              <a:gd name="connsiteY0" fmla="*/ 2129246 h 2688771"/>
              <a:gd name="connsiteX1" fmla="*/ 235132 w 4101738"/>
              <a:gd name="connsiteY1" fmla="*/ 2573383 h 2688771"/>
              <a:gd name="connsiteX2" fmla="*/ 1214846 w 4101738"/>
              <a:gd name="connsiteY2" fmla="*/ 2547257 h 2688771"/>
              <a:gd name="connsiteX3" fmla="*/ 2521132 w 4101738"/>
              <a:gd name="connsiteY3" fmla="*/ 1724297 h 2688771"/>
              <a:gd name="connsiteX4" fmla="*/ 2808515 w 4101738"/>
              <a:gd name="connsiteY4" fmla="*/ 274320 h 2688771"/>
              <a:gd name="connsiteX5" fmla="*/ 4101738 w 4101738"/>
              <a:gd name="connsiteY5" fmla="*/ 78377 h 268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1738" h="2688771">
                <a:moveTo>
                  <a:pt x="0" y="2129246"/>
                </a:moveTo>
                <a:cubicBezTo>
                  <a:pt x="16329" y="2316480"/>
                  <a:pt x="32658" y="2503715"/>
                  <a:pt x="235132" y="2573383"/>
                </a:cubicBezTo>
                <a:cubicBezTo>
                  <a:pt x="437606" y="2643051"/>
                  <a:pt x="833846" y="2688771"/>
                  <a:pt x="1214846" y="2547257"/>
                </a:cubicBezTo>
                <a:cubicBezTo>
                  <a:pt x="1595846" y="2405743"/>
                  <a:pt x="2255521" y="2103120"/>
                  <a:pt x="2521132" y="1724297"/>
                </a:cubicBezTo>
                <a:cubicBezTo>
                  <a:pt x="2786743" y="1345474"/>
                  <a:pt x="2545081" y="548640"/>
                  <a:pt x="2808515" y="274320"/>
                </a:cubicBezTo>
                <a:cubicBezTo>
                  <a:pt x="3071949" y="0"/>
                  <a:pt x="3586843" y="39188"/>
                  <a:pt x="4101738" y="78377"/>
                </a:cubicBezTo>
              </a:path>
            </a:pathLst>
          </a:cu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8921" name="Rectangle 14">
            <a:extLst>
              <a:ext uri="{FF2B5EF4-FFF2-40B4-BE49-F238E27FC236}">
                <a16:creationId xmlns:a16="http://schemas.microsoft.com/office/drawing/2014/main" id="{2B07B781-1A04-079D-EE72-0E3C4742B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488113"/>
            <a:ext cx="326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2 JULY 2010 VOL 329 SCIENCE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cornwallcommunitynews.co.uk/wp-content/uploads/blackberry-phone-march08.jpg">
            <a:extLst>
              <a:ext uri="{FF2B5EF4-FFF2-40B4-BE49-F238E27FC236}">
                <a16:creationId xmlns:a16="http://schemas.microsoft.com/office/drawing/2014/main" id="{47DA03E2-4458-CE5B-6F6A-A183A855D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id="{1BE23EDD-E33B-3F04-CABF-CA79174CB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0"/>
            <a:ext cx="8950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latin typeface="Calibri" panose="020F0502020204030204" pitchFamily="34" charset="0"/>
              </a:rPr>
              <a:t>But, wait!  They only changed DNA, not the rest of the cell!</a:t>
            </a:r>
          </a:p>
        </p:txBody>
      </p:sp>
      <p:sp>
        <p:nvSpPr>
          <p:cNvPr id="40964" name="TextBox 3">
            <a:extLst>
              <a:ext uri="{FF2B5EF4-FFF2-40B4-BE49-F238E27FC236}">
                <a16:creationId xmlns:a16="http://schemas.microsoft.com/office/drawing/2014/main" id="{B388D394-A108-00F3-B3B4-C2F41BAD6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782002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However…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	In biology, </a:t>
            </a:r>
            <a:r>
              <a:rPr lang="en-US" altLang="en-US" sz="2400" b="1" i="1" u="sng">
                <a:latin typeface="Calibri" panose="020F0502020204030204" pitchFamily="34" charset="0"/>
              </a:rPr>
              <a:t>software encodes the hardware</a:t>
            </a:r>
            <a:r>
              <a:rPr lang="en-US" altLang="en-US" sz="2400" b="1"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	Most (all?) of the cell is specified by the DNA.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It’s as though you bought a old Blackberry…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installed the Android operating system…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	&amp; your phone physically morphed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					into a Galaxy S10…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D281B4-2FDB-98F5-BD5E-7840C79AEE99}"/>
              </a:ext>
            </a:extLst>
          </p:cNvPr>
          <p:cNvCxnSpPr/>
          <p:nvPr/>
        </p:nvCxnSpPr>
        <p:spPr>
          <a:xfrm rot="16200000" flipH="1">
            <a:off x="2438400" y="3733800"/>
            <a:ext cx="7620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89C52D-710E-DAE3-78A9-3A2A39C8ADD7}"/>
              </a:ext>
            </a:extLst>
          </p:cNvPr>
          <p:cNvCxnSpPr/>
          <p:nvPr/>
        </p:nvCxnSpPr>
        <p:spPr>
          <a:xfrm rot="16200000" flipH="1">
            <a:off x="3352800" y="5257800"/>
            <a:ext cx="7620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7" name="Picture 2" descr="C:\Users\marcotte\Desktop\Zack\galaxy-s4-photo.jpg">
            <a:extLst>
              <a:ext uri="{FF2B5EF4-FFF2-40B4-BE49-F238E27FC236}">
                <a16:creationId xmlns:a16="http://schemas.microsoft.com/office/drawing/2014/main" id="{E62CE81A-A0AC-F6FB-3CC5-ACE039FE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51338"/>
            <a:ext cx="136207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1">
            <a:extLst>
              <a:ext uri="{FF2B5EF4-FFF2-40B4-BE49-F238E27FC236}">
                <a16:creationId xmlns:a16="http://schemas.microsoft.com/office/drawing/2014/main" id="{8191574D-A013-A368-E0BF-56F7FF14D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718300"/>
            <a:ext cx="10144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www.pinterest.com</a:t>
            </a:r>
          </a:p>
        </p:txBody>
      </p:sp>
      <p:sp>
        <p:nvSpPr>
          <p:cNvPr id="40969" name="Rectangle 2">
            <a:extLst>
              <a:ext uri="{FF2B5EF4-FFF2-40B4-BE49-F238E27FC236}">
                <a16:creationId xmlns:a16="http://schemas.microsoft.com/office/drawing/2014/main" id="{2F3E6B57-8C19-AA81-7E29-3891B5124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088" y="4387850"/>
            <a:ext cx="10017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www.cellphones.ca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F0E9953-5A1F-61D7-6A45-9F4764AE9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1" b="261"/>
          <a:stretch>
            <a:fillRect/>
          </a:stretch>
        </p:blipFill>
        <p:spPr bwMode="auto">
          <a:xfrm>
            <a:off x="1524000" y="4206875"/>
            <a:ext cx="6256338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1">
            <a:extLst>
              <a:ext uri="{FF2B5EF4-FFF2-40B4-BE49-F238E27FC236}">
                <a16:creationId xmlns:a16="http://schemas.microsoft.com/office/drawing/2014/main" id="{CCE70FFA-F8A1-DE90-E7C5-A1419133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3" y="-50800"/>
            <a:ext cx="90852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In 2016, Hutchison, Chuang, </a:t>
            </a:r>
            <a:r>
              <a:rPr lang="en-US" altLang="en-US" sz="2800" b="1" i="1">
                <a:latin typeface="Calibri" panose="020F0502020204030204" pitchFamily="34" charset="0"/>
              </a:rPr>
              <a:t>et al. </a:t>
            </a:r>
            <a:r>
              <a:rPr lang="en-US" altLang="en-US" sz="2800" b="1">
                <a:latin typeface="Calibri" panose="020F0502020204030204" pitchFamily="34" charset="0"/>
              </a:rPr>
              <a:t>reported making living mycoplasma after cutting the genome by ½ the genes</a:t>
            </a:r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2C39019A-6FC2-D959-8F0C-2F95EE59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699250"/>
            <a:ext cx="23622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TextBox 2">
            <a:extLst>
              <a:ext uri="{FF2B5EF4-FFF2-40B4-BE49-F238E27FC236}">
                <a16:creationId xmlns:a16="http://schemas.microsoft.com/office/drawing/2014/main" id="{C9714730-6F0E-0D3F-1243-A1ED6D01A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6629400"/>
            <a:ext cx="642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Calibri" panose="020F0502020204030204" pitchFamily="34" charset="0"/>
              </a:rPr>
              <a:t>Science</a:t>
            </a:r>
          </a:p>
        </p:txBody>
      </p:sp>
      <p:pic>
        <p:nvPicPr>
          <p:cNvPr id="43014" name="Picture 2">
            <a:extLst>
              <a:ext uri="{FF2B5EF4-FFF2-40B4-BE49-F238E27FC236}">
                <a16:creationId xmlns:a16="http://schemas.microsoft.com/office/drawing/2014/main" id="{03212B38-8C51-C070-D0B6-2F01F3BB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5" t="2" r="-1836" b="47891"/>
          <a:stretch>
            <a:fillRect/>
          </a:stretch>
        </p:blipFill>
        <p:spPr bwMode="auto">
          <a:xfrm>
            <a:off x="5502275" y="990600"/>
            <a:ext cx="310832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2">
            <a:extLst>
              <a:ext uri="{FF2B5EF4-FFF2-40B4-BE49-F238E27FC236}">
                <a16:creationId xmlns:a16="http://schemas.microsoft.com/office/drawing/2014/main" id="{408C9789-EB19-02C7-09C5-6CA8B63E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" r="46405" b="46312"/>
          <a:stretch>
            <a:fillRect/>
          </a:stretch>
        </p:blipFill>
        <p:spPr bwMode="auto">
          <a:xfrm>
            <a:off x="990600" y="990600"/>
            <a:ext cx="32924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B0F8BB-EED8-A25B-2C42-B7A2D45A5585}"/>
              </a:ext>
            </a:extLst>
          </p:cNvPr>
          <p:cNvSpPr/>
          <p:nvPr/>
        </p:nvSpPr>
        <p:spPr>
          <a:xfrm>
            <a:off x="4191000" y="2544763"/>
            <a:ext cx="257175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22296-2CCC-70BF-6E86-1C7967D69D13}"/>
              </a:ext>
            </a:extLst>
          </p:cNvPr>
          <p:cNvSpPr/>
          <p:nvPr/>
        </p:nvSpPr>
        <p:spPr>
          <a:xfrm>
            <a:off x="5372100" y="1447800"/>
            <a:ext cx="25876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01AAD9-2921-AAC1-A2D9-84F19E00FD00}"/>
              </a:ext>
            </a:extLst>
          </p:cNvPr>
          <p:cNvSpPr/>
          <p:nvPr/>
        </p:nvSpPr>
        <p:spPr>
          <a:xfrm>
            <a:off x="990600" y="1066800"/>
            <a:ext cx="257175" cy="27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5843CC-3E6E-EC8E-ECDF-BC2E2C1199FF}"/>
              </a:ext>
            </a:extLst>
          </p:cNvPr>
          <p:cNvSpPr/>
          <p:nvPr/>
        </p:nvSpPr>
        <p:spPr>
          <a:xfrm>
            <a:off x="5791200" y="1066800"/>
            <a:ext cx="257175" cy="27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89FBA-D6A0-ED39-A7CC-9776345EC4DD}"/>
              </a:ext>
            </a:extLst>
          </p:cNvPr>
          <p:cNvSpPr/>
          <p:nvPr/>
        </p:nvSpPr>
        <p:spPr>
          <a:xfrm>
            <a:off x="5106988" y="4087813"/>
            <a:ext cx="258762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C2E5B3C2-ED4E-ED17-C938-F0AC72323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381000"/>
            <a:ext cx="9026525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anose="020F0502020204030204" pitchFamily="34" charset="0"/>
              </a:rPr>
              <a:t>Synthetic Biology</a:t>
            </a:r>
            <a:r>
              <a:rPr lang="en-US" altLang="en-US" sz="3600">
                <a:latin typeface="Calibri" panose="020F0502020204030204" pitchFamily="34" charset="0"/>
              </a:rPr>
              <a:t> = design and engineering of biological systems that aren’t found in nature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Why would we want to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- Want to understand natural systems.  One of the best ways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understand a system is to change it or make new, related 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- To fully “understand” a system, we should be able to predict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the outcome when we change the 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- For molecular biology, this means: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- designing new gene circuits and networks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- modeling the designed systems &amp; predicting their properties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- making &amp; testing the designs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	- updating our understanding from the model/test agreement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iiif.elifesciences.org/lax:36842%2Felife-36842-fig1-v2.tif/full/1500,/0/default.jpg">
            <a:extLst>
              <a:ext uri="{FF2B5EF4-FFF2-40B4-BE49-F238E27FC236}">
                <a16:creationId xmlns:a16="http://schemas.microsoft.com/office/drawing/2014/main" id="{DA561FF0-9D23-B094-7274-7A18D35D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27113"/>
            <a:ext cx="70866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>
            <a:extLst>
              <a:ext uri="{FF2B5EF4-FFF2-40B4-BE49-F238E27FC236}">
                <a16:creationId xmlns:a16="http://schemas.microsoft.com/office/drawing/2014/main" id="{CA200FAE-0E2D-F509-9136-3DE2BF4CF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-76200"/>
            <a:ext cx="9036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JCVI-syn3.0 now makes for a remarkably compact, engineerable, free living cell “chassis” to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373E2-A2D9-D31D-4CB7-57EFAD6FF950}"/>
              </a:ext>
            </a:extLst>
          </p:cNvPr>
          <p:cNvSpPr txBox="1"/>
          <p:nvPr/>
        </p:nvSpPr>
        <p:spPr>
          <a:xfrm>
            <a:off x="5246688" y="6629400"/>
            <a:ext cx="397351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Calibri" pitchFamily="34" charset="0"/>
              </a:rPr>
              <a:t>Breuer </a:t>
            </a:r>
            <a:r>
              <a:rPr lang="en-US" sz="1200" i="1" dirty="0">
                <a:latin typeface="Calibri" pitchFamily="34" charset="0"/>
              </a:rPr>
              <a:t>et al</a:t>
            </a:r>
            <a:r>
              <a:rPr lang="en-US" sz="1200" dirty="0">
                <a:latin typeface="Calibri" pitchFamily="34" charset="0"/>
              </a:rPr>
              <a:t>., </a:t>
            </a:r>
            <a:r>
              <a:rPr lang="en-US" sz="1200" i="1" dirty="0" err="1">
                <a:latin typeface="Calibri" pitchFamily="34" charset="0"/>
              </a:rPr>
              <a:t>eLife</a:t>
            </a:r>
            <a:r>
              <a:rPr lang="en-US" sz="1200" dirty="0">
                <a:latin typeface="Calibri" pitchFamily="34" charset="0"/>
              </a:rPr>
              <a:t> 2019;8:e36842 </a:t>
            </a:r>
            <a:r>
              <a:rPr lang="en-US" sz="1200" cap="all" dirty="0">
                <a:latin typeface="Calibri" pitchFamily="34" charset="0"/>
              </a:rPr>
              <a:t>DOI: 10.7554/eLife.36842</a:t>
            </a:r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iiif.elifesciences.org/lax:36842%2Felife-36842-fig5-v2.tif/full/full/0/default.jpg">
            <a:extLst>
              <a:ext uri="{FF2B5EF4-FFF2-40B4-BE49-F238E27FC236}">
                <a16:creationId xmlns:a16="http://schemas.microsoft.com/office/drawing/2014/main" id="{51DF7AD3-1F52-491F-AC7A-BC886049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4863"/>
            <a:ext cx="8499475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">
            <a:extLst>
              <a:ext uri="{FF2B5EF4-FFF2-40B4-BE49-F238E27FC236}">
                <a16:creationId xmlns:a16="http://schemas.microsoft.com/office/drawing/2014/main" id="{7A5019BC-7F46-7F2F-D8A4-461A0A33E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-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…which now has a rich metabolic reconstruction… 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159F5-6EC1-048A-CF4F-E281613A70EB}"/>
              </a:ext>
            </a:extLst>
          </p:cNvPr>
          <p:cNvSpPr txBox="1"/>
          <p:nvPr/>
        </p:nvSpPr>
        <p:spPr>
          <a:xfrm>
            <a:off x="5246688" y="6629400"/>
            <a:ext cx="397351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Calibri" pitchFamily="34" charset="0"/>
              </a:rPr>
              <a:t>Breuer </a:t>
            </a:r>
            <a:r>
              <a:rPr lang="en-US" sz="1200" i="1" dirty="0">
                <a:latin typeface="Calibri" pitchFamily="34" charset="0"/>
              </a:rPr>
              <a:t>et al</a:t>
            </a:r>
            <a:r>
              <a:rPr lang="en-US" sz="1200" dirty="0">
                <a:latin typeface="Calibri" pitchFamily="34" charset="0"/>
              </a:rPr>
              <a:t>., </a:t>
            </a:r>
            <a:r>
              <a:rPr lang="en-US" sz="1200" i="1" dirty="0" err="1">
                <a:latin typeface="Calibri" pitchFamily="34" charset="0"/>
              </a:rPr>
              <a:t>eLife</a:t>
            </a:r>
            <a:r>
              <a:rPr lang="en-US" sz="1200" dirty="0">
                <a:latin typeface="Calibri" pitchFamily="34" charset="0"/>
              </a:rPr>
              <a:t> 2019;8:e36842 </a:t>
            </a:r>
            <a:r>
              <a:rPr lang="en-US" sz="1200" cap="all" dirty="0">
                <a:latin typeface="Calibri" pitchFamily="34" charset="0"/>
              </a:rPr>
              <a:t>DOI: 10.7554/eLife.36842</a:t>
            </a:r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12D979E0-35D4-DF77-D13C-F563719CF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-76200"/>
            <a:ext cx="8763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…and highly defined composition, to the extent one can write its biomass reaction equation: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CAD8F-8664-28AA-0D7E-A6EA6F66C5F9}"/>
              </a:ext>
            </a:extLst>
          </p:cNvPr>
          <p:cNvSpPr txBox="1"/>
          <p:nvPr/>
        </p:nvSpPr>
        <p:spPr>
          <a:xfrm>
            <a:off x="5246688" y="6629400"/>
            <a:ext cx="397351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Calibri" pitchFamily="34" charset="0"/>
              </a:rPr>
              <a:t>Breuer </a:t>
            </a:r>
            <a:r>
              <a:rPr lang="en-US" sz="1200" i="1" dirty="0">
                <a:latin typeface="Calibri" pitchFamily="34" charset="0"/>
              </a:rPr>
              <a:t>et al</a:t>
            </a:r>
            <a:r>
              <a:rPr lang="en-US" sz="1200" dirty="0">
                <a:latin typeface="Calibri" pitchFamily="34" charset="0"/>
              </a:rPr>
              <a:t>., </a:t>
            </a:r>
            <a:r>
              <a:rPr lang="en-US" sz="1200" i="1" dirty="0" err="1">
                <a:latin typeface="Calibri" pitchFamily="34" charset="0"/>
              </a:rPr>
              <a:t>eLife</a:t>
            </a:r>
            <a:r>
              <a:rPr lang="en-US" sz="1200" dirty="0">
                <a:latin typeface="Calibri" pitchFamily="34" charset="0"/>
              </a:rPr>
              <a:t> 2019;8:e36842 </a:t>
            </a:r>
            <a:r>
              <a:rPr lang="en-US" sz="1200" cap="all" dirty="0">
                <a:latin typeface="Calibri" pitchFamily="34" charset="0"/>
              </a:rPr>
              <a:t>DOI: 10.7554/eLife.36842</a:t>
            </a:r>
            <a:endParaRPr lang="en-US" sz="1200" dirty="0">
              <a:latin typeface="Calibri" pitchFamily="34" charset="0"/>
            </a:endParaRPr>
          </a:p>
        </p:txBody>
      </p:sp>
      <p:pic>
        <p:nvPicPr>
          <p:cNvPr id="46084" name="Picture 2" descr="https://iiif.elifesciences.org/lax:36842%2Felife-36842-fig4-v2.tif/full/1500,/0/default.jpg">
            <a:extLst>
              <a:ext uri="{FF2B5EF4-FFF2-40B4-BE49-F238E27FC236}">
                <a16:creationId xmlns:a16="http://schemas.microsoft.com/office/drawing/2014/main" id="{7B537B3C-826A-6D58-A8B1-705D4629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17600"/>
            <a:ext cx="66135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D387F14-F475-D5F9-E0D5-CBAB5CD6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5"/>
          <a:stretch>
            <a:fillRect/>
          </a:stretch>
        </p:blipFill>
        <p:spPr bwMode="auto">
          <a:xfrm>
            <a:off x="228600" y="3621088"/>
            <a:ext cx="4572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>
            <a:extLst>
              <a:ext uri="{FF2B5EF4-FFF2-40B4-BE49-F238E27FC236}">
                <a16:creationId xmlns:a16="http://schemas.microsoft.com/office/drawing/2014/main" id="{D42D38E7-424E-BEAA-8E11-B2238DA7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90925"/>
            <a:ext cx="39624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>
            <a:extLst>
              <a:ext uri="{FF2B5EF4-FFF2-40B4-BE49-F238E27FC236}">
                <a16:creationId xmlns:a16="http://schemas.microsoft.com/office/drawing/2014/main" id="{AD2DC2F5-0957-7FC9-0BBF-82750A2F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8" t="64470" b="2620"/>
          <a:stretch>
            <a:fillRect/>
          </a:stretch>
        </p:blipFill>
        <p:spPr bwMode="auto">
          <a:xfrm>
            <a:off x="1524000" y="4724400"/>
            <a:ext cx="24463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EA5316-9BA7-B277-059B-14FA56802DFC}"/>
              </a:ext>
            </a:extLst>
          </p:cNvPr>
          <p:cNvCxnSpPr>
            <a:cxnSpLocks/>
          </p:cNvCxnSpPr>
          <p:nvPr/>
        </p:nvCxnSpPr>
        <p:spPr>
          <a:xfrm>
            <a:off x="4114800" y="5562600"/>
            <a:ext cx="53975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0" name="TextBox 12">
            <a:extLst>
              <a:ext uri="{FF2B5EF4-FFF2-40B4-BE49-F238E27FC236}">
                <a16:creationId xmlns:a16="http://schemas.microsoft.com/office/drawing/2014/main" id="{DCB3AA36-C786-A1D7-81C3-D59682802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038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47111" name="TextBox 13">
            <a:extLst>
              <a:ext uri="{FF2B5EF4-FFF2-40B4-BE49-F238E27FC236}">
                <a16:creationId xmlns:a16="http://schemas.microsoft.com/office/drawing/2014/main" id="{0AF5C12A-419C-80ED-815D-0D8483A35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3157538"/>
            <a:ext cx="347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Spiroplasma </a:t>
            </a:r>
            <a:r>
              <a:rPr lang="en-US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actin operon</a:t>
            </a:r>
          </a:p>
        </p:txBody>
      </p:sp>
      <p:sp>
        <p:nvSpPr>
          <p:cNvPr id="47112" name="TextBox 15">
            <a:extLst>
              <a:ext uri="{FF2B5EF4-FFF2-40B4-BE49-F238E27FC236}">
                <a16:creationId xmlns:a16="http://schemas.microsoft.com/office/drawing/2014/main" id="{8443040D-489E-C4D7-D108-A4A2B720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63246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JCVI-syn3.0B</a:t>
            </a: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47113" name="Rectangle 1">
            <a:extLst>
              <a:ext uri="{FF2B5EF4-FFF2-40B4-BE49-F238E27FC236}">
                <a16:creationId xmlns:a16="http://schemas.microsoft.com/office/drawing/2014/main" id="{1010D642-DB89-560F-177D-518BFFF32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-76200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…and even engineered motility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47114" name="TextBox 18">
            <a:extLst>
              <a:ext uri="{FF2B5EF4-FFF2-40B4-BE49-F238E27FC236}">
                <a16:creationId xmlns:a16="http://schemas.microsoft.com/office/drawing/2014/main" id="{F846027E-7C9C-D1B5-FE6B-9AD7B1B7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38" y="6553200"/>
            <a:ext cx="4322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Kiyama </a:t>
            </a:r>
            <a:r>
              <a:rPr lang="en-US" altLang="en-US" sz="1400" i="1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altLang="en-US" sz="1400" i="1"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, doi:10.1101/2021.11.16.468548 </a:t>
            </a:r>
          </a:p>
        </p:txBody>
      </p:sp>
      <p:pic>
        <p:nvPicPr>
          <p:cNvPr id="20" name="media-2.mp4">
            <a:hlinkClick r:id="" action="ppaction://media"/>
            <a:extLst>
              <a:ext uri="{FF2B5EF4-FFF2-40B4-BE49-F238E27FC236}">
                <a16:creationId xmlns:a16="http://schemas.microsoft.com/office/drawing/2014/main" id="{729213D0-E877-7BCA-EB8B-41693A929A2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79425"/>
            <a:ext cx="60706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AF0BAE-7E0D-4319-99DB-29DDA0AB1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68338"/>
            <a:ext cx="6069425" cy="574932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1989BB6-C5B2-4D68-8509-7C7607A49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00800"/>
            <a:ext cx="46140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https://doi.org/10.1515/jib-2022-0013</a:t>
            </a:r>
          </a:p>
          <a:p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David S.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Goodsell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Integrative illustration of a JCVI-syn3A minimal cell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2">
            <a:hlinkClick r:id="rId3"/>
            <a:extLst>
              <a:ext uri="{FF2B5EF4-FFF2-40B4-BE49-F238E27FC236}">
                <a16:creationId xmlns:a16="http://schemas.microsoft.com/office/drawing/2014/main" id="{BBC95E20-36D8-42AB-8742-0557FED05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5950" y="-3508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3" descr="EMAIL logo">
            <a:hlinkClick r:id="rId4"/>
            <a:extLst>
              <a:ext uri="{FF2B5EF4-FFF2-40B4-BE49-F238E27FC236}">
                <a16:creationId xmlns:a16="http://schemas.microsoft.com/office/drawing/2014/main" id="{5F318C57-2F2D-44F0-93D0-6C51CB680B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5200" y="-350838"/>
            <a:ext cx="1524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B265F44A-6490-4417-AF69-BAECA299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-76200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</a:rPr>
              <a:t>…and now a 3D whole cell model 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01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075958-D74B-44E0-A997-7874F5615B2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E. coli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has also been completely synthesized &amp; “rebooted”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941C8-6947-4B24-AA1B-7CBFC32991EB}"/>
              </a:ext>
            </a:extLst>
          </p:cNvPr>
          <p:cNvSpPr txBox="1"/>
          <p:nvPr/>
        </p:nvSpPr>
        <p:spPr>
          <a:xfrm>
            <a:off x="0" y="658100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569:514 (2019)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0475B-9FBF-446A-B4B7-265B88841D7D}"/>
              </a:ext>
            </a:extLst>
          </p:cNvPr>
          <p:cNvSpPr txBox="1"/>
          <p:nvPr/>
        </p:nvSpPr>
        <p:spPr>
          <a:xfrm>
            <a:off x="1609736" y="647350"/>
            <a:ext cx="625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Recoded 18,214 codons to make a 61 codon genome: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59 for the 20 amino acids + 2 stops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DCF6BF-9F88-4D3A-A446-4DBC9D1B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85" y="1816977"/>
            <a:ext cx="2621362" cy="3098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B39DA-72F0-4E51-BC4B-D359A03F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435" y="1846338"/>
            <a:ext cx="4419600" cy="4402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D87DCB-D4C0-4A15-8C4F-EE01BE7D1082}"/>
              </a:ext>
            </a:extLst>
          </p:cNvPr>
          <p:cNvSpPr txBox="1"/>
          <p:nvPr/>
        </p:nvSpPr>
        <p:spPr>
          <a:xfrm>
            <a:off x="651544" y="5046738"/>
            <a:ext cx="38423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“…demonstrates that life can operate with a reduced number of synonymous sense codons”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97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>
            <a:extLst>
              <a:ext uri="{FF2B5EF4-FFF2-40B4-BE49-F238E27FC236}">
                <a16:creationId xmlns:a16="http://schemas.microsoft.com/office/drawing/2014/main" id="{A9A5907F-E6AE-76A7-CDF2-8B42EB582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87" y="0"/>
            <a:ext cx="77055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Calibri" panose="020F0502020204030204" pitchFamily="34" charset="0"/>
              </a:rPr>
              <a:t>How about eukaryotes?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Calibri" panose="020F0502020204030204" pitchFamily="34" charset="0"/>
              </a:rPr>
              <a:t>“rebooting” yeast with synthetic chromosomes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:a16="http://schemas.microsoft.com/office/drawing/2014/main" id="{3668C3F7-36D4-E9C7-340A-6D3BC05D0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78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Turns out chromosomes can be synthesized and replaced for yeast too…</a:t>
            </a:r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51C21E72-1038-DF89-25C4-0C6AC3B4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13750" r="14056" b="28751"/>
          <a:stretch>
            <a:fillRect/>
          </a:stretch>
        </p:blipFill>
        <p:spPr bwMode="auto">
          <a:xfrm>
            <a:off x="3184525" y="1114425"/>
            <a:ext cx="58832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http://syntheticyeast.org/wp-content/uploads/2012/05/2012041.jpeg">
            <a:extLst>
              <a:ext uri="{FF2B5EF4-FFF2-40B4-BE49-F238E27FC236}">
                <a16:creationId xmlns:a16="http://schemas.microsoft.com/office/drawing/2014/main" id="{20BA0304-6C52-573B-1A88-F903E4E6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63150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10">
            <a:extLst>
              <a:ext uri="{FF2B5EF4-FFF2-40B4-BE49-F238E27FC236}">
                <a16:creationId xmlns:a16="http://schemas.microsoft.com/office/drawing/2014/main" id="{7EFD361B-FDD9-0AF2-0DA5-82466C562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495800"/>
            <a:ext cx="2667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The Sc2.0 consortium’s goal is a complete synthetic yeast genome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d2ufo47lrtsv5s.cloudfront.net/content/sci/355/6329/eaan1126/F1.medium.gif">
            <a:extLst>
              <a:ext uri="{FF2B5EF4-FFF2-40B4-BE49-F238E27FC236}">
                <a16:creationId xmlns:a16="http://schemas.microsoft.com/office/drawing/2014/main" id="{CFC4FC37-3759-DB39-93AD-73872D8C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4191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">
            <a:extLst>
              <a:ext uri="{FF2B5EF4-FFF2-40B4-BE49-F238E27FC236}">
                <a16:creationId xmlns:a16="http://schemas.microsoft.com/office/drawing/2014/main" id="{1C938DEF-36F5-D071-ECCB-DE3CFB74A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In 2017, the Synthetic Yeast Genome Project (Sc2.0) reported on five newly constructed synthetic yeast chromosomes: </a:t>
            </a:r>
          </a:p>
        </p:txBody>
      </p:sp>
      <p:sp>
        <p:nvSpPr>
          <p:cNvPr id="50180" name="TextBox 3">
            <a:extLst>
              <a:ext uri="{FF2B5EF4-FFF2-40B4-BE49-F238E27FC236}">
                <a16:creationId xmlns:a16="http://schemas.microsoft.com/office/drawing/2014/main" id="{8F6363FF-F997-E9F7-0354-A3F390B1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77000"/>
            <a:ext cx="7458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How the cover was made:  http://science.sciencemag.org/content/355/6329/eaan1126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F4D3AD15-52FC-9056-D06A-FF4781C8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BE38D2E9-D898-A78B-7AD9-29E44479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05050"/>
            <a:ext cx="6615113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A198218C-5A34-5385-B9E1-AA460AB5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6019800" cy="675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>
            <a:extLst>
              <a:ext uri="{FF2B5EF4-FFF2-40B4-BE49-F238E27FC236}">
                <a16:creationId xmlns:a16="http://schemas.microsoft.com/office/drawing/2014/main" id="{DADD91AD-5AAD-6014-C5B5-CCC8B3E6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868738"/>
            <a:ext cx="3505200" cy="253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2">
            <a:extLst>
              <a:ext uri="{FF2B5EF4-FFF2-40B4-BE49-F238E27FC236}">
                <a16:creationId xmlns:a16="http://schemas.microsoft.com/office/drawing/2014/main" id="{CF6604EC-D83B-1914-F634-33F765F5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86629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The Repressilator </a:t>
            </a:r>
            <a:r>
              <a:rPr lang="en-US" altLang="en-US" sz="2800">
                <a:latin typeface="Calibri" panose="020F0502020204030204" pitchFamily="34" charset="0"/>
              </a:rPr>
              <a:t>= engineered genetic circuit designed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		to make bacteria glow in a oscillatory fashion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		= “repressor” + “oscillator”</a:t>
            </a: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30332945-67C1-DB31-4BE6-CCF82FC8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6508750"/>
            <a:ext cx="37195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Elowitz &amp; Leibler, </a:t>
            </a:r>
            <a:r>
              <a:rPr lang="en-US" altLang="en-US" sz="1600" i="1">
                <a:latin typeface="Calibri" panose="020F0502020204030204" pitchFamily="34" charset="0"/>
              </a:rPr>
              <a:t>Nature</a:t>
            </a:r>
            <a:r>
              <a:rPr lang="en-US" altLang="en-US" sz="1600">
                <a:latin typeface="Calibri" panose="020F0502020204030204" pitchFamily="34" charset="0"/>
              </a:rPr>
              <a:t> (2000) 403:335-8</a:t>
            </a:r>
          </a:p>
        </p:txBody>
      </p:sp>
      <p:sp>
        <p:nvSpPr>
          <p:cNvPr id="7173" name="Rectangle 8">
            <a:extLst>
              <a:ext uri="{FF2B5EF4-FFF2-40B4-BE49-F238E27FC236}">
                <a16:creationId xmlns:a16="http://schemas.microsoft.com/office/drawing/2014/main" id="{E76ED41A-E5DF-0FDC-E5C2-6AC03C81F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275" y="3927475"/>
            <a:ext cx="2971800" cy="10842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</a:endParaRPr>
          </a:p>
        </p:txBody>
      </p:sp>
      <p:pic>
        <p:nvPicPr>
          <p:cNvPr id="7174" name="Picture 4">
            <a:extLst>
              <a:ext uri="{FF2B5EF4-FFF2-40B4-BE49-F238E27FC236}">
                <a16:creationId xmlns:a16="http://schemas.microsoft.com/office/drawing/2014/main" id="{BAAE1FD2-C7B1-8F9D-412A-7A426BF68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36156" r="55643" b="34146"/>
          <a:stretch>
            <a:fillRect/>
          </a:stretch>
        </p:blipFill>
        <p:spPr bwMode="auto">
          <a:xfrm>
            <a:off x="1717675" y="2576513"/>
            <a:ext cx="27432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Rectangle 5">
            <a:extLst>
              <a:ext uri="{FF2B5EF4-FFF2-40B4-BE49-F238E27FC236}">
                <a16:creationId xmlns:a16="http://schemas.microsoft.com/office/drawing/2014/main" id="{83B75E9B-9185-25F4-54F3-A56A0448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75" y="2424113"/>
            <a:ext cx="2743200" cy="2325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</a:endParaRP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4BD45FBD-E82E-D36C-AD2C-5EACB0272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5108575"/>
            <a:ext cx="28543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Green fluorescent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protein</a:t>
            </a:r>
          </a:p>
        </p:txBody>
      </p:sp>
      <p:sp>
        <p:nvSpPr>
          <p:cNvPr id="7177" name="Line 10">
            <a:extLst>
              <a:ext uri="{FF2B5EF4-FFF2-40B4-BE49-F238E27FC236}">
                <a16:creationId xmlns:a16="http://schemas.microsoft.com/office/drawing/2014/main" id="{91C1533B-3427-83FA-7D10-A3B2DAFB36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05575" y="4557713"/>
            <a:ext cx="152400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1">
            <a:extLst>
              <a:ext uri="{FF2B5EF4-FFF2-40B4-BE49-F238E27FC236}">
                <a16:creationId xmlns:a16="http://schemas.microsoft.com/office/drawing/2014/main" id="{6928A9DD-560A-6B09-EA89-70CD688B3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0475" y="2195513"/>
            <a:ext cx="3302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Text Box 12">
            <a:extLst>
              <a:ext uri="{FF2B5EF4-FFF2-40B4-BE49-F238E27FC236}">
                <a16:creationId xmlns:a16="http://schemas.microsoft.com/office/drawing/2014/main" id="{74C9E138-A6D5-B46D-B4C5-6564291A4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1658938"/>
            <a:ext cx="26066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Transcriptional repressors</a:t>
            </a: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625BE80C-4E37-5D96-A26F-6B5FA672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4" t="39784" r="20947" b="34006"/>
          <a:stretch>
            <a:fillRect/>
          </a:stretch>
        </p:blipFill>
        <p:spPr bwMode="auto">
          <a:xfrm>
            <a:off x="5908675" y="2817813"/>
            <a:ext cx="914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17DF95-AF5E-466F-8CCE-A303926BCFE0}"/>
              </a:ext>
            </a:extLst>
          </p:cNvPr>
          <p:cNvSpPr txBox="1"/>
          <p:nvPr/>
        </p:nvSpPr>
        <p:spPr>
          <a:xfrm>
            <a:off x="1" y="1957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consortium constructed all pairwise combinations of 7 synthetic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chromosomes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vast majority show no growth defects at 30C, modest at 37C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34B16-F4EF-4B23-AC7B-7CE190CA7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5943600" cy="222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FFD32-5D1D-4D6B-8239-8B1F3607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24912"/>
            <a:ext cx="3521567" cy="2637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FC5B9-EB18-4F6D-A80E-33E71EA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63"/>
          <a:stretch/>
        </p:blipFill>
        <p:spPr>
          <a:xfrm>
            <a:off x="0" y="6517370"/>
            <a:ext cx="2362200" cy="144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9ACCD6-2996-4C36-B514-E6BEF3451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563"/>
          <a:stretch/>
        </p:blipFill>
        <p:spPr>
          <a:xfrm>
            <a:off x="0" y="6705638"/>
            <a:ext cx="2362200" cy="1446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10CAF35-47B4-4ACD-8E8D-417005A7FD5A}"/>
              </a:ext>
            </a:extLst>
          </p:cNvPr>
          <p:cNvGrpSpPr/>
          <p:nvPr/>
        </p:nvGrpSpPr>
        <p:grpSpPr>
          <a:xfrm>
            <a:off x="6946730" y="2238610"/>
            <a:ext cx="1740070" cy="1863681"/>
            <a:chOff x="-2209800" y="574574"/>
            <a:chExt cx="1740070" cy="18636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7EE5DB-130E-44DE-94D0-10F13FF8E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09800" y="574574"/>
              <a:ext cx="1740070" cy="17464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E54693-4802-479C-96C1-420E6D22E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09800" y="2321026"/>
              <a:ext cx="1740070" cy="1172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E2D8B1-80EF-4415-AAE5-1A44389DC7CA}"/>
              </a:ext>
            </a:extLst>
          </p:cNvPr>
          <p:cNvGrpSpPr/>
          <p:nvPr/>
        </p:nvGrpSpPr>
        <p:grpSpPr>
          <a:xfrm>
            <a:off x="4216570" y="4675543"/>
            <a:ext cx="1894246" cy="1553825"/>
            <a:chOff x="5410200" y="4954876"/>
            <a:chExt cx="1894246" cy="15538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71F08B-EE30-48C2-9D92-D5FEF5DB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200" y="4954876"/>
              <a:ext cx="1894246" cy="15538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437C63-50F2-4A48-A9E8-3FA0D54F1017}"/>
                </a:ext>
              </a:extLst>
            </p:cNvPr>
            <p:cNvSpPr txBox="1"/>
            <p:nvPr/>
          </p:nvSpPr>
          <p:spPr>
            <a:xfrm>
              <a:off x="5410200" y="4954876"/>
              <a:ext cx="1164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wild-type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268E4F-7178-419D-82DD-B7E420060059}"/>
              </a:ext>
            </a:extLst>
          </p:cNvPr>
          <p:cNvGrpSpPr/>
          <p:nvPr/>
        </p:nvGrpSpPr>
        <p:grpSpPr>
          <a:xfrm>
            <a:off x="3978767" y="3170451"/>
            <a:ext cx="2071766" cy="1540181"/>
            <a:chOff x="3989952" y="3289575"/>
            <a:chExt cx="2071766" cy="1540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459D57-D34C-48AC-AA03-2DF6DDC6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89952" y="3289575"/>
              <a:ext cx="2071766" cy="154018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928870-CE18-4E55-B5C2-830BC0DFF29C}"/>
                </a:ext>
              </a:extLst>
            </p:cNvPr>
            <p:cNvSpPr txBox="1"/>
            <p:nvPr/>
          </p:nvSpPr>
          <p:spPr>
            <a:xfrm>
              <a:off x="3991969" y="4394557"/>
              <a:ext cx="854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syn6.5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CBB4655-2C7C-4940-91C7-C430AA2841BE}"/>
              </a:ext>
            </a:extLst>
          </p:cNvPr>
          <p:cNvSpPr txBox="1"/>
          <p:nvPr/>
        </p:nvSpPr>
        <p:spPr>
          <a:xfrm>
            <a:off x="6826165" y="896857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&amp; moved all 275 tRNAs to a separate chromosome</a:t>
            </a:r>
          </a:p>
        </p:txBody>
      </p:sp>
      <p:pic>
        <p:nvPicPr>
          <p:cNvPr id="28" name="Picture 27" descr="A magazine cover with people working on a machine&#10;&#10;Description automatically generated">
            <a:extLst>
              <a:ext uri="{FF2B5EF4-FFF2-40B4-BE49-F238E27FC236}">
                <a16:creationId xmlns:a16="http://schemas.microsoft.com/office/drawing/2014/main" id="{A29E89EA-045E-497F-8468-03D83E72F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475488"/>
            <a:ext cx="1801368" cy="234086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47E627-5CA3-41FA-858E-861F8A51F5A3}"/>
              </a:ext>
            </a:extLst>
          </p:cNvPr>
          <p:cNvSpPr/>
          <p:nvPr/>
        </p:nvSpPr>
        <p:spPr>
          <a:xfrm>
            <a:off x="6826165" y="896857"/>
            <a:ext cx="1981200" cy="3259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59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AF73BFE0-6D3E-1896-67B8-65AE0E40D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6550025"/>
            <a:ext cx="297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https://engineeringbiologycenter.org/</a:t>
            </a: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EC29236-C311-3743-62E8-092218D33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https://en.wikipedia.org/wiki/Genome_Project-Write</a:t>
            </a:r>
          </a:p>
        </p:txBody>
      </p:sp>
      <p:pic>
        <p:nvPicPr>
          <p:cNvPr id="55300" name="Picture 5" descr="https://engineeringbiologycenter.org/wp-content/uploads/2018/04/gp01-846x846.jpg">
            <a:extLst>
              <a:ext uri="{FF2B5EF4-FFF2-40B4-BE49-F238E27FC236}">
                <a16:creationId xmlns:a16="http://schemas.microsoft.com/office/drawing/2014/main" id="{42B736EE-83FB-43B3-EB94-37FE31BBE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5562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7" descr="http://engineeringbiologycenter.org/wp-content/uploads/2018/04/gp02.jpg">
            <a:extLst>
              <a:ext uri="{FF2B5EF4-FFF2-40B4-BE49-F238E27FC236}">
                <a16:creationId xmlns:a16="http://schemas.microsoft.com/office/drawing/2014/main" id="{34B901EE-408B-F8DF-FDA9-19D2F8CF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4475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3">
            <a:extLst>
              <a:ext uri="{FF2B5EF4-FFF2-40B4-BE49-F238E27FC236}">
                <a16:creationId xmlns:a16="http://schemas.microsoft.com/office/drawing/2014/main" id="{45135976-E33A-9C25-7686-A5AD3E912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920750"/>
            <a:ext cx="2971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First major project: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Recoding human codons (~200K edits?) to create virus-resistant cells</a:t>
            </a:r>
          </a:p>
        </p:txBody>
      </p:sp>
      <p:sp>
        <p:nvSpPr>
          <p:cNvPr id="55303" name="TextBox 2">
            <a:extLst>
              <a:ext uri="{FF2B5EF4-FFF2-40B4-BE49-F238E27FC236}">
                <a16:creationId xmlns:a16="http://schemas.microsoft.com/office/drawing/2014/main" id="{D2A940B0-68F8-D37B-7FCC-F2BDAD81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-76200"/>
            <a:ext cx="8397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Calibri" panose="020F0502020204030204" pitchFamily="34" charset="0"/>
              </a:rPr>
              <a:t>Inevitably (!), the human synthetic genome project: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10817248-F284-2421-E597-451D910A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Calibri" panose="020F0502020204030204" pitchFamily="34" charset="0"/>
              </a:rPr>
              <a:t>Let’s end the lectures on a fun note, with some speculative near-future synthetic biology experiments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D5483CE-3FBF-7E8E-8188-19E6233DD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230688"/>
            <a:ext cx="525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Science fiction?  or not?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You be the judge!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6324" name="Picture 2" descr="C:\Users\marcotte\Desktop\Zack\Frankenstein's_monster_(Boris_Karloff).jpg">
            <a:extLst>
              <a:ext uri="{FF2B5EF4-FFF2-40B4-BE49-F238E27FC236}">
                <a16:creationId xmlns:a16="http://schemas.microsoft.com/office/drawing/2014/main" id="{AEB4D11B-A45F-DFF4-11F1-4242E2EC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25400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1">
            <a:extLst>
              <a:ext uri="{FF2B5EF4-FFF2-40B4-BE49-F238E27FC236}">
                <a16:creationId xmlns:a16="http://schemas.microsoft.com/office/drawing/2014/main" id="{1ABE0A91-2424-7F90-77AD-24446B044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513" y="6369050"/>
            <a:ext cx="585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54A082D-EB8C-EA9A-8559-EE720348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228600"/>
            <a:ext cx="607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anose="020F0502020204030204" pitchFamily="34" charset="0"/>
              </a:rPr>
              <a:t>“De-extincting” extinct species</a:t>
            </a:r>
          </a:p>
        </p:txBody>
      </p:sp>
      <p:sp>
        <p:nvSpPr>
          <p:cNvPr id="57347" name="TextBox 4">
            <a:extLst>
              <a:ext uri="{FF2B5EF4-FFF2-40B4-BE49-F238E27FC236}">
                <a16:creationId xmlns:a16="http://schemas.microsoft.com/office/drawing/2014/main" id="{0BB2B8D5-1A4C-5AFA-EA0E-415004CDC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055938"/>
            <a:ext cx="2513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Remember Dolly,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the cloned sheep?</a:t>
            </a:r>
            <a:endParaRPr lang="en-US" altLang="en-US" sz="2400" b="1" u="sng">
              <a:latin typeface="Calibri" panose="020F0502020204030204" pitchFamily="34" charset="0"/>
            </a:endParaRPr>
          </a:p>
        </p:txBody>
      </p:sp>
      <p:grpSp>
        <p:nvGrpSpPr>
          <p:cNvPr id="57348" name="Group 5">
            <a:extLst>
              <a:ext uri="{FF2B5EF4-FFF2-40B4-BE49-F238E27FC236}">
                <a16:creationId xmlns:a16="http://schemas.microsoft.com/office/drawing/2014/main" id="{7203865B-4070-58B2-ADBC-52486E556763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1295400"/>
            <a:ext cx="2408237" cy="1708150"/>
            <a:chOff x="844761" y="4267200"/>
            <a:chExt cx="2408768" cy="1708666"/>
          </a:xfrm>
        </p:grpSpPr>
        <p:pic>
          <p:nvPicPr>
            <p:cNvPr id="57354" name="Picture 4" descr="http://www.newscientist.com/blogs/shortsharpscience/Dollies.jpg">
              <a:extLst>
                <a:ext uri="{FF2B5EF4-FFF2-40B4-BE49-F238E27FC236}">
                  <a16:creationId xmlns:a16="http://schemas.microsoft.com/office/drawing/2014/main" id="{E31C4D3E-415B-FAF4-9A1A-1CD383133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61" y="4267200"/>
              <a:ext cx="2332568" cy="167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Rectangle 7">
              <a:extLst>
                <a:ext uri="{FF2B5EF4-FFF2-40B4-BE49-F238E27FC236}">
                  <a16:creationId xmlns:a16="http://schemas.microsoft.com/office/drawing/2014/main" id="{DDA84900-6D63-D0D0-49FD-DAA177B33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61" y="5791200"/>
              <a:ext cx="68800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Calibri" panose="020F0502020204030204" pitchFamily="34" charset="0"/>
                </a:rPr>
                <a:t>Cian O'Luanaigh</a:t>
              </a:r>
            </a:p>
          </p:txBody>
        </p:sp>
      </p:grpSp>
      <p:sp>
        <p:nvSpPr>
          <p:cNvPr id="57349" name="TextBox 8">
            <a:extLst>
              <a:ext uri="{FF2B5EF4-FFF2-40B4-BE49-F238E27FC236}">
                <a16:creationId xmlns:a16="http://schemas.microsoft.com/office/drawing/2014/main" id="{E3ECA685-97E1-6B05-09F8-1036CB058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295400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What if the cells being cloned came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from an extinct animal and were put into a surrogate mother?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Would that resurrect the species?</a:t>
            </a:r>
          </a:p>
        </p:txBody>
      </p:sp>
      <p:pic>
        <p:nvPicPr>
          <p:cNvPr id="57350" name="Picture 3" descr="C:\Users\marcotte\Desktop\Zack\Pyrenean_Ibex.png">
            <a:extLst>
              <a:ext uri="{FF2B5EF4-FFF2-40B4-BE49-F238E27FC236}">
                <a16:creationId xmlns:a16="http://schemas.microsoft.com/office/drawing/2014/main" id="{C435DCFD-7DC1-910B-B1FF-794880F1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26669" r="20860" b="7620"/>
          <a:stretch>
            <a:fillRect/>
          </a:stretch>
        </p:blipFill>
        <p:spPr bwMode="auto">
          <a:xfrm>
            <a:off x="6553200" y="3124200"/>
            <a:ext cx="19732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>
            <a:extLst>
              <a:ext uri="{FF2B5EF4-FFF2-40B4-BE49-F238E27FC236}">
                <a16:creationId xmlns:a16="http://schemas.microsoft.com/office/drawing/2014/main" id="{8DE516D3-5AA5-B5EA-B5C4-373C6152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27692" r="39941" b="55385"/>
          <a:stretch>
            <a:fillRect/>
          </a:stretch>
        </p:blipFill>
        <p:spPr bwMode="auto">
          <a:xfrm>
            <a:off x="2220913" y="5356225"/>
            <a:ext cx="4789487" cy="94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Rectangle 11">
            <a:extLst>
              <a:ext uri="{FF2B5EF4-FFF2-40B4-BE49-F238E27FC236}">
                <a16:creationId xmlns:a16="http://schemas.microsoft.com/office/drawing/2014/main" id="{581CCA4A-9DF9-96C6-0369-2F23D4D23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This was tried in 2009 for the Pyrenean ibex, and almost worked…</a:t>
            </a:r>
          </a:p>
        </p:txBody>
      </p:sp>
      <p:sp>
        <p:nvSpPr>
          <p:cNvPr id="57353" name="TextBox 1">
            <a:extLst>
              <a:ext uri="{FF2B5EF4-FFF2-40B4-BE49-F238E27FC236}">
                <a16:creationId xmlns:a16="http://schemas.microsoft.com/office/drawing/2014/main" id="{6B43B892-B601-8E5E-A55B-6B46DC24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225" y="5499100"/>
            <a:ext cx="587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wikipedia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>
            <a:extLst>
              <a:ext uri="{FF2B5EF4-FFF2-40B4-BE49-F238E27FC236}">
                <a16:creationId xmlns:a16="http://schemas.microsoft.com/office/drawing/2014/main" id="{B654E4B6-9160-59E8-7C3A-5B7C65EA8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 But now there’s another way!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We can sequence a genome in a few days for a few $K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We can synthesize or alter big pieces of the DNA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We can (almost) “reboot” cells with this DNA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We can convert cells to stem cells to embryos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We can </a:t>
            </a:r>
            <a:r>
              <a:rPr lang="en-US" altLang="en-US" b="1" i="1">
                <a:latin typeface="Calibri" panose="020F0502020204030204" pitchFamily="34" charset="0"/>
              </a:rPr>
              <a:t>in vitro </a:t>
            </a:r>
            <a:r>
              <a:rPr lang="en-US" altLang="en-US" b="1">
                <a:latin typeface="Calibri" panose="020F0502020204030204" pitchFamily="34" charset="0"/>
              </a:rPr>
              <a:t>fertilize animals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Calibri" panose="020F0502020204030204" pitchFamily="34" charset="0"/>
            </a:endParaRPr>
          </a:p>
        </p:txBody>
      </p:sp>
      <p:sp>
        <p:nvSpPr>
          <p:cNvPr id="58371" name="Rectangle 5">
            <a:extLst>
              <a:ext uri="{FF2B5EF4-FFF2-40B4-BE49-F238E27FC236}">
                <a16:creationId xmlns:a16="http://schemas.microsoft.com/office/drawing/2014/main" id="{A716B8DA-F457-846A-EA21-6F416B553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8600"/>
            <a:ext cx="388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So why not just “edit” the genomes of the closest  living animals to be like their extinct relatives? </a:t>
            </a:r>
          </a:p>
        </p:txBody>
      </p:sp>
      <p:pic>
        <p:nvPicPr>
          <p:cNvPr id="58372" name="Picture 5" descr="C:\Users\marcotte\Desktop\Zack\jurassic_park1.jpg">
            <a:extLst>
              <a:ext uri="{FF2B5EF4-FFF2-40B4-BE49-F238E27FC236}">
                <a16:creationId xmlns:a16="http://schemas.microsoft.com/office/drawing/2014/main" id="{4C7FE040-E137-F195-544C-44C988F0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2162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8">
            <a:extLst>
              <a:ext uri="{FF2B5EF4-FFF2-40B4-BE49-F238E27FC236}">
                <a16:creationId xmlns:a16="http://schemas.microsoft.com/office/drawing/2014/main" id="{BCB9AE4E-D895-A615-8F99-FBC9CF569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6400800"/>
            <a:ext cx="1811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Sound familiar?</a:t>
            </a:r>
          </a:p>
        </p:txBody>
      </p:sp>
      <p:sp>
        <p:nvSpPr>
          <p:cNvPr id="58374" name="Rectangle 1">
            <a:extLst>
              <a:ext uri="{FF2B5EF4-FFF2-40B4-BE49-F238E27FC236}">
                <a16:creationId xmlns:a16="http://schemas.microsoft.com/office/drawing/2014/main" id="{1DF68411-FEF3-C48F-AB08-627119C42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63" y="6653213"/>
            <a:ext cx="14144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http://jurassicpark.wikia.com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2">
            <a:extLst>
              <a:ext uri="{FF2B5EF4-FFF2-40B4-BE49-F238E27FC236}">
                <a16:creationId xmlns:a16="http://schemas.microsoft.com/office/drawing/2014/main" id="{A7902AFB-843C-05CE-45DC-317A64D9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37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Besides the genome engineering, this hinges on iPS:</a:t>
            </a:r>
          </a:p>
        </p:txBody>
      </p:sp>
      <p:sp>
        <p:nvSpPr>
          <p:cNvPr id="59395" name="TextBox 10">
            <a:extLst>
              <a:ext uri="{FF2B5EF4-FFF2-40B4-BE49-F238E27FC236}">
                <a16:creationId xmlns:a16="http://schemas.microsoft.com/office/drawing/2014/main" id="{6E2781CD-21F0-9B9F-B789-4C2313F8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13716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From </a:t>
            </a:r>
            <a:r>
              <a:rPr lang="en-US" altLang="en-US" sz="2400" b="1" u="sng">
                <a:latin typeface="Calibri" panose="020F0502020204030204" pitchFamily="34" charset="0"/>
              </a:rPr>
              <a:t>embryonic stem cells</a:t>
            </a:r>
            <a:r>
              <a:rPr lang="en-US" altLang="en-US" sz="2400" b="1">
                <a:latin typeface="Calibri" panose="020F0502020204030204" pitchFamily="34" charset="0"/>
              </a:rPr>
              <a:t>, we can grow an entire organism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or any cells/tissues in it</a:t>
            </a:r>
          </a:p>
        </p:txBody>
      </p:sp>
      <p:grpSp>
        <p:nvGrpSpPr>
          <p:cNvPr id="59396" name="Group 11">
            <a:extLst>
              <a:ext uri="{FF2B5EF4-FFF2-40B4-BE49-F238E27FC236}">
                <a16:creationId xmlns:a16="http://schemas.microsoft.com/office/drawing/2014/main" id="{99D249B6-8D59-C5FB-CD55-387231B13C7A}"/>
              </a:ext>
            </a:extLst>
          </p:cNvPr>
          <p:cNvGrpSpPr>
            <a:grpSpLocks/>
          </p:cNvGrpSpPr>
          <p:nvPr/>
        </p:nvGrpSpPr>
        <p:grpSpPr bwMode="auto">
          <a:xfrm>
            <a:off x="4954588" y="1295400"/>
            <a:ext cx="3732212" cy="1295400"/>
            <a:chOff x="5029200" y="4876800"/>
            <a:chExt cx="3731622" cy="1295400"/>
          </a:xfrm>
        </p:grpSpPr>
        <p:pic>
          <p:nvPicPr>
            <p:cNvPr id="59402" name="Picture 5" descr="C:\Users\marcotte\Desktop\Picture2.jpg">
              <a:extLst>
                <a:ext uri="{FF2B5EF4-FFF2-40B4-BE49-F238E27FC236}">
                  <a16:creationId xmlns:a16="http://schemas.microsoft.com/office/drawing/2014/main" id="{4A843DEB-F5BB-4457-1D62-BD5F86999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876800"/>
              <a:ext cx="2131422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" descr="http://www.scientificamerican.com/media/inline/65A632E6-0816-AD4F-AE94975827A78F8E_1.jpg">
              <a:extLst>
                <a:ext uri="{FF2B5EF4-FFF2-40B4-BE49-F238E27FC236}">
                  <a16:creationId xmlns:a16="http://schemas.microsoft.com/office/drawing/2014/main" id="{D8C88AB4-6AF0-D8FC-0FE8-1396F2A6B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5029200"/>
              <a:ext cx="1066801" cy="1066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4" name="Rectangle 14">
              <a:extLst>
                <a:ext uri="{FF2B5EF4-FFF2-40B4-BE49-F238E27FC236}">
                  <a16:creationId xmlns:a16="http://schemas.microsoft.com/office/drawing/2014/main" id="{B58DA1FA-FADB-A8AC-39AD-FAC3CCA83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5943600"/>
              <a:ext cx="75212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latin typeface="Calibri" panose="020F0502020204030204" pitchFamily="34" charset="0"/>
                </a:rPr>
                <a:t>Robert Lanza, ACT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E9B7E96-7499-4C3A-AA56-B3055EDA9FF1}"/>
                </a:ext>
              </a:extLst>
            </p:cNvPr>
            <p:cNvCxnSpPr/>
            <p:nvPr/>
          </p:nvCxnSpPr>
          <p:spPr>
            <a:xfrm>
              <a:off x="6248207" y="5562600"/>
              <a:ext cx="609504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397" name="TextBox 17">
            <a:extLst>
              <a:ext uri="{FF2B5EF4-FFF2-40B4-BE49-F238E27FC236}">
                <a16:creationId xmlns:a16="http://schemas.microsoft.com/office/drawing/2014/main" id="{6BC0D5BA-C7F0-E9B3-320C-FDD4268B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5602288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Shinya Yamanaka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Nobel Prize, 2012</a:t>
            </a:r>
          </a:p>
        </p:txBody>
      </p:sp>
      <p:pic>
        <p:nvPicPr>
          <p:cNvPr id="59398" name="Picture 7" descr="Shinya Yamanaka">
            <a:extLst>
              <a:ext uri="{FF2B5EF4-FFF2-40B4-BE49-F238E27FC236}">
                <a16:creationId xmlns:a16="http://schemas.microsoft.com/office/drawing/2014/main" id="{BBCC4B67-6A9F-4145-A41D-20490D16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7272" r="17143" b="29091"/>
          <a:stretch>
            <a:fillRect/>
          </a:stretch>
        </p:blipFill>
        <p:spPr bwMode="auto">
          <a:xfrm>
            <a:off x="912813" y="3527425"/>
            <a:ext cx="1600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C:\Users\marcotte\Desktop\Zack\IPS-cell-problems-regenexx.jpg">
            <a:extLst>
              <a:ext uri="{FF2B5EF4-FFF2-40B4-BE49-F238E27FC236}">
                <a16:creationId xmlns:a16="http://schemas.microsoft.com/office/drawing/2014/main" id="{57BC1B70-0442-8D0B-28E0-02C51DF5D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176588"/>
            <a:ext cx="23002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22">
            <a:extLst>
              <a:ext uri="{FF2B5EF4-FFF2-40B4-BE49-F238E27FC236}">
                <a16:creationId xmlns:a16="http://schemas.microsoft.com/office/drawing/2014/main" id="{B5AB7B2F-99F8-027F-ABCB-B6A64FA7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14800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&amp; thanks to Yamanaka, we can convert </a:t>
            </a:r>
            <a:r>
              <a:rPr lang="en-US" altLang="en-US" sz="2400" b="1" u="sng">
                <a:latin typeface="Calibri" panose="020F0502020204030204" pitchFamily="34" charset="0"/>
              </a:rPr>
              <a:t>skin</a:t>
            </a:r>
            <a:r>
              <a:rPr lang="en-US" altLang="en-US" sz="2400" b="1">
                <a:latin typeface="Calibri" panose="020F0502020204030204" pitchFamily="34" charset="0"/>
              </a:rPr>
              <a:t> cells back into </a:t>
            </a:r>
            <a:r>
              <a:rPr lang="en-US" altLang="en-US" sz="2400" b="1" u="sng">
                <a:latin typeface="Calibri" panose="020F0502020204030204" pitchFamily="34" charset="0"/>
              </a:rPr>
              <a:t>stem</a:t>
            </a:r>
            <a:r>
              <a:rPr lang="en-US" altLang="en-US" sz="2400" b="1">
                <a:latin typeface="Calibri" panose="020F0502020204030204" pitchFamily="34" charset="0"/>
              </a:rPr>
              <a:t> cells</a:t>
            </a:r>
          </a:p>
        </p:txBody>
      </p:sp>
      <p:sp>
        <p:nvSpPr>
          <p:cNvPr id="59401" name="Rectangle 1">
            <a:extLst>
              <a:ext uri="{FF2B5EF4-FFF2-40B4-BE49-F238E27FC236}">
                <a16:creationId xmlns:a16="http://schemas.microsoft.com/office/drawing/2014/main" id="{429E1078-63CB-4315-DA5B-3E45B7648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188" y="6664325"/>
            <a:ext cx="10191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www.regenexx.com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F6F7AC51-E1BC-7528-7B4C-54AB831FB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There’s a serious proposal to resurrect the woolly mammoth.     Here’s the process: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b="1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Mammoth genome sequence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 Make ~100K DNA changes in elephant skin cells to 	   convert elephant skin cells</a:t>
            </a:r>
            <a:r>
              <a:rPr lang="en-US" altLang="en-US" b="1">
                <a:latin typeface="Calibri" panose="020F0502020204030204" pitchFamily="34" charset="0"/>
                <a:sym typeface="Wingdings" panose="05000000000000000000" pitchFamily="2" charset="2"/>
              </a:rPr>
              <a:t> m</a:t>
            </a:r>
            <a:r>
              <a:rPr lang="en-US" altLang="en-US" b="1">
                <a:latin typeface="Calibri" panose="020F0502020204030204" pitchFamily="34" charset="0"/>
              </a:rPr>
              <a:t>ammoth skin cells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Convert skin cells to stem cells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Convert stem cells to embryos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 </a:t>
            </a:r>
            <a:r>
              <a:rPr lang="en-US" altLang="en-US" b="1" i="1">
                <a:latin typeface="Calibri" panose="020F0502020204030204" pitchFamily="34" charset="0"/>
              </a:rPr>
              <a:t>In vitro </a:t>
            </a:r>
            <a:r>
              <a:rPr lang="en-US" altLang="en-US" b="1">
                <a:latin typeface="Calibri" panose="020F0502020204030204" pitchFamily="34" charset="0"/>
              </a:rPr>
              <a:t>fertilize elephants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Calibri" panose="020F0502020204030204" pitchFamily="34" charset="0"/>
            </a:endParaRPr>
          </a:p>
        </p:txBody>
      </p:sp>
      <p:pic>
        <p:nvPicPr>
          <p:cNvPr id="60419" name="Picture 2" descr="C:\Users\marcotte\Desktop\Zack\elephant.jpg">
            <a:extLst>
              <a:ext uri="{FF2B5EF4-FFF2-40B4-BE49-F238E27FC236}">
                <a16:creationId xmlns:a16="http://schemas.microsoft.com/office/drawing/2014/main" id="{67DDECE5-F0A5-5E9D-B110-14F03D76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22800"/>
            <a:ext cx="29797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C:\Users\marcotte\Desktop\Zack\401cadbcc5a5b9790f757646a3dacd3e.jpg">
            <a:extLst>
              <a:ext uri="{FF2B5EF4-FFF2-40B4-BE49-F238E27FC236}">
                <a16:creationId xmlns:a16="http://schemas.microsoft.com/office/drawing/2014/main" id="{4E9C8B0E-42A0-FB30-7E04-AF58E565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>
            <a:fillRect/>
          </a:stretch>
        </p:blipFill>
        <p:spPr bwMode="auto">
          <a:xfrm>
            <a:off x="5181600" y="4343400"/>
            <a:ext cx="32004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D164C9-2F08-D148-4D6A-14304CC2876D}"/>
              </a:ext>
            </a:extLst>
          </p:cNvPr>
          <p:cNvCxnSpPr/>
          <p:nvPr/>
        </p:nvCxnSpPr>
        <p:spPr>
          <a:xfrm>
            <a:off x="4191000" y="5561013"/>
            <a:ext cx="914400" cy="158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2" name="TextBox 8">
            <a:extLst>
              <a:ext uri="{FF2B5EF4-FFF2-40B4-BE49-F238E27FC236}">
                <a16:creationId xmlns:a16="http://schemas.microsoft.com/office/drawing/2014/main" id="{D87EC007-A4B0-1A77-E28D-DF4C7FBDA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4267200"/>
            <a:ext cx="176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This might be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hard step.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BAC07E-071F-DEC2-F352-745F60F58588}"/>
              </a:ext>
            </a:extLst>
          </p:cNvPr>
          <p:cNvCxnSpPr>
            <a:stCxn id="60422" idx="1"/>
          </p:cNvCxnSpPr>
          <p:nvPr/>
        </p:nvCxnSpPr>
        <p:spPr>
          <a:xfrm flipH="1" flipV="1">
            <a:off x="2743200" y="4267200"/>
            <a:ext cx="1243013" cy="354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4" name="Picture 6" descr="A Nenets boy touches a mammoth carcass, Lyuba, outside the Shemanovsky Museum.">
            <a:extLst>
              <a:ext uri="{FF2B5EF4-FFF2-40B4-BE49-F238E27FC236}">
                <a16:creationId xmlns:a16="http://schemas.microsoft.com/office/drawing/2014/main" id="{167054B1-AE0E-B23F-6AF6-BCEEEFA0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2971800"/>
            <a:ext cx="213836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TextBox 12">
            <a:extLst>
              <a:ext uri="{FF2B5EF4-FFF2-40B4-BE49-F238E27FC236}">
                <a16:creationId xmlns:a16="http://schemas.microsoft.com/office/drawing/2014/main" id="{3DB7C164-DAFA-6061-046D-8324E20AD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4219575"/>
            <a:ext cx="2066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alibri" panose="020F0502020204030204" pitchFamily="34" charset="0"/>
              </a:rPr>
              <a:t>Actual frozen mammoth!</a:t>
            </a:r>
          </a:p>
        </p:txBody>
      </p:sp>
      <p:sp>
        <p:nvSpPr>
          <p:cNvPr id="60426" name="Rectangle 1">
            <a:extLst>
              <a:ext uri="{FF2B5EF4-FFF2-40B4-BE49-F238E27FC236}">
                <a16:creationId xmlns:a16="http://schemas.microsoft.com/office/drawing/2014/main" id="{167A3A85-C7EA-3E16-F5C5-6EE04119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6705600"/>
            <a:ext cx="1296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www.interestingtopics.net</a:t>
            </a:r>
          </a:p>
        </p:txBody>
      </p:sp>
      <p:sp>
        <p:nvSpPr>
          <p:cNvPr id="60427" name="TextBox 3">
            <a:extLst>
              <a:ext uri="{FF2B5EF4-FFF2-40B4-BE49-F238E27FC236}">
                <a16:creationId xmlns:a16="http://schemas.microsoft.com/office/drawing/2014/main" id="{D46AC68C-C6FD-47FF-26E0-A2250319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4432300"/>
            <a:ext cx="1198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nationalgeographic.com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0321E525-39ED-C213-5D81-9F428791D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t="18376" r="24582" b="735"/>
          <a:stretch>
            <a:fillRect/>
          </a:stretch>
        </p:blipFill>
        <p:spPr bwMode="auto">
          <a:xfrm>
            <a:off x="150813" y="152400"/>
            <a:ext cx="514826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EFF7E0C7-366D-FADA-4432-1C93145A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34447" r="42500" b="44218"/>
          <a:stretch>
            <a:fillRect/>
          </a:stretch>
        </p:blipFill>
        <p:spPr bwMode="auto">
          <a:xfrm>
            <a:off x="1487488" y="2819400"/>
            <a:ext cx="7623175" cy="265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Rectangle 1">
            <a:extLst>
              <a:ext uri="{FF2B5EF4-FFF2-40B4-BE49-F238E27FC236}">
                <a16:creationId xmlns:a16="http://schemas.microsoft.com/office/drawing/2014/main" id="{7DBEAD1C-0F0A-921E-2D37-1BFF791D4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8113"/>
            <a:ext cx="876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http://www.popsci.com/woolly-mammoth-dna-brought-life-elephant-cells</a:t>
            </a:r>
          </a:p>
        </p:txBody>
      </p:sp>
      <p:sp>
        <p:nvSpPr>
          <p:cNvPr id="61445" name="TextBox 2">
            <a:extLst>
              <a:ext uri="{FF2B5EF4-FFF2-40B4-BE49-F238E27FC236}">
                <a16:creationId xmlns:a16="http://schemas.microsoft.com/office/drawing/2014/main" id="{D4A4FAA7-E002-B77A-3DFA-81E325E77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0"/>
            <a:ext cx="204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As of April 2015…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D6257-7F9F-EB52-307E-AB78CD226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" t="14445" r="2804" b="1111"/>
          <a:stretch/>
        </p:blipFill>
        <p:spPr>
          <a:xfrm>
            <a:off x="-4986" y="76200"/>
            <a:ext cx="5643785" cy="6808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C0870-7C57-2F65-1C00-9D1BA6AEFFFB}"/>
              </a:ext>
            </a:extLst>
          </p:cNvPr>
          <p:cNvSpPr txBox="1"/>
          <p:nvPr/>
        </p:nvSpPr>
        <p:spPr>
          <a:xfrm>
            <a:off x="6557473" y="6119336"/>
            <a:ext cx="2590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yriad Pro" panose="020B0503030403020204" pitchFamily="34" charset="0"/>
              </a:rPr>
              <a:t>https://www.nytimes.com/2021/09/13/science/colossal-woolly-mammoth-DNA.html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E4D1F-E674-6C8C-8315-E9DDAEA23DFF}"/>
              </a:ext>
            </a:extLst>
          </p:cNvPr>
          <p:cNvSpPr txBox="1"/>
          <p:nvPr/>
        </p:nvSpPr>
        <p:spPr>
          <a:xfrm>
            <a:off x="5715000" y="1447800"/>
            <a:ext cx="3352800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yriad Pro" panose="020B0503030403020204" pitchFamily="34" charset="0"/>
              </a:rPr>
              <a:t>A team of scientists and entrepreneurs announced on Monday that they have started a new company to genetically resurrect the woolly mammoth.</a:t>
            </a:r>
          </a:p>
          <a:p>
            <a:pPr algn="ctr"/>
            <a:endParaRPr lang="en-US" sz="1600" dirty="0">
              <a:latin typeface="Myriad Pro" panose="020B0503030403020204" pitchFamily="34" charset="0"/>
            </a:endParaRP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The company, named Colossal, aims to place thousands of these magnificent beasts back on the Siberian tundra, thousands of years after they went extinct.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B2DE1-9D68-B4C0-CC3D-C605A25A37E7}"/>
              </a:ext>
            </a:extLst>
          </p:cNvPr>
          <p:cNvSpPr txBox="1"/>
          <p:nvPr/>
        </p:nvSpPr>
        <p:spPr>
          <a:xfrm>
            <a:off x="7884563" y="5811559"/>
            <a:ext cx="20616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yriad Pro" panose="020B0503030403020204" pitchFamily="34" charset="0"/>
              </a:rPr>
              <a:t>Sept. 13, 2021</a:t>
            </a:r>
          </a:p>
        </p:txBody>
      </p:sp>
    </p:spTree>
    <p:extLst>
      <p:ext uri="{BB962C8B-B14F-4D97-AF65-F5344CB8AC3E}">
        <p14:creationId xmlns:p14="http://schemas.microsoft.com/office/powerpoint/2010/main" val="3609930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26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FFF69-8615-3F21-06E4-CAD5AE661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" t="14616" r="2500"/>
          <a:stretch/>
        </p:blipFill>
        <p:spPr>
          <a:xfrm>
            <a:off x="-304800" y="762000"/>
            <a:ext cx="10262973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5C293F-3FF6-CB39-8BE7-DBBC1973BCB9}"/>
              </a:ext>
            </a:extLst>
          </p:cNvPr>
          <p:cNvSpPr txBox="1"/>
          <p:nvPr/>
        </p:nvSpPr>
        <p:spPr>
          <a:xfrm>
            <a:off x="0" y="6550223"/>
            <a:ext cx="2760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yriad Pro" panose="020B0503030403020204" pitchFamily="34" charset="0"/>
              </a:rPr>
              <a:t>https://colossal.com/mammoth/</a:t>
            </a:r>
          </a:p>
        </p:txBody>
      </p:sp>
    </p:spTree>
    <p:extLst>
      <p:ext uri="{BB962C8B-B14F-4D97-AF65-F5344CB8AC3E}">
        <p14:creationId xmlns:p14="http://schemas.microsoft.com/office/powerpoint/2010/main" val="92187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F2B9962B-A4EC-DD74-D5EA-6FF3417F6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9144000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7">
            <a:extLst>
              <a:ext uri="{FF2B5EF4-FFF2-40B4-BE49-F238E27FC236}">
                <a16:creationId xmlns:a16="http://schemas.microsoft.com/office/drawing/2014/main" id="{429B5612-2D11-E6A8-A576-33066253F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omic Sans MS" panose="030F0702030302020204" pitchFamily="66" charset="0"/>
            </a:endParaRP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1B8CFFBE-CC31-7B70-8843-5979CAE2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6508750"/>
            <a:ext cx="37195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Elowitz &amp; Leibler, </a:t>
            </a:r>
            <a:r>
              <a:rPr lang="en-US" altLang="en-US" sz="1600" i="1">
                <a:latin typeface="Calibri" panose="020F0502020204030204" pitchFamily="34" charset="0"/>
              </a:rPr>
              <a:t>Nature</a:t>
            </a:r>
            <a:r>
              <a:rPr lang="en-US" altLang="en-US" sz="1600">
                <a:latin typeface="Calibri" panose="020F0502020204030204" pitchFamily="34" charset="0"/>
              </a:rPr>
              <a:t> (2000) 403:335-8</a:t>
            </a:r>
          </a:p>
        </p:txBody>
      </p:sp>
      <p:sp>
        <p:nvSpPr>
          <p:cNvPr id="9221" name="Text Box 2">
            <a:extLst>
              <a:ext uri="{FF2B5EF4-FFF2-40B4-BE49-F238E27FC236}">
                <a16:creationId xmlns:a16="http://schemas.microsoft.com/office/drawing/2014/main" id="{49B06848-C527-5FEA-61B1-9BED5CBA4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85740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The Repressilator </a:t>
            </a:r>
            <a:r>
              <a:rPr lang="en-US" altLang="en-US" sz="2800">
                <a:latin typeface="Calibri" panose="020F0502020204030204" pitchFamily="34" charset="0"/>
              </a:rPr>
              <a:t>= engineered genetic circuit designed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		to make bacteria glow in a oscillatory fashion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8A0F22-2EDF-FCE9-8202-66A3FCF4D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3" t="21111" r="50000" b="28889"/>
          <a:stretch/>
        </p:blipFill>
        <p:spPr>
          <a:xfrm>
            <a:off x="865163" y="44938"/>
            <a:ext cx="3173437" cy="528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8D7C23-2B12-6A63-A266-5FCDE3A7B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3" t="13333" r="8894" b="12222"/>
          <a:stretch/>
        </p:blipFill>
        <p:spPr>
          <a:xfrm>
            <a:off x="4419600" y="152400"/>
            <a:ext cx="4419600" cy="5105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50D87EF-BBB1-D0DE-16D7-22C5FACC81BF}"/>
              </a:ext>
            </a:extLst>
          </p:cNvPr>
          <p:cNvGrpSpPr/>
          <p:nvPr/>
        </p:nvGrpSpPr>
        <p:grpSpPr>
          <a:xfrm>
            <a:off x="1143000" y="1905000"/>
            <a:ext cx="7239000" cy="4495800"/>
            <a:chOff x="1143000" y="1905000"/>
            <a:chExt cx="7239000" cy="4495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EA4168-D5CD-9BA3-544B-BB543EDF46BB}"/>
                </a:ext>
              </a:extLst>
            </p:cNvPr>
            <p:cNvGrpSpPr/>
            <p:nvPr/>
          </p:nvGrpSpPr>
          <p:grpSpPr>
            <a:xfrm>
              <a:off x="1143000" y="1905000"/>
              <a:ext cx="7239000" cy="4495800"/>
              <a:chOff x="1143000" y="1905000"/>
              <a:chExt cx="7239000" cy="44958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4B502D3-73D1-7D04-9E5B-91BE2999D87B}"/>
                  </a:ext>
                </a:extLst>
              </p:cNvPr>
              <p:cNvSpPr/>
              <p:nvPr/>
            </p:nvSpPr>
            <p:spPr>
              <a:xfrm>
                <a:off x="1143000" y="1905000"/>
                <a:ext cx="7239000" cy="449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B50222D-B8DE-12E8-FA29-C84E91F7BF52}"/>
                  </a:ext>
                </a:extLst>
              </p:cNvPr>
              <p:cNvGrpSpPr/>
              <p:nvPr/>
            </p:nvGrpSpPr>
            <p:grpSpPr>
              <a:xfrm>
                <a:off x="1250524" y="1978269"/>
                <a:ext cx="7038145" cy="4346331"/>
                <a:chOff x="1250524" y="1978269"/>
                <a:chExt cx="7038145" cy="4346331"/>
              </a:xfrm>
              <a:solidFill>
                <a:schemeClr val="bg1"/>
              </a:solidFill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BFB2F800-7086-81EB-B30E-F253ED8637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281" t="63820" r="4326" b="10000"/>
                <a:stretch/>
              </p:blipFill>
              <p:spPr>
                <a:xfrm>
                  <a:off x="1250525" y="1978269"/>
                  <a:ext cx="7025381" cy="266993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F58A344-EEBC-EF29-8F63-C2675D0186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281" t="36666" r="4326" b="46667"/>
                <a:stretch/>
              </p:blipFill>
              <p:spPr>
                <a:xfrm>
                  <a:off x="1250524" y="4621823"/>
                  <a:ext cx="7038145" cy="1702777"/>
                </a:xfrm>
                <a:prstGeom prst="rect">
                  <a:avLst/>
                </a:prstGeom>
                <a:grpFill/>
              </p:spPr>
            </p:pic>
          </p:grp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A02087-923D-9D26-8B82-D103EF2BCF52}"/>
                </a:ext>
              </a:extLst>
            </p:cNvPr>
            <p:cNvCxnSpPr/>
            <p:nvPr/>
          </p:nvCxnSpPr>
          <p:spPr>
            <a:xfrm>
              <a:off x="1371600" y="5196254"/>
              <a:ext cx="381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35BBA69-3611-1832-E1DA-B1A2566C8F4D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" y="6248400"/>
              <a:ext cx="472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9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marcotte\Desktop\Zack\Dodo 1.jpg">
            <a:extLst>
              <a:ext uri="{FF2B5EF4-FFF2-40B4-BE49-F238E27FC236}">
                <a16:creationId xmlns:a16="http://schemas.microsoft.com/office/drawing/2014/main" id="{1D30A4E2-CC07-3631-233B-073D517E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"/>
          <a:stretch>
            <a:fillRect/>
          </a:stretch>
        </p:blipFill>
        <p:spPr bwMode="auto">
          <a:xfrm>
            <a:off x="762000" y="1676400"/>
            <a:ext cx="28114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File:Aurochs reconstruction.jpg">
            <a:extLst>
              <a:ext uri="{FF2B5EF4-FFF2-40B4-BE49-F238E27FC236}">
                <a16:creationId xmlns:a16="http://schemas.microsoft.com/office/drawing/2014/main" id="{F805A7D2-F266-C986-DDB8-DFEF622E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5190" r="15300" b="9114"/>
          <a:stretch>
            <a:fillRect/>
          </a:stretch>
        </p:blipFill>
        <p:spPr bwMode="auto">
          <a:xfrm>
            <a:off x="6296025" y="5040313"/>
            <a:ext cx="2847975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2">
            <a:extLst>
              <a:ext uri="{FF2B5EF4-FFF2-40B4-BE49-F238E27FC236}">
                <a16:creationId xmlns:a16="http://schemas.microsoft.com/office/drawing/2014/main" id="{B86EDC7D-D350-9F6F-59C7-D87A08550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Which animal would you resurrect?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   The dodo?</a:t>
            </a:r>
          </a:p>
        </p:txBody>
      </p:sp>
      <p:sp>
        <p:nvSpPr>
          <p:cNvPr id="64517" name="Rectangle 4">
            <a:extLst>
              <a:ext uri="{FF2B5EF4-FFF2-40B4-BE49-F238E27FC236}">
                <a16:creationId xmlns:a16="http://schemas.microsoft.com/office/drawing/2014/main" id="{4B20C229-B6E4-D3A8-7DF6-B4DD11E7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3913"/>
            <a:ext cx="4953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In principle, only need the DNA sequence (so, no dinosaurs)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B3E2F803-F375-6BF2-29FF-624C43B9A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46450"/>
            <a:ext cx="1752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Saber-toothed tiger?</a:t>
            </a: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9C880895-8C2D-81BC-CCA2-A01A067C8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334125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Aurochs?</a:t>
            </a:r>
          </a:p>
        </p:txBody>
      </p:sp>
      <p:pic>
        <p:nvPicPr>
          <p:cNvPr id="64520" name="Picture 7" descr="http://static.environmentalgraffiti.com/sites/default/files/images/http-inlinethumb22.webshots.com-43285-2809858370105101600S600x600Q85.jpg">
            <a:extLst>
              <a:ext uri="{FF2B5EF4-FFF2-40B4-BE49-F238E27FC236}">
                <a16:creationId xmlns:a16="http://schemas.microsoft.com/office/drawing/2014/main" id="{BFA10F5F-8238-C145-62D1-A0EFE1F9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23925"/>
            <a:ext cx="30289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Rectangle 5">
            <a:extLst>
              <a:ext uri="{FF2B5EF4-FFF2-40B4-BE49-F238E27FC236}">
                <a16:creationId xmlns:a16="http://schemas.microsoft.com/office/drawing/2014/main" id="{C0B72AAE-2BFA-DBDE-2B8A-DD79207B7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508125"/>
            <a:ext cx="1600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The quagga?</a:t>
            </a:r>
          </a:p>
        </p:txBody>
      </p:sp>
      <p:pic>
        <p:nvPicPr>
          <p:cNvPr id="64522" name="Picture 9" descr="http://www.howitworksdaily.com/wp-content/uploads/2012/10/saber.jpg">
            <a:extLst>
              <a:ext uri="{FF2B5EF4-FFF2-40B4-BE49-F238E27FC236}">
                <a16:creationId xmlns:a16="http://schemas.microsoft.com/office/drawing/2014/main" id="{248A7B22-FEBC-09A3-920E-6042E669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32378" b="3084"/>
          <a:stretch>
            <a:fillRect/>
          </a:stretch>
        </p:blipFill>
        <p:spPr bwMode="auto">
          <a:xfrm>
            <a:off x="4038600" y="3276600"/>
            <a:ext cx="2895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3" name="TextBox 13">
            <a:extLst>
              <a:ext uri="{FF2B5EF4-FFF2-40B4-BE49-F238E27FC236}">
                <a16:creationId xmlns:a16="http://schemas.microsoft.com/office/drawing/2014/main" id="{2F4A8E47-97E2-2EBE-BE8B-0456A4EA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895600"/>
            <a:ext cx="587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wikipedia</a:t>
            </a:r>
          </a:p>
        </p:txBody>
      </p:sp>
      <p:sp>
        <p:nvSpPr>
          <p:cNvPr id="64524" name="TextBox 14">
            <a:extLst>
              <a:ext uri="{FF2B5EF4-FFF2-40B4-BE49-F238E27FC236}">
                <a16:creationId xmlns:a16="http://schemas.microsoft.com/office/drawing/2014/main" id="{9779567E-2BF2-8BD1-61F0-9CE1761DD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25" y="6718300"/>
            <a:ext cx="354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</a:t>
            </a:r>
          </a:p>
        </p:txBody>
      </p:sp>
      <p:sp>
        <p:nvSpPr>
          <p:cNvPr id="64525" name="Rectangle 1">
            <a:extLst>
              <a:ext uri="{FF2B5EF4-FFF2-40B4-BE49-F238E27FC236}">
                <a16:creationId xmlns:a16="http://schemas.microsoft.com/office/drawing/2014/main" id="{36078339-B6A2-9114-97CC-1F9439A42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735513"/>
            <a:ext cx="806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techandle.com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CD3C782-765B-11F6-8ECB-D51DBBE72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3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</a:rPr>
              <a:t>I vote for some crazy Australasian animals: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615B0F0-FFA3-1235-65BB-9AF4170D8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066800"/>
            <a:ext cx="962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The 12’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tall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moa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F6D9AAE3-4F1C-DEAB-4545-5FFDB60CE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3962400"/>
            <a:ext cx="1852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The moa-eating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Haast’s eagle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ADA827E-37CA-2D3C-5C1F-F5842770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788" y="990600"/>
            <a:ext cx="1981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alibri" panose="020F0502020204030204" pitchFamily="34" charset="0"/>
              </a:rPr>
              <a:t>&amp; of, course, the marsupial Tasmanian tiger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8B7E6-0F9A-EFBA-C8A8-54D2641A2483}"/>
              </a:ext>
            </a:extLst>
          </p:cNvPr>
          <p:cNvSpPr/>
          <p:nvPr/>
        </p:nvSpPr>
        <p:spPr>
          <a:xfrm>
            <a:off x="7947025" y="2220913"/>
            <a:ext cx="9683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&gt;90° !!!</a:t>
            </a:r>
          </a:p>
        </p:txBody>
      </p:sp>
      <p:pic>
        <p:nvPicPr>
          <p:cNvPr id="65543" name="Picture 3" descr="C:\Users\marcotte\Desktop\Zack\http-inlinethumb64.webshots.com-43647-2476428740105101600S600x600Q85.jpg">
            <a:extLst>
              <a:ext uri="{FF2B5EF4-FFF2-40B4-BE49-F238E27FC236}">
                <a16:creationId xmlns:a16="http://schemas.microsoft.com/office/drawing/2014/main" id="{BEF6CC3D-408E-08D3-7B94-D2CDBD34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1905000"/>
            <a:ext cx="35194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489465-1C75-48CC-FEC8-E7E508D67A51}"/>
              </a:ext>
            </a:extLst>
          </p:cNvPr>
          <p:cNvCxnSpPr/>
          <p:nvPr/>
        </p:nvCxnSpPr>
        <p:spPr>
          <a:xfrm rot="5400000" flipH="1" flipV="1">
            <a:off x="7908925" y="1638300"/>
            <a:ext cx="304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8CBC9F-B077-47C5-4344-F067FDFF4694}"/>
              </a:ext>
            </a:extLst>
          </p:cNvPr>
          <p:cNvCxnSpPr/>
          <p:nvPr/>
        </p:nvCxnSpPr>
        <p:spPr>
          <a:xfrm>
            <a:off x="7947025" y="2833688"/>
            <a:ext cx="304800" cy="2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6" name="Picture 3" descr="C:\Users\marcotte\Desktop\Zack\moabarb.jpg">
            <a:extLst>
              <a:ext uri="{FF2B5EF4-FFF2-40B4-BE49-F238E27FC236}">
                <a16:creationId xmlns:a16="http://schemas.microsoft.com/office/drawing/2014/main" id="{EEF7A647-D3CE-5C1B-2339-4760C93D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066800"/>
            <a:ext cx="1924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4" descr="C:\Users\marcotte\Desktop\Zack\haasts-eagle-large-990x797.jpg">
            <a:extLst>
              <a:ext uri="{FF2B5EF4-FFF2-40B4-BE49-F238E27FC236}">
                <a16:creationId xmlns:a16="http://schemas.microsoft.com/office/drawing/2014/main" id="{D73A8F8B-DC81-E32D-30C6-03587EF4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24400"/>
            <a:ext cx="22367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68FD8F-A85F-1136-6941-5005A91B8EB7}"/>
              </a:ext>
            </a:extLst>
          </p:cNvPr>
          <p:cNvCxnSpPr/>
          <p:nvPr/>
        </p:nvCxnSpPr>
        <p:spPr>
          <a:xfrm rot="16200000" flipH="1">
            <a:off x="2103438" y="4267200"/>
            <a:ext cx="24384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9" name="Picture 3" descr="C:\Users\marcotte\Desktop\Zack\moabarb.jpg">
            <a:extLst>
              <a:ext uri="{FF2B5EF4-FFF2-40B4-BE49-F238E27FC236}">
                <a16:creationId xmlns:a16="http://schemas.microsoft.com/office/drawing/2014/main" id="{06FAFE0F-D542-BEC0-8C08-614E0435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51875" r="10834" b="1250"/>
          <a:stretch>
            <a:fillRect/>
          </a:stretch>
        </p:blipFill>
        <p:spPr bwMode="auto">
          <a:xfrm>
            <a:off x="3584575" y="5829300"/>
            <a:ext cx="3000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TextBox 20">
            <a:extLst>
              <a:ext uri="{FF2B5EF4-FFF2-40B4-BE49-F238E27FC236}">
                <a16:creationId xmlns:a16="http://schemas.microsoft.com/office/drawing/2014/main" id="{1DC0B442-A6FD-811B-40ED-1E5E4A33C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38" y="5811838"/>
            <a:ext cx="66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Calibri" panose="020F0502020204030204" pitchFamily="34" charset="0"/>
              </a:rPr>
              <a:t>Actual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Calibri" panose="020F0502020204030204" pitchFamily="34" charset="0"/>
              </a:rPr>
              <a:t>scale!</a:t>
            </a:r>
          </a:p>
        </p:txBody>
      </p:sp>
      <p:pic>
        <p:nvPicPr>
          <p:cNvPr id="65551" name="Picture 5" descr="C:\Users\marcotte\Desktop\Zack\800px-Dinornithidae_SIZE_01.png">
            <a:extLst>
              <a:ext uri="{FF2B5EF4-FFF2-40B4-BE49-F238E27FC236}">
                <a16:creationId xmlns:a16="http://schemas.microsoft.com/office/drawing/2014/main" id="{8CEDDB8F-C67D-5DF6-844B-BA4ECC86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7771" r="12602"/>
          <a:stretch>
            <a:fillRect/>
          </a:stretch>
        </p:blipFill>
        <p:spPr bwMode="auto">
          <a:xfrm>
            <a:off x="4422775" y="5387975"/>
            <a:ext cx="12160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astiger1_bb.mp4">
            <a:hlinkClick r:id="" action="ppaction://media"/>
            <a:extLst>
              <a:ext uri="{FF2B5EF4-FFF2-40B4-BE49-F238E27FC236}">
                <a16:creationId xmlns:a16="http://schemas.microsoft.com/office/drawing/2014/main" id="{0934DF81-A4A9-928A-2952-25AA157B5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19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3" name="TextBox 22">
            <a:extLst>
              <a:ext uri="{FF2B5EF4-FFF2-40B4-BE49-F238E27FC236}">
                <a16:creationId xmlns:a16="http://schemas.microsoft.com/office/drawing/2014/main" id="{4A34F888-E26F-C9B4-FB00-EB56B88C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0"/>
            <a:ext cx="587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wikipedia</a:t>
            </a:r>
          </a:p>
        </p:txBody>
      </p:sp>
      <p:sp>
        <p:nvSpPr>
          <p:cNvPr id="65554" name="TextBox 24">
            <a:extLst>
              <a:ext uri="{FF2B5EF4-FFF2-40B4-BE49-F238E27FC236}">
                <a16:creationId xmlns:a16="http://schemas.microsoft.com/office/drawing/2014/main" id="{E2A38717-2CA9-58AF-6F43-AA6138277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6335713"/>
            <a:ext cx="587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wikipedia</a:t>
            </a:r>
          </a:p>
        </p:txBody>
      </p:sp>
      <p:sp>
        <p:nvSpPr>
          <p:cNvPr id="65555" name="Rectangle 1">
            <a:extLst>
              <a:ext uri="{FF2B5EF4-FFF2-40B4-BE49-F238E27FC236}">
                <a16:creationId xmlns:a16="http://schemas.microsoft.com/office/drawing/2014/main" id="{1830B49F-5580-0528-D77F-75C6FA78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3581400"/>
            <a:ext cx="2112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http://www.sandianet.com/kiwi/moabarb.jpg</a:t>
            </a:r>
          </a:p>
        </p:txBody>
      </p:sp>
      <p:sp>
        <p:nvSpPr>
          <p:cNvPr id="65556" name="TextBox 25">
            <a:extLst>
              <a:ext uri="{FF2B5EF4-FFF2-40B4-BE49-F238E27FC236}">
                <a16:creationId xmlns:a16="http://schemas.microsoft.com/office/drawing/2014/main" id="{77B7F2C5-CC41-6B69-DAC8-13E78C51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248400"/>
            <a:ext cx="587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wikipedia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9F9E7A-15D6-2B89-3D40-0B9C1C50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" t="27778" r="4326" b="22222"/>
          <a:stretch/>
        </p:blipFill>
        <p:spPr>
          <a:xfrm>
            <a:off x="533400" y="803222"/>
            <a:ext cx="8001000" cy="590237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EB2DEF1-7035-9370-C3A2-1F23E66DF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965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</a:rPr>
              <a:t>And sure enough!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F36B81-3A61-1248-187C-95E562B8D5F8}"/>
              </a:ext>
            </a:extLst>
          </p:cNvPr>
          <p:cNvGrpSpPr/>
          <p:nvPr/>
        </p:nvGrpSpPr>
        <p:grpSpPr>
          <a:xfrm>
            <a:off x="1752600" y="828859"/>
            <a:ext cx="5562600" cy="4876800"/>
            <a:chOff x="1752600" y="609600"/>
            <a:chExt cx="5562600" cy="4876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A0D41F-E65A-3EEB-4E99-4DB730B7089B}"/>
                </a:ext>
              </a:extLst>
            </p:cNvPr>
            <p:cNvSpPr/>
            <p:nvPr/>
          </p:nvSpPr>
          <p:spPr>
            <a:xfrm>
              <a:off x="1752600" y="609600"/>
              <a:ext cx="5562600" cy="487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5815A0-DD46-FCC6-A573-3A6B7D0A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3" t="15556" r="2803" b="25555"/>
            <a:stretch/>
          </p:blipFill>
          <p:spPr>
            <a:xfrm>
              <a:off x="1904281" y="803222"/>
              <a:ext cx="5259238" cy="449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2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marcotte\Desktop\Zack\Neanderthal-001.jpg">
            <a:extLst>
              <a:ext uri="{FF2B5EF4-FFF2-40B4-BE49-F238E27FC236}">
                <a16:creationId xmlns:a16="http://schemas.microsoft.com/office/drawing/2014/main" id="{525B2F0C-A6D6-296D-3449-1B3ED59B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2291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4219EB21-B2AA-6637-9621-BA443B6B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What about neanderthal?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Calibri" panose="020F0502020204030204" pitchFamily="34" charset="0"/>
              </a:rPr>
              <a:t>It’s achievable. But should we do it?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2000" b="1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Human and neanderthal genome sequence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latin typeface="Calibri" panose="020F0502020204030204" pitchFamily="34" charset="0"/>
              </a:rPr>
              <a:t>  Edit DNA in human skin cells to convert	   	   	   convert human skin cells</a:t>
            </a:r>
            <a:r>
              <a:rPr lang="en-US" altLang="en-US" b="1">
                <a:latin typeface="Calibri" panose="020F0502020204030204" pitchFamily="34" charset="0"/>
                <a:sym typeface="Wingdings" panose="05000000000000000000" pitchFamily="2" charset="2"/>
              </a:rPr>
              <a:t> neanderthal </a:t>
            </a:r>
            <a:r>
              <a:rPr lang="en-US" altLang="en-US" b="1">
                <a:latin typeface="Calibri" panose="020F0502020204030204" pitchFamily="34" charset="0"/>
              </a:rPr>
              <a:t>skin cells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  </a:t>
            </a:r>
            <a:r>
              <a:rPr lang="en-US" altLang="en-US" b="1" i="1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I give this step 10 years max before we can do this</a:t>
            </a:r>
            <a:endParaRPr lang="en-US" altLang="en-US" b="1" i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Convert skin cells to stem cells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Convert stem cells to embryos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b="1">
                <a:latin typeface="Calibri" panose="020F0502020204030204" pitchFamily="34" charset="0"/>
              </a:rPr>
              <a:t>  </a:t>
            </a:r>
            <a:r>
              <a:rPr lang="en-US" altLang="en-US" b="1" i="1">
                <a:latin typeface="Calibri" panose="020F0502020204030204" pitchFamily="34" charset="0"/>
              </a:rPr>
              <a:t>In vitro </a:t>
            </a:r>
            <a:r>
              <a:rPr lang="en-US" altLang="en-US" b="1">
                <a:latin typeface="Calibri" panose="020F0502020204030204" pitchFamily="34" charset="0"/>
              </a:rPr>
              <a:t>fertilize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	   a surrogate mother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</a:rPr>
              <a:t>So many ethical questions!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</a:rPr>
              <a:t>Where to start?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Calibri" panose="020F0502020204030204" pitchFamily="34" charset="0"/>
            </a:endParaRPr>
          </a:p>
        </p:txBody>
      </p:sp>
      <p:pic>
        <p:nvPicPr>
          <p:cNvPr id="67588" name="Picture 4" descr="http://upload.wikimedia.org/wikipedia/commons/thumb/e/e0/Plos_paabo.jpg/220px-Plos_paabo.jpg">
            <a:extLst>
              <a:ext uri="{FF2B5EF4-FFF2-40B4-BE49-F238E27FC236}">
                <a16:creationId xmlns:a16="http://schemas.microsoft.com/office/drawing/2014/main" id="{0EDC9CB2-F8F8-916D-E6C1-00A6048F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3" t="14198" r="18909" b="49693"/>
          <a:stretch>
            <a:fillRect/>
          </a:stretch>
        </p:blipFill>
        <p:spPr bwMode="auto">
          <a:xfrm>
            <a:off x="8153400" y="1201738"/>
            <a:ext cx="7080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5">
            <a:extLst>
              <a:ext uri="{FF2B5EF4-FFF2-40B4-BE49-F238E27FC236}">
                <a16:creationId xmlns:a16="http://schemas.microsoft.com/office/drawing/2014/main" id="{F3FF08F5-0B77-9D8C-1247-438AFB64B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350" y="1201738"/>
            <a:ext cx="598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alibri" panose="020F0502020204030204" pitchFamily="34" charset="0"/>
              </a:rPr>
              <a:t>Svante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alibri" panose="020F0502020204030204" pitchFamily="34" charset="0"/>
              </a:rPr>
              <a:t>Pääbo</a:t>
            </a:r>
          </a:p>
        </p:txBody>
      </p:sp>
      <p:sp>
        <p:nvSpPr>
          <p:cNvPr id="67590" name="Rectangle 1">
            <a:extLst>
              <a:ext uri="{FF2B5EF4-FFF2-40B4-BE49-F238E27FC236}">
                <a16:creationId xmlns:a16="http://schemas.microsoft.com/office/drawing/2014/main" id="{A9297C1F-2CF4-1D94-926B-EB2296DEA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5" y="6675438"/>
            <a:ext cx="12731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Calibri" panose="020F0502020204030204" pitchFamily="34" charset="0"/>
              </a:rPr>
              <a:t>Action Press/Rex Features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76181314-2E52-B814-00AF-489ACC7C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7850"/>
            <a:ext cx="777240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5">
            <a:extLst>
              <a:ext uri="{FF2B5EF4-FFF2-40B4-BE49-F238E27FC236}">
                <a16:creationId xmlns:a16="http://schemas.microsoft.com/office/drawing/2014/main" id="{9C7B771B-C43F-5C16-EA29-6A35F200E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948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The repressilator in action...</a:t>
            </a:r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id="{0963CFB1-10AD-7B30-9355-87D5A980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6508750"/>
            <a:ext cx="37195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Elowitz &amp; Leibler, </a:t>
            </a:r>
            <a:r>
              <a:rPr lang="en-US" altLang="en-US" sz="1600" i="1">
                <a:latin typeface="Calibri" panose="020F0502020204030204" pitchFamily="34" charset="0"/>
              </a:rPr>
              <a:t>Nature</a:t>
            </a:r>
            <a:r>
              <a:rPr lang="en-US" altLang="en-US" sz="1600">
                <a:latin typeface="Calibri" panose="020F0502020204030204" pitchFamily="34" charset="0"/>
              </a:rPr>
              <a:t> (2000) 403:335-8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0C0B57ED-3303-F39D-3345-425583CFB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91440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Can simple biological systems be built from standard, interchangeable parts and operated in living cells?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Or is biology too complicated to be engineered in this way?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Calibri" panose="020F0502020204030204" pitchFamily="34" charset="0"/>
              </a:rPr>
              <a:t>Broader goals include: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   - Enable systematic engineering of biology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   - Promote open &amp; transparent development of tools for engineering biology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   - Help construct a society that can productively apply biological technology</a:t>
            </a:r>
          </a:p>
        </p:txBody>
      </p:sp>
      <p:sp>
        <p:nvSpPr>
          <p:cNvPr id="7171" name="Text Box 5">
            <a:extLst>
              <a:ext uri="{FF2B5EF4-FFF2-40B4-BE49-F238E27FC236}">
                <a16:creationId xmlns:a16="http://schemas.microsoft.com/office/drawing/2014/main" id="{6E0A5342-99A8-AC6A-2374-4F6E30CBA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76200"/>
            <a:ext cx="73247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 err="1">
                <a:latin typeface="Calibri" pitchFamily="34" charset="0"/>
              </a:rPr>
              <a:t>iGEM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A synthetic biology contest</a:t>
            </a:r>
          </a:p>
        </p:txBody>
      </p:sp>
      <p:sp>
        <p:nvSpPr>
          <p:cNvPr id="13316" name="Rectangle 1">
            <a:extLst>
              <a:ext uri="{FF2B5EF4-FFF2-40B4-BE49-F238E27FC236}">
                <a16:creationId xmlns:a16="http://schemas.microsoft.com/office/drawing/2014/main" id="{7D805B04-F6E7-44BC-0899-FC3F47043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6553200"/>
            <a:ext cx="191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anose="020F0502020204030204" pitchFamily="34" charset="0"/>
              </a:rPr>
              <a:t>(from iGEM’s web site)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ttps://igem.org/wiki/images/c/c8/2018_igem_from_above_full.jpg">
            <a:extLst>
              <a:ext uri="{FF2B5EF4-FFF2-40B4-BE49-F238E27FC236}">
                <a16:creationId xmlns:a16="http://schemas.microsoft.com/office/drawing/2014/main" id="{24FAA085-326D-4D33-3816-538FBDD4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36021" r="11530" b="14436"/>
          <a:stretch>
            <a:fillRect/>
          </a:stretch>
        </p:blipFill>
        <p:spPr bwMode="auto">
          <a:xfrm>
            <a:off x="-2120900" y="-269875"/>
            <a:ext cx="13542963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4">
            <a:extLst>
              <a:ext uri="{FF2B5EF4-FFF2-40B4-BE49-F238E27FC236}">
                <a16:creationId xmlns:a16="http://schemas.microsoft.com/office/drawing/2014/main" id="{4670955C-DE35-480C-FF5F-F2FD66689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7000"/>
            <a:ext cx="9144000" cy="4524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2004:  MIT, UT, Princeton, Boston University, Cornell</a:t>
            </a:r>
          </a:p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2005:  13 teams (the above + UK, Germany, more...)</a:t>
            </a:r>
          </a:p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2006:   32 teams,  incl. Japan, Latin America, Korea, India, more Europe</a:t>
            </a:r>
          </a:p>
          <a:p>
            <a:pPr algn="ctr" eaLnBrk="1" hangingPunct="1">
              <a:defRPr/>
            </a:pPr>
            <a:endParaRPr lang="en-US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54 teams in 2007, 112 in 2009, 165 in 2011, and 245 in 2013…  				</a:t>
            </a:r>
          </a:p>
          <a:p>
            <a:pPr algn="ctr" eaLnBrk="1" hangingPunct="1">
              <a:defRPr/>
            </a:pPr>
            <a:endParaRPr lang="en-US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…now roughly 6,000 entrants / year</a:t>
            </a:r>
          </a:p>
        </p:txBody>
      </p:sp>
      <p:sp>
        <p:nvSpPr>
          <p:cNvPr id="7171" name="Text Box 5">
            <a:extLst>
              <a:ext uri="{FF2B5EF4-FFF2-40B4-BE49-F238E27FC236}">
                <a16:creationId xmlns:a16="http://schemas.microsoft.com/office/drawing/2014/main" id="{476A7DD9-4DC8-C61D-0969-17DDF68A0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"/>
            <a:ext cx="73247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iGEM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A synthetic biology contest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8">
            <a:extLst>
              <a:ext uri="{FF2B5EF4-FFF2-40B4-BE49-F238E27FC236}">
                <a16:creationId xmlns:a16="http://schemas.microsoft.com/office/drawing/2014/main" id="{39BE616C-012B-8C0C-FA80-A88BF12D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76400"/>
            <a:ext cx="4038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CF6800B8-CFDD-8DF7-A35B-960F1E207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76200"/>
            <a:ext cx="917575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A little local history to illustrate the field: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</a:rPr>
              <a:t>UT’s 2004/2005 iGEM project – build bacterial edge detector</a:t>
            </a:r>
          </a:p>
        </p:txBody>
      </p:sp>
      <p:pic>
        <p:nvPicPr>
          <p:cNvPr id="17412" name="Picture 5" descr="img1">
            <a:extLst>
              <a:ext uri="{FF2B5EF4-FFF2-40B4-BE49-F238E27FC236}">
                <a16:creationId xmlns:a16="http://schemas.microsoft.com/office/drawing/2014/main" id="{E3BE29DA-EB3D-3370-0197-8127DE54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img1_1">
            <a:extLst>
              <a:ext uri="{FF2B5EF4-FFF2-40B4-BE49-F238E27FC236}">
                <a16:creationId xmlns:a16="http://schemas.microsoft.com/office/drawing/2014/main" id="{90602F55-00C5-1E5E-E564-9C54D3DC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4370388"/>
            <a:ext cx="204628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7">
            <a:extLst>
              <a:ext uri="{FF2B5EF4-FFF2-40B4-BE49-F238E27FC236}">
                <a16:creationId xmlns:a16="http://schemas.microsoft.com/office/drawing/2014/main" id="{E9E31BE9-34D7-E139-3547-5126E902C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6576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5" name="Picture 8" descr="img1_3">
            <a:extLst>
              <a:ext uri="{FF2B5EF4-FFF2-40B4-BE49-F238E27FC236}">
                <a16:creationId xmlns:a16="http://schemas.microsoft.com/office/drawing/2014/main" id="{719AAFEA-C56A-8FF5-8113-DC68C28C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821113"/>
            <a:ext cx="228123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Line 9">
            <a:extLst>
              <a:ext uri="{FF2B5EF4-FFF2-40B4-BE49-F238E27FC236}">
                <a16:creationId xmlns:a16="http://schemas.microsoft.com/office/drawing/2014/main" id="{7E207277-8408-2574-FAE2-27BC3926E9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2405063"/>
            <a:ext cx="914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0">
            <a:extLst>
              <a:ext uri="{FF2B5EF4-FFF2-40B4-BE49-F238E27FC236}">
                <a16:creationId xmlns:a16="http://schemas.microsoft.com/office/drawing/2014/main" id="{E172755C-476B-9369-238C-0E8867CA2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405063"/>
            <a:ext cx="990600" cy="170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Rectangle 11">
            <a:extLst>
              <a:ext uri="{FF2B5EF4-FFF2-40B4-BE49-F238E27FC236}">
                <a16:creationId xmlns:a16="http://schemas.microsoft.com/office/drawing/2014/main" id="{DB2A11DA-8542-C9B5-ECA1-D0CCA44F3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176463"/>
            <a:ext cx="381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</a:endParaRPr>
          </a:p>
        </p:txBody>
      </p:sp>
      <p:sp>
        <p:nvSpPr>
          <p:cNvPr id="17419" name="Oval 12">
            <a:extLst>
              <a:ext uri="{FF2B5EF4-FFF2-40B4-BE49-F238E27FC236}">
                <a16:creationId xmlns:a16="http://schemas.microsoft.com/office/drawing/2014/main" id="{FC7BC897-D348-4C05-6C88-ADD5A3563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776663"/>
            <a:ext cx="26670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</a:endParaRPr>
          </a:p>
        </p:txBody>
      </p:sp>
      <p:sp>
        <p:nvSpPr>
          <p:cNvPr id="17420" name="Text Box 13">
            <a:extLst>
              <a:ext uri="{FF2B5EF4-FFF2-40B4-BE49-F238E27FC236}">
                <a16:creationId xmlns:a16="http://schemas.microsoft.com/office/drawing/2014/main" id="{257795A5-FAEB-6312-F8C9-D58CAE1B0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95463"/>
            <a:ext cx="10461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Projector</a:t>
            </a:r>
          </a:p>
        </p:txBody>
      </p:sp>
      <p:sp>
        <p:nvSpPr>
          <p:cNvPr id="17421" name="Text Box 14">
            <a:extLst>
              <a:ext uri="{FF2B5EF4-FFF2-40B4-BE49-F238E27FC236}">
                <a16:creationId xmlns:a16="http://schemas.microsoft.com/office/drawing/2014/main" id="{5A2F0038-BD4D-AAD0-FF7F-43EFF0BC4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56125"/>
            <a:ext cx="33670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petri dish coated with bacteria</a:t>
            </a:r>
          </a:p>
        </p:txBody>
      </p:sp>
      <p:sp>
        <p:nvSpPr>
          <p:cNvPr id="17422" name="Text Box 15">
            <a:extLst>
              <a:ext uri="{FF2B5EF4-FFF2-40B4-BE49-F238E27FC236}">
                <a16:creationId xmlns:a16="http://schemas.microsoft.com/office/drawing/2014/main" id="{35B965A7-51C5-9E99-1CB6-E28A0FBF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596063"/>
            <a:ext cx="25146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Adapted from Zack Simpson</a:t>
            </a:r>
          </a:p>
        </p:txBody>
      </p:sp>
      <p:sp>
        <p:nvSpPr>
          <p:cNvPr id="17423" name="Text Box 16">
            <a:extLst>
              <a:ext uri="{FF2B5EF4-FFF2-40B4-BE49-F238E27FC236}">
                <a16:creationId xmlns:a16="http://schemas.microsoft.com/office/drawing/2014/main" id="{5CB8C9C8-659B-69F9-27E3-7433843F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2074863"/>
            <a:ext cx="1692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Original image</a:t>
            </a:r>
          </a:p>
        </p:txBody>
      </p:sp>
      <p:sp>
        <p:nvSpPr>
          <p:cNvPr id="17424" name="Text Box 17">
            <a:extLst>
              <a:ext uri="{FF2B5EF4-FFF2-40B4-BE49-F238E27FC236}">
                <a16:creationId xmlns:a16="http://schemas.microsoft.com/office/drawing/2014/main" id="{AA7E5167-DF36-BD47-CA37-EE0B95D93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888" y="4419600"/>
            <a:ext cx="13589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Cells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luminesce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along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light/dark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boundaries</a:t>
            </a:r>
          </a:p>
        </p:txBody>
      </p:sp>
      <p:sp>
        <p:nvSpPr>
          <p:cNvPr id="17425" name="Text Box 19">
            <a:extLst>
              <a:ext uri="{FF2B5EF4-FFF2-40B4-BE49-F238E27FC236}">
                <a16:creationId xmlns:a16="http://schemas.microsoft.com/office/drawing/2014/main" id="{EF64AFCE-7B77-9AAA-1F8D-DB0AF0553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5" y="2608263"/>
            <a:ext cx="14335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shine image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onto cells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p919 strain">
            <a:extLst>
              <a:ext uri="{FF2B5EF4-FFF2-40B4-BE49-F238E27FC236}">
                <a16:creationId xmlns:a16="http://schemas.microsoft.com/office/drawing/2014/main" id="{53C6720D-5BF5-FBC7-D127-E6D967C1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8610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373E90A-FB86-957B-6DFF-3B8B0D214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76200"/>
            <a:ext cx="44307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panose="020F0502020204030204" pitchFamily="34" charset="0"/>
              </a:rPr>
              <a:t>Bacterial photography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EAD6DA88-C7FC-40F1-D270-98A083F6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519863"/>
            <a:ext cx="40925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Levskaya</a:t>
            </a:r>
            <a:r>
              <a:rPr lang="en-US" altLang="en-US" sz="1600" i="1">
                <a:latin typeface="Calibri" panose="020F0502020204030204" pitchFamily="34" charset="0"/>
              </a:rPr>
              <a:t> et al. Nature</a:t>
            </a:r>
            <a:r>
              <a:rPr lang="en-US" altLang="en-US" sz="1600">
                <a:latin typeface="Calibri" panose="020F0502020204030204" pitchFamily="34" charset="0"/>
              </a:rPr>
              <a:t>, 438(7067):441-2 (2005)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7033</TotalTime>
  <Words>1743</Words>
  <Application>Microsoft Office PowerPoint</Application>
  <PresentationFormat>On-screen Show (4:3)</PresentationFormat>
  <Paragraphs>275</Paragraphs>
  <Slides>44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Comic Sans MS</vt:lpstr>
      <vt:lpstr>Myriad Pro</vt:lpstr>
      <vt:lpstr>Times New Roman</vt:lpstr>
      <vt:lpstr>Wingdings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Marcotte</cp:lastModifiedBy>
  <cp:revision>378</cp:revision>
  <cp:lastPrinted>2024-04-15T03:47:23Z</cp:lastPrinted>
  <dcterms:created xsi:type="dcterms:W3CDTF">2002-09-07T00:42:37Z</dcterms:created>
  <dcterms:modified xsi:type="dcterms:W3CDTF">2024-04-15T03:53:27Z</dcterms:modified>
</cp:coreProperties>
</file>